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heme/themeOverride2.xml" ContentType="application/vnd.openxmlformats-officedocument.themeOverride+xml"/>
  <Override PartName="/ppt/notesSlides/notesSlide3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heme/themeOverride3.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9"/>
  </p:notesMasterIdLst>
  <p:sldIdLst>
    <p:sldId id="257" r:id="rId2"/>
    <p:sldId id="5032" r:id="rId3"/>
    <p:sldId id="5058" r:id="rId4"/>
    <p:sldId id="5115" r:id="rId5"/>
    <p:sldId id="5259" r:id="rId6"/>
    <p:sldId id="5260" r:id="rId7"/>
    <p:sldId id="5261" r:id="rId8"/>
    <p:sldId id="5262" r:id="rId9"/>
    <p:sldId id="5263" r:id="rId10"/>
    <p:sldId id="5264" r:id="rId11"/>
    <p:sldId id="5028" r:id="rId12"/>
    <p:sldId id="5125" r:id="rId13"/>
    <p:sldId id="5126" r:id="rId14"/>
    <p:sldId id="5127" r:id="rId15"/>
    <p:sldId id="5128" r:id="rId16"/>
    <p:sldId id="5129" r:id="rId17"/>
    <p:sldId id="5273" r:id="rId18"/>
    <p:sldId id="5265" r:id="rId19"/>
    <p:sldId id="5266" r:id="rId20"/>
    <p:sldId id="5267" r:id="rId21"/>
    <p:sldId id="5268" r:id="rId22"/>
    <p:sldId id="5269" r:id="rId23"/>
    <p:sldId id="5270" r:id="rId24"/>
    <p:sldId id="5271" r:id="rId25"/>
    <p:sldId id="5272" r:id="rId26"/>
    <p:sldId id="4302" r:id="rId27"/>
    <p:sldId id="5280" r:id="rId28"/>
    <p:sldId id="286" r:id="rId29"/>
    <p:sldId id="5281" r:id="rId30"/>
    <p:sldId id="5282" r:id="rId31"/>
    <p:sldId id="259" r:id="rId32"/>
    <p:sldId id="261" r:id="rId33"/>
    <p:sldId id="262" r:id="rId34"/>
    <p:sldId id="279" r:id="rId35"/>
    <p:sldId id="285" r:id="rId36"/>
    <p:sldId id="263" r:id="rId37"/>
    <p:sldId id="275" r:id="rId38"/>
    <p:sldId id="276" r:id="rId39"/>
    <p:sldId id="283" r:id="rId40"/>
    <p:sldId id="284" r:id="rId41"/>
    <p:sldId id="5292" r:id="rId42"/>
    <p:sldId id="282" r:id="rId43"/>
    <p:sldId id="273" r:id="rId44"/>
    <p:sldId id="268" r:id="rId45"/>
    <p:sldId id="5283" r:id="rId46"/>
    <p:sldId id="280" r:id="rId47"/>
    <p:sldId id="270" r:id="rId48"/>
    <p:sldId id="271" r:id="rId49"/>
    <p:sldId id="281" r:id="rId50"/>
    <p:sldId id="2710" r:id="rId51"/>
    <p:sldId id="5251" r:id="rId52"/>
    <p:sldId id="5253" r:id="rId53"/>
    <p:sldId id="5252" r:id="rId54"/>
    <p:sldId id="5254" r:id="rId55"/>
    <p:sldId id="5255" r:id="rId56"/>
    <p:sldId id="5256" r:id="rId57"/>
    <p:sldId id="5257" r:id="rId58"/>
    <p:sldId id="5258" r:id="rId59"/>
    <p:sldId id="4303" r:id="rId60"/>
    <p:sldId id="5210" r:id="rId61"/>
    <p:sldId id="5211" r:id="rId62"/>
    <p:sldId id="5212" r:id="rId63"/>
    <p:sldId id="5213" r:id="rId64"/>
    <p:sldId id="5214" r:id="rId65"/>
    <p:sldId id="5215" r:id="rId66"/>
    <p:sldId id="5216" r:id="rId67"/>
    <p:sldId id="5217" r:id="rId68"/>
    <p:sldId id="5218" r:id="rId69"/>
    <p:sldId id="5219" r:id="rId70"/>
    <p:sldId id="5220" r:id="rId71"/>
    <p:sldId id="5221" r:id="rId72"/>
    <p:sldId id="5222" r:id="rId73"/>
    <p:sldId id="5223" r:id="rId74"/>
    <p:sldId id="5224" r:id="rId75"/>
    <p:sldId id="5225" r:id="rId76"/>
    <p:sldId id="4301" r:id="rId77"/>
    <p:sldId id="5204" r:id="rId78"/>
    <p:sldId id="5205" r:id="rId79"/>
    <p:sldId id="5206" r:id="rId80"/>
    <p:sldId id="5207" r:id="rId81"/>
    <p:sldId id="5208" r:id="rId82"/>
    <p:sldId id="5209" r:id="rId83"/>
    <p:sldId id="4304" r:id="rId84"/>
    <p:sldId id="4314" r:id="rId85"/>
    <p:sldId id="4975" r:id="rId86"/>
    <p:sldId id="4976" r:id="rId87"/>
    <p:sldId id="4983" r:id="rId88"/>
    <p:sldId id="264" r:id="rId89"/>
    <p:sldId id="269" r:id="rId90"/>
    <p:sldId id="267" r:id="rId91"/>
    <p:sldId id="266" r:id="rId92"/>
    <p:sldId id="258" r:id="rId93"/>
    <p:sldId id="4984" r:id="rId94"/>
    <p:sldId id="4986" r:id="rId95"/>
    <p:sldId id="4971" r:id="rId96"/>
    <p:sldId id="4972" r:id="rId97"/>
    <p:sldId id="4981" r:id="rId98"/>
    <p:sldId id="5284" r:id="rId99"/>
    <p:sldId id="5285" r:id="rId100"/>
    <p:sldId id="5286" r:id="rId101"/>
    <p:sldId id="5287" r:id="rId102"/>
    <p:sldId id="5288" r:id="rId103"/>
    <p:sldId id="5275" r:id="rId104"/>
    <p:sldId id="5289" r:id="rId105"/>
    <p:sldId id="5290" r:id="rId106"/>
    <p:sldId id="5291" r:id="rId107"/>
    <p:sldId id="5293" r:id="rId108"/>
  </p:sldIdLst>
  <p:sldSz cx="9144000" cy="6858000" type="screen4x3"/>
  <p:notesSz cx="7010400" cy="92964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rgilio Panozo Maldonado" initials="VPM" lastIdx="1" clrIdx="0">
    <p:extLst>
      <p:ext uri="{19B8F6BF-5375-455C-9EA6-DF929625EA0E}">
        <p15:presenceInfo xmlns:p15="http://schemas.microsoft.com/office/powerpoint/2012/main" userId="Virgilio Panozo Maldonad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005250"/>
    <a:srgbClr val="004644"/>
    <a:srgbClr val="FF99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53" autoAdjust="0"/>
    <p:restoredTop sz="94660"/>
  </p:normalViewPr>
  <p:slideViewPr>
    <p:cSldViewPr snapToGrid="0">
      <p:cViewPr varScale="1">
        <p:scale>
          <a:sx n="114" d="100"/>
          <a:sy n="114" d="100"/>
        </p:scale>
        <p:origin x="1758"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233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VICEMINISTERIO\ROXANA\BASE%20DE%20DATOS%20UISIP%202026\RENDICION%20PUBLICA%20DE%20CUENTA%20INICIAL\ABRIL%20RENDISION%20DE%20CUENTAS\AVANCE%20POR%20PROGRAMA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1.%20MDPRyA%20-%20RESIDUOS%20-%20LIMBER\4.%20RESPUESTA%20HOJAS%20DE%20RUTA\RENDICI&#211;N%20DE%20CUENTAS%20MARZO%202026\PARA%20RENDICI&#211;N%20DE%20CUENTA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juan.penaranda\Desktop\SEGUIMIENTO%20PROGRAMAS\2.%20PROGRAMAS\PRITEC%20I\04%20ABRIL%202026\REDICI&#211;N%20DE%20CUENTAS%202026\ANEXOS%20RIEGO\ANEXO%202%20RIEGO%20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BO" dirty="0"/>
              <a:t>PERSONAL 2026</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BO"/>
        </a:p>
      </c:txPr>
    </c:title>
    <c:autoTitleDeleted val="0"/>
    <c:plotArea>
      <c:layout/>
      <c:barChart>
        <c:barDir val="col"/>
        <c:grouping val="stacked"/>
        <c:varyColors val="0"/>
        <c:ser>
          <c:idx val="0"/>
          <c:order val="0"/>
          <c:tx>
            <c:strRef>
              <c:f>Hoja1!$B$1</c:f>
              <c:strCache>
                <c:ptCount val="1"/>
                <c:pt idx="0">
                  <c:v>PERSONAL</c:v>
                </c:pt>
              </c:strCache>
            </c:strRef>
          </c:tx>
          <c:spPr>
            <a:solidFill>
              <a:schemeClr val="accent1"/>
            </a:solidFill>
            <a:ln>
              <a:noFill/>
            </a:ln>
            <a:effectLst/>
          </c:spPr>
          <c:invertIfNegative val="0"/>
          <c:dLbls>
            <c:dLbl>
              <c:idx val="0"/>
              <c:layout>
                <c:manualLayout>
                  <c:x val="4.4676637882481943E-3"/>
                  <c:y val="-0.317645456459022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78B-4025-8E01-2B9098255F48}"/>
                </c:ext>
              </c:extLst>
            </c:dLbl>
            <c:dLbl>
              <c:idx val="1"/>
              <c:layout>
                <c:manualLayout>
                  <c:x val="-8.1906223263536805E-17"/>
                  <c:y val="-4.08850587521513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78B-4025-8E01-2B9098255F48}"/>
                </c:ext>
              </c:extLst>
            </c:dLbl>
            <c:dLbl>
              <c:idx val="2"/>
              <c:layout>
                <c:manualLayout>
                  <c:x val="0"/>
                  <c:y val="-2.5160036155170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78B-4025-8E01-2B9098255F48}"/>
                </c:ext>
              </c:extLst>
            </c:dLbl>
            <c:dLbl>
              <c:idx val="3"/>
              <c:layout>
                <c:manualLayout>
                  <c:x val="2.2338318941241076E-3"/>
                  <c:y val="-1.8870027116377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78B-4025-8E01-2B9098255F4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PERSONAL DE PLANTA</c:v>
                </c:pt>
                <c:pt idx="1">
                  <c:v>PERSONAL EVENTUAL</c:v>
                </c:pt>
                <c:pt idx="2">
                  <c:v>CONSULTORES DE LINEA</c:v>
                </c:pt>
                <c:pt idx="3">
                  <c:v>CONSULTORES POR PRODUCTO</c:v>
                </c:pt>
              </c:strCache>
            </c:strRef>
          </c:cat>
          <c:val>
            <c:numRef>
              <c:f>Hoja1!$B$2:$B$5</c:f>
              <c:numCache>
                <c:formatCode>General</c:formatCode>
                <c:ptCount val="4"/>
                <c:pt idx="0">
                  <c:v>800</c:v>
                </c:pt>
                <c:pt idx="1">
                  <c:v>57</c:v>
                </c:pt>
                <c:pt idx="2">
                  <c:v>17</c:v>
                </c:pt>
                <c:pt idx="3">
                  <c:v>1</c:v>
                </c:pt>
              </c:numCache>
            </c:numRef>
          </c:val>
          <c:extLst>
            <c:ext xmlns:c16="http://schemas.microsoft.com/office/drawing/2014/chart" uri="{C3380CC4-5D6E-409C-BE32-E72D297353CC}">
              <c16:uniqueId val="{00000000-878B-4025-8E01-2B9098255F48}"/>
            </c:ext>
          </c:extLst>
        </c:ser>
        <c:dLbls>
          <c:showLegendKey val="0"/>
          <c:showVal val="0"/>
          <c:showCatName val="0"/>
          <c:showSerName val="0"/>
          <c:showPercent val="0"/>
          <c:showBubbleSize val="0"/>
        </c:dLbls>
        <c:gapWidth val="150"/>
        <c:overlap val="100"/>
        <c:axId val="754735087"/>
        <c:axId val="754739887"/>
      </c:barChart>
      <c:catAx>
        <c:axId val="754735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BO"/>
          </a:p>
        </c:txPr>
        <c:crossAx val="754739887"/>
        <c:crosses val="autoZero"/>
        <c:auto val="1"/>
        <c:lblAlgn val="ctr"/>
        <c:lblOffset val="100"/>
        <c:noMultiLvlLbl val="0"/>
      </c:catAx>
      <c:valAx>
        <c:axId val="7547398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BO"/>
          </a:p>
        </c:txPr>
        <c:crossAx val="754735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B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B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98779515557548"/>
          <c:y val="7.8192670898312833E-2"/>
          <c:w val="0.66747887629739522"/>
          <c:h val="0.75390566856778929"/>
        </c:manualLayout>
      </c:layout>
      <c:barChart>
        <c:barDir val="col"/>
        <c:grouping val="clustered"/>
        <c:varyColors val="0"/>
        <c:ser>
          <c:idx val="0"/>
          <c:order val="0"/>
          <c:tx>
            <c:strRef>
              <c:f>CONSOLIDADO!$D$1</c:f>
              <c:strCache>
                <c:ptCount val="1"/>
                <c:pt idx="0">
                  <c:v>P. VIGENTE</c:v>
                </c:pt>
              </c:strCache>
            </c:strRef>
          </c:tx>
          <c:spPr>
            <a:solidFill>
              <a:srgbClr val="00CC99"/>
            </a:solidFill>
            <a:ln w="9525" cap="flat" cmpd="sng" algn="ctr">
              <a:solidFill>
                <a:schemeClr val="accent1">
                  <a:shade val="95000"/>
                </a:schemeClr>
              </a:solidFill>
              <a:round/>
            </a:ln>
            <a:effectLst/>
          </c:spPr>
          <c:invertIfNegative val="0"/>
          <c:dLbls>
            <c:dLbl>
              <c:idx val="0"/>
              <c:layout>
                <c:manualLayout>
                  <c:x val="2.6881965812542475E-2"/>
                  <c:y val="0.12479484954028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D7-4587-B7E8-653A96DEAC8E}"/>
                </c:ext>
              </c:extLst>
            </c:dLbl>
            <c:spPr>
              <a:noFill/>
              <a:ln>
                <a:noFill/>
              </a:ln>
              <a:effectLst/>
            </c:spPr>
            <c:txPr>
              <a:bodyPr rot="-5400000" spcFirstLastPara="1" vertOverflow="ellipsis" wrap="square" anchor="ctr" anchorCtr="1"/>
              <a:lstStyle/>
              <a:p>
                <a:pPr>
                  <a:defRPr sz="800" b="0" i="0" u="none" strike="noStrike" kern="1200" baseline="0">
                    <a:solidFill>
                      <a:schemeClr val="tx1">
                        <a:lumMod val="50000"/>
                        <a:lumOff val="50000"/>
                      </a:schemeClr>
                    </a:solidFill>
                    <a:latin typeface="Century Gothic" panose="020B0502020202020204" pitchFamily="34" charset="0"/>
                    <a:ea typeface="+mn-ea"/>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CONSOLIDADO!$B$2:$B$18</c:f>
              <c:strCache>
                <c:ptCount val="13"/>
                <c:pt idx="0">
                  <c:v>PASCIM</c:v>
                </c:pt>
                <c:pt idx="1">
                  <c:v>PROASRED</c:v>
                </c:pt>
                <c:pt idx="2">
                  <c:v>APS</c:v>
                </c:pt>
                <c:pt idx="3">
                  <c:v>MULTIPROPOSITO</c:v>
                </c:pt>
                <c:pt idx="4">
                  <c:v>MIAGUA V</c:v>
                </c:pt>
                <c:pt idx="5">
                  <c:v>CIUDADES II</c:v>
                </c:pt>
                <c:pt idx="6">
                  <c:v>APAAP - FCAS  - PGIAAU - BID</c:v>
                </c:pt>
                <c:pt idx="7">
                  <c:v>GIAAU - DUE</c:v>
                </c:pt>
                <c:pt idx="8">
                  <c:v>GIAAU - FCAS</c:v>
                </c:pt>
                <c:pt idx="9">
                  <c:v>PAAP II</c:v>
                </c:pt>
                <c:pt idx="10">
                  <c:v>PROAAC</c:v>
                </c:pt>
                <c:pt idx="11">
                  <c:v>PSLT</c:v>
                </c:pt>
                <c:pt idx="12">
                  <c:v>ADUCCION 1</c:v>
                </c:pt>
              </c:strCache>
            </c:strRef>
          </c:cat>
          <c:val>
            <c:numRef>
              <c:f>CONSOLIDADO!$D$2:$D$18</c:f>
              <c:numCache>
                <c:formatCode>#,##0.00</c:formatCode>
                <c:ptCount val="13"/>
                <c:pt idx="0">
                  <c:v>246976971.00999999</c:v>
                </c:pt>
                <c:pt idx="1">
                  <c:v>46175</c:v>
                </c:pt>
                <c:pt idx="2">
                  <c:v>21037826.440000001</c:v>
                </c:pt>
                <c:pt idx="3">
                  <c:v>36596459.810000002</c:v>
                </c:pt>
                <c:pt idx="4">
                  <c:v>5500241</c:v>
                </c:pt>
                <c:pt idx="5">
                  <c:v>208393910</c:v>
                </c:pt>
                <c:pt idx="6">
                  <c:v>1585711</c:v>
                </c:pt>
                <c:pt idx="7">
                  <c:v>28989971.02</c:v>
                </c:pt>
                <c:pt idx="8">
                  <c:v>8582436</c:v>
                </c:pt>
                <c:pt idx="9">
                  <c:v>32997948.560000002</c:v>
                </c:pt>
                <c:pt idx="10">
                  <c:v>105022662.56999999</c:v>
                </c:pt>
                <c:pt idx="11">
                  <c:v>109687211</c:v>
                </c:pt>
                <c:pt idx="12">
                  <c:v>2844779.07</c:v>
                </c:pt>
              </c:numCache>
            </c:numRef>
          </c:val>
          <c:extLst>
            <c:ext xmlns:c16="http://schemas.microsoft.com/office/drawing/2014/chart" uri="{C3380CC4-5D6E-409C-BE32-E72D297353CC}">
              <c16:uniqueId val="{00000000-D5E9-493C-B3EC-2A5D59F9A515}"/>
            </c:ext>
          </c:extLst>
        </c:ser>
        <c:dLbls>
          <c:showLegendKey val="0"/>
          <c:showVal val="0"/>
          <c:showCatName val="0"/>
          <c:showSerName val="0"/>
          <c:showPercent val="0"/>
          <c:showBubbleSize val="0"/>
        </c:dLbls>
        <c:gapWidth val="100"/>
        <c:overlap val="-24"/>
        <c:axId val="35882912"/>
        <c:axId val="35878336"/>
      </c:barChart>
      <c:catAx>
        <c:axId val="3588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800" b="1" i="0" u="none" strike="noStrike" kern="1200" baseline="0">
                <a:solidFill>
                  <a:schemeClr val="tx1">
                    <a:lumMod val="50000"/>
                    <a:lumOff val="50000"/>
                  </a:schemeClr>
                </a:solidFill>
                <a:latin typeface="Century Gothic" panose="020B0502020202020204" pitchFamily="34" charset="0"/>
                <a:ea typeface="+mn-ea"/>
                <a:cs typeface="+mn-cs"/>
              </a:defRPr>
            </a:pPr>
            <a:endParaRPr lang="es-BO"/>
          </a:p>
        </c:txPr>
        <c:crossAx val="35878336"/>
        <c:crosses val="autoZero"/>
        <c:auto val="1"/>
        <c:lblAlgn val="ctr"/>
        <c:lblOffset val="100"/>
        <c:noMultiLvlLbl val="0"/>
      </c:catAx>
      <c:valAx>
        <c:axId val="358783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50000"/>
                    <a:lumOff val="50000"/>
                  </a:schemeClr>
                </a:solidFill>
                <a:latin typeface="Century Gothic" panose="020B0502020202020204" pitchFamily="34" charset="0"/>
                <a:ea typeface="+mn-ea"/>
                <a:cs typeface="+mn-cs"/>
              </a:defRPr>
            </a:pPr>
            <a:endParaRPr lang="es-BO"/>
          </a:p>
        </c:txPr>
        <c:crossAx val="35882912"/>
        <c:crosses val="autoZero"/>
        <c:crossBetween val="between"/>
      </c:valAx>
      <c:spPr>
        <a:noFill/>
        <a:ln>
          <a:noFill/>
        </a:ln>
        <a:effectLst/>
      </c:spPr>
    </c:plotArea>
    <c:legend>
      <c:legendPos val="b"/>
      <c:layout>
        <c:manualLayout>
          <c:xMode val="edge"/>
          <c:yMode val="edge"/>
          <c:x val="0.60570612058175632"/>
          <c:y val="0.13026252039472311"/>
          <c:w val="0.25495150067383515"/>
          <c:h val="5.4877647704320229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Century Gothic" panose="020B0502020202020204" pitchFamily="34" charset="0"/>
              <a:ea typeface="+mn-ea"/>
              <a:cs typeface="+mn-cs"/>
            </a:defRPr>
          </a:pPr>
          <a:endParaRPr lang="es-B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entury Gothic" panose="020B0502020202020204" pitchFamily="34" charset="0"/>
        </a:defRPr>
      </a:pPr>
      <a:endParaRPr lang="es-B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7229716002687"/>
          <c:y val="0.17083838598894741"/>
          <c:w val="0.80270915587674652"/>
          <c:h val="0.64744498009518803"/>
        </c:manualLayout>
      </c:layout>
      <c:barChart>
        <c:barDir val="col"/>
        <c:grouping val="clustered"/>
        <c:varyColors val="0"/>
        <c:ser>
          <c:idx val="0"/>
          <c:order val="0"/>
          <c:tx>
            <c:v>PRESUPUESTO ASIGNADO</c:v>
          </c:tx>
          <c:spPr>
            <a:solidFill>
              <a:srgbClr val="00CC99"/>
            </a:solidFill>
            <a:ln>
              <a:noFill/>
            </a:ln>
            <a:effectLst/>
          </c:spPr>
          <c:invertIfNegative val="0"/>
          <c:dLbls>
            <c:dLbl>
              <c:idx val="0"/>
              <c:layout>
                <c:manualLayout>
                  <c:x val="8.3016964350057051E-2"/>
                  <c:y val="0.1449864683696718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D5-4CA2-8E88-814450D105D5}"/>
                </c:ext>
              </c:extLst>
            </c:dLbl>
            <c:spPr>
              <a:noFill/>
              <a:ln>
                <a:noFill/>
              </a:ln>
              <a:effectLst/>
            </c:spPr>
            <c:txPr>
              <a:bodyPr rot="-5400000" spcFirstLastPara="1" vertOverflow="ellipsis" wrap="square" anchor="ctr" anchorCtr="1"/>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B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GRAFICO!$B$3:$B$5</c:f>
              <c:strCache>
                <c:ptCount val="3"/>
                <c:pt idx="0">
                  <c:v>PSLT</c:v>
                </c:pt>
                <c:pt idx="1">
                  <c:v>PROMULPRE II</c:v>
                </c:pt>
                <c:pt idx="2">
                  <c:v>PROASRED</c:v>
                </c:pt>
              </c:strCache>
            </c:strRef>
          </c:cat>
          <c:val>
            <c:numRef>
              <c:f>GRAFICO!$C$3:$C$5</c:f>
              <c:numCache>
                <c:formatCode>#,##0.00\ "Bs"</c:formatCode>
                <c:ptCount val="3"/>
                <c:pt idx="0">
                  <c:v>27969754</c:v>
                </c:pt>
                <c:pt idx="1">
                  <c:v>904996.79</c:v>
                </c:pt>
                <c:pt idx="2">
                  <c:v>2055942.2</c:v>
                </c:pt>
              </c:numCache>
            </c:numRef>
          </c:val>
          <c:extLst>
            <c:ext xmlns:c16="http://schemas.microsoft.com/office/drawing/2014/chart" uri="{C3380CC4-5D6E-409C-BE32-E72D297353CC}">
              <c16:uniqueId val="{00000001-E0D5-4CA2-8E88-814450D105D5}"/>
            </c:ext>
          </c:extLst>
        </c:ser>
        <c:ser>
          <c:idx val="1"/>
          <c:order val="1"/>
          <c:tx>
            <c:v>PRESUPUESTO EJECUTADO</c:v>
          </c:tx>
          <c:spPr>
            <a:solidFill>
              <a:schemeClr val="accent2"/>
            </a:solidFill>
            <a:ln>
              <a:noFill/>
            </a:ln>
            <a:effectLst/>
          </c:spPr>
          <c:invertIfNegative val="0"/>
          <c:cat>
            <c:strRef>
              <c:f>GRAFICO!$B$3:$B$5</c:f>
              <c:strCache>
                <c:ptCount val="3"/>
                <c:pt idx="0">
                  <c:v>PSLT</c:v>
                </c:pt>
                <c:pt idx="1">
                  <c:v>PROMULPRE II</c:v>
                </c:pt>
                <c:pt idx="2">
                  <c:v>PROASRED</c:v>
                </c:pt>
              </c:strCache>
            </c:strRef>
          </c:cat>
          <c:val>
            <c:numRef>
              <c:f>GRAFICO!$D$3:$D$5</c:f>
              <c:numCache>
                <c:formatCode>#,##0.00\ "Bs"</c:formatCode>
                <c:ptCount val="3"/>
                <c:pt idx="0">
                  <c:v>0</c:v>
                </c:pt>
                <c:pt idx="1">
                  <c:v>0</c:v>
                </c:pt>
                <c:pt idx="2">
                  <c:v>0</c:v>
                </c:pt>
              </c:numCache>
            </c:numRef>
          </c:val>
          <c:extLst>
            <c:ext xmlns:c16="http://schemas.microsoft.com/office/drawing/2014/chart" uri="{C3380CC4-5D6E-409C-BE32-E72D297353CC}">
              <c16:uniqueId val="{00000002-E0D5-4CA2-8E88-814450D105D5}"/>
            </c:ext>
          </c:extLst>
        </c:ser>
        <c:dLbls>
          <c:showLegendKey val="0"/>
          <c:showVal val="0"/>
          <c:showCatName val="0"/>
          <c:showSerName val="0"/>
          <c:showPercent val="0"/>
          <c:showBubbleSize val="0"/>
        </c:dLbls>
        <c:gapWidth val="180"/>
        <c:axId val="1031806047"/>
        <c:axId val="1031803551"/>
      </c:barChart>
      <c:catAx>
        <c:axId val="1031806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crossAx val="1031803551"/>
        <c:crosses val="autoZero"/>
        <c:auto val="1"/>
        <c:lblAlgn val="ctr"/>
        <c:lblOffset val="100"/>
        <c:noMultiLvlLbl val="0"/>
      </c:catAx>
      <c:valAx>
        <c:axId val="10318035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crossAx val="1031806047"/>
        <c:crosses val="autoZero"/>
        <c:crossBetween val="between"/>
        <c:majorUnit val="5000000"/>
      </c:valAx>
      <c:spPr>
        <a:noFill/>
        <a:ln>
          <a:noFill/>
        </a:ln>
        <a:effectLst/>
      </c:spPr>
    </c:plotArea>
    <c:legend>
      <c:legendPos val="b"/>
      <c:legendEntry>
        <c:idx val="0"/>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legendEntry>
      <c:legendEntry>
        <c:idx val="1"/>
        <c:delete val="1"/>
      </c:legendEntry>
      <c:layout>
        <c:manualLayout>
          <c:xMode val="edge"/>
          <c:yMode val="edge"/>
          <c:x val="0.49413897701689141"/>
          <c:y val="0.18169682677058499"/>
          <c:w val="0.46798629547568588"/>
          <c:h val="6.0975984485854957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entury Gothic" panose="020B0502020202020204" pitchFamily="34" charset="0"/>
        </a:defRPr>
      </a:pPr>
      <a:endParaRPr lang="es-B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21814061108302"/>
          <c:y val="8.3095922164026836E-2"/>
          <c:w val="0.83065485579575005"/>
          <c:h val="0.79135854635533964"/>
        </c:manualLayout>
      </c:layout>
      <c:barChart>
        <c:barDir val="col"/>
        <c:grouping val="clustered"/>
        <c:varyColors val="0"/>
        <c:ser>
          <c:idx val="0"/>
          <c:order val="0"/>
          <c:tx>
            <c:v>P.Vigente</c:v>
          </c:tx>
          <c:spPr>
            <a:solidFill>
              <a:srgbClr val="00CC99"/>
            </a:solidFill>
            <a:ln>
              <a:solidFill>
                <a:schemeClr val="tx1">
                  <a:lumMod val="50000"/>
                  <a:lumOff val="50000"/>
                </a:schemeClr>
              </a:solidFill>
            </a:ln>
            <a:effectLst/>
          </c:spPr>
          <c:invertIfNegative val="0"/>
          <c:dLbls>
            <c:dLbl>
              <c:idx val="0"/>
              <c:layout>
                <c:manualLayout>
                  <c:x val="4.5633548000791925E-2"/>
                  <c:y val="0.10540329889158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EA-4807-937D-4FCB565630AB}"/>
                </c:ext>
              </c:extLst>
            </c:dLbl>
            <c:spPr>
              <a:noFill/>
              <a:ln>
                <a:noFill/>
              </a:ln>
              <a:effectLst/>
            </c:spPr>
            <c:txPr>
              <a:bodyPr rot="-5400000" spcFirstLastPara="1" vertOverflow="ellipsis" wrap="square" anchor="ctr" anchorCtr="1"/>
              <a:lstStyle/>
              <a:p>
                <a:pPr>
                  <a:defRPr sz="700" b="1" i="0" u="none" strike="noStrike" kern="1200" baseline="0">
                    <a:solidFill>
                      <a:srgbClr val="008080"/>
                    </a:solidFill>
                    <a:latin typeface="Century Gothic" panose="020B0502020202020204" pitchFamily="34" charset="0"/>
                    <a:ea typeface="+mn-ea"/>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Hoja8!$C$3:$C$10</c:f>
              <c:strCache>
                <c:ptCount val="8"/>
                <c:pt idx="0">
                  <c:v>PRITEC I</c:v>
                </c:pt>
                <c:pt idx="1">
                  <c:v>PRESAS (CFA 9759)</c:v>
                </c:pt>
                <c:pt idx="2">
                  <c:v>MI RIEGO II</c:v>
                </c:pt>
                <c:pt idx="3">
                  <c:v>PRESA LAURAWANI</c:v>
                </c:pt>
                <c:pt idx="4">
                  <c:v>PRESAS (OFID 12601P)</c:v>
                </c:pt>
                <c:pt idx="5">
                  <c:v>RUMBO</c:v>
                </c:pt>
                <c:pt idx="6">
                  <c:v>PACC I y II</c:v>
                </c:pt>
                <c:pt idx="7">
                  <c:v>MULTIPROPÓSITO</c:v>
                </c:pt>
              </c:strCache>
            </c:strRef>
          </c:cat>
          <c:val>
            <c:numRef>
              <c:f>Hoja8!$I$3:$I$10</c:f>
              <c:numCache>
                <c:formatCode>#,##0.00</c:formatCode>
                <c:ptCount val="8"/>
                <c:pt idx="0">
                  <c:v>312366720</c:v>
                </c:pt>
                <c:pt idx="1">
                  <c:v>53722235.390000001</c:v>
                </c:pt>
                <c:pt idx="2">
                  <c:v>1774000</c:v>
                </c:pt>
                <c:pt idx="3">
                  <c:v>5628553</c:v>
                </c:pt>
                <c:pt idx="4">
                  <c:v>64248032.630000003</c:v>
                </c:pt>
                <c:pt idx="5">
                  <c:v>45932284</c:v>
                </c:pt>
                <c:pt idx="6">
                  <c:v>6474512</c:v>
                </c:pt>
                <c:pt idx="7">
                  <c:v>11344122.92</c:v>
                </c:pt>
              </c:numCache>
            </c:numRef>
          </c:val>
          <c:extLst>
            <c:ext xmlns:c16="http://schemas.microsoft.com/office/drawing/2014/chart" uri="{C3380CC4-5D6E-409C-BE32-E72D297353CC}">
              <c16:uniqueId val="{00000001-C1EA-4807-937D-4FCB565630AB}"/>
            </c:ext>
          </c:extLst>
        </c:ser>
        <c:dLbls>
          <c:showLegendKey val="0"/>
          <c:showVal val="0"/>
          <c:showCatName val="0"/>
          <c:showSerName val="0"/>
          <c:showPercent val="0"/>
          <c:showBubbleSize val="0"/>
        </c:dLbls>
        <c:gapWidth val="50"/>
        <c:overlap val="1"/>
        <c:axId val="742534655"/>
        <c:axId val="742535071"/>
      </c:barChart>
      <c:catAx>
        <c:axId val="742534655"/>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low"/>
        <c:spPr>
          <a:noFill/>
          <a:ln w="9525" cap="flat" cmpd="sng" algn="ctr">
            <a:solidFill>
              <a:schemeClr val="accent1"/>
            </a:solidFill>
            <a:round/>
          </a:ln>
          <a:effectLst/>
        </c:spPr>
        <c:txPr>
          <a:bodyPr rot="-5400000" spcFirstLastPara="1" vertOverflow="ellipsis" wrap="square" anchor="ctr" anchorCtr="1"/>
          <a:lstStyle/>
          <a:p>
            <a:pPr>
              <a:defRPr sz="700" b="1"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crossAx val="742535071"/>
        <c:crosses val="autoZero"/>
        <c:auto val="1"/>
        <c:lblAlgn val="ctr"/>
        <c:lblOffset val="5"/>
        <c:noMultiLvlLbl val="0"/>
      </c:catAx>
      <c:valAx>
        <c:axId val="742535071"/>
        <c:scaling>
          <c:orientation val="minMax"/>
          <c:max val="31500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1" i="0" u="none" strike="noStrike" kern="1200" baseline="0">
                    <a:solidFill>
                      <a:schemeClr val="tx1">
                        <a:lumMod val="65000"/>
                        <a:lumOff val="35000"/>
                      </a:schemeClr>
                    </a:solidFill>
                    <a:latin typeface="Century Gothic" panose="020B0502020202020204" pitchFamily="34" charset="0"/>
                    <a:ea typeface="+mn-ea"/>
                    <a:cs typeface="+mn-cs"/>
                  </a:defRPr>
                </a:pPr>
                <a:r>
                  <a:rPr lang="es-BO" b="1"/>
                  <a:t>MONTO EN BS</a:t>
                </a:r>
              </a:p>
            </c:rich>
          </c:tx>
          <c:layout>
            <c:manualLayout>
              <c:xMode val="edge"/>
              <c:yMode val="edge"/>
              <c:x val="1.3078833552507683E-2"/>
              <c:y val="0.4117062954894094"/>
            </c:manualLayout>
          </c:layout>
          <c:overlay val="0"/>
          <c:spPr>
            <a:noFill/>
            <a:ln>
              <a:noFill/>
            </a:ln>
            <a:effectLst/>
          </c:spPr>
          <c:txPr>
            <a:bodyPr rot="-5400000" spcFirstLastPara="1" vertOverflow="ellipsis" vert="horz" wrap="square" anchor="ctr" anchorCtr="1"/>
            <a:lstStyle/>
            <a:p>
              <a:pPr>
                <a:defRPr sz="700" b="1"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crossAx val="742534655"/>
        <c:crosses val="autoZero"/>
        <c:crossBetween val="between"/>
        <c:majorUnit val="70000000"/>
        <c:minorUnit val="20000000"/>
      </c:valAx>
      <c:spPr>
        <a:noFill/>
        <a:ln>
          <a:noFill/>
        </a:ln>
        <a:effectLst/>
      </c:spPr>
    </c:plotArea>
    <c:legend>
      <c:legendPos val="r"/>
      <c:layout>
        <c:manualLayout>
          <c:xMode val="edge"/>
          <c:yMode val="edge"/>
          <c:x val="0.5761234630298212"/>
          <c:y val="0.19184404376863451"/>
          <c:w val="9.4760901442365736E-2"/>
          <c:h val="3.9058520906980539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Century Gothic" panose="020B0502020202020204" pitchFamily="34" charset="0"/>
              <a:ea typeface="+mn-ea"/>
              <a:cs typeface="+mn-cs"/>
            </a:defRPr>
          </a:pPr>
          <a:endParaRPr lang="es-B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latin typeface="Century Gothic" panose="020B0502020202020204" pitchFamily="34" charset="0"/>
        </a:defRPr>
      </a:pPr>
      <a:endParaRPr lang="es-B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08738431518732"/>
          <c:y val="0.13522209823811873"/>
          <c:w val="0.84805398445621549"/>
          <c:h val="0.56918470284225664"/>
        </c:manualLayout>
      </c:layout>
      <c:barChart>
        <c:barDir val="col"/>
        <c:grouping val="clustered"/>
        <c:varyColors val="0"/>
        <c:ser>
          <c:idx val="0"/>
          <c:order val="0"/>
          <c:tx>
            <c:strRef>
              <c:f>Hoja1!$D$2</c:f>
              <c:strCache>
                <c:ptCount val="1"/>
                <c:pt idx="0">
                  <c:v>PRESUPUESTO VIGENTE (BS)</c:v>
                </c:pt>
              </c:strCache>
            </c:strRef>
          </c:tx>
          <c:spPr>
            <a:solidFill>
              <a:srgbClr val="00CC99"/>
            </a:solidFill>
            <a:ln w="9525" cap="flat" cmpd="sng" algn="ctr">
              <a:solidFill>
                <a:schemeClr val="accent1">
                  <a:shade val="95000"/>
                </a:schemeClr>
              </a:solidFill>
              <a:round/>
            </a:ln>
            <a:effectLst/>
          </c:spPr>
          <c:invertIfNegative val="0"/>
          <c:dLbls>
            <c:dLbl>
              <c:idx val="0"/>
              <c:layout>
                <c:manualLayout>
                  <c:x val="4.5469084590955181E-2"/>
                  <c:y val="6.77477153436874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77-499A-8E59-0A01CF3BF2A8}"/>
                </c:ext>
              </c:extLst>
            </c:dLbl>
            <c:dLbl>
              <c:idx val="2"/>
              <c:layout>
                <c:manualLayout>
                  <c:x val="4.1263104758472328E-2"/>
                  <c:y val="0.1435440294752448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54-4281-88F5-3B8499275E83}"/>
                </c:ext>
              </c:extLst>
            </c:dLbl>
            <c:dLbl>
              <c:idx val="3"/>
              <c:layout>
                <c:manualLayout>
                  <c:x val="5.4415428129955291E-2"/>
                  <c:y val="9.92018734601251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54-4281-88F5-3B8499275E83}"/>
                </c:ext>
              </c:extLst>
            </c:dLbl>
            <c:dLbl>
              <c:idx val="9"/>
              <c:layout>
                <c:manualLayout>
                  <c:x val="-2.4352678948087111E-2"/>
                  <c:y val="1.06238611503173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677-499A-8E59-0A01CF3BF2A8}"/>
                </c:ext>
              </c:extLst>
            </c:dLbl>
            <c:spPr>
              <a:noFill/>
              <a:ln>
                <a:noFill/>
              </a:ln>
              <a:effectLst/>
            </c:spPr>
            <c:txPr>
              <a:bodyPr rot="-5400000" spcFirstLastPara="1" vertOverflow="ellipsis" wrap="square" anchor="ctr" anchorCtr="1"/>
              <a:lstStyle/>
              <a:p>
                <a:pPr>
                  <a:defRPr sz="800" b="0" i="0" u="none" strike="noStrike" kern="1200" baseline="0">
                    <a:solidFill>
                      <a:schemeClr val="tx1"/>
                    </a:solidFill>
                    <a:latin typeface="Century Gothic" panose="020B0502020202020204" pitchFamily="34" charset="0"/>
                    <a:ea typeface="+mn-ea"/>
                    <a:cs typeface="+mn-cs"/>
                  </a:defRPr>
                </a:pPr>
                <a:endParaRPr lang="es-B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Hoja1!$B$3:$B$12</c:f>
              <c:strCache>
                <c:ptCount val="10"/>
                <c:pt idx="0">
                  <c:v>MANEJO INTEGRAL DE LA CUENCA DEL RIO RAVELO </c:v>
                </c:pt>
                <c:pt idx="1">
                  <c:v>PROGRAMA BOLIVIA RESILIENTE - BID 4403/BL-BO</c:v>
                </c:pt>
                <c:pt idx="2">
                  <c:v>APS III</c:v>
                </c:pt>
                <c:pt idx="3">
                  <c:v>APS IV</c:v>
                </c:pt>
                <c:pt idx="4">
                  <c:v>IMPLEMENTACIÓN DEL PLAN DIRECTOR DE LA CUENCA KATARI Y EL LAGO MENOR DEL TITICACA</c:v>
                </c:pt>
                <c:pt idx="5">
                  <c:v>MANEJO INTEGRAL DE LA CUENCA DEL RIO BARRAS ORURO</c:v>
                </c:pt>
                <c:pt idx="7">
                  <c:v>MANEJO INTEGRAL DE LA CUENCA VICHAJLUPE ORURO</c:v>
                </c:pt>
                <c:pt idx="9">
                  <c:v>IMPLEM. OBRAS DE CONTROL HIDRAULICO EN ZONAS DE RIESGO MUNICIPIO DE VILLAMONTES 1RA FASE</c:v>
                </c:pt>
              </c:strCache>
            </c:strRef>
          </c:cat>
          <c:val>
            <c:numRef>
              <c:f>Hoja1!$D$3:$D$12</c:f>
              <c:numCache>
                <c:formatCode>#,##0.00</c:formatCode>
                <c:ptCount val="10"/>
                <c:pt idx="0">
                  <c:v>10971693</c:v>
                </c:pt>
                <c:pt idx="1">
                  <c:v>1075235</c:v>
                </c:pt>
                <c:pt idx="2">
                  <c:v>10901268</c:v>
                </c:pt>
                <c:pt idx="3">
                  <c:v>10040551</c:v>
                </c:pt>
                <c:pt idx="4">
                  <c:v>758280</c:v>
                </c:pt>
                <c:pt idx="5">
                  <c:v>731651</c:v>
                </c:pt>
                <c:pt idx="7">
                  <c:v>988034</c:v>
                </c:pt>
                <c:pt idx="9">
                  <c:v>1317289</c:v>
                </c:pt>
              </c:numCache>
            </c:numRef>
          </c:val>
          <c:extLst>
            <c:ext xmlns:c16="http://schemas.microsoft.com/office/drawing/2014/chart" uri="{C3380CC4-5D6E-409C-BE32-E72D297353CC}">
              <c16:uniqueId val="{00000000-6677-499A-8E59-0A01CF3BF2A8}"/>
            </c:ext>
          </c:extLst>
        </c:ser>
        <c:dLbls>
          <c:dLblPos val="outEnd"/>
          <c:showLegendKey val="0"/>
          <c:showVal val="1"/>
          <c:showCatName val="0"/>
          <c:showSerName val="0"/>
          <c:showPercent val="0"/>
          <c:showBubbleSize val="0"/>
        </c:dLbls>
        <c:gapWidth val="33"/>
        <c:axId val="1115246016"/>
        <c:axId val="1115236896"/>
      </c:barChart>
      <c:catAx>
        <c:axId val="1115246016"/>
        <c:scaling>
          <c:orientation val="minMax"/>
        </c:scaling>
        <c:delete val="0"/>
        <c:axPos val="b"/>
        <c:numFmt formatCode="General" sourceLinked="1"/>
        <c:majorTickMark val="none"/>
        <c:minorTickMark val="none"/>
        <c:tickLblPos val="nextTo"/>
        <c:spPr>
          <a:noFill/>
          <a:ln>
            <a:noFill/>
          </a:ln>
          <a:effectLst/>
        </c:spPr>
        <c:txPr>
          <a:bodyPr rot="-5400000" spcFirstLastPara="1" vertOverflow="ellipsis" wrap="square" anchor="ctr" anchorCtr="1"/>
          <a:lstStyle/>
          <a:p>
            <a:pPr>
              <a:defRPr sz="700" b="0" i="0" u="none" strike="noStrike" kern="1200" baseline="0">
                <a:solidFill>
                  <a:schemeClr val="tx1"/>
                </a:solidFill>
                <a:latin typeface="Century Gothic" panose="020B0502020202020204" pitchFamily="34" charset="0"/>
                <a:ea typeface="+mn-ea"/>
                <a:cs typeface="+mn-cs"/>
              </a:defRPr>
            </a:pPr>
            <a:endParaRPr lang="es-BO"/>
          </a:p>
        </c:txPr>
        <c:crossAx val="1115236896"/>
        <c:crosses val="autoZero"/>
        <c:auto val="1"/>
        <c:lblAlgn val="r"/>
        <c:lblOffset val="100"/>
        <c:tickMarkSkip val="4"/>
        <c:noMultiLvlLbl val="0"/>
      </c:catAx>
      <c:valAx>
        <c:axId val="11152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cap="all" baseline="0">
                    <a:solidFill>
                      <a:schemeClr val="tx1"/>
                    </a:solidFill>
                    <a:latin typeface="Century Gothic" panose="020B0502020202020204" pitchFamily="34" charset="0"/>
                    <a:ea typeface="+mn-ea"/>
                    <a:cs typeface="+mn-cs"/>
                  </a:defRPr>
                </a:pPr>
                <a:r>
                  <a:rPr lang="es-BO" dirty="0"/>
                  <a:t>Monto en Bolivianos</a:t>
                </a:r>
              </a:p>
            </c:rich>
          </c:tx>
          <c:layout>
            <c:manualLayout>
              <c:xMode val="edge"/>
              <c:yMode val="edge"/>
              <c:x val="6.0561131050751048E-4"/>
              <c:y val="0.28154642125128421"/>
            </c:manualLayout>
          </c:layout>
          <c:overlay val="0"/>
          <c:spPr>
            <a:noFill/>
            <a:ln>
              <a:noFill/>
            </a:ln>
            <a:effectLst/>
          </c:spPr>
          <c:txPr>
            <a:bodyPr rot="-5400000" spcFirstLastPara="1" vertOverflow="ellipsis" vert="horz" wrap="square" anchor="ctr" anchorCtr="1"/>
            <a:lstStyle/>
            <a:p>
              <a:pPr>
                <a:defRPr sz="800" b="0" i="0" u="none" strike="noStrike" kern="1200" cap="all" baseline="0">
                  <a:solidFill>
                    <a:schemeClr val="tx1"/>
                  </a:solidFill>
                  <a:latin typeface="Century Gothic" panose="020B0502020202020204" pitchFamily="34" charset="0"/>
                  <a:ea typeface="+mn-ea"/>
                  <a:cs typeface="+mn-cs"/>
                </a:defRPr>
              </a:pPr>
              <a:endParaRPr lang="es-B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solidFill>
                <a:latin typeface="Century Gothic" panose="020B0502020202020204" pitchFamily="34" charset="0"/>
                <a:ea typeface="+mn-ea"/>
                <a:cs typeface="+mn-cs"/>
              </a:defRPr>
            </a:pPr>
            <a:endParaRPr lang="es-BO"/>
          </a:p>
        </c:txPr>
        <c:crossAx val="1115246016"/>
        <c:crossesAt val="1"/>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entury Gothic" panose="020B0502020202020204" pitchFamily="34" charset="0"/>
              <a:ea typeface="+mn-ea"/>
              <a:cs typeface="+mn-cs"/>
            </a:defRPr>
          </a:pPr>
          <a:endParaRPr lang="es-BO"/>
        </a:p>
      </c:txPr>
    </c:legend>
    <c:plotVisOnly val="1"/>
    <c:dispBlanksAs val="gap"/>
    <c:showDLblsOverMax val="0"/>
  </c:chart>
  <c:spPr>
    <a:noFill/>
    <a:ln>
      <a:noFill/>
    </a:ln>
    <a:effectLst/>
  </c:spPr>
  <c:txPr>
    <a:bodyPr/>
    <a:lstStyle/>
    <a:p>
      <a:pPr>
        <a:defRPr sz="800">
          <a:solidFill>
            <a:schemeClr val="tx1"/>
          </a:solidFill>
          <a:latin typeface="Century Gothic" panose="020B0502020202020204" pitchFamily="34" charset="0"/>
        </a:defRPr>
      </a:pPr>
      <a:endParaRPr lang="es-B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_rels/data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image" Target="../media/image127.png"/><Relationship Id="rId4" Type="http://schemas.openxmlformats.org/officeDocument/2006/relationships/image" Target="../media/image130.jpg"/></Relationships>
</file>

<file path=ppt/diagrams/_rels/data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image" Target="../media/image131.jpeg"/><Relationship Id="rId4" Type="http://schemas.openxmlformats.org/officeDocument/2006/relationships/image" Target="../media/image134.png"/></Relationships>
</file>

<file path=ppt/diagrams/_rels/data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image" Target="../media/image142.jpeg"/><Relationship Id="rId4" Type="http://schemas.openxmlformats.org/officeDocument/2006/relationships/image" Target="../media/image145.jpg"/></Relationships>
</file>

<file path=ppt/diagrams/_rels/data1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image" Target="../media/image146.png"/><Relationship Id="rId4" Type="http://schemas.openxmlformats.org/officeDocument/2006/relationships/image" Target="../media/image149.jpeg"/></Relationships>
</file>

<file path=ppt/diagrams/_rels/data1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image" Target="../media/image154.png"/></Relationships>
</file>

<file path=ppt/diagrams/_rels/data1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image" Target="../media/image157.png"/></Relationships>
</file>

<file path=ppt/diagrams/_rels/data1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image" Target="../media/image161.png"/></Relationships>
</file>

<file path=ppt/diagrams/_rels/data1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g"/><Relationship Id="rId1" Type="http://schemas.openxmlformats.org/officeDocument/2006/relationships/image" Target="../media/image173.png"/></Relationships>
</file>

<file path=ppt/diagrams/_rels/data15.xml.rels><?xml version="1.0" encoding="UTF-8" standalone="yes"?>
<Relationships xmlns="http://schemas.openxmlformats.org/package/2006/relationships"><Relationship Id="rId1" Type="http://schemas.openxmlformats.org/officeDocument/2006/relationships/image" Target="../media/image178.png"/></Relationships>
</file>

<file path=ppt/diagrams/_rels/data1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image" Target="../media/image179.jpeg"/></Relationships>
</file>

<file path=ppt/diagrams/_rels/data17.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image" Target="../media/image183.jpg"/></Relationships>
</file>

<file path=ppt/diagrams/_rels/data18.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image" Target="../media/image185.JPG"/></Relationships>
</file>

<file path=ppt/diagrams/_rels/data1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image" Target="../media/image191.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image" Target="../media/image127.png"/><Relationship Id="rId4" Type="http://schemas.openxmlformats.org/officeDocument/2006/relationships/image" Target="../media/image130.jpg"/></Relationships>
</file>

<file path=ppt/diagrams/_rels/drawing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image" Target="../media/image131.jpeg"/><Relationship Id="rId4" Type="http://schemas.openxmlformats.org/officeDocument/2006/relationships/image" Target="../media/image134.png"/></Relationships>
</file>

<file path=ppt/diagrams/_rels/drawing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image" Target="../media/image142.jpeg"/><Relationship Id="rId4" Type="http://schemas.openxmlformats.org/officeDocument/2006/relationships/image" Target="../media/image145.jpg"/></Relationships>
</file>

<file path=ppt/diagrams/_rels/drawing1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image" Target="../media/image146.png"/><Relationship Id="rId4" Type="http://schemas.openxmlformats.org/officeDocument/2006/relationships/image" Target="../media/image149.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image" Target="../media/image154.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image" Target="../media/image157.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image" Target="../media/image161.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g"/><Relationship Id="rId1" Type="http://schemas.openxmlformats.org/officeDocument/2006/relationships/image" Target="../media/image173.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178.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image" Target="../media/image179.jpeg"/></Relationships>
</file>

<file path=ppt/diagrams/_rels/drawing17.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image" Target="../media/image183.jpg"/></Relationships>
</file>

<file path=ppt/diagrams/_rels/drawing18.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image" Target="../media/image185.JPG"/></Relationships>
</file>

<file path=ppt/diagrams/_rels/drawing1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image" Target="../media/image19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5" csCatId="colorful" phldr="1"/>
      <dgm:spPr/>
    </dgm:pt>
    <dgm:pt modelId="{4432DFD2-8BD1-47A2-9D3A-691548FD0AE6}">
      <dgm:prSet phldrT="[Texto]" custT="1"/>
      <dgm:spPr/>
      <dgm:t>
        <a:bodyPr/>
        <a:lstStyle/>
        <a:p>
          <a:pPr algn="just"/>
          <a:r>
            <a:rPr lang="es-ES" sz="1600"/>
            <a:t>1. Economía para la gente </a:t>
          </a:r>
          <a:endParaRPr lang="es-ES" sz="1600" dirty="0"/>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dgm:t>
        <a:bodyPr/>
        <a:lstStyle/>
        <a:p>
          <a:pPr algn="just"/>
          <a:r>
            <a:rPr lang="es-ES" sz="1600"/>
            <a:t>2. Bolivia al mundo y el mundo en Bolivia</a:t>
          </a:r>
          <a:endParaRPr lang="es-ES" sz="1600" dirty="0"/>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dgm:t>
        <a:bodyPr/>
        <a:lstStyle/>
        <a:p>
          <a:pPr algn="just"/>
          <a:r>
            <a:rPr lang="es-ES" sz="1600"/>
            <a:t>3. Bolivia 50-50</a:t>
          </a:r>
          <a:endParaRPr lang="es-ES" sz="1600" dirty="0"/>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dgm:t>
        <a:bodyPr/>
        <a:lstStyle/>
        <a:p>
          <a:pPr algn="just"/>
          <a:r>
            <a:rPr lang="es-ES" sz="1600"/>
            <a:t>4. Bolivia moderna y eficiente</a:t>
          </a:r>
          <a:endParaRPr lang="es-ES" sz="1600" dirty="0"/>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dgm:t>
        <a:bodyPr/>
        <a:lstStyle/>
        <a:p>
          <a:pPr algn="just"/>
          <a:r>
            <a:rPr lang="es-ES" sz="1600"/>
            <a:t>5. Bolivia Transparente</a:t>
          </a:r>
          <a:endParaRPr lang="es-ES" sz="1600" dirty="0"/>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dgm:t>
        <a:bodyPr/>
        <a:lstStyle/>
        <a:p>
          <a:pPr algn="just"/>
          <a:r>
            <a:rPr lang="es-ES" sz="1600"/>
            <a:t>6. Bolivia bienestar para todos</a:t>
          </a:r>
          <a:endParaRPr lang="es-ES" sz="1600" dirty="0"/>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915591BF-F93C-440A-971E-4AA094AB7C62}">
      <dgm:prSet phldrT="[Texto]" custT="1"/>
      <dgm:spPr/>
      <dgm:t>
        <a:bodyPr/>
        <a:lstStyle/>
        <a:p>
          <a:pPr algn="just"/>
          <a:r>
            <a:rPr lang="es-ES" sz="1600"/>
            <a:t>7. Bolivia verde y sustentable</a:t>
          </a:r>
          <a:endParaRPr lang="es-ES" sz="1600" dirty="0"/>
        </a:p>
      </dgm:t>
    </dgm:pt>
    <dgm:pt modelId="{2E6C06DF-D164-4CEA-B910-5607F363FD01}" type="parTrans" cxnId="{FB75DF83-D793-4210-B773-626C14F602C3}">
      <dgm:prSet/>
      <dgm:spPr/>
      <dgm:t>
        <a:bodyPr/>
        <a:lstStyle/>
        <a:p>
          <a:endParaRPr lang="es-ES"/>
        </a:p>
      </dgm:t>
    </dgm:pt>
    <dgm:pt modelId="{D7EA43DD-3930-45A4-9482-CCEBB73214E7}" type="sibTrans" cxnId="{FB75DF83-D793-4210-B773-626C14F602C3}">
      <dgm:prSet/>
      <dgm:spPr/>
      <dgm:t>
        <a:bodyPr/>
        <a:lstStyle/>
        <a:p>
          <a:endParaRPr lang="es-ES"/>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7"/>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7"/>
      <dgm:spPr/>
    </dgm:pt>
    <dgm:pt modelId="{B10C0CA8-990C-40A0-A294-920EA5CD5A74}" type="pres">
      <dgm:prSet presAssocID="{EAC7A7E3-AB00-4D50-847D-C5865CDCE8E5}" presName="dstNode" presStyleLbl="node1" presStyleIdx="0" presStyleCnt="7"/>
      <dgm:spPr/>
    </dgm:pt>
    <dgm:pt modelId="{18A0872D-A3DA-4D54-882C-807FCB9EBB48}" type="pres">
      <dgm:prSet presAssocID="{4432DFD2-8BD1-47A2-9D3A-691548FD0AE6}" presName="text_1" presStyleLbl="node1" presStyleIdx="0" presStyleCnt="7">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7"/>
      <dgm:spPr/>
    </dgm:pt>
    <dgm:pt modelId="{1BEF3ED3-0CFA-41D6-A35E-10903F10207D}" type="pres">
      <dgm:prSet presAssocID="{1094FD85-0783-4949-92ED-9D1F0BBF5A6F}" presName="text_2" presStyleLbl="node1" presStyleIdx="1" presStyleCnt="7">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7"/>
      <dgm:spPr/>
    </dgm:pt>
    <dgm:pt modelId="{E13588A9-62B6-41E6-BD3E-6E4B75BA121F}" type="pres">
      <dgm:prSet presAssocID="{7532CFDE-673C-46B9-8715-E1A07F8AF12E}" presName="text_3" presStyleLbl="node1" presStyleIdx="2" presStyleCnt="7">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7"/>
      <dgm:spPr/>
    </dgm:pt>
    <dgm:pt modelId="{55F14E5A-0B0F-4ED1-910D-E914F8D1024B}" type="pres">
      <dgm:prSet presAssocID="{C3047AE3-8B83-4725-8DE1-05B3DA7A3221}" presName="text_4" presStyleLbl="node1" presStyleIdx="3" presStyleCnt="7">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7"/>
      <dgm:spPr/>
    </dgm:pt>
    <dgm:pt modelId="{F6E04014-174F-4C5B-BF4E-49AB780D1103}" type="pres">
      <dgm:prSet presAssocID="{305D7DA9-583D-4910-B77E-85DD3A191B12}" presName="text_5" presStyleLbl="node1" presStyleIdx="4" presStyleCnt="7">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7"/>
      <dgm:spPr/>
    </dgm:pt>
    <dgm:pt modelId="{18E86F46-64C0-491D-A03D-7A4BBE761658}" type="pres">
      <dgm:prSet presAssocID="{F2BB96F7-3C2A-4B3A-9F6E-7E05134EB087}" presName="text_6" presStyleLbl="node1" presStyleIdx="5" presStyleCnt="7">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7"/>
      <dgm:spPr/>
    </dgm:pt>
    <dgm:pt modelId="{C4F79564-8E00-446C-B234-75EBB74F096B}" type="pres">
      <dgm:prSet presAssocID="{915591BF-F93C-440A-971E-4AA094AB7C62}" presName="text_7" presStyleLbl="node1" presStyleIdx="6" presStyleCnt="7">
        <dgm:presLayoutVars>
          <dgm:bulletEnabled val="1"/>
        </dgm:presLayoutVars>
      </dgm:prSet>
      <dgm:spPr/>
      <dgm:t>
        <a:bodyPr/>
        <a:lstStyle/>
        <a:p>
          <a:endParaRPr lang="es-ES"/>
        </a:p>
      </dgm:t>
    </dgm:pt>
    <dgm:pt modelId="{4AFDBA98-2CB1-479F-A553-14C409439473}" type="pres">
      <dgm:prSet presAssocID="{915591BF-F93C-440A-971E-4AA094AB7C62}" presName="accent_7" presStyleCnt="0"/>
      <dgm:spPr/>
    </dgm:pt>
    <dgm:pt modelId="{D8F3A970-786F-468B-AEF4-C4E2C925A398}" type="pres">
      <dgm:prSet presAssocID="{915591BF-F93C-440A-971E-4AA094AB7C62}" presName="accentRepeatNode" presStyleLbl="solidFgAcc1" presStyleIdx="6" presStyleCnt="7"/>
      <dgm:spPr/>
    </dgm:pt>
  </dgm:ptLst>
  <dgm:cxnL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42BB43CE-87E1-4E9A-AE14-0D855F8400C3}" type="presOf" srcId="{915591BF-F93C-440A-971E-4AA094AB7C62}" destId="{C4F79564-8E00-446C-B234-75EBB74F096B}"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DF1F0BF3-56D1-4490-8919-2B9E09F91A91}" type="presOf" srcId="{C3047AE3-8B83-4725-8DE1-05B3DA7A3221}" destId="{55F14E5A-0B0F-4ED1-910D-E914F8D1024B}"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C9B802FA-1270-4B30-A29A-2ECD496C0960}" srcId="{EAC7A7E3-AB00-4D50-847D-C5865CDCE8E5}" destId="{4432DFD2-8BD1-47A2-9D3A-691548FD0AE6}" srcOrd="0" destOrd="0" parTransId="{11FB1722-B966-477E-AB35-112EF6205016}" sibTransId="{15AA1DF8-20B9-4DDD-8E84-3A5C111A7632}"/>
    <dgm:cxn modelId="{2D87609E-00FE-4377-B0DA-7D0E232BEE4F}" srcId="{EAC7A7E3-AB00-4D50-847D-C5865CDCE8E5}" destId="{305D7DA9-583D-4910-B77E-85DD3A191B12}" srcOrd="4" destOrd="0" parTransId="{481CCE3C-12F6-4C99-B9A6-38BE7B38AB92}" sibTransId="{43102B68-0B6E-4793-A724-1EB5DA69B954}"/>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FB75DF83-D793-4210-B773-626C14F602C3}" srcId="{EAC7A7E3-AB00-4D50-847D-C5865CDCE8E5}" destId="{915591BF-F93C-440A-971E-4AA094AB7C62}" srcOrd="6" destOrd="0" parTransId="{2E6C06DF-D164-4CEA-B910-5607F363FD01}" sibTransId="{D7EA43DD-3930-45A4-9482-CCEBB73214E7}"/>
    <dgm:cxn modelId="{1AA6C51A-E27D-4889-8569-8968C7719A7D}" srcId="{EAC7A7E3-AB00-4D50-847D-C5865CDCE8E5}" destId="{1094FD85-0783-4949-92ED-9D1F0BBF5A6F}" srcOrd="1" destOrd="0" parTransId="{98C692DA-A1A0-4E43-BFA1-217C71BA9A18}" sibTransId="{F55067DF-218B-4F9E-8B53-5C44338971D8}"/>
    <dgm:cxn modelId="{9C80549F-4ECA-4B9F-9924-3AAD700F60F5}" type="presOf" srcId="{F2BB96F7-3C2A-4B3A-9F6E-7E05134EB087}" destId="{18E86F46-64C0-491D-A03D-7A4BBE761658}"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 modelId="{FFBE5F74-C078-4FB2-B54C-FBA73D05BF3B}" type="presParOf" srcId="{27D22258-6FE1-4B3B-8D0A-8572066CD210}" destId="{C4F79564-8E00-446C-B234-75EBB74F096B}" srcOrd="13" destOrd="0" presId="urn:microsoft.com/office/officeart/2008/layout/VerticalCurvedList"/>
    <dgm:cxn modelId="{CCB1273F-9111-4BB7-991A-C7BB644C3C6A}" type="presParOf" srcId="{27D22258-6FE1-4B3B-8D0A-8572066CD210}" destId="{4AFDBA98-2CB1-479F-A553-14C409439473}" srcOrd="14" destOrd="0" presId="urn:microsoft.com/office/officeart/2008/layout/VerticalCurvedList"/>
    <dgm:cxn modelId="{49BDE1C3-A994-4251-8D5F-591A285C34B7}" type="presParOf" srcId="{4AFDBA98-2CB1-479F-A553-14C409439473}" destId="{D8F3A970-786F-468B-AEF4-C4E2C925A39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1" csCatId="colorful" phldr="1"/>
      <dgm:spPr/>
    </dgm:pt>
    <dgm:pt modelId="{4432DFD2-8BD1-47A2-9D3A-691548FD0AE6}">
      <dgm:prSet phldrT="[Texto]" custT="1"/>
      <dgm:spPr>
        <a:solidFill>
          <a:schemeClr val="accent2">
            <a:lumMod val="60000"/>
            <a:lumOff val="40000"/>
          </a:schemeClr>
        </a:solidFill>
      </dgm:spPr>
      <dgm:t>
        <a:bodyPr/>
        <a:lstStyle/>
        <a:p>
          <a:pPr algn="just"/>
          <a:r>
            <a:rPr lang="es-ES" sz="1600" dirty="0">
              <a:solidFill>
                <a:schemeClr val="tx2">
                  <a:lumMod val="50000"/>
                </a:schemeClr>
              </a:solidFill>
            </a:rPr>
            <a:t>OEI.01 Incrementar al 20% la participación industrial en el PIB nacional.</a:t>
          </a:r>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a:solidFill>
          <a:schemeClr val="tx2">
            <a:lumMod val="90000"/>
          </a:schemeClr>
        </a:solidFill>
      </dgm:spPr>
      <dgm:t>
        <a:bodyPr/>
        <a:lstStyle/>
        <a:p>
          <a:pPr algn="just"/>
          <a:r>
            <a:rPr lang="es-ES" sz="1600" dirty="0">
              <a:solidFill>
                <a:schemeClr val="bg1"/>
              </a:solidFill>
            </a:rPr>
            <a:t>OEI.02 Reducir 25 % las Importaciones Manufactureras.</a:t>
          </a:r>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dgm:t>
        <a:bodyPr/>
        <a:lstStyle/>
        <a:p>
          <a:pPr algn="just"/>
          <a:r>
            <a:rPr lang="es-ES" sz="1600" dirty="0">
              <a:solidFill>
                <a:schemeClr val="tx2">
                  <a:lumMod val="50000"/>
                </a:schemeClr>
              </a:solidFill>
            </a:rPr>
            <a:t>OEI.03 Implementar </a:t>
          </a:r>
          <a:r>
            <a:rPr lang="es-ES" sz="1600" dirty="0" err="1">
              <a:solidFill>
                <a:schemeClr val="tx2">
                  <a:lumMod val="50000"/>
                </a:schemeClr>
              </a:solidFill>
            </a:rPr>
            <a:t>APP´s</a:t>
          </a:r>
          <a:r>
            <a:rPr lang="es-ES" sz="1600" dirty="0">
              <a:solidFill>
                <a:schemeClr val="tx2">
                  <a:lumMod val="50000"/>
                </a:schemeClr>
              </a:solidFill>
            </a:rPr>
            <a:t> con 12 complejos Industriales.</a:t>
          </a:r>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a:solidFill>
          <a:schemeClr val="accent1">
            <a:lumMod val="60000"/>
            <a:lumOff val="40000"/>
          </a:schemeClr>
        </a:solidFill>
      </dgm:spPr>
      <dgm:t>
        <a:bodyPr/>
        <a:lstStyle/>
        <a:p>
          <a:pPr algn="just"/>
          <a:r>
            <a:rPr lang="es-ES" sz="1600" dirty="0">
              <a:solidFill>
                <a:schemeClr val="tx2">
                  <a:lumMod val="50000"/>
                </a:schemeClr>
              </a:solidFill>
            </a:rPr>
            <a:t>OEI.04 Incrementar en 50% las exportaciones con Valor Agregado.</a:t>
          </a:r>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dgm:t>
        <a:bodyPr/>
        <a:lstStyle/>
        <a:p>
          <a:pPr algn="just"/>
          <a:r>
            <a:rPr lang="es-ES" sz="1600" dirty="0">
              <a:solidFill>
                <a:schemeClr val="tx2">
                  <a:lumMod val="50000"/>
                </a:schemeClr>
              </a:solidFill>
            </a:rPr>
            <a:t>OEI.05 Formalizar 60.000 empleos industriales.</a:t>
          </a:r>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a:solidFill>
          <a:schemeClr val="accent3">
            <a:lumMod val="60000"/>
            <a:lumOff val="40000"/>
          </a:schemeClr>
        </a:solidFill>
      </dgm:spPr>
      <dgm:t>
        <a:bodyPr/>
        <a:lstStyle/>
        <a:p>
          <a:pPr algn="just"/>
          <a:r>
            <a:rPr lang="es-ES" sz="1600" dirty="0">
              <a:solidFill>
                <a:schemeClr val="tx2">
                  <a:lumMod val="50000"/>
                </a:schemeClr>
              </a:solidFill>
            </a:rPr>
            <a:t>OEI.06 Reducir en 20% la intensidad energética industrial.</a:t>
          </a:r>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6"/>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6"/>
      <dgm:spPr/>
    </dgm:pt>
    <dgm:pt modelId="{B10C0CA8-990C-40A0-A294-920EA5CD5A74}" type="pres">
      <dgm:prSet presAssocID="{EAC7A7E3-AB00-4D50-847D-C5865CDCE8E5}" presName="dstNode" presStyleLbl="node1" presStyleIdx="0" presStyleCnt="6"/>
      <dgm:spPr/>
    </dgm:pt>
    <dgm:pt modelId="{18A0872D-A3DA-4D54-882C-807FCB9EBB48}" type="pres">
      <dgm:prSet presAssocID="{4432DFD2-8BD1-47A2-9D3A-691548FD0AE6}" presName="text_1" presStyleLbl="node1" presStyleIdx="0" presStyleCnt="6">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6"/>
      <dgm:spPr/>
    </dgm:pt>
    <dgm:pt modelId="{1BEF3ED3-0CFA-41D6-A35E-10903F10207D}" type="pres">
      <dgm:prSet presAssocID="{1094FD85-0783-4949-92ED-9D1F0BBF5A6F}" presName="text_2" presStyleLbl="node1" presStyleIdx="1" presStyleCnt="6">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6"/>
      <dgm:spPr/>
    </dgm:pt>
    <dgm:pt modelId="{E13588A9-62B6-41E6-BD3E-6E4B75BA121F}" type="pres">
      <dgm:prSet presAssocID="{7532CFDE-673C-46B9-8715-E1A07F8AF12E}" presName="text_3" presStyleLbl="node1" presStyleIdx="2" presStyleCnt="6">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6"/>
      <dgm:spPr/>
    </dgm:pt>
    <dgm:pt modelId="{55F14E5A-0B0F-4ED1-910D-E914F8D1024B}" type="pres">
      <dgm:prSet presAssocID="{C3047AE3-8B83-4725-8DE1-05B3DA7A3221}" presName="text_4" presStyleLbl="node1" presStyleIdx="3" presStyleCnt="6">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6"/>
      <dgm:spPr/>
    </dgm:pt>
    <dgm:pt modelId="{F6E04014-174F-4C5B-BF4E-49AB780D1103}" type="pres">
      <dgm:prSet presAssocID="{305D7DA9-583D-4910-B77E-85DD3A191B12}" presName="text_5" presStyleLbl="node1" presStyleIdx="4" presStyleCnt="6">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6"/>
      <dgm:spPr/>
    </dgm:pt>
    <dgm:pt modelId="{18E86F46-64C0-491D-A03D-7A4BBE761658}" type="pres">
      <dgm:prSet presAssocID="{F2BB96F7-3C2A-4B3A-9F6E-7E05134EB087}" presName="text_6" presStyleLbl="node1" presStyleIdx="5" presStyleCnt="6">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6"/>
      <dgm:spPr/>
    </dgm:pt>
  </dgm:ptLst>
  <dgm:cxnLst>
    <dgm:cxn modelId="{1AA6C51A-E27D-4889-8569-8968C7719A7D}" srcId="{EAC7A7E3-AB00-4D50-847D-C5865CDCE8E5}" destId="{1094FD85-0783-4949-92ED-9D1F0BBF5A6F}" srcOrd="1" destOrd="0" parTransId="{98C692DA-A1A0-4E43-BFA1-217C71BA9A18}" sibTransId="{F55067DF-218B-4F9E-8B53-5C44338971D8}"/>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2D87609E-00FE-4377-B0DA-7D0E232BEE4F}" srcId="{EAC7A7E3-AB00-4D50-847D-C5865CDCE8E5}" destId="{305D7DA9-583D-4910-B77E-85DD3A191B12}" srcOrd="4" destOrd="0" parTransId="{481CCE3C-12F6-4C99-B9A6-38BE7B38AB92}" sibTransId="{43102B68-0B6E-4793-A724-1EB5DA69B954}"/>
    <dgm:cxn modelId="{C9B802FA-1270-4B30-A29A-2ECD496C0960}" srcId="{EAC7A7E3-AB00-4D50-847D-C5865CDCE8E5}" destId="{4432DFD2-8BD1-47A2-9D3A-691548FD0AE6}" srcOrd="0" destOrd="0" parTransId="{11FB1722-B966-477E-AB35-112EF6205016}" sibTransId="{15AA1DF8-20B9-4DDD-8E84-3A5C111A7632}"/>
    <dgm:cxn modelId="{DF1F0BF3-56D1-4490-8919-2B9E09F91A91}" type="presOf" srcId="{C3047AE3-8B83-4725-8DE1-05B3DA7A3221}" destId="{55F14E5A-0B0F-4ED1-910D-E914F8D1024B}"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9C80549F-4ECA-4B9F-9924-3AAD700F60F5}" type="presOf" srcId="{F2BB96F7-3C2A-4B3A-9F6E-7E05134EB087}" destId="{18E86F46-64C0-491D-A03D-7A4BBE761658}" srcOrd="0" destOrd="0" presId="urn:microsoft.com/office/officeart/2008/layout/VerticalCurvedLi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1" csCatId="colorful" phldr="1"/>
      <dgm:spPr/>
    </dgm:pt>
    <dgm:pt modelId="{4432DFD2-8BD1-47A2-9D3A-691548FD0AE6}">
      <dgm:prSet phldrT="[Texto]" custT="1"/>
      <dgm:spPr>
        <a:solidFill>
          <a:srgbClr val="00B0F0"/>
        </a:solidFill>
      </dgm:spPr>
      <dgm:t>
        <a:bodyPr/>
        <a:lstStyle/>
        <a:p>
          <a:pPr algn="just"/>
          <a:r>
            <a:rPr lang="es-ES" sz="1600" dirty="0">
              <a:solidFill>
                <a:schemeClr val="tx2">
                  <a:lumMod val="50000"/>
                </a:schemeClr>
              </a:solidFill>
            </a:rPr>
            <a:t>OEI.01 Incrementar al 20% la participación industrial en el PIB nacional.</a:t>
          </a:r>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a:solidFill>
          <a:schemeClr val="bg1"/>
        </a:solidFill>
      </dgm:spPr>
      <dgm:t>
        <a:bodyPr/>
        <a:lstStyle/>
        <a:p>
          <a:pPr algn="just"/>
          <a:r>
            <a:rPr lang="es-ES" sz="1600" dirty="0">
              <a:solidFill>
                <a:schemeClr val="tx2">
                  <a:lumMod val="50000"/>
                </a:schemeClr>
              </a:solidFill>
            </a:rPr>
            <a:t>OEI.02 Reducir 25 % las Importaciones Manufactureras.</a:t>
          </a:r>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a:solidFill>
          <a:schemeClr val="accent2">
            <a:lumMod val="60000"/>
            <a:lumOff val="40000"/>
          </a:schemeClr>
        </a:solidFill>
      </dgm:spPr>
      <dgm:t>
        <a:bodyPr/>
        <a:lstStyle/>
        <a:p>
          <a:pPr algn="just"/>
          <a:r>
            <a:rPr lang="es-ES" sz="1600" dirty="0">
              <a:solidFill>
                <a:schemeClr val="tx2">
                  <a:lumMod val="50000"/>
                </a:schemeClr>
              </a:solidFill>
            </a:rPr>
            <a:t>OEI.03 Implementar </a:t>
          </a:r>
          <a:r>
            <a:rPr lang="es-ES" sz="1600" dirty="0" err="1">
              <a:solidFill>
                <a:schemeClr val="tx2">
                  <a:lumMod val="50000"/>
                </a:schemeClr>
              </a:solidFill>
            </a:rPr>
            <a:t>APP´s</a:t>
          </a:r>
          <a:r>
            <a:rPr lang="es-ES" sz="1600" dirty="0">
              <a:solidFill>
                <a:schemeClr val="tx2">
                  <a:lumMod val="50000"/>
                </a:schemeClr>
              </a:solidFill>
            </a:rPr>
            <a:t> con 12 complejos Industriales.</a:t>
          </a:r>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a:solidFill>
          <a:schemeClr val="accent6">
            <a:lumMod val="60000"/>
            <a:lumOff val="40000"/>
          </a:schemeClr>
        </a:solidFill>
      </dgm:spPr>
      <dgm:t>
        <a:bodyPr/>
        <a:lstStyle/>
        <a:p>
          <a:pPr algn="just"/>
          <a:r>
            <a:rPr lang="es-ES" sz="1600" dirty="0">
              <a:solidFill>
                <a:schemeClr val="tx2">
                  <a:lumMod val="50000"/>
                </a:schemeClr>
              </a:solidFill>
            </a:rPr>
            <a:t>OEI.04 Incrementar en 50% las exportaciones con Valor Agregado.</a:t>
          </a:r>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a:noFill/>
      </dgm:spPr>
      <dgm:t>
        <a:bodyPr/>
        <a:lstStyle/>
        <a:p>
          <a:pPr algn="just"/>
          <a:r>
            <a:rPr lang="es-ES" sz="1600" dirty="0">
              <a:solidFill>
                <a:schemeClr val="tx2">
                  <a:lumMod val="50000"/>
                </a:schemeClr>
              </a:solidFill>
            </a:rPr>
            <a:t>OEI.05 Formalizar 60.000 empleos industriales.</a:t>
          </a:r>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a:solidFill>
          <a:schemeClr val="bg1"/>
        </a:solidFill>
      </dgm:spPr>
      <dgm:t>
        <a:bodyPr/>
        <a:lstStyle/>
        <a:p>
          <a:pPr algn="just"/>
          <a:r>
            <a:rPr lang="es-ES" sz="1600" dirty="0">
              <a:solidFill>
                <a:schemeClr val="tx2">
                  <a:lumMod val="50000"/>
                </a:schemeClr>
              </a:solidFill>
            </a:rPr>
            <a:t>OEI.06 Reducir en 20% la intensidad energética industrial.</a:t>
          </a:r>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6"/>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6"/>
      <dgm:spPr/>
    </dgm:pt>
    <dgm:pt modelId="{B10C0CA8-990C-40A0-A294-920EA5CD5A74}" type="pres">
      <dgm:prSet presAssocID="{EAC7A7E3-AB00-4D50-847D-C5865CDCE8E5}" presName="dstNode" presStyleLbl="node1" presStyleIdx="0" presStyleCnt="6"/>
      <dgm:spPr/>
    </dgm:pt>
    <dgm:pt modelId="{18A0872D-A3DA-4D54-882C-807FCB9EBB48}" type="pres">
      <dgm:prSet presAssocID="{4432DFD2-8BD1-47A2-9D3A-691548FD0AE6}" presName="text_1" presStyleLbl="node1" presStyleIdx="0" presStyleCnt="6" custLinFactNeighborX="8309" custLinFactNeighborY="20295">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6"/>
      <dgm:spPr/>
    </dgm:pt>
    <dgm:pt modelId="{1BEF3ED3-0CFA-41D6-A35E-10903F10207D}" type="pres">
      <dgm:prSet presAssocID="{1094FD85-0783-4949-92ED-9D1F0BBF5A6F}" presName="text_2" presStyleLbl="node1" presStyleIdx="1" presStyleCnt="6">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6"/>
      <dgm:spPr/>
    </dgm:pt>
    <dgm:pt modelId="{E13588A9-62B6-41E6-BD3E-6E4B75BA121F}" type="pres">
      <dgm:prSet presAssocID="{7532CFDE-673C-46B9-8715-E1A07F8AF12E}" presName="text_3" presStyleLbl="node1" presStyleIdx="2" presStyleCnt="6">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6"/>
      <dgm:spPr/>
    </dgm:pt>
    <dgm:pt modelId="{55F14E5A-0B0F-4ED1-910D-E914F8D1024B}" type="pres">
      <dgm:prSet presAssocID="{C3047AE3-8B83-4725-8DE1-05B3DA7A3221}" presName="text_4" presStyleLbl="node1" presStyleIdx="3" presStyleCnt="6">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6"/>
      <dgm:spPr/>
    </dgm:pt>
    <dgm:pt modelId="{F6E04014-174F-4C5B-BF4E-49AB780D1103}" type="pres">
      <dgm:prSet presAssocID="{305D7DA9-583D-4910-B77E-85DD3A191B12}" presName="text_5" presStyleLbl="node1" presStyleIdx="4" presStyleCnt="6">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6"/>
      <dgm:spPr/>
    </dgm:pt>
    <dgm:pt modelId="{18E86F46-64C0-491D-A03D-7A4BBE761658}" type="pres">
      <dgm:prSet presAssocID="{F2BB96F7-3C2A-4B3A-9F6E-7E05134EB087}" presName="text_6" presStyleLbl="node1" presStyleIdx="5" presStyleCnt="6">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6"/>
      <dgm:spPr/>
    </dgm:pt>
  </dgm:ptLst>
  <dgm:cxnLst>
    <dgm:cxn modelId="{1AA6C51A-E27D-4889-8569-8968C7719A7D}" srcId="{EAC7A7E3-AB00-4D50-847D-C5865CDCE8E5}" destId="{1094FD85-0783-4949-92ED-9D1F0BBF5A6F}" srcOrd="1" destOrd="0" parTransId="{98C692DA-A1A0-4E43-BFA1-217C71BA9A18}" sibTransId="{F55067DF-218B-4F9E-8B53-5C44338971D8}"/>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2D87609E-00FE-4377-B0DA-7D0E232BEE4F}" srcId="{EAC7A7E3-AB00-4D50-847D-C5865CDCE8E5}" destId="{305D7DA9-583D-4910-B77E-85DD3A191B12}" srcOrd="4" destOrd="0" parTransId="{481CCE3C-12F6-4C99-B9A6-38BE7B38AB92}" sibTransId="{43102B68-0B6E-4793-A724-1EB5DA69B954}"/>
    <dgm:cxn modelId="{C9B802FA-1270-4B30-A29A-2ECD496C0960}" srcId="{EAC7A7E3-AB00-4D50-847D-C5865CDCE8E5}" destId="{4432DFD2-8BD1-47A2-9D3A-691548FD0AE6}" srcOrd="0" destOrd="0" parTransId="{11FB1722-B966-477E-AB35-112EF6205016}" sibTransId="{15AA1DF8-20B9-4DDD-8E84-3A5C111A7632}"/>
    <dgm:cxn modelId="{DF1F0BF3-56D1-4490-8919-2B9E09F91A91}" type="presOf" srcId="{C3047AE3-8B83-4725-8DE1-05B3DA7A3221}" destId="{55F14E5A-0B0F-4ED1-910D-E914F8D1024B}"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9C80549F-4ECA-4B9F-9924-3AAD700F60F5}" type="presOf" srcId="{F2BB96F7-3C2A-4B3A-9F6E-7E05134EB087}" destId="{18E86F46-64C0-491D-A03D-7A4BBE761658}" srcOrd="0" destOrd="0" presId="urn:microsoft.com/office/officeart/2008/layout/VerticalCurvedLi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1" csCatId="colorful" phldr="1"/>
      <dgm:spPr/>
    </dgm:pt>
    <dgm:pt modelId="{4432DFD2-8BD1-47A2-9D3A-691548FD0AE6}">
      <dgm:prSet phldrT="[Texto]" custT="1"/>
      <dgm:spPr>
        <a:solidFill>
          <a:schemeClr val="bg1"/>
        </a:solidFill>
      </dgm:spPr>
      <dgm:t>
        <a:bodyPr/>
        <a:lstStyle/>
        <a:p>
          <a:pPr algn="just"/>
          <a:r>
            <a:rPr lang="es-ES" sz="1600" dirty="0">
              <a:solidFill>
                <a:schemeClr val="tx2">
                  <a:lumMod val="50000"/>
                </a:schemeClr>
              </a:solidFill>
            </a:rPr>
            <a:t>OEI.01 Incrementar al 20% la participación industrial en el PIB nacional.</a:t>
          </a:r>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a:solidFill>
          <a:schemeClr val="accent1">
            <a:lumMod val="60000"/>
            <a:lumOff val="40000"/>
          </a:schemeClr>
        </a:solidFill>
      </dgm:spPr>
      <dgm:t>
        <a:bodyPr/>
        <a:lstStyle/>
        <a:p>
          <a:pPr algn="just"/>
          <a:r>
            <a:rPr lang="es-ES" sz="1600" dirty="0">
              <a:solidFill>
                <a:schemeClr val="tx2">
                  <a:lumMod val="50000"/>
                </a:schemeClr>
              </a:solidFill>
            </a:rPr>
            <a:t>OEI.02 Reducir 25 % las Importaciones Manufactureras.</a:t>
          </a:r>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a:solidFill>
          <a:schemeClr val="bg1"/>
        </a:solidFill>
      </dgm:spPr>
      <dgm:t>
        <a:bodyPr/>
        <a:lstStyle/>
        <a:p>
          <a:pPr algn="just"/>
          <a:r>
            <a:rPr lang="es-ES" sz="1600" dirty="0">
              <a:solidFill>
                <a:schemeClr val="tx2">
                  <a:lumMod val="50000"/>
                </a:schemeClr>
              </a:solidFill>
            </a:rPr>
            <a:t>OEI.03 Implementar </a:t>
          </a:r>
          <a:r>
            <a:rPr lang="es-ES" sz="1600" dirty="0" err="1">
              <a:solidFill>
                <a:schemeClr val="tx2">
                  <a:lumMod val="50000"/>
                </a:schemeClr>
              </a:solidFill>
            </a:rPr>
            <a:t>APP´s</a:t>
          </a:r>
          <a:r>
            <a:rPr lang="es-ES" sz="1600" dirty="0">
              <a:solidFill>
                <a:schemeClr val="tx2">
                  <a:lumMod val="50000"/>
                </a:schemeClr>
              </a:solidFill>
            </a:rPr>
            <a:t> con 12 complejos Industriales.</a:t>
          </a:r>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a:solidFill>
          <a:schemeClr val="accent6">
            <a:lumMod val="60000"/>
            <a:lumOff val="40000"/>
          </a:schemeClr>
        </a:solidFill>
      </dgm:spPr>
      <dgm:t>
        <a:bodyPr/>
        <a:lstStyle/>
        <a:p>
          <a:pPr algn="just"/>
          <a:r>
            <a:rPr lang="es-ES" sz="1600" dirty="0">
              <a:solidFill>
                <a:schemeClr val="tx2">
                  <a:lumMod val="50000"/>
                </a:schemeClr>
              </a:solidFill>
            </a:rPr>
            <a:t>OEI.04 Incrementar en 50% las exportaciones con Valor Agregado.</a:t>
          </a:r>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a:solidFill>
          <a:schemeClr val="bg1"/>
        </a:solidFill>
      </dgm:spPr>
      <dgm:t>
        <a:bodyPr/>
        <a:lstStyle/>
        <a:p>
          <a:pPr algn="just"/>
          <a:r>
            <a:rPr lang="es-ES" sz="1600" dirty="0">
              <a:solidFill>
                <a:schemeClr val="tx2">
                  <a:lumMod val="50000"/>
                </a:schemeClr>
              </a:solidFill>
            </a:rPr>
            <a:t>OEI.05 Formalizar 60.000 empleos industriales.</a:t>
          </a:r>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a:solidFill>
          <a:schemeClr val="accent2">
            <a:lumMod val="60000"/>
            <a:lumOff val="40000"/>
          </a:schemeClr>
        </a:solidFill>
      </dgm:spPr>
      <dgm:t>
        <a:bodyPr/>
        <a:lstStyle/>
        <a:p>
          <a:pPr algn="just"/>
          <a:r>
            <a:rPr lang="es-ES" sz="1600" dirty="0">
              <a:solidFill>
                <a:schemeClr val="tx2">
                  <a:lumMod val="50000"/>
                </a:schemeClr>
              </a:solidFill>
            </a:rPr>
            <a:t>OEI.06 Reducir en 20% la intensidad energética industrial.</a:t>
          </a:r>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6"/>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6"/>
      <dgm:spPr/>
    </dgm:pt>
    <dgm:pt modelId="{B10C0CA8-990C-40A0-A294-920EA5CD5A74}" type="pres">
      <dgm:prSet presAssocID="{EAC7A7E3-AB00-4D50-847D-C5865CDCE8E5}" presName="dstNode" presStyleLbl="node1" presStyleIdx="0" presStyleCnt="6"/>
      <dgm:spPr/>
    </dgm:pt>
    <dgm:pt modelId="{18A0872D-A3DA-4D54-882C-807FCB9EBB48}" type="pres">
      <dgm:prSet presAssocID="{4432DFD2-8BD1-47A2-9D3A-691548FD0AE6}" presName="text_1" presStyleLbl="node1" presStyleIdx="0" presStyleCnt="6">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6"/>
      <dgm:spPr/>
    </dgm:pt>
    <dgm:pt modelId="{1BEF3ED3-0CFA-41D6-A35E-10903F10207D}" type="pres">
      <dgm:prSet presAssocID="{1094FD85-0783-4949-92ED-9D1F0BBF5A6F}" presName="text_2" presStyleLbl="node1" presStyleIdx="1" presStyleCnt="6">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6"/>
      <dgm:spPr/>
    </dgm:pt>
    <dgm:pt modelId="{E13588A9-62B6-41E6-BD3E-6E4B75BA121F}" type="pres">
      <dgm:prSet presAssocID="{7532CFDE-673C-46B9-8715-E1A07F8AF12E}" presName="text_3" presStyleLbl="node1" presStyleIdx="2" presStyleCnt="6">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6"/>
      <dgm:spPr/>
    </dgm:pt>
    <dgm:pt modelId="{55F14E5A-0B0F-4ED1-910D-E914F8D1024B}" type="pres">
      <dgm:prSet presAssocID="{C3047AE3-8B83-4725-8DE1-05B3DA7A3221}" presName="text_4" presStyleLbl="node1" presStyleIdx="3" presStyleCnt="6">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6"/>
      <dgm:spPr/>
    </dgm:pt>
    <dgm:pt modelId="{F6E04014-174F-4C5B-BF4E-49AB780D1103}" type="pres">
      <dgm:prSet presAssocID="{305D7DA9-583D-4910-B77E-85DD3A191B12}" presName="text_5" presStyleLbl="node1" presStyleIdx="4" presStyleCnt="6">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6"/>
      <dgm:spPr/>
    </dgm:pt>
    <dgm:pt modelId="{18E86F46-64C0-491D-A03D-7A4BBE761658}" type="pres">
      <dgm:prSet presAssocID="{F2BB96F7-3C2A-4B3A-9F6E-7E05134EB087}" presName="text_6" presStyleLbl="node1" presStyleIdx="5" presStyleCnt="6">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6"/>
      <dgm:spPr/>
    </dgm:pt>
  </dgm:ptLst>
  <dgm:cxnLst>
    <dgm:cxn modelId="{1AA6C51A-E27D-4889-8569-8968C7719A7D}" srcId="{EAC7A7E3-AB00-4D50-847D-C5865CDCE8E5}" destId="{1094FD85-0783-4949-92ED-9D1F0BBF5A6F}" srcOrd="1" destOrd="0" parTransId="{98C692DA-A1A0-4E43-BFA1-217C71BA9A18}" sibTransId="{F55067DF-218B-4F9E-8B53-5C44338971D8}"/>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2D87609E-00FE-4377-B0DA-7D0E232BEE4F}" srcId="{EAC7A7E3-AB00-4D50-847D-C5865CDCE8E5}" destId="{305D7DA9-583D-4910-B77E-85DD3A191B12}" srcOrd="4" destOrd="0" parTransId="{481CCE3C-12F6-4C99-B9A6-38BE7B38AB92}" sibTransId="{43102B68-0B6E-4793-A724-1EB5DA69B954}"/>
    <dgm:cxn modelId="{C9B802FA-1270-4B30-A29A-2ECD496C0960}" srcId="{EAC7A7E3-AB00-4D50-847D-C5865CDCE8E5}" destId="{4432DFD2-8BD1-47A2-9D3A-691548FD0AE6}" srcOrd="0" destOrd="0" parTransId="{11FB1722-B966-477E-AB35-112EF6205016}" sibTransId="{15AA1DF8-20B9-4DDD-8E84-3A5C111A7632}"/>
    <dgm:cxn modelId="{DF1F0BF3-56D1-4490-8919-2B9E09F91A91}" type="presOf" srcId="{C3047AE3-8B83-4725-8DE1-05B3DA7A3221}" destId="{55F14E5A-0B0F-4ED1-910D-E914F8D1024B}"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9C80549F-4ECA-4B9F-9924-3AAD700F60F5}" type="presOf" srcId="{F2BB96F7-3C2A-4B3A-9F6E-7E05134EB087}" destId="{18E86F46-64C0-491D-A03D-7A4BBE761658}" srcOrd="0" destOrd="0" presId="urn:microsoft.com/office/officeart/2008/layout/VerticalCurvedLi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1" csCatId="colorful" phldr="1"/>
      <dgm:spPr/>
    </dgm:pt>
    <dgm:pt modelId="{4432DFD2-8BD1-47A2-9D3A-691548FD0AE6}">
      <dgm:prSet phldrT="[Texto]" custT="1"/>
      <dgm:spPr>
        <a:solidFill>
          <a:schemeClr val="bg1"/>
        </a:solidFill>
      </dgm:spPr>
      <dgm:t>
        <a:bodyPr/>
        <a:lstStyle/>
        <a:p>
          <a:pPr algn="just"/>
          <a:r>
            <a:rPr lang="es-ES" sz="1600" dirty="0">
              <a:solidFill>
                <a:schemeClr val="tx2">
                  <a:lumMod val="50000"/>
                </a:schemeClr>
              </a:solidFill>
            </a:rPr>
            <a:t>OEI.01 Incrementar al 20% la participación industrial en el PIB nacional.</a:t>
          </a:r>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a:solidFill>
          <a:schemeClr val="accent1">
            <a:lumMod val="60000"/>
            <a:lumOff val="40000"/>
          </a:schemeClr>
        </a:solidFill>
      </dgm:spPr>
      <dgm:t>
        <a:bodyPr/>
        <a:lstStyle/>
        <a:p>
          <a:pPr algn="just"/>
          <a:r>
            <a:rPr lang="es-ES" sz="1600" dirty="0">
              <a:solidFill>
                <a:schemeClr val="tx2">
                  <a:lumMod val="50000"/>
                </a:schemeClr>
              </a:solidFill>
            </a:rPr>
            <a:t>OEI.02 Reducir 25 % las Importaciones Manufactureras.</a:t>
          </a:r>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a:solidFill>
          <a:schemeClr val="accent2">
            <a:lumMod val="60000"/>
            <a:lumOff val="40000"/>
          </a:schemeClr>
        </a:solidFill>
      </dgm:spPr>
      <dgm:t>
        <a:bodyPr/>
        <a:lstStyle/>
        <a:p>
          <a:pPr algn="just"/>
          <a:r>
            <a:rPr lang="es-ES" sz="1600" dirty="0">
              <a:solidFill>
                <a:schemeClr val="tx2">
                  <a:lumMod val="50000"/>
                </a:schemeClr>
              </a:solidFill>
            </a:rPr>
            <a:t>OEI.03 Implementar </a:t>
          </a:r>
          <a:r>
            <a:rPr lang="es-ES" sz="1600" dirty="0" err="1">
              <a:solidFill>
                <a:schemeClr val="tx2">
                  <a:lumMod val="50000"/>
                </a:schemeClr>
              </a:solidFill>
            </a:rPr>
            <a:t>APP´s</a:t>
          </a:r>
          <a:r>
            <a:rPr lang="es-ES" sz="1600" dirty="0">
              <a:solidFill>
                <a:schemeClr val="tx2">
                  <a:lumMod val="50000"/>
                </a:schemeClr>
              </a:solidFill>
            </a:rPr>
            <a:t> con 12 complejos Industriales.</a:t>
          </a:r>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a:solidFill>
          <a:schemeClr val="bg1"/>
        </a:solidFill>
      </dgm:spPr>
      <dgm:t>
        <a:bodyPr/>
        <a:lstStyle/>
        <a:p>
          <a:pPr algn="just"/>
          <a:r>
            <a:rPr lang="es-ES" sz="1600" dirty="0">
              <a:solidFill>
                <a:schemeClr val="tx2">
                  <a:lumMod val="50000"/>
                </a:schemeClr>
              </a:solidFill>
            </a:rPr>
            <a:t>OEI.04 Incrementar en 50% las exportaciones con Valor Agregado.</a:t>
          </a:r>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a:solidFill>
          <a:schemeClr val="bg1"/>
        </a:solidFill>
      </dgm:spPr>
      <dgm:t>
        <a:bodyPr/>
        <a:lstStyle/>
        <a:p>
          <a:pPr algn="just"/>
          <a:r>
            <a:rPr lang="es-ES" sz="1600" dirty="0">
              <a:solidFill>
                <a:schemeClr val="tx2">
                  <a:lumMod val="50000"/>
                </a:schemeClr>
              </a:solidFill>
            </a:rPr>
            <a:t>OEI.05 Formalizar 60.000 empleos industriales.</a:t>
          </a:r>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a:solidFill>
          <a:schemeClr val="bg1"/>
        </a:solidFill>
      </dgm:spPr>
      <dgm:t>
        <a:bodyPr/>
        <a:lstStyle/>
        <a:p>
          <a:pPr algn="just"/>
          <a:r>
            <a:rPr lang="es-ES" sz="1600" dirty="0">
              <a:solidFill>
                <a:schemeClr val="tx2">
                  <a:lumMod val="50000"/>
                </a:schemeClr>
              </a:solidFill>
            </a:rPr>
            <a:t>OEI.06 Reducir en 20% la intensidad energética industrial.</a:t>
          </a:r>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6"/>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6"/>
      <dgm:spPr/>
    </dgm:pt>
    <dgm:pt modelId="{B10C0CA8-990C-40A0-A294-920EA5CD5A74}" type="pres">
      <dgm:prSet presAssocID="{EAC7A7E3-AB00-4D50-847D-C5865CDCE8E5}" presName="dstNode" presStyleLbl="node1" presStyleIdx="0" presStyleCnt="6"/>
      <dgm:spPr/>
    </dgm:pt>
    <dgm:pt modelId="{18A0872D-A3DA-4D54-882C-807FCB9EBB48}" type="pres">
      <dgm:prSet presAssocID="{4432DFD2-8BD1-47A2-9D3A-691548FD0AE6}" presName="text_1" presStyleLbl="node1" presStyleIdx="0" presStyleCnt="6">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6"/>
      <dgm:spPr/>
    </dgm:pt>
    <dgm:pt modelId="{1BEF3ED3-0CFA-41D6-A35E-10903F10207D}" type="pres">
      <dgm:prSet presAssocID="{1094FD85-0783-4949-92ED-9D1F0BBF5A6F}" presName="text_2" presStyleLbl="node1" presStyleIdx="1" presStyleCnt="6">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6"/>
      <dgm:spPr/>
    </dgm:pt>
    <dgm:pt modelId="{E13588A9-62B6-41E6-BD3E-6E4B75BA121F}" type="pres">
      <dgm:prSet presAssocID="{7532CFDE-673C-46B9-8715-E1A07F8AF12E}" presName="text_3" presStyleLbl="node1" presStyleIdx="2" presStyleCnt="6">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6"/>
      <dgm:spPr/>
    </dgm:pt>
    <dgm:pt modelId="{55F14E5A-0B0F-4ED1-910D-E914F8D1024B}" type="pres">
      <dgm:prSet presAssocID="{C3047AE3-8B83-4725-8DE1-05B3DA7A3221}" presName="text_4" presStyleLbl="node1" presStyleIdx="3" presStyleCnt="6">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6"/>
      <dgm:spPr/>
    </dgm:pt>
    <dgm:pt modelId="{F6E04014-174F-4C5B-BF4E-49AB780D1103}" type="pres">
      <dgm:prSet presAssocID="{305D7DA9-583D-4910-B77E-85DD3A191B12}" presName="text_5" presStyleLbl="node1" presStyleIdx="4" presStyleCnt="6">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6"/>
      <dgm:spPr/>
    </dgm:pt>
    <dgm:pt modelId="{18E86F46-64C0-491D-A03D-7A4BBE761658}" type="pres">
      <dgm:prSet presAssocID="{F2BB96F7-3C2A-4B3A-9F6E-7E05134EB087}" presName="text_6" presStyleLbl="node1" presStyleIdx="5" presStyleCnt="6">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6"/>
      <dgm:spPr/>
    </dgm:pt>
  </dgm:ptLst>
  <dgm:cxnLst>
    <dgm:cxn modelId="{1AA6C51A-E27D-4889-8569-8968C7719A7D}" srcId="{EAC7A7E3-AB00-4D50-847D-C5865CDCE8E5}" destId="{1094FD85-0783-4949-92ED-9D1F0BBF5A6F}" srcOrd="1" destOrd="0" parTransId="{98C692DA-A1A0-4E43-BFA1-217C71BA9A18}" sibTransId="{F55067DF-218B-4F9E-8B53-5C44338971D8}"/>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2D87609E-00FE-4377-B0DA-7D0E232BEE4F}" srcId="{EAC7A7E3-AB00-4D50-847D-C5865CDCE8E5}" destId="{305D7DA9-583D-4910-B77E-85DD3A191B12}" srcOrd="4" destOrd="0" parTransId="{481CCE3C-12F6-4C99-B9A6-38BE7B38AB92}" sibTransId="{43102B68-0B6E-4793-A724-1EB5DA69B954}"/>
    <dgm:cxn modelId="{C9B802FA-1270-4B30-A29A-2ECD496C0960}" srcId="{EAC7A7E3-AB00-4D50-847D-C5865CDCE8E5}" destId="{4432DFD2-8BD1-47A2-9D3A-691548FD0AE6}" srcOrd="0" destOrd="0" parTransId="{11FB1722-B966-477E-AB35-112EF6205016}" sibTransId="{15AA1DF8-20B9-4DDD-8E84-3A5C111A7632}"/>
    <dgm:cxn modelId="{DF1F0BF3-56D1-4490-8919-2B9E09F91A91}" type="presOf" srcId="{C3047AE3-8B83-4725-8DE1-05B3DA7A3221}" destId="{55F14E5A-0B0F-4ED1-910D-E914F8D1024B}"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9C80549F-4ECA-4B9F-9924-3AAD700F60F5}" type="presOf" srcId="{F2BB96F7-3C2A-4B3A-9F6E-7E05134EB087}" destId="{18E86F46-64C0-491D-A03D-7A4BBE761658}" srcOrd="0" destOrd="0" presId="urn:microsoft.com/office/officeart/2008/layout/VerticalCurvedLi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C7A7E3-AB00-4D50-847D-C5865CDCE8E5}" type="doc">
      <dgm:prSet loTypeId="urn:microsoft.com/office/officeart/2008/layout/VerticalCurvedList" loCatId="list" qsTypeId="urn:microsoft.com/office/officeart/2005/8/quickstyle/simple1" qsCatId="simple" csTypeId="urn:microsoft.com/office/officeart/2005/8/colors/colorful1" csCatId="colorful" phldr="1"/>
      <dgm:spPr/>
    </dgm:pt>
    <dgm:pt modelId="{4432DFD2-8BD1-47A2-9D3A-691548FD0AE6}">
      <dgm:prSet phldrT="[Texto]" custT="1"/>
      <dgm:spPr>
        <a:solidFill>
          <a:schemeClr val="accent1">
            <a:lumMod val="60000"/>
            <a:lumOff val="40000"/>
          </a:schemeClr>
        </a:solidFill>
      </dgm:spPr>
      <dgm:t>
        <a:bodyPr/>
        <a:lstStyle/>
        <a:p>
          <a:pPr algn="just"/>
          <a:r>
            <a:rPr lang="es-ES" sz="1600" dirty="0">
              <a:solidFill>
                <a:schemeClr val="tx2">
                  <a:lumMod val="50000"/>
                </a:schemeClr>
              </a:solidFill>
            </a:rPr>
            <a:t>OEI.01 Incrementar al 20% la participación industrial en el PIB nacional.</a:t>
          </a:r>
        </a:p>
      </dgm:t>
    </dgm:pt>
    <dgm:pt modelId="{11FB1722-B966-477E-AB35-112EF6205016}" type="parTrans" cxnId="{C9B802FA-1270-4B30-A29A-2ECD496C0960}">
      <dgm:prSet/>
      <dgm:spPr/>
      <dgm:t>
        <a:bodyPr/>
        <a:lstStyle/>
        <a:p>
          <a:pPr algn="just"/>
          <a:endParaRPr lang="es-ES" sz="2400">
            <a:solidFill>
              <a:schemeClr val="tx2">
                <a:lumMod val="50000"/>
              </a:schemeClr>
            </a:solidFill>
          </a:endParaRPr>
        </a:p>
      </dgm:t>
    </dgm:pt>
    <dgm:pt modelId="{15AA1DF8-20B9-4DDD-8E84-3A5C111A7632}" type="sibTrans" cxnId="{C9B802FA-1270-4B30-A29A-2ECD496C0960}">
      <dgm:prSet/>
      <dgm:spPr/>
      <dgm:t>
        <a:bodyPr/>
        <a:lstStyle/>
        <a:p>
          <a:pPr algn="just"/>
          <a:endParaRPr lang="es-ES" sz="2400">
            <a:solidFill>
              <a:schemeClr val="tx2">
                <a:lumMod val="50000"/>
              </a:schemeClr>
            </a:solidFill>
          </a:endParaRPr>
        </a:p>
      </dgm:t>
    </dgm:pt>
    <dgm:pt modelId="{1094FD85-0783-4949-92ED-9D1F0BBF5A6F}">
      <dgm:prSet phldrT="[Texto]" custT="1"/>
      <dgm:spPr>
        <a:solidFill>
          <a:schemeClr val="bg1"/>
        </a:solidFill>
      </dgm:spPr>
      <dgm:t>
        <a:bodyPr/>
        <a:lstStyle/>
        <a:p>
          <a:pPr algn="just"/>
          <a:r>
            <a:rPr lang="es-ES" sz="1600" dirty="0">
              <a:solidFill>
                <a:schemeClr val="tx2">
                  <a:lumMod val="50000"/>
                </a:schemeClr>
              </a:solidFill>
            </a:rPr>
            <a:t>OEI.02 Reducir 25 % las Importaciones Manufactureras.</a:t>
          </a:r>
        </a:p>
      </dgm:t>
    </dgm:pt>
    <dgm:pt modelId="{98C692DA-A1A0-4E43-BFA1-217C71BA9A18}" type="parTrans" cxnId="{1AA6C51A-E27D-4889-8569-8968C7719A7D}">
      <dgm:prSet/>
      <dgm:spPr/>
      <dgm:t>
        <a:bodyPr/>
        <a:lstStyle/>
        <a:p>
          <a:pPr algn="just"/>
          <a:endParaRPr lang="es-ES" sz="2400">
            <a:solidFill>
              <a:schemeClr val="tx2">
                <a:lumMod val="50000"/>
              </a:schemeClr>
            </a:solidFill>
          </a:endParaRPr>
        </a:p>
      </dgm:t>
    </dgm:pt>
    <dgm:pt modelId="{F55067DF-218B-4F9E-8B53-5C44338971D8}" type="sibTrans" cxnId="{1AA6C51A-E27D-4889-8569-8968C7719A7D}">
      <dgm:prSet/>
      <dgm:spPr/>
      <dgm:t>
        <a:bodyPr/>
        <a:lstStyle/>
        <a:p>
          <a:pPr algn="just"/>
          <a:endParaRPr lang="es-ES" sz="2400">
            <a:solidFill>
              <a:schemeClr val="tx2">
                <a:lumMod val="50000"/>
              </a:schemeClr>
            </a:solidFill>
          </a:endParaRPr>
        </a:p>
      </dgm:t>
    </dgm:pt>
    <dgm:pt modelId="{7532CFDE-673C-46B9-8715-E1A07F8AF12E}">
      <dgm:prSet phldrT="[Texto]" custT="1"/>
      <dgm:spPr>
        <a:solidFill>
          <a:schemeClr val="bg1"/>
        </a:solidFill>
      </dgm:spPr>
      <dgm:t>
        <a:bodyPr/>
        <a:lstStyle/>
        <a:p>
          <a:pPr algn="just"/>
          <a:r>
            <a:rPr lang="es-ES" sz="1600" dirty="0">
              <a:solidFill>
                <a:schemeClr val="tx2">
                  <a:lumMod val="50000"/>
                </a:schemeClr>
              </a:solidFill>
            </a:rPr>
            <a:t>OEI.03 Implementar </a:t>
          </a:r>
          <a:r>
            <a:rPr lang="es-ES" sz="1600" dirty="0" err="1">
              <a:solidFill>
                <a:schemeClr val="tx2">
                  <a:lumMod val="50000"/>
                </a:schemeClr>
              </a:solidFill>
            </a:rPr>
            <a:t>APP´s</a:t>
          </a:r>
          <a:r>
            <a:rPr lang="es-ES" sz="1600" dirty="0">
              <a:solidFill>
                <a:schemeClr val="tx2">
                  <a:lumMod val="50000"/>
                </a:schemeClr>
              </a:solidFill>
            </a:rPr>
            <a:t> con 12 complejos Industriales.</a:t>
          </a:r>
        </a:p>
      </dgm:t>
    </dgm:pt>
    <dgm:pt modelId="{53FD0501-4728-4515-954C-565D9FEC8FD9}" type="parTrans" cxnId="{D05593D7-597B-4FD2-91CB-01A431A72248}">
      <dgm:prSet/>
      <dgm:spPr/>
      <dgm:t>
        <a:bodyPr/>
        <a:lstStyle/>
        <a:p>
          <a:pPr algn="just"/>
          <a:endParaRPr lang="es-ES" sz="2400">
            <a:solidFill>
              <a:schemeClr val="tx2">
                <a:lumMod val="50000"/>
              </a:schemeClr>
            </a:solidFill>
          </a:endParaRPr>
        </a:p>
      </dgm:t>
    </dgm:pt>
    <dgm:pt modelId="{5DD3874F-3A13-46BC-8DBF-00E934809B44}" type="sibTrans" cxnId="{D05593D7-597B-4FD2-91CB-01A431A72248}">
      <dgm:prSet/>
      <dgm:spPr/>
      <dgm:t>
        <a:bodyPr/>
        <a:lstStyle/>
        <a:p>
          <a:pPr algn="just"/>
          <a:endParaRPr lang="es-ES" sz="2400">
            <a:solidFill>
              <a:schemeClr val="tx2">
                <a:lumMod val="50000"/>
              </a:schemeClr>
            </a:solidFill>
          </a:endParaRPr>
        </a:p>
      </dgm:t>
    </dgm:pt>
    <dgm:pt modelId="{C3047AE3-8B83-4725-8DE1-05B3DA7A3221}">
      <dgm:prSet phldrT="[Texto]" custT="1"/>
      <dgm:spPr>
        <a:solidFill>
          <a:schemeClr val="bg1"/>
        </a:solidFill>
      </dgm:spPr>
      <dgm:t>
        <a:bodyPr/>
        <a:lstStyle/>
        <a:p>
          <a:pPr algn="just"/>
          <a:r>
            <a:rPr lang="es-ES" sz="1600" dirty="0">
              <a:solidFill>
                <a:schemeClr val="tx2">
                  <a:lumMod val="50000"/>
                </a:schemeClr>
              </a:solidFill>
            </a:rPr>
            <a:t>OEI.04 Incrementar en 50% las exportaciones con Valor Agregado.</a:t>
          </a:r>
        </a:p>
      </dgm:t>
    </dgm:pt>
    <dgm:pt modelId="{6A8B66F5-ABEA-4B55-9877-D2C66747C3D9}" type="parTrans" cxnId="{DD52B703-E3D8-4F48-B6DB-475C3ECAACBD}">
      <dgm:prSet/>
      <dgm:spPr/>
      <dgm:t>
        <a:bodyPr/>
        <a:lstStyle/>
        <a:p>
          <a:pPr algn="just"/>
          <a:endParaRPr lang="es-ES" sz="2400">
            <a:solidFill>
              <a:schemeClr val="tx2">
                <a:lumMod val="50000"/>
              </a:schemeClr>
            </a:solidFill>
          </a:endParaRPr>
        </a:p>
      </dgm:t>
    </dgm:pt>
    <dgm:pt modelId="{37DE47E2-D3A1-4527-8B46-DE900035D981}" type="sibTrans" cxnId="{DD52B703-E3D8-4F48-B6DB-475C3ECAACBD}">
      <dgm:prSet/>
      <dgm:spPr/>
      <dgm:t>
        <a:bodyPr/>
        <a:lstStyle/>
        <a:p>
          <a:pPr algn="just"/>
          <a:endParaRPr lang="es-ES" sz="2400">
            <a:solidFill>
              <a:schemeClr val="tx2">
                <a:lumMod val="50000"/>
              </a:schemeClr>
            </a:solidFill>
          </a:endParaRPr>
        </a:p>
      </dgm:t>
    </dgm:pt>
    <dgm:pt modelId="{305D7DA9-583D-4910-B77E-85DD3A191B12}">
      <dgm:prSet phldrT="[Texto]" custT="1"/>
      <dgm:spPr>
        <a:solidFill>
          <a:srgbClr val="92D050"/>
        </a:solidFill>
      </dgm:spPr>
      <dgm:t>
        <a:bodyPr/>
        <a:lstStyle/>
        <a:p>
          <a:pPr algn="just"/>
          <a:r>
            <a:rPr lang="es-ES" sz="1600" dirty="0">
              <a:solidFill>
                <a:schemeClr val="tx2">
                  <a:lumMod val="50000"/>
                </a:schemeClr>
              </a:solidFill>
            </a:rPr>
            <a:t>OEI.05 Formalizar 60.000 empleos industriales.</a:t>
          </a:r>
        </a:p>
      </dgm:t>
    </dgm:pt>
    <dgm:pt modelId="{481CCE3C-12F6-4C99-B9A6-38BE7B38AB92}" type="parTrans" cxnId="{2D87609E-00FE-4377-B0DA-7D0E232BEE4F}">
      <dgm:prSet/>
      <dgm:spPr/>
      <dgm:t>
        <a:bodyPr/>
        <a:lstStyle/>
        <a:p>
          <a:pPr algn="just"/>
          <a:endParaRPr lang="es-ES" sz="2400">
            <a:solidFill>
              <a:schemeClr val="tx2">
                <a:lumMod val="50000"/>
              </a:schemeClr>
            </a:solidFill>
          </a:endParaRPr>
        </a:p>
      </dgm:t>
    </dgm:pt>
    <dgm:pt modelId="{43102B68-0B6E-4793-A724-1EB5DA69B954}" type="sibTrans" cxnId="{2D87609E-00FE-4377-B0DA-7D0E232BEE4F}">
      <dgm:prSet/>
      <dgm:spPr/>
      <dgm:t>
        <a:bodyPr/>
        <a:lstStyle/>
        <a:p>
          <a:pPr algn="just"/>
          <a:endParaRPr lang="es-ES" sz="2400">
            <a:solidFill>
              <a:schemeClr val="tx2">
                <a:lumMod val="50000"/>
              </a:schemeClr>
            </a:solidFill>
          </a:endParaRPr>
        </a:p>
      </dgm:t>
    </dgm:pt>
    <dgm:pt modelId="{F2BB96F7-3C2A-4B3A-9F6E-7E05134EB087}">
      <dgm:prSet phldrT="[Texto]" custT="1"/>
      <dgm:spPr>
        <a:solidFill>
          <a:schemeClr val="bg1"/>
        </a:solidFill>
      </dgm:spPr>
      <dgm:t>
        <a:bodyPr/>
        <a:lstStyle/>
        <a:p>
          <a:pPr algn="just"/>
          <a:r>
            <a:rPr lang="es-ES" sz="1600" dirty="0">
              <a:solidFill>
                <a:schemeClr val="tx2">
                  <a:lumMod val="50000"/>
                </a:schemeClr>
              </a:solidFill>
            </a:rPr>
            <a:t>OEI.06 Reducir en 20% la intensidad energética industrial.</a:t>
          </a:r>
        </a:p>
      </dgm:t>
    </dgm:pt>
    <dgm:pt modelId="{BAC650BC-37AE-4DAA-BD9F-9FAF19AF5251}" type="parTrans" cxnId="{0245B58B-FF48-4C8F-A5DC-B513DAD1101A}">
      <dgm:prSet/>
      <dgm:spPr/>
      <dgm:t>
        <a:bodyPr/>
        <a:lstStyle/>
        <a:p>
          <a:pPr algn="just"/>
          <a:endParaRPr lang="es-ES" sz="2400">
            <a:solidFill>
              <a:schemeClr val="tx2">
                <a:lumMod val="50000"/>
              </a:schemeClr>
            </a:solidFill>
          </a:endParaRPr>
        </a:p>
      </dgm:t>
    </dgm:pt>
    <dgm:pt modelId="{6FD98FF2-7ABB-44B7-A19D-EFCF42BDE0C9}" type="sibTrans" cxnId="{0245B58B-FF48-4C8F-A5DC-B513DAD1101A}">
      <dgm:prSet/>
      <dgm:spPr/>
      <dgm:t>
        <a:bodyPr/>
        <a:lstStyle/>
        <a:p>
          <a:pPr algn="just"/>
          <a:endParaRPr lang="es-ES" sz="2400">
            <a:solidFill>
              <a:schemeClr val="tx2">
                <a:lumMod val="50000"/>
              </a:schemeClr>
            </a:solidFill>
          </a:endParaRPr>
        </a:p>
      </dgm:t>
    </dgm:pt>
    <dgm:pt modelId="{BCCB5352-685D-4F7A-9FBD-E8A154AEEDCD}" type="pres">
      <dgm:prSet presAssocID="{EAC7A7E3-AB00-4D50-847D-C5865CDCE8E5}" presName="Name0" presStyleCnt="0">
        <dgm:presLayoutVars>
          <dgm:chMax val="7"/>
          <dgm:chPref val="7"/>
          <dgm:dir/>
        </dgm:presLayoutVars>
      </dgm:prSet>
      <dgm:spPr/>
    </dgm:pt>
    <dgm:pt modelId="{27D22258-6FE1-4B3B-8D0A-8572066CD210}" type="pres">
      <dgm:prSet presAssocID="{EAC7A7E3-AB00-4D50-847D-C5865CDCE8E5}" presName="Name1" presStyleCnt="0"/>
      <dgm:spPr/>
    </dgm:pt>
    <dgm:pt modelId="{A6C4565D-4790-4002-8237-3814373365B8}" type="pres">
      <dgm:prSet presAssocID="{EAC7A7E3-AB00-4D50-847D-C5865CDCE8E5}" presName="cycle" presStyleCnt="0"/>
      <dgm:spPr/>
    </dgm:pt>
    <dgm:pt modelId="{DD6ABCF9-8F3C-4393-BAAF-59427622B059}" type="pres">
      <dgm:prSet presAssocID="{EAC7A7E3-AB00-4D50-847D-C5865CDCE8E5}" presName="srcNode" presStyleLbl="node1" presStyleIdx="0" presStyleCnt="6"/>
      <dgm:spPr/>
    </dgm:pt>
    <dgm:pt modelId="{3402E1E9-065A-4C71-A82E-4428472B715E}" type="pres">
      <dgm:prSet presAssocID="{EAC7A7E3-AB00-4D50-847D-C5865CDCE8E5}" presName="conn" presStyleLbl="parChTrans1D2" presStyleIdx="0" presStyleCnt="1"/>
      <dgm:spPr/>
      <dgm:t>
        <a:bodyPr/>
        <a:lstStyle/>
        <a:p>
          <a:endParaRPr lang="es-ES"/>
        </a:p>
      </dgm:t>
    </dgm:pt>
    <dgm:pt modelId="{C287DD6A-8D9D-4CCF-97BE-79B2C46F88C8}" type="pres">
      <dgm:prSet presAssocID="{EAC7A7E3-AB00-4D50-847D-C5865CDCE8E5}" presName="extraNode" presStyleLbl="node1" presStyleIdx="0" presStyleCnt="6"/>
      <dgm:spPr/>
    </dgm:pt>
    <dgm:pt modelId="{B10C0CA8-990C-40A0-A294-920EA5CD5A74}" type="pres">
      <dgm:prSet presAssocID="{EAC7A7E3-AB00-4D50-847D-C5865CDCE8E5}" presName="dstNode" presStyleLbl="node1" presStyleIdx="0" presStyleCnt="6"/>
      <dgm:spPr/>
    </dgm:pt>
    <dgm:pt modelId="{18A0872D-A3DA-4D54-882C-807FCB9EBB48}" type="pres">
      <dgm:prSet presAssocID="{4432DFD2-8BD1-47A2-9D3A-691548FD0AE6}" presName="text_1" presStyleLbl="node1" presStyleIdx="0" presStyleCnt="6">
        <dgm:presLayoutVars>
          <dgm:bulletEnabled val="1"/>
        </dgm:presLayoutVars>
      </dgm:prSet>
      <dgm:spPr/>
      <dgm:t>
        <a:bodyPr/>
        <a:lstStyle/>
        <a:p>
          <a:endParaRPr lang="es-ES"/>
        </a:p>
      </dgm:t>
    </dgm:pt>
    <dgm:pt modelId="{CA5E6950-0E6C-43B9-9DBC-B9582C8D52DA}" type="pres">
      <dgm:prSet presAssocID="{4432DFD2-8BD1-47A2-9D3A-691548FD0AE6}" presName="accent_1" presStyleCnt="0"/>
      <dgm:spPr/>
    </dgm:pt>
    <dgm:pt modelId="{E7EC7453-3096-4F02-B053-3D4AEC535929}" type="pres">
      <dgm:prSet presAssocID="{4432DFD2-8BD1-47A2-9D3A-691548FD0AE6}" presName="accentRepeatNode" presStyleLbl="solidFgAcc1" presStyleIdx="0" presStyleCnt="6"/>
      <dgm:spPr/>
    </dgm:pt>
    <dgm:pt modelId="{1BEF3ED3-0CFA-41D6-A35E-10903F10207D}" type="pres">
      <dgm:prSet presAssocID="{1094FD85-0783-4949-92ED-9D1F0BBF5A6F}" presName="text_2" presStyleLbl="node1" presStyleIdx="1" presStyleCnt="6">
        <dgm:presLayoutVars>
          <dgm:bulletEnabled val="1"/>
        </dgm:presLayoutVars>
      </dgm:prSet>
      <dgm:spPr/>
      <dgm:t>
        <a:bodyPr/>
        <a:lstStyle/>
        <a:p>
          <a:endParaRPr lang="es-ES"/>
        </a:p>
      </dgm:t>
    </dgm:pt>
    <dgm:pt modelId="{9EEA3C65-7B4A-424D-9249-6F6B31F6D0D5}" type="pres">
      <dgm:prSet presAssocID="{1094FD85-0783-4949-92ED-9D1F0BBF5A6F}" presName="accent_2" presStyleCnt="0"/>
      <dgm:spPr/>
    </dgm:pt>
    <dgm:pt modelId="{7D426005-D7A4-4A02-B0DA-BBE4513E7A34}" type="pres">
      <dgm:prSet presAssocID="{1094FD85-0783-4949-92ED-9D1F0BBF5A6F}" presName="accentRepeatNode" presStyleLbl="solidFgAcc1" presStyleIdx="1" presStyleCnt="6"/>
      <dgm:spPr/>
    </dgm:pt>
    <dgm:pt modelId="{E13588A9-62B6-41E6-BD3E-6E4B75BA121F}" type="pres">
      <dgm:prSet presAssocID="{7532CFDE-673C-46B9-8715-E1A07F8AF12E}" presName="text_3" presStyleLbl="node1" presStyleIdx="2" presStyleCnt="6">
        <dgm:presLayoutVars>
          <dgm:bulletEnabled val="1"/>
        </dgm:presLayoutVars>
      </dgm:prSet>
      <dgm:spPr/>
      <dgm:t>
        <a:bodyPr/>
        <a:lstStyle/>
        <a:p>
          <a:endParaRPr lang="es-ES"/>
        </a:p>
      </dgm:t>
    </dgm:pt>
    <dgm:pt modelId="{720ECE3A-BA5A-4840-BD2E-FAD65982B5C7}" type="pres">
      <dgm:prSet presAssocID="{7532CFDE-673C-46B9-8715-E1A07F8AF12E}" presName="accent_3" presStyleCnt="0"/>
      <dgm:spPr/>
    </dgm:pt>
    <dgm:pt modelId="{414A1A57-94EE-4862-A8FF-3EBCE02CB5C0}" type="pres">
      <dgm:prSet presAssocID="{7532CFDE-673C-46B9-8715-E1A07F8AF12E}" presName="accentRepeatNode" presStyleLbl="solidFgAcc1" presStyleIdx="2" presStyleCnt="6"/>
      <dgm:spPr/>
    </dgm:pt>
    <dgm:pt modelId="{55F14E5A-0B0F-4ED1-910D-E914F8D1024B}" type="pres">
      <dgm:prSet presAssocID="{C3047AE3-8B83-4725-8DE1-05B3DA7A3221}" presName="text_4" presStyleLbl="node1" presStyleIdx="3" presStyleCnt="6">
        <dgm:presLayoutVars>
          <dgm:bulletEnabled val="1"/>
        </dgm:presLayoutVars>
      </dgm:prSet>
      <dgm:spPr/>
      <dgm:t>
        <a:bodyPr/>
        <a:lstStyle/>
        <a:p>
          <a:endParaRPr lang="es-ES"/>
        </a:p>
      </dgm:t>
    </dgm:pt>
    <dgm:pt modelId="{4B35D184-14C3-468F-8408-C5D6FF5E4F21}" type="pres">
      <dgm:prSet presAssocID="{C3047AE3-8B83-4725-8DE1-05B3DA7A3221}" presName="accent_4" presStyleCnt="0"/>
      <dgm:spPr/>
    </dgm:pt>
    <dgm:pt modelId="{3AE588D5-1CC6-40A7-8C7E-5C789F5C204E}" type="pres">
      <dgm:prSet presAssocID="{C3047AE3-8B83-4725-8DE1-05B3DA7A3221}" presName="accentRepeatNode" presStyleLbl="solidFgAcc1" presStyleIdx="3" presStyleCnt="6"/>
      <dgm:spPr/>
    </dgm:pt>
    <dgm:pt modelId="{F6E04014-174F-4C5B-BF4E-49AB780D1103}" type="pres">
      <dgm:prSet presAssocID="{305D7DA9-583D-4910-B77E-85DD3A191B12}" presName="text_5" presStyleLbl="node1" presStyleIdx="4" presStyleCnt="6">
        <dgm:presLayoutVars>
          <dgm:bulletEnabled val="1"/>
        </dgm:presLayoutVars>
      </dgm:prSet>
      <dgm:spPr/>
      <dgm:t>
        <a:bodyPr/>
        <a:lstStyle/>
        <a:p>
          <a:endParaRPr lang="es-ES"/>
        </a:p>
      </dgm:t>
    </dgm:pt>
    <dgm:pt modelId="{C5DD8889-4BC6-4EB9-9E60-3FC62B110477}" type="pres">
      <dgm:prSet presAssocID="{305D7DA9-583D-4910-B77E-85DD3A191B12}" presName="accent_5" presStyleCnt="0"/>
      <dgm:spPr/>
    </dgm:pt>
    <dgm:pt modelId="{4D5C97EB-A862-4385-9A18-6AB511E4DFE8}" type="pres">
      <dgm:prSet presAssocID="{305D7DA9-583D-4910-B77E-85DD3A191B12}" presName="accentRepeatNode" presStyleLbl="solidFgAcc1" presStyleIdx="4" presStyleCnt="6"/>
      <dgm:spPr/>
    </dgm:pt>
    <dgm:pt modelId="{18E86F46-64C0-491D-A03D-7A4BBE761658}" type="pres">
      <dgm:prSet presAssocID="{F2BB96F7-3C2A-4B3A-9F6E-7E05134EB087}" presName="text_6" presStyleLbl="node1" presStyleIdx="5" presStyleCnt="6">
        <dgm:presLayoutVars>
          <dgm:bulletEnabled val="1"/>
        </dgm:presLayoutVars>
      </dgm:prSet>
      <dgm:spPr/>
      <dgm:t>
        <a:bodyPr/>
        <a:lstStyle/>
        <a:p>
          <a:endParaRPr lang="es-ES"/>
        </a:p>
      </dgm:t>
    </dgm:pt>
    <dgm:pt modelId="{AFAF457D-0EB6-4244-9868-C1DB6F9B2AB0}" type="pres">
      <dgm:prSet presAssocID="{F2BB96F7-3C2A-4B3A-9F6E-7E05134EB087}" presName="accent_6" presStyleCnt="0"/>
      <dgm:spPr/>
    </dgm:pt>
    <dgm:pt modelId="{849DC093-A5A2-48E8-BCB9-67E3937A5610}" type="pres">
      <dgm:prSet presAssocID="{F2BB96F7-3C2A-4B3A-9F6E-7E05134EB087}" presName="accentRepeatNode" presStyleLbl="solidFgAcc1" presStyleIdx="5" presStyleCnt="6"/>
      <dgm:spPr/>
    </dgm:pt>
  </dgm:ptLst>
  <dgm:cxnLst>
    <dgm:cxn modelId="{1AA6C51A-E27D-4889-8569-8968C7719A7D}" srcId="{EAC7A7E3-AB00-4D50-847D-C5865CDCE8E5}" destId="{1094FD85-0783-4949-92ED-9D1F0BBF5A6F}" srcOrd="1" destOrd="0" parTransId="{98C692DA-A1A0-4E43-BFA1-217C71BA9A18}" sibTransId="{F55067DF-218B-4F9E-8B53-5C44338971D8}"/>
    <dgm:cxn modelId="{DD52B703-E3D8-4F48-B6DB-475C3ECAACBD}" srcId="{EAC7A7E3-AB00-4D50-847D-C5865CDCE8E5}" destId="{C3047AE3-8B83-4725-8DE1-05B3DA7A3221}" srcOrd="3" destOrd="0" parTransId="{6A8B66F5-ABEA-4B55-9877-D2C66747C3D9}" sibTransId="{37DE47E2-D3A1-4527-8B46-DE900035D981}"/>
    <dgm:cxn modelId="{46372DDE-9BE9-459A-9275-C99244E201C0}" type="presOf" srcId="{305D7DA9-583D-4910-B77E-85DD3A191B12}" destId="{F6E04014-174F-4C5B-BF4E-49AB780D1103}" srcOrd="0" destOrd="0" presId="urn:microsoft.com/office/officeart/2008/layout/VerticalCurvedList"/>
    <dgm:cxn modelId="{C63DBFBB-D6DE-4103-BCCD-34E191DE1FDA}" type="presOf" srcId="{4432DFD2-8BD1-47A2-9D3A-691548FD0AE6}" destId="{18A0872D-A3DA-4D54-882C-807FCB9EBB48}" srcOrd="0" destOrd="0" presId="urn:microsoft.com/office/officeart/2008/layout/VerticalCurvedList"/>
    <dgm:cxn modelId="{E7FDF2AF-183C-4F88-833B-20C7E6DCB1DD}" type="presOf" srcId="{EAC7A7E3-AB00-4D50-847D-C5865CDCE8E5}" destId="{BCCB5352-685D-4F7A-9FBD-E8A154AEEDCD}" srcOrd="0" destOrd="0" presId="urn:microsoft.com/office/officeart/2008/layout/VerticalCurvedList"/>
    <dgm:cxn modelId="{D05593D7-597B-4FD2-91CB-01A431A72248}" srcId="{EAC7A7E3-AB00-4D50-847D-C5865CDCE8E5}" destId="{7532CFDE-673C-46B9-8715-E1A07F8AF12E}" srcOrd="2" destOrd="0" parTransId="{53FD0501-4728-4515-954C-565D9FEC8FD9}" sibTransId="{5DD3874F-3A13-46BC-8DBF-00E934809B44}"/>
    <dgm:cxn modelId="{2D87609E-00FE-4377-B0DA-7D0E232BEE4F}" srcId="{EAC7A7E3-AB00-4D50-847D-C5865CDCE8E5}" destId="{305D7DA9-583D-4910-B77E-85DD3A191B12}" srcOrd="4" destOrd="0" parTransId="{481CCE3C-12F6-4C99-B9A6-38BE7B38AB92}" sibTransId="{43102B68-0B6E-4793-A724-1EB5DA69B954}"/>
    <dgm:cxn modelId="{C9B802FA-1270-4B30-A29A-2ECD496C0960}" srcId="{EAC7A7E3-AB00-4D50-847D-C5865CDCE8E5}" destId="{4432DFD2-8BD1-47A2-9D3A-691548FD0AE6}" srcOrd="0" destOrd="0" parTransId="{11FB1722-B966-477E-AB35-112EF6205016}" sibTransId="{15AA1DF8-20B9-4DDD-8E84-3A5C111A7632}"/>
    <dgm:cxn modelId="{DF1F0BF3-56D1-4490-8919-2B9E09F91A91}" type="presOf" srcId="{C3047AE3-8B83-4725-8DE1-05B3DA7A3221}" destId="{55F14E5A-0B0F-4ED1-910D-E914F8D1024B}" srcOrd="0" destOrd="0" presId="urn:microsoft.com/office/officeart/2008/layout/VerticalCurvedList"/>
    <dgm:cxn modelId="{6C570144-0184-41B9-A3A2-DC439ADACD32}" type="presOf" srcId="{1094FD85-0783-4949-92ED-9D1F0BBF5A6F}" destId="{1BEF3ED3-0CFA-41D6-A35E-10903F10207D}" srcOrd="0" destOrd="0" presId="urn:microsoft.com/office/officeart/2008/layout/VerticalCurvedList"/>
    <dgm:cxn modelId="{9C80549F-4ECA-4B9F-9924-3AAD700F60F5}" type="presOf" srcId="{F2BB96F7-3C2A-4B3A-9F6E-7E05134EB087}" destId="{18E86F46-64C0-491D-A03D-7A4BBE761658}" srcOrd="0" destOrd="0" presId="urn:microsoft.com/office/officeart/2008/layout/VerticalCurvedList"/>
    <dgm:cxn modelId="{F7530535-71E5-4331-AD13-4DB8BF092DC5}" type="presOf" srcId="{7532CFDE-673C-46B9-8715-E1A07F8AF12E}" destId="{E13588A9-62B6-41E6-BD3E-6E4B75BA121F}" srcOrd="0" destOrd="0" presId="urn:microsoft.com/office/officeart/2008/layout/VerticalCurvedList"/>
    <dgm:cxn modelId="{0245B58B-FF48-4C8F-A5DC-B513DAD1101A}" srcId="{EAC7A7E3-AB00-4D50-847D-C5865CDCE8E5}" destId="{F2BB96F7-3C2A-4B3A-9F6E-7E05134EB087}" srcOrd="5" destOrd="0" parTransId="{BAC650BC-37AE-4DAA-BD9F-9FAF19AF5251}" sibTransId="{6FD98FF2-7ABB-44B7-A19D-EFCF42BDE0C9}"/>
    <dgm:cxn modelId="{0F5DE0EE-5702-46F5-8543-B0B5FFB7C707}" type="presOf" srcId="{15AA1DF8-20B9-4DDD-8E84-3A5C111A7632}" destId="{3402E1E9-065A-4C71-A82E-4428472B715E}" srcOrd="0" destOrd="0" presId="urn:microsoft.com/office/officeart/2008/layout/VerticalCurvedList"/>
    <dgm:cxn modelId="{149C62B4-14DF-45A7-B17D-FF0821EB9B56}" type="presParOf" srcId="{BCCB5352-685D-4F7A-9FBD-E8A154AEEDCD}" destId="{27D22258-6FE1-4B3B-8D0A-8572066CD210}" srcOrd="0" destOrd="0" presId="urn:microsoft.com/office/officeart/2008/layout/VerticalCurvedList"/>
    <dgm:cxn modelId="{C36B90C5-885F-4B45-893C-E5A2FC0C6E28}" type="presParOf" srcId="{27D22258-6FE1-4B3B-8D0A-8572066CD210}" destId="{A6C4565D-4790-4002-8237-3814373365B8}" srcOrd="0" destOrd="0" presId="urn:microsoft.com/office/officeart/2008/layout/VerticalCurvedList"/>
    <dgm:cxn modelId="{8B93C01C-7FDA-43C8-AEA5-AA0ADEAD3D10}" type="presParOf" srcId="{A6C4565D-4790-4002-8237-3814373365B8}" destId="{DD6ABCF9-8F3C-4393-BAAF-59427622B059}" srcOrd="0" destOrd="0" presId="urn:microsoft.com/office/officeart/2008/layout/VerticalCurvedList"/>
    <dgm:cxn modelId="{78A12909-968F-49E6-97D7-D9E55CFBB7BD}" type="presParOf" srcId="{A6C4565D-4790-4002-8237-3814373365B8}" destId="{3402E1E9-065A-4C71-A82E-4428472B715E}" srcOrd="1" destOrd="0" presId="urn:microsoft.com/office/officeart/2008/layout/VerticalCurvedList"/>
    <dgm:cxn modelId="{18172411-C5CF-42AC-95BF-49453E93D478}" type="presParOf" srcId="{A6C4565D-4790-4002-8237-3814373365B8}" destId="{C287DD6A-8D9D-4CCF-97BE-79B2C46F88C8}" srcOrd="2" destOrd="0" presId="urn:microsoft.com/office/officeart/2008/layout/VerticalCurvedList"/>
    <dgm:cxn modelId="{40BD485A-7055-4B17-915F-F7BA47B4FC90}" type="presParOf" srcId="{A6C4565D-4790-4002-8237-3814373365B8}" destId="{B10C0CA8-990C-40A0-A294-920EA5CD5A74}" srcOrd="3" destOrd="0" presId="urn:microsoft.com/office/officeart/2008/layout/VerticalCurvedList"/>
    <dgm:cxn modelId="{DAB53F6A-2DDA-47C1-98B2-318D0C610EC5}" type="presParOf" srcId="{27D22258-6FE1-4B3B-8D0A-8572066CD210}" destId="{18A0872D-A3DA-4D54-882C-807FCB9EBB48}" srcOrd="1" destOrd="0" presId="urn:microsoft.com/office/officeart/2008/layout/VerticalCurvedList"/>
    <dgm:cxn modelId="{6151E969-0971-45DF-B773-B0E54BBEFD38}" type="presParOf" srcId="{27D22258-6FE1-4B3B-8D0A-8572066CD210}" destId="{CA5E6950-0E6C-43B9-9DBC-B9582C8D52DA}" srcOrd="2" destOrd="0" presId="urn:microsoft.com/office/officeart/2008/layout/VerticalCurvedList"/>
    <dgm:cxn modelId="{BEBFE7A3-5BE2-4088-AD91-58D27248C084}" type="presParOf" srcId="{CA5E6950-0E6C-43B9-9DBC-B9582C8D52DA}" destId="{E7EC7453-3096-4F02-B053-3D4AEC535929}" srcOrd="0" destOrd="0" presId="urn:microsoft.com/office/officeart/2008/layout/VerticalCurvedList"/>
    <dgm:cxn modelId="{DE978A82-AF31-47A0-B117-B7A405019A29}" type="presParOf" srcId="{27D22258-6FE1-4B3B-8D0A-8572066CD210}" destId="{1BEF3ED3-0CFA-41D6-A35E-10903F10207D}" srcOrd="3" destOrd="0" presId="urn:microsoft.com/office/officeart/2008/layout/VerticalCurvedList"/>
    <dgm:cxn modelId="{47B7E709-1292-459E-8185-0ED96C294528}" type="presParOf" srcId="{27D22258-6FE1-4B3B-8D0A-8572066CD210}" destId="{9EEA3C65-7B4A-424D-9249-6F6B31F6D0D5}" srcOrd="4" destOrd="0" presId="urn:microsoft.com/office/officeart/2008/layout/VerticalCurvedList"/>
    <dgm:cxn modelId="{D7F4B262-EA55-46A0-9630-70849E893A63}" type="presParOf" srcId="{9EEA3C65-7B4A-424D-9249-6F6B31F6D0D5}" destId="{7D426005-D7A4-4A02-B0DA-BBE4513E7A34}" srcOrd="0" destOrd="0" presId="urn:microsoft.com/office/officeart/2008/layout/VerticalCurvedList"/>
    <dgm:cxn modelId="{F0B120D1-DB0D-4408-850F-88822FE64BF5}" type="presParOf" srcId="{27D22258-6FE1-4B3B-8D0A-8572066CD210}" destId="{E13588A9-62B6-41E6-BD3E-6E4B75BA121F}" srcOrd="5" destOrd="0" presId="urn:microsoft.com/office/officeart/2008/layout/VerticalCurvedList"/>
    <dgm:cxn modelId="{2E964F2C-0041-4778-853A-4246B5D38BD2}" type="presParOf" srcId="{27D22258-6FE1-4B3B-8D0A-8572066CD210}" destId="{720ECE3A-BA5A-4840-BD2E-FAD65982B5C7}" srcOrd="6" destOrd="0" presId="urn:microsoft.com/office/officeart/2008/layout/VerticalCurvedList"/>
    <dgm:cxn modelId="{0EE759D6-0FDE-4584-891D-0928D887632E}" type="presParOf" srcId="{720ECE3A-BA5A-4840-BD2E-FAD65982B5C7}" destId="{414A1A57-94EE-4862-A8FF-3EBCE02CB5C0}" srcOrd="0" destOrd="0" presId="urn:microsoft.com/office/officeart/2008/layout/VerticalCurvedList"/>
    <dgm:cxn modelId="{D4445E08-092E-4531-BA13-576B45FD74DE}" type="presParOf" srcId="{27D22258-6FE1-4B3B-8D0A-8572066CD210}" destId="{55F14E5A-0B0F-4ED1-910D-E914F8D1024B}" srcOrd="7" destOrd="0" presId="urn:microsoft.com/office/officeart/2008/layout/VerticalCurvedList"/>
    <dgm:cxn modelId="{780DA119-AAEC-40FA-9A39-25CA2BD86B4D}" type="presParOf" srcId="{27D22258-6FE1-4B3B-8D0A-8572066CD210}" destId="{4B35D184-14C3-468F-8408-C5D6FF5E4F21}" srcOrd="8" destOrd="0" presId="urn:microsoft.com/office/officeart/2008/layout/VerticalCurvedList"/>
    <dgm:cxn modelId="{9DB27885-8DCA-4325-B168-E3986C2028E6}" type="presParOf" srcId="{4B35D184-14C3-468F-8408-C5D6FF5E4F21}" destId="{3AE588D5-1CC6-40A7-8C7E-5C789F5C204E}" srcOrd="0" destOrd="0" presId="urn:microsoft.com/office/officeart/2008/layout/VerticalCurvedList"/>
    <dgm:cxn modelId="{B0743265-1A30-48F6-88F1-89D974F88468}" type="presParOf" srcId="{27D22258-6FE1-4B3B-8D0A-8572066CD210}" destId="{F6E04014-174F-4C5B-BF4E-49AB780D1103}" srcOrd="9" destOrd="0" presId="urn:microsoft.com/office/officeart/2008/layout/VerticalCurvedList"/>
    <dgm:cxn modelId="{BB3F55D1-71C2-4655-A4A8-1556997A7FA8}" type="presParOf" srcId="{27D22258-6FE1-4B3B-8D0A-8572066CD210}" destId="{C5DD8889-4BC6-4EB9-9E60-3FC62B110477}" srcOrd="10" destOrd="0" presId="urn:microsoft.com/office/officeart/2008/layout/VerticalCurvedList"/>
    <dgm:cxn modelId="{824BABE5-112E-40EB-9366-F84DF77DB1D7}" type="presParOf" srcId="{C5DD8889-4BC6-4EB9-9E60-3FC62B110477}" destId="{4D5C97EB-A862-4385-9A18-6AB511E4DFE8}" srcOrd="0" destOrd="0" presId="urn:microsoft.com/office/officeart/2008/layout/VerticalCurvedList"/>
    <dgm:cxn modelId="{99B53241-07E6-49F6-9FE4-583E527BADBD}" type="presParOf" srcId="{27D22258-6FE1-4B3B-8D0A-8572066CD210}" destId="{18E86F46-64C0-491D-A03D-7A4BBE761658}" srcOrd="11" destOrd="0" presId="urn:microsoft.com/office/officeart/2008/layout/VerticalCurvedList"/>
    <dgm:cxn modelId="{BDFA780C-B02E-48F0-BA43-F8338B774A65}" type="presParOf" srcId="{27D22258-6FE1-4B3B-8D0A-8572066CD210}" destId="{AFAF457D-0EB6-4244-9868-C1DB6F9B2AB0}" srcOrd="12" destOrd="0" presId="urn:microsoft.com/office/officeart/2008/layout/VerticalCurvedList"/>
    <dgm:cxn modelId="{344B0748-C9D3-4C29-9ED7-F38150AD4874}" type="presParOf" srcId="{AFAF457D-0EB6-4244-9868-C1DB6F9B2AB0}" destId="{849DC093-A5A2-48E8-BCB9-67E3937A561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D71DE8-40AD-48C9-8437-C43F345F969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BO"/>
        </a:p>
      </dgm:t>
    </dgm:pt>
    <dgm:pt modelId="{19C9EAEC-8434-480C-A431-BA33BB3A3F0A}">
      <dgm:prSet phldrT="[Texto]" custT="1"/>
      <dgm:spPr/>
      <dgm:t>
        <a:bodyPr/>
        <a:lstStyle/>
        <a:p>
          <a:r>
            <a:rPr lang="es-BO" sz="700" b="1" dirty="0"/>
            <a:t>PROGRAMA DE AGUA Y ALCANTARILLADO EN ÁREAS PERIURBANAS (PERIURBANOS </a:t>
          </a:r>
          <a:r>
            <a:rPr lang="es-BO" sz="700" b="1" dirty="0" err="1"/>
            <a:t>KfWI</a:t>
          </a:r>
          <a:r>
            <a:rPr lang="es-BO" sz="700" b="1" dirty="0"/>
            <a:t>)</a:t>
          </a:r>
          <a:endParaRPr lang="es-BO" sz="700" dirty="0"/>
        </a:p>
      </dgm:t>
    </dgm:pt>
    <dgm:pt modelId="{23ED45E9-31F0-4252-A12B-77E1B62DFE1D}" type="parTrans" cxnId="{B5F0A511-61A1-427A-8057-935B6E40226A}">
      <dgm:prSet/>
      <dgm:spPr/>
      <dgm:t>
        <a:bodyPr/>
        <a:lstStyle/>
        <a:p>
          <a:endParaRPr lang="es-BO"/>
        </a:p>
      </dgm:t>
    </dgm:pt>
    <dgm:pt modelId="{66F6E15C-07FE-4B31-84C8-13ECF3EFA3CC}" type="sibTrans" cxnId="{B5F0A511-61A1-427A-8057-935B6E40226A}">
      <dgm:prSet/>
      <dgm:spPr/>
      <dgm:t>
        <a:bodyPr/>
        <a:lstStyle/>
        <a:p>
          <a:endParaRPr lang="es-BO"/>
        </a:p>
      </dgm:t>
    </dgm:pt>
    <dgm:pt modelId="{570C24C6-9125-40D8-BED4-3BE32177958E}">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effectLst>
              <a:outerShdw blurRad="38100" dist="38100" dir="2700000" algn="tl">
                <a:srgbClr val="000000">
                  <a:alpha val="43137"/>
                </a:srgbClr>
              </a:outerShdw>
            </a:effectLst>
          </a:endParaRPr>
        </a:p>
      </dgm:t>
    </dgm:pt>
    <dgm:pt modelId="{51DA7E3A-51AC-41F5-B7FE-BF4A5E3A7AA2}" type="parTrans" cxnId="{9EF66485-BF08-4159-9F49-3625D65F0A84}">
      <dgm:prSet/>
      <dgm:spPr/>
      <dgm:t>
        <a:bodyPr/>
        <a:lstStyle/>
        <a:p>
          <a:endParaRPr lang="es-BO"/>
        </a:p>
      </dgm:t>
    </dgm:pt>
    <dgm:pt modelId="{A19D4084-F3C7-42F1-8243-94A53F8AFD89}" type="sibTrans" cxnId="{9EF66485-BF08-4159-9F49-3625D65F0A84}">
      <dgm:prSet/>
      <dgm:spPr/>
      <dgm:t>
        <a:bodyPr/>
        <a:lstStyle/>
        <a:p>
          <a:endParaRPr lang="es-BO"/>
        </a:p>
      </dgm:t>
    </dgm:pt>
    <dgm:pt modelId="{C347FE8E-2235-4FE0-8CA5-B5424F7E2559}">
      <dgm:prSet phldrT="[Texto]" custT="1"/>
      <dgm:spPr>
        <a:solidFill>
          <a:srgbClr val="5B9BD5">
            <a:alpha val="50196"/>
          </a:srgbClr>
        </a:solidFill>
        <a:ln w="19050">
          <a:solidFill>
            <a:srgbClr val="5B9BD5"/>
          </a:solidFill>
        </a:ln>
      </dgm:spPr>
      <dgm:t>
        <a:bodyPr/>
        <a:lstStyle/>
        <a:p>
          <a:pPr marL="57150" lvl="1" indent="0" algn="l" defTabSz="266700">
            <a:lnSpc>
              <a:spcPct val="90000"/>
            </a:lnSpc>
            <a:spcBef>
              <a:spcPct val="0"/>
            </a:spcBef>
            <a:spcAft>
              <a:spcPct val="15000"/>
            </a:spcAft>
            <a:buNone/>
          </a:pPr>
          <a:r>
            <a:rPr lang="es-ES" sz="700" b="1" kern="1200" dirty="0">
              <a:solidFill>
                <a:schemeClr val="tx1"/>
              </a:solidFill>
              <a:latin typeface="Century Gothic" panose="020B0502020202020204" pitchFamily="34" charset="0"/>
            </a:rPr>
            <a:t>SANTA CRUZ</a:t>
          </a:r>
          <a:endParaRPr lang="es-BO" sz="700" kern="1200" dirty="0">
            <a:solidFill>
              <a:schemeClr val="tx1"/>
            </a:solidFill>
          </a:endParaRPr>
        </a:p>
      </dgm:t>
    </dgm:pt>
    <dgm:pt modelId="{E56D35F6-BD69-41E3-B26E-9DD2891EA1C7}" type="parTrans" cxnId="{1FA895C0-39A5-4483-91B8-38E4310D28E6}">
      <dgm:prSet/>
      <dgm:spPr/>
      <dgm:t>
        <a:bodyPr/>
        <a:lstStyle/>
        <a:p>
          <a:endParaRPr lang="es-BO"/>
        </a:p>
      </dgm:t>
    </dgm:pt>
    <dgm:pt modelId="{F41ADADE-134E-4AEA-A958-3DE56BA15692}" type="sibTrans" cxnId="{1FA895C0-39A5-4483-91B8-38E4310D28E6}">
      <dgm:prSet/>
      <dgm:spPr/>
      <dgm:t>
        <a:bodyPr/>
        <a:lstStyle/>
        <a:p>
          <a:endParaRPr lang="es-BO"/>
        </a:p>
      </dgm:t>
    </dgm:pt>
    <dgm:pt modelId="{55103D6A-5B94-47E4-9E6F-2D05949E8C60}">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p>
      </dgm:t>
    </dgm:pt>
    <dgm:pt modelId="{8FE6073C-BF76-4DC6-8B9A-AE602C317527}" type="parTrans" cxnId="{773A9EC0-EF67-41C6-8CDA-76CF87D34C28}">
      <dgm:prSet/>
      <dgm:spPr/>
      <dgm:t>
        <a:bodyPr/>
        <a:lstStyle/>
        <a:p>
          <a:endParaRPr lang="es-BO"/>
        </a:p>
      </dgm:t>
    </dgm:pt>
    <dgm:pt modelId="{5D8BE1A3-C627-456A-A114-FDC85D4B674F}" type="sibTrans" cxnId="{773A9EC0-EF67-41C6-8CDA-76CF87D34C28}">
      <dgm:prSet/>
      <dgm:spPr/>
      <dgm:t>
        <a:bodyPr/>
        <a:lstStyle/>
        <a:p>
          <a:endParaRPr lang="es-BO"/>
        </a:p>
      </dgm:t>
    </dgm:pt>
    <dgm:pt modelId="{9E922667-706C-40C2-820C-DED4D3FBA779}">
      <dgm:prSet phldrT="[Texto]" custT="1"/>
      <dgm:spPr>
        <a:solidFill>
          <a:srgbClr val="5B9BD5">
            <a:alpha val="50196"/>
          </a:srgbClr>
        </a:solidFill>
        <a:ln w="19050">
          <a:solidFill>
            <a:srgbClr val="5B9BD5"/>
          </a:solidFill>
        </a:ln>
      </dgm:spPr>
      <dgm:t>
        <a:bodyPr/>
        <a:lstStyle/>
        <a:p>
          <a:pPr marL="57150" lvl="1" indent="0" algn="l" defTabSz="266700">
            <a:lnSpc>
              <a:spcPct val="90000"/>
            </a:lnSpc>
            <a:spcBef>
              <a:spcPct val="0"/>
            </a:spcBef>
            <a:spcAft>
              <a:spcPct val="15000"/>
            </a:spcAft>
            <a:buNone/>
          </a:pPr>
          <a:endParaRPr lang="es-BO" sz="600" kern="1200" dirty="0"/>
        </a:p>
      </dgm:t>
    </dgm:pt>
    <dgm:pt modelId="{C58719E6-45D9-4DD8-9966-A63BC0C7FD4C}" type="parTrans" cxnId="{023CDD9C-9EED-4102-900A-BC26E57B6B22}">
      <dgm:prSet/>
      <dgm:spPr/>
      <dgm:t>
        <a:bodyPr/>
        <a:lstStyle/>
        <a:p>
          <a:endParaRPr lang="es-BO"/>
        </a:p>
      </dgm:t>
    </dgm:pt>
    <dgm:pt modelId="{787B13E3-5E9B-49C5-A284-A1FC4BFA9FFF}" type="sibTrans" cxnId="{023CDD9C-9EED-4102-900A-BC26E57B6B22}">
      <dgm:prSet/>
      <dgm:spPr/>
      <dgm:t>
        <a:bodyPr/>
        <a:lstStyle/>
        <a:p>
          <a:endParaRPr lang="es-BO"/>
        </a:p>
      </dgm:t>
    </dgm:pt>
    <dgm:pt modelId="{084F6685-3689-479C-B675-8F027EF6DD40}">
      <dgm:prSet phldrT="[Texto]" custT="1"/>
      <dgm:spPr>
        <a:solidFill>
          <a:srgbClr val="5B9BD5">
            <a:alpha val="50196"/>
          </a:srgbClr>
        </a:solidFill>
        <a:ln w="19050">
          <a:solidFill>
            <a:srgbClr val="5B9BD5"/>
          </a:solidFill>
        </a:ln>
      </dgm:spPr>
      <dgm:t>
        <a:bodyPr/>
        <a:lstStyle/>
        <a:p>
          <a:pPr marL="57150" lvl="1" indent="0" algn="l" defTabSz="266700">
            <a:lnSpc>
              <a:spcPct val="90000"/>
            </a:lnSpc>
            <a:spcBef>
              <a:spcPct val="0"/>
            </a:spcBef>
            <a:spcAft>
              <a:spcPct val="15000"/>
            </a:spcAft>
            <a:buNone/>
          </a:pPr>
          <a:endParaRPr lang="es-BO" sz="600" kern="1200" dirty="0"/>
        </a:p>
      </dgm:t>
    </dgm:pt>
    <dgm:pt modelId="{69F644FB-528F-4FF2-9B08-A7448C38BA48}" type="parTrans" cxnId="{6900401F-FCBC-4521-BDB5-0DEEB31A2DFC}">
      <dgm:prSet/>
      <dgm:spPr/>
      <dgm:t>
        <a:bodyPr/>
        <a:lstStyle/>
        <a:p>
          <a:endParaRPr lang="es-BO"/>
        </a:p>
      </dgm:t>
    </dgm:pt>
    <dgm:pt modelId="{1183F626-7FC3-46FF-9250-73080DF17192}" type="sibTrans" cxnId="{6900401F-FCBC-4521-BDB5-0DEEB31A2DFC}">
      <dgm:prSet/>
      <dgm:spPr/>
      <dgm:t>
        <a:bodyPr/>
        <a:lstStyle/>
        <a:p>
          <a:endParaRPr lang="es-BO"/>
        </a:p>
      </dgm:t>
    </dgm:pt>
    <dgm:pt modelId="{DE4FFA5F-0DB6-4D96-AF4B-58FF77BD1369}">
      <dgm:prSet phldrT="[Texto]" phldr="0" custT="1"/>
      <dgm:spPr/>
      <dgm:t>
        <a:bodyPr/>
        <a:lstStyle/>
        <a:p>
          <a:pPr algn="ctr">
            <a:buNone/>
          </a:pPr>
          <a:r>
            <a:rPr lang="es-MX" sz="700" b="1" kern="1200" dirty="0">
              <a:solidFill>
                <a:prstClr val="black">
                  <a:hueOff val="0"/>
                  <a:satOff val="0"/>
                  <a:lumOff val="0"/>
                  <a:alphaOff val="0"/>
                </a:prstClr>
              </a:solidFill>
              <a:latin typeface="Calibri"/>
              <a:ea typeface="+mn-ea"/>
              <a:cs typeface="+mn-cs"/>
            </a:rPr>
            <a:t>PROGRAMA MAS INVERSIÓN PARA EL AGUA (</a:t>
          </a:r>
          <a:r>
            <a:rPr lang="es-MX" sz="700" b="1" kern="1200" dirty="0" err="1">
              <a:solidFill>
                <a:prstClr val="black">
                  <a:hueOff val="0"/>
                  <a:satOff val="0"/>
                  <a:lumOff val="0"/>
                  <a:alphaOff val="0"/>
                </a:prstClr>
              </a:solidFill>
              <a:latin typeface="Calibri"/>
              <a:ea typeface="+mn-ea"/>
              <a:cs typeface="+mn-cs"/>
            </a:rPr>
            <a:t>MIAGUA</a:t>
          </a:r>
          <a:r>
            <a:rPr lang="es-MX" sz="700" b="1" kern="1200" dirty="0">
              <a:solidFill>
                <a:prstClr val="black">
                  <a:hueOff val="0"/>
                  <a:satOff val="0"/>
                  <a:lumOff val="0"/>
                  <a:alphaOff val="0"/>
                </a:prstClr>
              </a:solidFill>
              <a:latin typeface="Calibri"/>
              <a:ea typeface="+mn-ea"/>
              <a:cs typeface="+mn-cs"/>
            </a:rPr>
            <a:t> V-CAF)</a:t>
          </a:r>
          <a:r>
            <a:rPr lang="es-ES" sz="700" b="1" kern="1200" dirty="0">
              <a:solidFill>
                <a:prstClr val="black">
                  <a:hueOff val="0"/>
                  <a:satOff val="0"/>
                  <a:lumOff val="0"/>
                  <a:alphaOff val="0"/>
                </a:prstClr>
              </a:solidFill>
              <a:latin typeface="Calibri"/>
              <a:ea typeface="+mn-ea"/>
              <a:cs typeface="+mn-cs"/>
            </a:rPr>
            <a:t>  </a:t>
          </a:r>
          <a:endParaRPr lang="es-BO" sz="700" b="1" kern="1200" dirty="0">
            <a:solidFill>
              <a:prstClr val="black">
                <a:hueOff val="0"/>
                <a:satOff val="0"/>
                <a:lumOff val="0"/>
                <a:alphaOff val="0"/>
              </a:prstClr>
            </a:solidFill>
            <a:latin typeface="Calibri"/>
            <a:ea typeface="+mn-ea"/>
            <a:cs typeface="+mn-cs"/>
          </a:endParaRPr>
        </a:p>
      </dgm:t>
    </dgm:pt>
    <dgm:pt modelId="{E7C34202-5E3F-4720-9089-E42460F2C728}" type="parTrans" cxnId="{F48BA046-96BF-4E7C-A66E-D575A1741A74}">
      <dgm:prSet/>
      <dgm:spPr/>
      <dgm:t>
        <a:bodyPr/>
        <a:lstStyle/>
        <a:p>
          <a:endParaRPr lang="es-BO"/>
        </a:p>
      </dgm:t>
    </dgm:pt>
    <dgm:pt modelId="{4E92D96C-555E-45AD-AFF4-B8F68E401841}" type="sibTrans" cxnId="{F48BA046-96BF-4E7C-A66E-D575A1741A74}">
      <dgm:prSet/>
      <dgm:spPr/>
      <dgm:t>
        <a:bodyPr/>
        <a:lstStyle/>
        <a:p>
          <a:endParaRPr lang="es-BO"/>
        </a:p>
      </dgm:t>
    </dgm:pt>
    <dgm:pt modelId="{F7C92BFF-9A0C-4308-B582-7849588EB401}">
      <dgm:prSet phldrT="[Texto]" custT="1"/>
      <dgm:spPr>
        <a:solidFill>
          <a:srgbClr val="548235">
            <a:alpha val="50196"/>
          </a:srgbClr>
        </a:solidFill>
        <a:ln w="19050">
          <a:solidFill>
            <a:srgbClr val="548235"/>
          </a:solidFill>
        </a:ln>
      </dgm:spPr>
      <dgm:t>
        <a:bodyPr/>
        <a:lstStyle/>
        <a:p>
          <a:pPr algn="l">
            <a:buNone/>
          </a:pPr>
          <a:r>
            <a:rPr lang="es-BO" sz="600" b="1" kern="1200" dirty="0" err="1">
              <a:solidFill>
                <a:prstClr val="black"/>
              </a:solidFill>
              <a:latin typeface="Century Gothic" panose="020B0502020202020204" pitchFamily="34" charset="0"/>
              <a:ea typeface="+mn-ea"/>
              <a:cs typeface="+mn-cs"/>
            </a:rPr>
            <a:t>DPTOS</a:t>
          </a:r>
          <a:r>
            <a:rPr lang="es-BO" sz="600" b="1" kern="1200" dirty="0">
              <a:solidFill>
                <a:prstClr val="black"/>
              </a:solidFill>
              <a:latin typeface="Century Gothic" panose="020B0502020202020204" pitchFamily="34" charset="0"/>
              <a:ea typeface="+mn-ea"/>
              <a:cs typeface="+mn-cs"/>
            </a:rPr>
            <a:t>: </a:t>
          </a:r>
        </a:p>
      </dgm:t>
    </dgm:pt>
    <dgm:pt modelId="{CFA8A148-643C-4EBC-9757-2DCA5A2D9241}" type="parTrans" cxnId="{D0489097-508E-4141-8066-A51C076CECA2}">
      <dgm:prSet/>
      <dgm:spPr/>
      <dgm:t>
        <a:bodyPr/>
        <a:lstStyle/>
        <a:p>
          <a:endParaRPr lang="es-BO"/>
        </a:p>
      </dgm:t>
    </dgm:pt>
    <dgm:pt modelId="{B8FD2CAE-C25C-4EBF-AA20-DEF38C28C0DC}" type="sibTrans" cxnId="{D0489097-508E-4141-8066-A51C076CECA2}">
      <dgm:prSet/>
      <dgm:spPr/>
      <dgm:t>
        <a:bodyPr/>
        <a:lstStyle/>
        <a:p>
          <a:endParaRPr lang="es-BO"/>
        </a:p>
      </dgm:t>
    </dgm:pt>
    <dgm:pt modelId="{ADAA4117-16C8-4FF6-BAD6-C2A35B2A1FA0}">
      <dgm:prSet phldrT="[Texto]" custT="1"/>
      <dgm:spPr>
        <a:solidFill>
          <a:srgbClr val="548235">
            <a:alpha val="50196"/>
          </a:srgbClr>
        </a:solidFill>
        <a:ln w="19050">
          <a:solidFill>
            <a:srgbClr val="548235"/>
          </a:solidFill>
        </a:ln>
      </dgm:spPr>
      <dgm:t>
        <a:bodyPr/>
        <a:lstStyle/>
        <a:p>
          <a:pPr algn="l">
            <a:buNone/>
          </a:pPr>
          <a:endParaRPr lang="es-BO" sz="600" kern="1200" dirty="0"/>
        </a:p>
      </dgm:t>
    </dgm:pt>
    <dgm:pt modelId="{F5307B3D-FD84-4F7A-A09E-D33AE8F19CD8}" type="parTrans" cxnId="{9D9E8489-601B-44ED-A14D-9EE1BC2D1378}">
      <dgm:prSet/>
      <dgm:spPr/>
      <dgm:t>
        <a:bodyPr/>
        <a:lstStyle/>
        <a:p>
          <a:endParaRPr lang="es-BO"/>
        </a:p>
      </dgm:t>
    </dgm:pt>
    <dgm:pt modelId="{23C5E64C-8125-45CE-B35C-F9315649870A}" type="sibTrans" cxnId="{9D9E8489-601B-44ED-A14D-9EE1BC2D1378}">
      <dgm:prSet/>
      <dgm:spPr/>
      <dgm:t>
        <a:bodyPr/>
        <a:lstStyle/>
        <a:p>
          <a:endParaRPr lang="es-BO"/>
        </a:p>
      </dgm:t>
    </dgm:pt>
    <dgm:pt modelId="{91CC1D9E-B7AA-4E5C-93EE-CBD87D21E73E}">
      <dgm:prSet phldrT="[Texto]" custT="1"/>
      <dgm:spPr/>
      <dgm:t>
        <a:bodyPr/>
        <a:lstStyle/>
        <a:p>
          <a:pPr algn="ctr"/>
          <a:r>
            <a:rPr lang="es-MX" sz="700" b="1" kern="1200" dirty="0">
              <a:solidFill>
                <a:prstClr val="black">
                  <a:hueOff val="0"/>
                  <a:satOff val="0"/>
                  <a:lumOff val="0"/>
                  <a:alphaOff val="0"/>
                </a:prstClr>
              </a:solidFill>
              <a:latin typeface="Calibri"/>
              <a:ea typeface="+mn-ea"/>
              <a:cs typeface="+mn-cs"/>
            </a:rPr>
            <a:t>PROGRAMA DE AGUA Y SANEAMIENTO PARA COMUNIDADES RURALES, CIUDADES MENORES E INTERMEDIAS (Apoyo al </a:t>
          </a:r>
          <a:r>
            <a:rPr lang="es-MX" sz="700" b="1" kern="1200" dirty="0" err="1">
              <a:solidFill>
                <a:prstClr val="black">
                  <a:hueOff val="0"/>
                  <a:satOff val="0"/>
                  <a:lumOff val="0"/>
                  <a:alphaOff val="0"/>
                </a:prstClr>
              </a:solidFill>
              <a:latin typeface="Calibri"/>
              <a:ea typeface="+mn-ea"/>
              <a:cs typeface="+mn-cs"/>
            </a:rPr>
            <a:t>PASCIM</a:t>
          </a:r>
          <a:r>
            <a:rPr lang="es-MX" sz="700" b="1" kern="1200" dirty="0">
              <a:solidFill>
                <a:prstClr val="black">
                  <a:hueOff val="0"/>
                  <a:satOff val="0"/>
                  <a:lumOff val="0"/>
                  <a:alphaOff val="0"/>
                </a:prstClr>
              </a:solidFill>
              <a:latin typeface="Calibri"/>
              <a:ea typeface="+mn-ea"/>
              <a:cs typeface="+mn-cs"/>
            </a:rPr>
            <a:t>)</a:t>
          </a:r>
          <a:endParaRPr lang="es-BO" sz="700" b="1" kern="1200" dirty="0">
            <a:solidFill>
              <a:prstClr val="black">
                <a:hueOff val="0"/>
                <a:satOff val="0"/>
                <a:lumOff val="0"/>
                <a:alphaOff val="0"/>
              </a:prstClr>
            </a:solidFill>
            <a:latin typeface="Calibri"/>
            <a:ea typeface="+mn-ea"/>
            <a:cs typeface="+mn-cs"/>
          </a:endParaRPr>
        </a:p>
      </dgm:t>
    </dgm:pt>
    <dgm:pt modelId="{71B94DEF-C907-40B6-A6A6-17D04A4FA483}" type="parTrans" cxnId="{7860591B-9A34-4FB1-BA9E-2FE75CBB674E}">
      <dgm:prSet/>
      <dgm:spPr/>
      <dgm:t>
        <a:bodyPr/>
        <a:lstStyle/>
        <a:p>
          <a:endParaRPr lang="es-BO"/>
        </a:p>
      </dgm:t>
    </dgm:pt>
    <dgm:pt modelId="{1A9D6600-D776-4B29-A7B8-85771FAA0927}" type="sibTrans" cxnId="{7860591B-9A34-4FB1-BA9E-2FE75CBB674E}">
      <dgm:prSet/>
      <dgm:spPr/>
      <dgm:t>
        <a:bodyPr/>
        <a:lstStyle/>
        <a:p>
          <a:endParaRPr lang="es-BO"/>
        </a:p>
      </dgm:t>
    </dgm:pt>
    <dgm:pt modelId="{8B4B5FFA-55B4-40FB-8BF7-CE7FCF97B6B1}">
      <dgm:prSet phldrT="[Texto]" custT="1"/>
      <dgm:spPr/>
      <dgm:t>
        <a:bodyPr/>
        <a:lstStyle/>
        <a:p>
          <a:pPr algn="ctr">
            <a:buNone/>
          </a:pPr>
          <a:r>
            <a:rPr lang="es-MX" sz="700" b="1" dirty="0">
              <a:solidFill>
                <a:prstClr val="black">
                  <a:hueOff val="0"/>
                  <a:satOff val="0"/>
                  <a:lumOff val="0"/>
                  <a:alphaOff val="0"/>
                </a:prstClr>
              </a:solidFill>
              <a:latin typeface="+mn-lt"/>
              <a:ea typeface="+mn-ea"/>
              <a:cs typeface="+mn-cs"/>
            </a:rPr>
            <a:t>PROGRAMA AGUA POTABLE Y ALCANTARILLADO SANITARIO CONTRAVALOR ESPAÑA (CONTRAVALOR ESPAÑA) </a:t>
          </a:r>
        </a:p>
      </dgm:t>
    </dgm:pt>
    <dgm:pt modelId="{DD2A8372-E575-4886-85C1-64BD0B20C740}" type="parTrans" cxnId="{58F5D319-F08E-48C2-B24D-398A10ED2CD4}">
      <dgm:prSet/>
      <dgm:spPr/>
      <dgm:t>
        <a:bodyPr/>
        <a:lstStyle/>
        <a:p>
          <a:endParaRPr lang="es-BO"/>
        </a:p>
      </dgm:t>
    </dgm:pt>
    <dgm:pt modelId="{3C82F160-0A91-4A32-8199-7E083F065376}" type="sibTrans" cxnId="{58F5D319-F08E-48C2-B24D-398A10ED2CD4}">
      <dgm:prSet/>
      <dgm:spPr/>
      <dgm:t>
        <a:bodyPr/>
        <a:lstStyle/>
        <a:p>
          <a:endParaRPr lang="es-BO"/>
        </a:p>
      </dgm:t>
    </dgm:pt>
    <dgm:pt modelId="{26FDED5A-7D1E-4049-BFA5-063E8D28099D}">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buNone/>
          </a:pPr>
          <a:endParaRPr lang="es-BO" sz="600" kern="1200" dirty="0"/>
        </a:p>
      </dgm:t>
    </dgm:pt>
    <dgm:pt modelId="{0EF7C509-DF38-4202-B2C4-6998540AD6F7}" type="parTrans" cxnId="{CCDE17DE-395B-431A-A397-5A9309E2A658}">
      <dgm:prSet/>
      <dgm:spPr/>
      <dgm:t>
        <a:bodyPr/>
        <a:lstStyle/>
        <a:p>
          <a:endParaRPr lang="es-BO"/>
        </a:p>
      </dgm:t>
    </dgm:pt>
    <dgm:pt modelId="{56799B10-DB72-4AAF-B6CB-35A030CB45F9}" type="sibTrans" cxnId="{CCDE17DE-395B-431A-A397-5A9309E2A658}">
      <dgm:prSet/>
      <dgm:spPr/>
      <dgm:t>
        <a:bodyPr/>
        <a:lstStyle/>
        <a:p>
          <a:endParaRPr lang="es-BO"/>
        </a:p>
      </dgm:t>
    </dgm:pt>
    <dgm:pt modelId="{90D3B0D3-425B-4362-B99A-6CFD5F0ADED2}">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pPr>
          <a:endParaRPr lang="es-BO" sz="600" b="1" kern="1200" dirty="0">
            <a:solidFill>
              <a:schemeClr val="tx1"/>
            </a:solidFill>
            <a:latin typeface="Century Gothic" panose="020B0502020202020204" pitchFamily="34" charset="0"/>
          </a:endParaRPr>
        </a:p>
      </dgm:t>
    </dgm:pt>
    <dgm:pt modelId="{4B016E86-CC90-4C92-959F-79067A33E11B}" type="parTrans" cxnId="{EE1FBF00-17D6-4352-AC19-3ED19CFE9870}">
      <dgm:prSet/>
      <dgm:spPr/>
      <dgm:t>
        <a:bodyPr/>
        <a:lstStyle/>
        <a:p>
          <a:endParaRPr lang="es-BO"/>
        </a:p>
      </dgm:t>
    </dgm:pt>
    <dgm:pt modelId="{EB95822C-982A-4BC7-980D-8D8ED714F05E}" type="sibTrans" cxnId="{EE1FBF00-17D6-4352-AC19-3ED19CFE9870}">
      <dgm:prSet/>
      <dgm:spPr/>
      <dgm:t>
        <a:bodyPr/>
        <a:lstStyle/>
        <a:p>
          <a:endParaRPr lang="es-BO"/>
        </a:p>
      </dgm:t>
    </dgm:pt>
    <dgm:pt modelId="{ADB5958C-B311-4CF7-B9DC-639E09C6C212}">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buNone/>
          </a:pPr>
          <a:r>
            <a:rPr lang="es-ES" sz="600" b="1" kern="1200" dirty="0" err="1">
              <a:solidFill>
                <a:schemeClr val="tx1"/>
              </a:solidFill>
              <a:latin typeface="Century Gothic" panose="020B0502020202020204" pitchFamily="34" charset="0"/>
            </a:rPr>
            <a:t>DPTO</a:t>
          </a:r>
          <a:r>
            <a:rPr lang="es-ES" sz="600" b="1" kern="1200" dirty="0">
              <a:solidFill>
                <a:schemeClr val="tx1"/>
              </a:solidFill>
              <a:latin typeface="Century Gothic" panose="020B0502020202020204" pitchFamily="34" charset="0"/>
            </a:rPr>
            <a:t>: </a:t>
          </a:r>
          <a:endParaRPr lang="es-ES" sz="6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A302FB3-7214-48E8-88E4-465E792B056D}" type="parTrans" cxnId="{F5D6252F-AD5F-4F36-B1E4-F3DF1E7A175D}">
      <dgm:prSet/>
      <dgm:spPr/>
      <dgm:t>
        <a:bodyPr/>
        <a:lstStyle/>
        <a:p>
          <a:endParaRPr lang="es-BO"/>
        </a:p>
      </dgm:t>
    </dgm:pt>
    <dgm:pt modelId="{C2E2D87E-34A5-4565-A015-62D1B8FE10D8}" type="sibTrans" cxnId="{F5D6252F-AD5F-4F36-B1E4-F3DF1E7A175D}">
      <dgm:prSet/>
      <dgm:spPr/>
      <dgm:t>
        <a:bodyPr/>
        <a:lstStyle/>
        <a:p>
          <a:endParaRPr lang="es-BO"/>
        </a:p>
      </dgm:t>
    </dgm:pt>
    <dgm:pt modelId="{F5CA17A3-AFC3-4646-AE5B-61FCE596CE4E}">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pPr>
          <a:r>
            <a:rPr lang="es-BO" sz="600" b="1" kern="1200" dirty="0">
              <a:solidFill>
                <a:schemeClr val="tx1"/>
              </a:solidFill>
              <a:latin typeface="Century Gothic" panose="020B0502020202020204" pitchFamily="34" charset="0"/>
            </a:rPr>
            <a:t>LA PAZ </a:t>
          </a:r>
        </a:p>
      </dgm:t>
    </dgm:pt>
    <dgm:pt modelId="{5E3C8AC4-19C6-4D7D-A889-A96C2354638E}" type="parTrans" cxnId="{D0D72D19-24AB-4167-B3A0-B4F6F5164E08}">
      <dgm:prSet/>
      <dgm:spPr/>
      <dgm:t>
        <a:bodyPr/>
        <a:lstStyle/>
        <a:p>
          <a:endParaRPr lang="es-BO"/>
        </a:p>
      </dgm:t>
    </dgm:pt>
    <dgm:pt modelId="{337E2388-6C71-4C46-B0A1-6A3062E692DA}" type="sibTrans" cxnId="{D0D72D19-24AB-4167-B3A0-B4F6F5164E08}">
      <dgm:prSet/>
      <dgm:spPr/>
      <dgm:t>
        <a:bodyPr/>
        <a:lstStyle/>
        <a:p>
          <a:endParaRPr lang="es-BO"/>
        </a:p>
      </dgm:t>
    </dgm:pt>
    <dgm:pt modelId="{66EC9F0A-0273-4C55-A160-A9E2E1018221}">
      <dgm:prSet custT="1"/>
      <dgm:spPr>
        <a:solidFill>
          <a:srgbClr val="548235">
            <a:alpha val="50196"/>
          </a:srgbClr>
        </a:solidFill>
        <a:ln w="19050">
          <a:solidFill>
            <a:srgbClr val="548235"/>
          </a:solidFill>
        </a:ln>
      </dgm:spPr>
      <dgm:t>
        <a:bodyPr/>
        <a:lstStyle/>
        <a:p>
          <a:pPr algn="l"/>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30/04/2025</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3FC4EE19-4069-490A-8073-BB97D0DD3029}" type="parTrans" cxnId="{B1413923-04D2-4830-AD6B-999875D5C2E1}">
      <dgm:prSet/>
      <dgm:spPr/>
      <dgm:t>
        <a:bodyPr/>
        <a:lstStyle/>
        <a:p>
          <a:endParaRPr lang="es-BO"/>
        </a:p>
      </dgm:t>
    </dgm:pt>
    <dgm:pt modelId="{C5CFABDC-581B-495D-A270-28DBC46AF6B8}" type="sibTrans" cxnId="{B1413923-04D2-4830-AD6B-999875D5C2E1}">
      <dgm:prSet/>
      <dgm:spPr/>
      <dgm:t>
        <a:bodyPr/>
        <a:lstStyle/>
        <a:p>
          <a:endParaRPr lang="es-BO"/>
        </a:p>
      </dgm:t>
    </dgm:pt>
    <dgm:pt modelId="{E018380F-DB4B-4A28-B128-7F77A224E2A4}">
      <dgm:prSet custT="1"/>
      <dgm:spPr>
        <a:solidFill>
          <a:srgbClr val="548235">
            <a:alpha val="50196"/>
          </a:srgbClr>
        </a:solidFill>
        <a:ln w="19050">
          <a:solidFill>
            <a:srgbClr val="548235"/>
          </a:solidFill>
        </a:ln>
      </dgm:spPr>
      <dgm:t>
        <a:bodyPr/>
        <a:lstStyle/>
        <a:p>
          <a:pPr algn="l"/>
          <a:endParaRPr lang="es-BO" sz="600" b="1" kern="1200" dirty="0">
            <a:latin typeface="Century Gothic" panose="020B0502020202020204" pitchFamily="34" charset="0"/>
          </a:endParaRPr>
        </a:p>
      </dgm:t>
    </dgm:pt>
    <dgm:pt modelId="{E2215ACC-99AA-4674-8B99-82D99E2EFBD0}" type="parTrans" cxnId="{6350FE56-15F6-4D78-B812-A11D9208BC04}">
      <dgm:prSet/>
      <dgm:spPr/>
      <dgm:t>
        <a:bodyPr/>
        <a:lstStyle/>
        <a:p>
          <a:endParaRPr lang="es-BO"/>
        </a:p>
      </dgm:t>
    </dgm:pt>
    <dgm:pt modelId="{7FF55273-BE59-46C7-B46E-01281A035722}" type="sibTrans" cxnId="{6350FE56-15F6-4D78-B812-A11D9208BC04}">
      <dgm:prSet/>
      <dgm:spPr/>
      <dgm:t>
        <a:bodyPr/>
        <a:lstStyle/>
        <a:p>
          <a:endParaRPr lang="es-BO"/>
        </a:p>
      </dgm:t>
    </dgm:pt>
    <dgm:pt modelId="{A315974A-91C6-4BF8-BF7E-A105BD8227B6}">
      <dgm:prSet custT="1"/>
      <dgm:spPr>
        <a:solidFill>
          <a:srgbClr val="548235">
            <a:alpha val="50196"/>
          </a:srgbClr>
        </a:solidFill>
        <a:ln w="19050">
          <a:solidFill>
            <a:srgbClr val="548235"/>
          </a:solidFill>
        </a:ln>
      </dgm:spPr>
      <dgm:t>
        <a:bodyPr/>
        <a:lstStyle/>
        <a:p>
          <a:pPr algn="l"/>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EEF9A928-B5BB-43DF-9E74-1BCD2EADE578}" type="parTrans" cxnId="{A89FA3C2-9884-4783-9A12-698D36F2837E}">
      <dgm:prSet/>
      <dgm:spPr/>
      <dgm:t>
        <a:bodyPr/>
        <a:lstStyle/>
        <a:p>
          <a:endParaRPr lang="es-BO"/>
        </a:p>
      </dgm:t>
    </dgm:pt>
    <dgm:pt modelId="{03A8E0B0-A9CE-478D-A885-5A3047D86F4E}" type="sibTrans" cxnId="{A89FA3C2-9884-4783-9A12-698D36F2837E}">
      <dgm:prSet/>
      <dgm:spPr/>
      <dgm:t>
        <a:bodyPr/>
        <a:lstStyle/>
        <a:p>
          <a:endParaRPr lang="es-BO"/>
        </a:p>
      </dgm:t>
    </dgm:pt>
    <dgm:pt modelId="{F16DC8CB-7AA1-49AA-83CB-5654AE11E32C}">
      <dgm:prSet custT="1"/>
      <dgm:spPr>
        <a:solidFill>
          <a:srgbClr val="BF9000">
            <a:alpha val="50196"/>
          </a:srgbClr>
        </a:solidFill>
        <a:ln w="19050">
          <a:solidFill>
            <a:srgbClr val="BF9000"/>
          </a:solidFill>
        </a:ln>
      </dgm:spPr>
      <dgm:t>
        <a:bodyPr/>
        <a:lstStyle/>
        <a:p>
          <a:pPr algn="l">
            <a:buNone/>
          </a:pPr>
          <a:endParaRPr lang="es-BO" sz="600" kern="1200" dirty="0"/>
        </a:p>
      </dgm:t>
    </dgm:pt>
    <dgm:pt modelId="{C4A28512-046D-410C-9231-A6A6662F4BA6}" type="parTrans" cxnId="{A4EEB283-16D2-40F3-B75A-B5FFF6BFC0E8}">
      <dgm:prSet/>
      <dgm:spPr/>
      <dgm:t>
        <a:bodyPr/>
        <a:lstStyle/>
        <a:p>
          <a:endParaRPr lang="es-BO"/>
        </a:p>
      </dgm:t>
    </dgm:pt>
    <dgm:pt modelId="{74C956A8-C4D9-4FD3-B84C-DF76CE4AC847}" type="sibTrans" cxnId="{A4EEB283-16D2-40F3-B75A-B5FFF6BFC0E8}">
      <dgm:prSet/>
      <dgm:spPr/>
      <dgm:t>
        <a:bodyPr/>
        <a:lstStyle/>
        <a:p>
          <a:endParaRPr lang="es-BO"/>
        </a:p>
      </dgm:t>
    </dgm:pt>
    <dgm:pt modelId="{EB5DF9D1-BE2E-4EB7-96F6-64B49830A198}">
      <dgm:prSet custT="1"/>
      <dgm:spPr>
        <a:solidFill>
          <a:srgbClr val="BF9000">
            <a:alpha val="50196"/>
          </a:srgbClr>
        </a:solidFill>
        <a:ln w="19050">
          <a:solidFill>
            <a:srgbClr val="BF9000"/>
          </a:solidFill>
        </a:ln>
      </dgm:spPr>
      <dgm:t>
        <a:bodyPr/>
        <a:lstStyle/>
        <a:p>
          <a:pPr algn="l">
            <a:buNone/>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a:t>
          </a:r>
          <a:endParaRPr lang="es-ES" sz="600" b="1" kern="1200" dirty="0">
            <a:solidFill>
              <a:prstClr val="black"/>
            </a:solidFill>
            <a:latin typeface="Century Gothic" panose="020B0502020202020204" pitchFamily="34" charset="0"/>
            <a:ea typeface="+mn-ea"/>
            <a:cs typeface="+mn-cs"/>
            <a:sym typeface="Calibri"/>
          </a:endParaRPr>
        </a:p>
      </dgm:t>
    </dgm:pt>
    <dgm:pt modelId="{B5B8B32E-3384-4E7D-A54F-18B0AC93B0FF}" type="parTrans" cxnId="{20F12157-89C5-4092-8B3C-FE43065C561D}">
      <dgm:prSet/>
      <dgm:spPr/>
      <dgm:t>
        <a:bodyPr/>
        <a:lstStyle/>
        <a:p>
          <a:endParaRPr lang="es-BO"/>
        </a:p>
      </dgm:t>
    </dgm:pt>
    <dgm:pt modelId="{EE7E2C03-8AB7-4BAA-B18D-E25FD81D3B8E}" type="sibTrans" cxnId="{20F12157-89C5-4092-8B3C-FE43065C561D}">
      <dgm:prSet/>
      <dgm:spPr/>
      <dgm:t>
        <a:bodyPr/>
        <a:lstStyle/>
        <a:p>
          <a:endParaRPr lang="es-BO"/>
        </a:p>
      </dgm:t>
    </dgm:pt>
    <dgm:pt modelId="{7A3DCB11-164D-434C-9B68-B8D01B617C1E}">
      <dgm:prSet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USD15,700,000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dgm:t>
    </dgm:pt>
    <dgm:pt modelId="{2F68C0C7-D3DE-4362-9B60-12FF6F3BBDC6}" type="parTrans" cxnId="{9FC82CF0-33D1-4F01-AC17-6250C98C2F45}">
      <dgm:prSet/>
      <dgm:spPr/>
      <dgm:t>
        <a:bodyPr/>
        <a:lstStyle/>
        <a:p>
          <a:endParaRPr lang="es-BO"/>
        </a:p>
      </dgm:t>
    </dgm:pt>
    <dgm:pt modelId="{BC317DA2-88BC-4BA5-BF34-B8BED0339C55}" type="sibTrans" cxnId="{9FC82CF0-33D1-4F01-AC17-6250C98C2F45}">
      <dgm:prSet/>
      <dgm:spPr/>
      <dgm:t>
        <a:bodyPr/>
        <a:lstStyle/>
        <a:p>
          <a:endParaRPr lang="es-BO"/>
        </a:p>
      </dgm:t>
    </dgm:pt>
    <dgm:pt modelId="{F115AAF1-16B9-4E6D-B60F-803DB8B95FC9}">
      <dgm:prSet custT="1"/>
      <dgm:spPr>
        <a:solidFill>
          <a:srgbClr val="5B9BD5">
            <a:alpha val="50196"/>
          </a:srgbClr>
        </a:solidFill>
        <a:ln w="19050">
          <a:solidFill>
            <a:srgbClr val="5B9BD5"/>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13/09/2013</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7BB6971D-B4D9-4E04-B061-C983D77BD521}" type="parTrans" cxnId="{ED2C7213-EAD1-4B2D-9AC1-D19AE04A8437}">
      <dgm:prSet/>
      <dgm:spPr/>
      <dgm:t>
        <a:bodyPr/>
        <a:lstStyle/>
        <a:p>
          <a:endParaRPr lang="es-BO"/>
        </a:p>
      </dgm:t>
    </dgm:pt>
    <dgm:pt modelId="{64B9C36F-7CB5-4E63-9632-11D4C7FF5AD0}" type="sibTrans" cxnId="{ED2C7213-EAD1-4B2D-9AC1-D19AE04A8437}">
      <dgm:prSet/>
      <dgm:spPr/>
      <dgm:t>
        <a:bodyPr/>
        <a:lstStyle/>
        <a:p>
          <a:endParaRPr lang="es-BO"/>
        </a:p>
      </dgm:t>
    </dgm:pt>
    <dgm:pt modelId="{7439DFE1-5CA0-4E09-BA62-C5A60D1FEB98}">
      <dgm:prSet custT="1"/>
      <dgm:spPr>
        <a:solidFill>
          <a:srgbClr val="5B9BD5">
            <a:alpha val="50196"/>
          </a:srgbClr>
        </a:solidFill>
        <a:ln w="19050">
          <a:solidFill>
            <a:srgbClr val="5B9BD5"/>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31/07/2027</a:t>
          </a:r>
        </a:p>
      </dgm:t>
    </dgm:pt>
    <dgm:pt modelId="{1EB17B96-0641-4FBA-808A-FD268AA58420}" type="parTrans" cxnId="{2BCD0442-31FB-43DE-9D59-4443B5BAE6B2}">
      <dgm:prSet/>
      <dgm:spPr/>
      <dgm:t>
        <a:bodyPr/>
        <a:lstStyle/>
        <a:p>
          <a:endParaRPr lang="es-BO"/>
        </a:p>
      </dgm:t>
    </dgm:pt>
    <dgm:pt modelId="{7B1F40A1-A54A-4B00-81EB-59F2955AAF4D}" type="sibTrans" cxnId="{2BCD0442-31FB-43DE-9D59-4443B5BAE6B2}">
      <dgm:prSet/>
      <dgm:spPr/>
      <dgm:t>
        <a:bodyPr/>
        <a:lstStyle/>
        <a:p>
          <a:endParaRPr lang="es-BO"/>
        </a:p>
      </dgm:t>
    </dgm:pt>
    <dgm:pt modelId="{C21EBB3B-3C90-4DE7-BA49-14F669DA4796}">
      <dgm:prSet custT="1"/>
      <dgm:spPr>
        <a:solidFill>
          <a:srgbClr val="7030A0">
            <a:alpha val="50196"/>
          </a:srgbClr>
        </a:solidFill>
        <a:ln w="19050">
          <a:solidFill>
            <a:srgbClr val="7030A0"/>
          </a:solidFill>
        </a:ln>
      </dgm:spPr>
      <dgm:t>
        <a:bodyPr/>
        <a:lstStyle/>
        <a:p>
          <a:pPr marL="57150" lvl="1" indent="0" algn="ctr" defTabSz="2667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USD30,000,000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dgm:t>
    </dgm:pt>
    <dgm:pt modelId="{A1E890DA-375F-429C-B39B-D0CF9BCDAC2E}" type="parTrans" cxnId="{A8FC1BAC-2266-47AE-8664-5577EB6EAF85}">
      <dgm:prSet/>
      <dgm:spPr/>
      <dgm:t>
        <a:bodyPr/>
        <a:lstStyle/>
        <a:p>
          <a:endParaRPr lang="es-BO"/>
        </a:p>
      </dgm:t>
    </dgm:pt>
    <dgm:pt modelId="{9B599AAF-017B-4A37-BC91-F7502795BBF5}" type="sibTrans" cxnId="{A8FC1BAC-2266-47AE-8664-5577EB6EAF85}">
      <dgm:prSet/>
      <dgm:spPr/>
      <dgm:t>
        <a:bodyPr/>
        <a:lstStyle/>
        <a:p>
          <a:endParaRPr lang="es-BO"/>
        </a:p>
      </dgm:t>
    </dgm:pt>
    <dgm:pt modelId="{0BEDA725-65BC-4C6F-B52A-E8C97E468A40}">
      <dgm:prSet custT="1"/>
      <dgm:spPr>
        <a:solidFill>
          <a:srgbClr val="7030A0">
            <a:alpha val="50196"/>
          </a:srgbClr>
        </a:solidFill>
        <a:ln w="19050">
          <a:solidFill>
            <a:srgbClr val="7030A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15/09/2009</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14630CE3-8C74-4BA8-B434-A18CCBC39E3D}" type="parTrans" cxnId="{DFF55B89-331C-4637-ABFB-5E5A79684BFB}">
      <dgm:prSet/>
      <dgm:spPr/>
      <dgm:t>
        <a:bodyPr/>
        <a:lstStyle/>
        <a:p>
          <a:endParaRPr lang="es-BO"/>
        </a:p>
      </dgm:t>
    </dgm:pt>
    <dgm:pt modelId="{3454E6F2-D007-4765-B8F1-7DE8DD0CA733}" type="sibTrans" cxnId="{DFF55B89-331C-4637-ABFB-5E5A79684BFB}">
      <dgm:prSet/>
      <dgm:spPr/>
      <dgm:t>
        <a:bodyPr/>
        <a:lstStyle/>
        <a:p>
          <a:endParaRPr lang="es-BO"/>
        </a:p>
      </dgm:t>
    </dgm:pt>
    <dgm:pt modelId="{60ED4E57-ADBF-40E3-A181-858DF96687D4}">
      <dgm:prSet custT="1"/>
      <dgm:spPr>
        <a:solidFill>
          <a:srgbClr val="7030A0">
            <a:alpha val="50196"/>
          </a:srgbClr>
        </a:solidFill>
        <a:ln w="19050">
          <a:solidFill>
            <a:srgbClr val="7030A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Hasta la ejecución total de los recursos</a:t>
          </a:r>
        </a:p>
      </dgm:t>
    </dgm:pt>
    <dgm:pt modelId="{530585C7-8D23-462D-8C43-BF94B8459FBD}" type="parTrans" cxnId="{25547834-B73C-43BE-BEEF-5E86C66CF49F}">
      <dgm:prSet/>
      <dgm:spPr/>
      <dgm:t>
        <a:bodyPr/>
        <a:lstStyle/>
        <a:p>
          <a:endParaRPr lang="es-BO"/>
        </a:p>
      </dgm:t>
    </dgm:pt>
    <dgm:pt modelId="{48D6E0A2-5E8A-437F-9E42-C52910D2063D}" type="sibTrans" cxnId="{25547834-B73C-43BE-BEEF-5E86C66CF49F}">
      <dgm:prSet/>
      <dgm:spPr/>
      <dgm:t>
        <a:bodyPr/>
        <a:lstStyle/>
        <a:p>
          <a:endParaRPr lang="es-BO"/>
        </a:p>
      </dgm:t>
    </dgm:pt>
    <dgm:pt modelId="{ADF44F13-5185-40ED-8F62-4F3545BEF52E}">
      <dgm:prSet custT="1"/>
      <dgm:spPr>
        <a:solidFill>
          <a:srgbClr val="548235">
            <a:alpha val="50196"/>
          </a:srgbClr>
        </a:solidFill>
        <a:ln w="19050">
          <a:solidFill>
            <a:srgbClr val="548235"/>
          </a:solidFill>
        </a:ln>
      </dgm:spPr>
      <dgm:t>
        <a:bodyPr/>
        <a:lstStyle/>
        <a:p>
          <a:pPr algn="ctr">
            <a:buNone/>
          </a:pPr>
          <a:r>
            <a:rPr lang="es-ES" sz="700" b="1" kern="1200" dirty="0">
              <a:effectLst>
                <a:outerShdw blurRad="38100" dist="38100" dir="2700000" algn="tl">
                  <a:srgbClr val="000000">
                    <a:alpha val="43137"/>
                  </a:srgbClr>
                </a:outerShdw>
              </a:effectLst>
              <a:latin typeface="Century Gothic" panose="020B0502020202020204" pitchFamily="34" charset="0"/>
            </a:rPr>
            <a:t>USD </a:t>
          </a:r>
          <a:r>
            <a:rPr lang="es-BO" sz="700" b="1" kern="1200" dirty="0">
              <a:effectLst>
                <a:outerShdw blurRad="38100" dist="38100" dir="2700000" algn="tl">
                  <a:srgbClr val="000000">
                    <a:alpha val="43137"/>
                  </a:srgbClr>
                </a:outerShdw>
              </a:effectLst>
              <a:latin typeface="Century Gothic" panose="020B0502020202020204" pitchFamily="34" charset="0"/>
            </a:rPr>
            <a:t>13,536,959</a:t>
          </a:r>
        </a:p>
      </dgm:t>
    </dgm:pt>
    <dgm:pt modelId="{C81B2898-F3F4-435B-9C3F-3E28229757D2}" type="parTrans" cxnId="{83AE5AEA-EF44-456D-83B8-9DC5C48F18A9}">
      <dgm:prSet/>
      <dgm:spPr/>
      <dgm:t>
        <a:bodyPr/>
        <a:lstStyle/>
        <a:p>
          <a:endParaRPr lang="es-BO"/>
        </a:p>
      </dgm:t>
    </dgm:pt>
    <dgm:pt modelId="{FD85D519-102E-42A5-A3F6-A7A501FEF069}" type="sibTrans" cxnId="{83AE5AEA-EF44-456D-83B8-9DC5C48F18A9}">
      <dgm:prSet/>
      <dgm:spPr/>
      <dgm:t>
        <a:bodyPr/>
        <a:lstStyle/>
        <a:p>
          <a:endParaRPr lang="es-BO"/>
        </a:p>
      </dgm:t>
    </dgm:pt>
    <dgm:pt modelId="{36CEDB7E-B289-49E4-859E-CB477FE39CDB}">
      <dgm:prSet custT="1"/>
      <dgm:spPr>
        <a:solidFill>
          <a:srgbClr val="548235">
            <a:alpha val="50196"/>
          </a:srgbClr>
        </a:solidFill>
        <a:ln w="19050">
          <a:solidFill>
            <a:srgbClr val="548235"/>
          </a:solidFill>
        </a:ln>
      </dgm:spPr>
      <dgm:t>
        <a:bodyPr/>
        <a:lstStyle/>
        <a:p>
          <a:pPr algn="l"/>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30/04/2030</a:t>
          </a:r>
        </a:p>
      </dgm:t>
    </dgm:pt>
    <dgm:pt modelId="{478D33D1-A7D6-4F38-8902-437E2983C98B}" type="parTrans" cxnId="{E9290AAC-466B-424D-BD41-736937C96970}">
      <dgm:prSet/>
      <dgm:spPr/>
      <dgm:t>
        <a:bodyPr/>
        <a:lstStyle/>
        <a:p>
          <a:endParaRPr lang="es-BO"/>
        </a:p>
      </dgm:t>
    </dgm:pt>
    <dgm:pt modelId="{4337115F-6202-4A00-A717-39B96C63D984}" type="sibTrans" cxnId="{E9290AAC-466B-424D-BD41-736937C96970}">
      <dgm:prSet/>
      <dgm:spPr/>
      <dgm:t>
        <a:bodyPr/>
        <a:lstStyle/>
        <a:p>
          <a:endParaRPr lang="es-BO"/>
        </a:p>
      </dgm:t>
    </dgm:pt>
    <dgm:pt modelId="{DA512B17-8EB9-4BE1-A945-B9D851871E1C}">
      <dgm:prSet custT="1"/>
      <dgm:spPr>
        <a:solidFill>
          <a:srgbClr val="548235">
            <a:alpha val="50196"/>
          </a:srgbClr>
        </a:solidFill>
        <a:ln w="19050">
          <a:solidFill>
            <a:srgbClr val="548235"/>
          </a:solidFill>
        </a:ln>
      </dgm:spPr>
      <dgm:t>
        <a:bodyPr/>
        <a:lstStyle/>
        <a:p>
          <a:pPr algn="l">
            <a:buNone/>
          </a:pPr>
          <a:r>
            <a:rPr lang="es-ES" sz="600" b="1" kern="1200" dirty="0">
              <a:solidFill>
                <a:prstClr val="black"/>
              </a:solidFill>
              <a:latin typeface="Century Gothic" panose="020B0502020202020204" pitchFamily="34" charset="0"/>
              <a:ea typeface="+mn-ea"/>
              <a:cs typeface="+mn-cs"/>
            </a:rPr>
            <a:t>LA PAZ, CHUQUISACA, POTOSÍ, COCHABAMBA, TARIJA, SANTA CRUZ Y PANDO</a:t>
          </a:r>
          <a:endParaRPr lang="es-BO" sz="600" b="1" kern="1200" dirty="0">
            <a:solidFill>
              <a:prstClr val="black"/>
            </a:solidFill>
            <a:latin typeface="Century Gothic" panose="020B0502020202020204" pitchFamily="34" charset="0"/>
            <a:ea typeface="+mn-ea"/>
            <a:cs typeface="+mn-cs"/>
          </a:endParaRPr>
        </a:p>
      </dgm:t>
    </dgm:pt>
    <dgm:pt modelId="{E4F69199-8AF8-4B89-AC28-8D379CB7B3FA}" type="parTrans" cxnId="{DE120233-2332-48B9-9E5A-A6018D004CAD}">
      <dgm:prSet/>
      <dgm:spPr/>
      <dgm:t>
        <a:bodyPr/>
        <a:lstStyle/>
        <a:p>
          <a:endParaRPr lang="es-BO"/>
        </a:p>
      </dgm:t>
    </dgm:pt>
    <dgm:pt modelId="{B32DEE50-4388-4F43-AE7B-28078F3A4A76}" type="sibTrans" cxnId="{DE120233-2332-48B9-9E5A-A6018D004CAD}">
      <dgm:prSet/>
      <dgm:spPr/>
      <dgm:t>
        <a:bodyPr/>
        <a:lstStyle/>
        <a:p>
          <a:endParaRPr lang="es-BO"/>
        </a:p>
      </dgm:t>
    </dgm:pt>
    <dgm:pt modelId="{10E4D8CA-0134-40DE-802D-2BA184992445}">
      <dgm:prSet custT="1"/>
      <dgm:spPr>
        <a:solidFill>
          <a:srgbClr val="BF9000">
            <a:alpha val="50196"/>
          </a:srgbClr>
        </a:solidFill>
        <a:ln w="19050">
          <a:solidFill>
            <a:srgbClr val="BF9000"/>
          </a:solidFill>
        </a:ln>
      </dgm:spPr>
      <dgm:t>
        <a:bodyPr/>
        <a:lstStyle/>
        <a:p>
          <a:pPr algn="ctr">
            <a:buNone/>
          </a:pPr>
          <a:r>
            <a:rPr lang="es-ES" sz="700" b="1" kern="1200" dirty="0">
              <a:latin typeface="Century Gothic" panose="020B0502020202020204" pitchFamily="34" charset="0"/>
            </a:rPr>
            <a:t>EUR 77,000,000</a:t>
          </a:r>
          <a:endParaRPr lang="es-BO" sz="700" b="1" kern="1200" dirty="0">
            <a:latin typeface="Century Gothic" panose="020B0502020202020204" pitchFamily="34" charset="0"/>
          </a:endParaRPr>
        </a:p>
      </dgm:t>
    </dgm:pt>
    <dgm:pt modelId="{3BDB4041-F3C4-4233-9A62-D05C11678591}" type="parTrans" cxnId="{534F000A-4824-4F44-9DFE-B16CB3F49876}">
      <dgm:prSet/>
      <dgm:spPr/>
      <dgm:t>
        <a:bodyPr/>
        <a:lstStyle/>
        <a:p>
          <a:endParaRPr lang="es-BO"/>
        </a:p>
      </dgm:t>
    </dgm:pt>
    <dgm:pt modelId="{C7CC4234-964A-4751-9745-6F980A9DD5D7}" type="sibTrans" cxnId="{534F000A-4824-4F44-9DFE-B16CB3F49876}">
      <dgm:prSet/>
      <dgm:spPr/>
      <dgm:t>
        <a:bodyPr/>
        <a:lstStyle/>
        <a:p>
          <a:endParaRPr lang="es-BO"/>
        </a:p>
      </dgm:t>
    </dgm:pt>
    <dgm:pt modelId="{2B188B48-4083-477C-9807-060BB0E6FD38}">
      <dgm:prSet custT="1"/>
      <dgm:spPr>
        <a:solidFill>
          <a:srgbClr val="BF9000">
            <a:alpha val="50196"/>
          </a:srgbClr>
        </a:solidFill>
        <a:ln w="19050">
          <a:solidFill>
            <a:srgbClr val="BF9000"/>
          </a:solidFill>
        </a:ln>
      </dgm:spPr>
      <dgm:t>
        <a:bodyPr/>
        <a:lstStyle/>
        <a:p>
          <a:pPr algn="l">
            <a:buNone/>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29/10/2018</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1AFAB2E7-85CD-4D9C-9BC7-047D1230B6AA}" type="parTrans" cxnId="{A10A1EE7-7A64-4402-8039-F803ACEEB387}">
      <dgm:prSet/>
      <dgm:spPr/>
      <dgm:t>
        <a:bodyPr/>
        <a:lstStyle/>
        <a:p>
          <a:endParaRPr lang="es-BO"/>
        </a:p>
      </dgm:t>
    </dgm:pt>
    <dgm:pt modelId="{DDB8D302-E122-4E8B-AD68-EA75CDA1AC9D}" type="sibTrans" cxnId="{A10A1EE7-7A64-4402-8039-F803ACEEB387}">
      <dgm:prSet/>
      <dgm:spPr/>
      <dgm:t>
        <a:bodyPr/>
        <a:lstStyle/>
        <a:p>
          <a:endParaRPr lang="es-BO"/>
        </a:p>
      </dgm:t>
    </dgm:pt>
    <dgm:pt modelId="{C8D3CFEB-6E9C-43D3-A72D-103B680C1959}">
      <dgm:prSet custT="1"/>
      <dgm:spPr>
        <a:solidFill>
          <a:srgbClr val="BF9000">
            <a:alpha val="50196"/>
          </a:srgbClr>
        </a:solidFill>
        <a:ln w="19050">
          <a:solidFill>
            <a:srgbClr val="BF9000"/>
          </a:solidFill>
        </a:ln>
      </dgm:spPr>
      <dgm:t>
        <a:bodyPr/>
        <a:lstStyle/>
        <a:p>
          <a:pPr algn="l">
            <a:buNone/>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30/11/2026</a:t>
          </a:r>
        </a:p>
      </dgm:t>
    </dgm:pt>
    <dgm:pt modelId="{B9ECEA75-2CF2-435D-9D5A-6AC7B13858D3}" type="parTrans" cxnId="{9E8C14A6-AC14-4F00-B155-22DC4B0D44FB}">
      <dgm:prSet/>
      <dgm:spPr/>
      <dgm:t>
        <a:bodyPr/>
        <a:lstStyle/>
        <a:p>
          <a:endParaRPr lang="es-BO"/>
        </a:p>
      </dgm:t>
    </dgm:pt>
    <dgm:pt modelId="{484DEAE4-0F56-4F28-ABFA-3C9CD8F71494}" type="sibTrans" cxnId="{9E8C14A6-AC14-4F00-B155-22DC4B0D44FB}">
      <dgm:prSet/>
      <dgm:spPr/>
      <dgm:t>
        <a:bodyPr/>
        <a:lstStyle/>
        <a:p>
          <a:endParaRPr lang="es-BO"/>
        </a:p>
      </dgm:t>
    </dgm:pt>
    <dgm:pt modelId="{B12C4457-2A59-44D8-9462-1C3B274B3851}">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buNone/>
          </a:pPr>
          <a:endParaRPr lang="es-BO" sz="600" b="1" kern="1200" dirty="0">
            <a:latin typeface="Century Gothic" panose="020B0502020202020204" pitchFamily="34" charset="0"/>
          </a:endParaRPr>
        </a:p>
      </dgm:t>
    </dgm:pt>
    <dgm:pt modelId="{F46DAF7A-5F48-4700-9E6C-98C354B2C946}" type="parTrans" cxnId="{35493F82-4122-4EA1-A4CA-962AA55473B9}">
      <dgm:prSet/>
      <dgm:spPr/>
      <dgm:t>
        <a:bodyPr/>
        <a:lstStyle/>
        <a:p>
          <a:endParaRPr lang="es-BO"/>
        </a:p>
      </dgm:t>
    </dgm:pt>
    <dgm:pt modelId="{9EF1A809-4B4B-41CB-B74D-9004031FDBB3}" type="sibTrans" cxnId="{35493F82-4122-4EA1-A4CA-962AA55473B9}">
      <dgm:prSet/>
      <dgm:spPr/>
      <dgm:t>
        <a:bodyPr/>
        <a:lstStyle/>
        <a:p>
          <a:endParaRPr lang="es-BO"/>
        </a:p>
      </dgm:t>
    </dgm:pt>
    <dgm:pt modelId="{C0891DED-1C85-445B-B9C0-ED950B619E48}">
      <dgm:prSet custT="1"/>
      <dgm:spPr>
        <a:solidFill>
          <a:srgbClr val="7030A0">
            <a:alpha val="50196"/>
          </a:srgbClr>
        </a:solidFill>
        <a:ln w="19050">
          <a:solidFill>
            <a:srgbClr val="7030A0"/>
          </a:solidFill>
        </a:ln>
      </dgm:spPr>
      <dgm:t>
        <a:bodyPr/>
        <a:lstStyle/>
        <a:p>
          <a:pPr marL="57150" lvl="1" indent="0" algn="ctr" defTabSz="2667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2D835D23-151F-4680-9F98-EBC40857CF73}" type="parTrans" cxnId="{E72B61E4-21E1-4968-AD46-42B55F2DF774}">
      <dgm:prSet/>
      <dgm:spPr/>
      <dgm:t>
        <a:bodyPr/>
        <a:lstStyle/>
        <a:p>
          <a:endParaRPr lang="es-BO"/>
        </a:p>
      </dgm:t>
    </dgm:pt>
    <dgm:pt modelId="{86C23811-F0E2-4030-9552-A6759A397217}" type="sibTrans" cxnId="{E72B61E4-21E1-4968-AD46-42B55F2DF774}">
      <dgm:prSet/>
      <dgm:spPr/>
      <dgm:t>
        <a:bodyPr/>
        <a:lstStyle/>
        <a:p>
          <a:endParaRPr lang="es-BO"/>
        </a:p>
      </dgm:t>
    </dgm:pt>
    <dgm:pt modelId="{135A39BE-7ECB-43ED-977B-88C62E59F727}">
      <dgm:prSet phldrT="[Texto]" custT="1"/>
      <dgm:spPr>
        <a:solidFill>
          <a:srgbClr val="548235">
            <a:alpha val="50196"/>
          </a:srgbClr>
        </a:solidFill>
        <a:ln w="19050">
          <a:solidFill>
            <a:srgbClr val="548235"/>
          </a:solidFill>
        </a:ln>
      </dgm:spPr>
      <dgm:t>
        <a:bodyPr/>
        <a:lstStyle/>
        <a:p>
          <a:pPr algn="l">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7669ED3E-192F-4793-81F5-F377D1E643F5}" type="parTrans" cxnId="{3369BA39-4E39-41C1-A24D-583DA2DB52F1}">
      <dgm:prSet/>
      <dgm:spPr/>
      <dgm:t>
        <a:bodyPr/>
        <a:lstStyle/>
        <a:p>
          <a:endParaRPr lang="es-BO"/>
        </a:p>
      </dgm:t>
    </dgm:pt>
    <dgm:pt modelId="{D294BBB6-0960-48FF-8E80-898171EB574A}" type="sibTrans" cxnId="{3369BA39-4E39-41C1-A24D-583DA2DB52F1}">
      <dgm:prSet/>
      <dgm:spPr/>
      <dgm:t>
        <a:bodyPr/>
        <a:lstStyle/>
        <a:p>
          <a:endParaRPr lang="es-BO"/>
        </a:p>
      </dgm:t>
    </dgm:pt>
    <dgm:pt modelId="{2DEFFA27-D0B2-4E88-A375-51E590F42991}">
      <dgm:prSet custT="1"/>
      <dgm:spPr>
        <a:solidFill>
          <a:srgbClr val="BF9000">
            <a:alpha val="50196"/>
          </a:srgbClr>
        </a:solidFill>
        <a:ln w="19050">
          <a:solidFill>
            <a:srgbClr val="BF9000"/>
          </a:solidFill>
        </a:ln>
      </dgm:spPr>
      <dgm:t>
        <a:bodyPr/>
        <a:lstStyle/>
        <a:p>
          <a:pPr algn="l">
            <a:buNone/>
          </a:pP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43D307A-63F8-4E53-813C-28FCD1203AA5}" type="parTrans" cxnId="{CDF6CAA9-91F0-4F72-81F0-89C2A50205A0}">
      <dgm:prSet/>
      <dgm:spPr/>
      <dgm:t>
        <a:bodyPr/>
        <a:lstStyle/>
        <a:p>
          <a:endParaRPr lang="es-BO"/>
        </a:p>
      </dgm:t>
    </dgm:pt>
    <dgm:pt modelId="{1E4DA71E-9FB3-4B82-B889-81B8FF1F41C3}" type="sibTrans" cxnId="{CDF6CAA9-91F0-4F72-81F0-89C2A50205A0}">
      <dgm:prSet/>
      <dgm:spPr/>
      <dgm:t>
        <a:bodyPr/>
        <a:lstStyle/>
        <a:p>
          <a:endParaRPr lang="es-BO"/>
        </a:p>
      </dgm:t>
    </dgm:pt>
    <dgm:pt modelId="{768737E2-62E0-4804-AE44-D61B7526F465}">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3C4CC614-36E6-4033-A7A0-8E8AC4049CB7}" type="parTrans" cxnId="{6363BB3B-932D-40FC-8E94-8B1A39EB4E20}">
      <dgm:prSet/>
      <dgm:spPr/>
      <dgm:t>
        <a:bodyPr/>
        <a:lstStyle/>
        <a:p>
          <a:endParaRPr lang="es-BO"/>
        </a:p>
      </dgm:t>
    </dgm:pt>
    <dgm:pt modelId="{AE233B28-471E-41BF-9878-3410E3C3CDFE}" type="sibTrans" cxnId="{6363BB3B-932D-40FC-8E94-8B1A39EB4E20}">
      <dgm:prSet/>
      <dgm:spPr/>
      <dgm:t>
        <a:bodyPr/>
        <a:lstStyle/>
        <a:p>
          <a:endParaRPr lang="es-BO"/>
        </a:p>
      </dgm:t>
    </dgm:pt>
    <dgm:pt modelId="{8E8ECCDE-8CE3-4AD8-836E-2DF734FA0EC8}">
      <dgm:prSet custT="1"/>
      <dgm:spPr>
        <a:solidFill>
          <a:srgbClr val="BF9000">
            <a:alpha val="50196"/>
          </a:srgbClr>
        </a:solidFill>
        <a:ln w="19050">
          <a:solidFill>
            <a:srgbClr val="BF9000"/>
          </a:solidFill>
        </a:ln>
      </dgm:spPr>
      <dgm:t>
        <a:bodyPr/>
        <a:lstStyle/>
        <a:p>
          <a:pPr algn="l">
            <a:buNone/>
          </a:pPr>
          <a:r>
            <a:rPr lang="es-ES" sz="700" b="1" kern="1200" dirty="0">
              <a:latin typeface="Century Gothic" panose="020B0502020202020204" pitchFamily="34" charset="0"/>
            </a:rPr>
            <a:t>MONTO DEL PRÉSTAMO:</a:t>
          </a:r>
          <a:endParaRPr lang="es-BO" sz="700" kern="1200" dirty="0"/>
        </a:p>
      </dgm:t>
    </dgm:pt>
    <dgm:pt modelId="{7C3AF848-9758-4B39-9C9A-1218FC283F30}" type="parTrans" cxnId="{B3CBF43F-4DC4-41BC-8019-1F177833439B}">
      <dgm:prSet/>
      <dgm:spPr/>
      <dgm:t>
        <a:bodyPr/>
        <a:lstStyle/>
        <a:p>
          <a:endParaRPr lang="es-BO"/>
        </a:p>
      </dgm:t>
    </dgm:pt>
    <dgm:pt modelId="{16139882-2E02-4F70-9421-BC262EFABF35}" type="sibTrans" cxnId="{B3CBF43F-4DC4-41BC-8019-1F177833439B}">
      <dgm:prSet/>
      <dgm:spPr/>
      <dgm:t>
        <a:bodyPr/>
        <a:lstStyle/>
        <a:p>
          <a:endParaRPr lang="es-BO"/>
        </a:p>
      </dgm:t>
    </dgm:pt>
    <dgm:pt modelId="{157EF359-D7AC-4E29-8187-E18151E97B02}">
      <dgm:prSet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700" b="1" kern="1200" dirty="0">
            <a:latin typeface="Century Gothic" panose="020B0502020202020204" pitchFamily="34" charset="0"/>
          </a:endParaRPr>
        </a:p>
      </dgm:t>
    </dgm:pt>
    <dgm:pt modelId="{88AC2DB1-FA79-46FF-9BEA-EC2A4D561FF1}" type="parTrans" cxnId="{C25DD3D8-930F-4004-9709-4D760ED09B9D}">
      <dgm:prSet/>
      <dgm:spPr/>
      <dgm:t>
        <a:bodyPr/>
        <a:lstStyle/>
        <a:p>
          <a:endParaRPr lang="es-BO"/>
        </a:p>
      </dgm:t>
    </dgm:pt>
    <dgm:pt modelId="{A789E832-821D-4E15-9EAA-687777078F44}" type="sibTrans" cxnId="{C25DD3D8-930F-4004-9709-4D760ED09B9D}">
      <dgm:prSet/>
      <dgm:spPr/>
      <dgm:t>
        <a:bodyPr/>
        <a:lstStyle/>
        <a:p>
          <a:endParaRPr lang="es-BO"/>
        </a:p>
      </dgm:t>
    </dgm:pt>
    <dgm:pt modelId="{0BDF8396-BB10-4899-9A63-4BC7DE06D908}">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effectLst>
              <a:outerShdw blurRad="38100" dist="38100" dir="2700000" algn="tl">
                <a:srgbClr val="000000">
                  <a:alpha val="43137"/>
                </a:srgbClr>
              </a:outerShdw>
            </a:effectLst>
          </a:endParaRPr>
        </a:p>
      </dgm:t>
    </dgm:pt>
    <dgm:pt modelId="{365EC4DC-5C3E-4014-96C1-CD35DDFB370A}" type="parTrans" cxnId="{6A349843-3676-4879-999C-D81348D0700B}">
      <dgm:prSet/>
      <dgm:spPr/>
      <dgm:t>
        <a:bodyPr/>
        <a:lstStyle/>
        <a:p>
          <a:endParaRPr lang="es-BO"/>
        </a:p>
      </dgm:t>
    </dgm:pt>
    <dgm:pt modelId="{36AE4D9F-6A7E-4822-9BAA-F9EEADF96570}" type="sibTrans" cxnId="{6A349843-3676-4879-999C-D81348D0700B}">
      <dgm:prSet/>
      <dgm:spPr/>
      <dgm:t>
        <a:bodyPr/>
        <a:lstStyle/>
        <a:p>
          <a:endParaRPr lang="es-BO"/>
        </a:p>
      </dgm:t>
    </dgm:pt>
    <dgm:pt modelId="{699B0E44-415A-4798-94FF-15733D3CC813}">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effectLst>
              <a:outerShdw blurRad="38100" dist="38100" dir="2700000" algn="tl">
                <a:srgbClr val="000000">
                  <a:alpha val="43137"/>
                </a:srgbClr>
              </a:outerShdw>
            </a:effectLst>
          </a:endParaRPr>
        </a:p>
      </dgm:t>
    </dgm:pt>
    <dgm:pt modelId="{7CFB6922-E9E2-4D26-A067-23A57197B115}" type="parTrans" cxnId="{993A44F0-8655-4359-988C-56F449CF53D1}">
      <dgm:prSet/>
      <dgm:spPr/>
      <dgm:t>
        <a:bodyPr/>
        <a:lstStyle/>
        <a:p>
          <a:endParaRPr lang="es-BO"/>
        </a:p>
      </dgm:t>
    </dgm:pt>
    <dgm:pt modelId="{D6ABDA8D-41A0-4511-9C73-8E8E456120CC}" type="sibTrans" cxnId="{993A44F0-8655-4359-988C-56F449CF53D1}">
      <dgm:prSet/>
      <dgm:spPr/>
      <dgm:t>
        <a:bodyPr/>
        <a:lstStyle/>
        <a:p>
          <a:endParaRPr lang="es-BO"/>
        </a:p>
      </dgm:t>
    </dgm:pt>
    <dgm:pt modelId="{478533DE-11CD-4227-98E0-764F2BD7B770}">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buNone/>
          </a:pPr>
          <a:endParaRPr lang="es-BO" sz="600" kern="1200" dirty="0"/>
        </a:p>
      </dgm:t>
    </dgm:pt>
    <dgm:pt modelId="{38AF341C-D9D3-4DB8-BA83-3B394AA23E55}" type="parTrans" cxnId="{E3703E8D-D612-4ECC-A2D6-86ED06F50527}">
      <dgm:prSet/>
      <dgm:spPr/>
      <dgm:t>
        <a:bodyPr/>
        <a:lstStyle/>
        <a:p>
          <a:endParaRPr lang="es-BO"/>
        </a:p>
      </dgm:t>
    </dgm:pt>
    <dgm:pt modelId="{DD11C927-43F7-420D-BC76-690AF289ACAD}" type="sibTrans" cxnId="{E3703E8D-D612-4ECC-A2D6-86ED06F50527}">
      <dgm:prSet/>
      <dgm:spPr/>
      <dgm:t>
        <a:bodyPr/>
        <a:lstStyle/>
        <a:p>
          <a:endParaRPr lang="es-BO"/>
        </a:p>
      </dgm:t>
    </dgm:pt>
    <dgm:pt modelId="{E1F36D41-6D5A-475C-A8E6-DEA1DAEFB8B6}">
      <dgm:prSet custT="1"/>
      <dgm:spPr>
        <a:solidFill>
          <a:srgbClr val="7030A0">
            <a:alpha val="50196"/>
          </a:srgbClr>
        </a:solidFill>
        <a:ln w="19050">
          <a:solidFill>
            <a:srgbClr val="7030A0"/>
          </a:solidFill>
        </a:ln>
      </dgm:spPr>
      <dgm:t>
        <a:bodyPr/>
        <a:lstStyle/>
        <a:p>
          <a:pPr marL="57150" lvl="1" indent="0" algn="l" defTabSz="266700">
            <a:lnSpc>
              <a:spcPct val="90000"/>
            </a:lnSpc>
            <a:spcBef>
              <a:spcPct val="0"/>
            </a:spcBef>
            <a:spcAft>
              <a:spcPct val="15000"/>
            </a:spcAft>
            <a:buNone/>
          </a:pPr>
          <a:endParaRPr lang="es-BO" sz="600" kern="1200" dirty="0"/>
        </a:p>
      </dgm:t>
    </dgm:pt>
    <dgm:pt modelId="{817829D1-D813-41A9-9B18-CA48A1BC9A5B}" type="parTrans" cxnId="{AB073B8D-8AFD-4AAA-A7EA-D7DC88247E9C}">
      <dgm:prSet/>
      <dgm:spPr/>
      <dgm:t>
        <a:bodyPr/>
        <a:lstStyle/>
        <a:p>
          <a:endParaRPr lang="es-BO"/>
        </a:p>
      </dgm:t>
    </dgm:pt>
    <dgm:pt modelId="{603E4DEB-B775-4E99-A2D0-26FFDB6F9CBE}" type="sibTrans" cxnId="{AB073B8D-8AFD-4AAA-A7EA-D7DC88247E9C}">
      <dgm:prSet/>
      <dgm:spPr/>
      <dgm:t>
        <a:bodyPr/>
        <a:lstStyle/>
        <a:p>
          <a:endParaRPr lang="es-BO"/>
        </a:p>
      </dgm:t>
    </dgm:pt>
    <dgm:pt modelId="{74E65CC9-E894-4318-85A3-699F2672B7E1}">
      <dgm:prSet phldrT="[Texto]" custT="1"/>
      <dgm:spPr>
        <a:solidFill>
          <a:srgbClr val="548235">
            <a:alpha val="50196"/>
          </a:srgbClr>
        </a:solidFill>
        <a:ln w="19050">
          <a:solidFill>
            <a:srgbClr val="548235"/>
          </a:solidFill>
        </a:ln>
      </dgm:spPr>
      <dgm:t>
        <a:bodyPr/>
        <a:lstStyle/>
        <a:p>
          <a:pPr algn="l">
            <a:buNone/>
          </a:pPr>
          <a:endParaRPr lang="es-BO" sz="600" kern="1200" dirty="0"/>
        </a:p>
      </dgm:t>
    </dgm:pt>
    <dgm:pt modelId="{A4B0B186-0D04-41BC-A4A3-ED2926188AF0}" type="parTrans" cxnId="{E576A18A-37F7-448F-BE0F-5AF057BBA9AE}">
      <dgm:prSet/>
      <dgm:spPr/>
      <dgm:t>
        <a:bodyPr/>
        <a:lstStyle/>
        <a:p>
          <a:endParaRPr lang="es-BO"/>
        </a:p>
      </dgm:t>
    </dgm:pt>
    <dgm:pt modelId="{0F701382-1E99-4F95-9DF5-93D50F3213DF}" type="sibTrans" cxnId="{E576A18A-37F7-448F-BE0F-5AF057BBA9AE}">
      <dgm:prSet/>
      <dgm:spPr/>
      <dgm:t>
        <a:bodyPr/>
        <a:lstStyle/>
        <a:p>
          <a:endParaRPr lang="es-BO"/>
        </a:p>
      </dgm:t>
    </dgm:pt>
    <dgm:pt modelId="{B5D96B81-4A99-4594-9259-E3F3CB2122BC}">
      <dgm:prSet phldrT="[Texto]" custT="1"/>
      <dgm:spPr>
        <a:solidFill>
          <a:srgbClr val="548235">
            <a:alpha val="50196"/>
          </a:srgbClr>
        </a:solidFill>
        <a:ln w="19050">
          <a:solidFill>
            <a:srgbClr val="548235"/>
          </a:solidFill>
        </a:ln>
      </dgm:spPr>
      <dgm:t>
        <a:bodyPr/>
        <a:lstStyle/>
        <a:p>
          <a:pPr algn="l">
            <a:buNone/>
          </a:pPr>
          <a:endParaRPr lang="es-BO" sz="600" kern="1200" dirty="0"/>
        </a:p>
      </dgm:t>
    </dgm:pt>
    <dgm:pt modelId="{555702D1-6550-4E78-9F4B-8749741F33A1}" type="parTrans" cxnId="{1A835CE1-940D-4D7D-8827-631557CAF489}">
      <dgm:prSet/>
      <dgm:spPr/>
      <dgm:t>
        <a:bodyPr/>
        <a:lstStyle/>
        <a:p>
          <a:endParaRPr lang="es-BO"/>
        </a:p>
      </dgm:t>
    </dgm:pt>
    <dgm:pt modelId="{B17F53E7-DB75-4781-ADCA-DCD109314B2B}" type="sibTrans" cxnId="{1A835CE1-940D-4D7D-8827-631557CAF489}">
      <dgm:prSet/>
      <dgm:spPr/>
      <dgm:t>
        <a:bodyPr/>
        <a:lstStyle/>
        <a:p>
          <a:endParaRPr lang="es-BO"/>
        </a:p>
      </dgm:t>
    </dgm:pt>
    <dgm:pt modelId="{50E6E6A9-EFFF-450A-B762-7C6E28B38608}">
      <dgm:prSet custT="1"/>
      <dgm:spPr>
        <a:solidFill>
          <a:srgbClr val="BF9000">
            <a:alpha val="50196"/>
          </a:srgbClr>
        </a:solidFill>
        <a:ln w="19050">
          <a:solidFill>
            <a:srgbClr val="BF9000"/>
          </a:solidFill>
        </a:ln>
      </dgm:spPr>
      <dgm:t>
        <a:bodyPr/>
        <a:lstStyle/>
        <a:p>
          <a:pPr algn="l">
            <a:buNone/>
          </a:pPr>
          <a:endParaRPr lang="es-BO" sz="600" kern="1200" dirty="0"/>
        </a:p>
      </dgm:t>
    </dgm:pt>
    <dgm:pt modelId="{115EFC29-2D8D-4057-88A2-6E4AA85AE83C}" type="parTrans" cxnId="{8F649372-D52C-4CD0-8025-129948AF11B5}">
      <dgm:prSet/>
      <dgm:spPr/>
      <dgm:t>
        <a:bodyPr/>
        <a:lstStyle/>
        <a:p>
          <a:endParaRPr lang="es-BO"/>
        </a:p>
      </dgm:t>
    </dgm:pt>
    <dgm:pt modelId="{81FC6771-DF53-43F8-AEC1-BF40256676B9}" type="sibTrans" cxnId="{8F649372-D52C-4CD0-8025-129948AF11B5}">
      <dgm:prSet/>
      <dgm:spPr/>
      <dgm:t>
        <a:bodyPr/>
        <a:lstStyle/>
        <a:p>
          <a:endParaRPr lang="es-BO"/>
        </a:p>
      </dgm:t>
    </dgm:pt>
    <dgm:pt modelId="{BCA9B3B7-781F-45AE-AC64-665214804777}">
      <dgm:prSet custT="1"/>
      <dgm:spPr>
        <a:solidFill>
          <a:srgbClr val="BF9000">
            <a:alpha val="50196"/>
          </a:srgbClr>
        </a:solidFill>
        <a:ln w="19050">
          <a:solidFill>
            <a:srgbClr val="BF9000"/>
          </a:solidFill>
        </a:ln>
      </dgm:spPr>
      <dgm:t>
        <a:bodyPr/>
        <a:lstStyle/>
        <a:p>
          <a:pPr algn="l">
            <a:buNone/>
          </a:pPr>
          <a:endParaRPr lang="es-BO" sz="900" kern="1200" dirty="0"/>
        </a:p>
      </dgm:t>
    </dgm:pt>
    <dgm:pt modelId="{A4E3AB90-E817-42CE-B1E1-4D1DBD0DD0EB}" type="parTrans" cxnId="{287BAC93-4C93-4D40-8BCE-47686E2DD318}">
      <dgm:prSet/>
      <dgm:spPr/>
      <dgm:t>
        <a:bodyPr/>
        <a:lstStyle/>
        <a:p>
          <a:endParaRPr lang="es-BO"/>
        </a:p>
      </dgm:t>
    </dgm:pt>
    <dgm:pt modelId="{E2F7733F-EC59-400E-9E9D-E863144AAA20}" type="sibTrans" cxnId="{287BAC93-4C93-4D40-8BCE-47686E2DD318}">
      <dgm:prSet/>
      <dgm:spPr/>
      <dgm:t>
        <a:bodyPr/>
        <a:lstStyle/>
        <a:p>
          <a:endParaRPr lang="es-BO"/>
        </a:p>
      </dgm:t>
    </dgm:pt>
    <dgm:pt modelId="{CAE88A12-2C43-4CA2-8B5B-7379069C1DCB}">
      <dgm:prSet phldrT="[Texto]" custT="1"/>
      <dgm:spPr>
        <a:solidFill>
          <a:srgbClr val="5B9BD5">
            <a:alpha val="50196"/>
          </a:srgbClr>
        </a:solidFill>
        <a:ln w="19050">
          <a:solidFill>
            <a:srgbClr val="5B9BD5"/>
          </a:solidFill>
        </a:ln>
      </dgm:spPr>
      <dgm:t>
        <a:bodyPr/>
        <a:lstStyle/>
        <a:p>
          <a:pPr marL="57150" lvl="1" indent="0" algn="l" defTabSz="266700">
            <a:lnSpc>
              <a:spcPct val="90000"/>
            </a:lnSpc>
            <a:spcBef>
              <a:spcPct val="0"/>
            </a:spcBef>
            <a:spcAft>
              <a:spcPct val="15000"/>
            </a:spcAft>
            <a:buNone/>
          </a:pPr>
          <a:r>
            <a:rPr lang="es-ES" sz="700" b="1" kern="1200" dirty="0" err="1">
              <a:solidFill>
                <a:schemeClr val="tx1"/>
              </a:solidFill>
              <a:latin typeface="Century Gothic" panose="020B0502020202020204" pitchFamily="34" charset="0"/>
            </a:rPr>
            <a:t>DPTO</a:t>
          </a:r>
          <a:r>
            <a:rPr lang="es-ES" sz="700" b="1" kern="1200" dirty="0">
              <a:solidFill>
                <a:schemeClr val="tx1"/>
              </a:solidFill>
              <a:latin typeface="Century Gothic" panose="020B0502020202020204" pitchFamily="34" charset="0"/>
            </a:rPr>
            <a:t>:</a:t>
          </a:r>
          <a:endParaRPr lang="es-BO" sz="600" kern="1200" dirty="0"/>
        </a:p>
      </dgm:t>
    </dgm:pt>
    <dgm:pt modelId="{CACEAB3D-3DFD-40EC-AFB1-15AC65001E1D}" type="parTrans" cxnId="{6962E2A3-242D-4D7A-B048-1458AB0497DD}">
      <dgm:prSet/>
      <dgm:spPr/>
      <dgm:t>
        <a:bodyPr/>
        <a:lstStyle/>
        <a:p>
          <a:endParaRPr lang="es-BO"/>
        </a:p>
      </dgm:t>
    </dgm:pt>
    <dgm:pt modelId="{BBF75240-18EF-4B79-9E54-A6045221BD39}" type="sibTrans" cxnId="{6962E2A3-242D-4D7A-B048-1458AB0497DD}">
      <dgm:prSet/>
      <dgm:spPr/>
      <dgm:t>
        <a:bodyPr/>
        <a:lstStyle/>
        <a:p>
          <a:endParaRPr lang="es-BO"/>
        </a:p>
      </dgm:t>
    </dgm:pt>
    <dgm:pt modelId="{C65B1A97-6E0C-4574-A45C-282E5B5E90DB}">
      <dgm:prSet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700" b="1" kern="1200" dirty="0">
            <a:latin typeface="Century Gothic" panose="020B0502020202020204" pitchFamily="34" charset="0"/>
          </a:endParaRPr>
        </a:p>
      </dgm:t>
    </dgm:pt>
    <dgm:pt modelId="{9E2A486A-DCA4-4BC0-83B1-6AE39F9AB281}" type="parTrans" cxnId="{AB3E7491-170F-4946-AB68-BCA5D0C3F326}">
      <dgm:prSet/>
      <dgm:spPr/>
      <dgm:t>
        <a:bodyPr/>
        <a:lstStyle/>
        <a:p>
          <a:endParaRPr lang="es-BO"/>
        </a:p>
      </dgm:t>
    </dgm:pt>
    <dgm:pt modelId="{85738387-9300-40C8-8DC5-9FDA3E04FE6F}" type="sibTrans" cxnId="{AB3E7491-170F-4946-AB68-BCA5D0C3F326}">
      <dgm:prSet/>
      <dgm:spPr/>
      <dgm:t>
        <a:bodyPr/>
        <a:lstStyle/>
        <a:p>
          <a:endParaRPr lang="es-BO"/>
        </a:p>
      </dgm:t>
    </dgm:pt>
    <dgm:pt modelId="{1B78EE77-1350-420C-A3B8-E3D3EA14FE45}">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p>
      </dgm:t>
    </dgm:pt>
    <dgm:pt modelId="{29E8A1A3-FEF1-41D7-A5D9-626D02C940BF}" type="parTrans" cxnId="{40D20FB2-524E-446D-A16D-5B43F2319FFE}">
      <dgm:prSet/>
      <dgm:spPr/>
      <dgm:t>
        <a:bodyPr/>
        <a:lstStyle/>
        <a:p>
          <a:endParaRPr lang="es-BO"/>
        </a:p>
      </dgm:t>
    </dgm:pt>
    <dgm:pt modelId="{995C8FC4-DF78-4AE2-ADFE-5A84D7B73D26}" type="sibTrans" cxnId="{40D20FB2-524E-446D-A16D-5B43F2319FFE}">
      <dgm:prSet/>
      <dgm:spPr/>
      <dgm:t>
        <a:bodyPr/>
        <a:lstStyle/>
        <a:p>
          <a:endParaRPr lang="es-BO"/>
        </a:p>
      </dgm:t>
    </dgm:pt>
    <dgm:pt modelId="{5E7D25F0-688A-4CA0-8E80-BEA6969553F0}">
      <dgm:prSet phldrT="[Texto]" custT="1"/>
      <dgm:spPr>
        <a:solidFill>
          <a:srgbClr val="5B9BD5">
            <a:alpha val="50196"/>
          </a:srgbClr>
        </a:solidFill>
        <a:ln w="19050">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effectLst>
              <a:outerShdw blurRad="38100" dist="38100" dir="2700000" algn="tl">
                <a:srgbClr val="000000">
                  <a:alpha val="43137"/>
                </a:srgbClr>
              </a:outerShdw>
            </a:effectLst>
          </a:endParaRPr>
        </a:p>
      </dgm:t>
    </dgm:pt>
    <dgm:pt modelId="{67092142-0B30-458C-B582-6038E2807F7A}" type="parTrans" cxnId="{08BAB2ED-57E4-4884-9F28-0C090003E55E}">
      <dgm:prSet/>
      <dgm:spPr/>
      <dgm:t>
        <a:bodyPr/>
        <a:lstStyle/>
        <a:p>
          <a:endParaRPr lang="es-BO"/>
        </a:p>
      </dgm:t>
    </dgm:pt>
    <dgm:pt modelId="{482CA47C-56E1-4206-B63A-025EA8D305F2}" type="sibTrans" cxnId="{08BAB2ED-57E4-4884-9F28-0C090003E55E}">
      <dgm:prSet/>
      <dgm:spPr/>
      <dgm:t>
        <a:bodyPr/>
        <a:lstStyle/>
        <a:p>
          <a:endParaRPr lang="es-BO"/>
        </a:p>
      </dgm:t>
    </dgm:pt>
    <dgm:pt modelId="{1FC7BFF0-5FD7-4B9F-87CA-33FF40257897}">
      <dgm:prSet custT="1"/>
      <dgm:spPr>
        <a:solidFill>
          <a:srgbClr val="BF9000">
            <a:alpha val="50196"/>
          </a:srgbClr>
        </a:solidFill>
        <a:ln w="19050">
          <a:solidFill>
            <a:srgbClr val="BF9000"/>
          </a:solidFill>
        </a:ln>
      </dgm:spPr>
      <dgm:t>
        <a:bodyPr/>
        <a:lstStyle/>
        <a:p>
          <a:pPr algn="l">
            <a:buNone/>
          </a:pPr>
          <a:r>
            <a:rPr lang="es-BO" sz="600" b="1" kern="1200" dirty="0">
              <a:solidFill>
                <a:prstClr val="black"/>
              </a:solidFill>
              <a:latin typeface="Century Gothic" panose="020B0502020202020204" pitchFamily="34" charset="0"/>
              <a:ea typeface="+mn-ea"/>
              <a:cs typeface="+mn-cs"/>
            </a:rPr>
            <a:t>TARIJA, POTOSÍ, BENI, LA PAZ, COCHABAMBA, CHUQUISACA, PANDO SANTA CRUZ</a:t>
          </a:r>
          <a:endParaRPr lang="es-ES" sz="600" b="1" kern="1200" dirty="0">
            <a:solidFill>
              <a:prstClr val="black"/>
            </a:solidFill>
            <a:latin typeface="Century Gothic" panose="020B0502020202020204" pitchFamily="34" charset="0"/>
            <a:ea typeface="+mn-ea"/>
            <a:cs typeface="+mn-cs"/>
            <a:sym typeface="Calibri"/>
          </a:endParaRPr>
        </a:p>
      </dgm:t>
    </dgm:pt>
    <dgm:pt modelId="{300D8122-0C95-4FFD-92D6-AEFD8112D70E}" type="parTrans" cxnId="{D9B253A4-8793-4FFB-B70F-8778FB8D4B31}">
      <dgm:prSet/>
      <dgm:spPr/>
      <dgm:t>
        <a:bodyPr/>
        <a:lstStyle/>
        <a:p>
          <a:endParaRPr lang="es-BO"/>
        </a:p>
      </dgm:t>
    </dgm:pt>
    <dgm:pt modelId="{0F2003C4-7660-443B-89CF-DBC872ACDFBE}" type="sibTrans" cxnId="{D9B253A4-8793-4FFB-B70F-8778FB8D4B31}">
      <dgm:prSet/>
      <dgm:spPr/>
      <dgm:t>
        <a:bodyPr/>
        <a:lstStyle/>
        <a:p>
          <a:endParaRPr lang="es-BO"/>
        </a:p>
      </dgm:t>
    </dgm:pt>
    <dgm:pt modelId="{726F0AFE-EE87-4081-9C0A-DB3A928C12F1}" type="pres">
      <dgm:prSet presAssocID="{75D71DE8-40AD-48C9-8437-C43F345F9696}" presName="linearFlow" presStyleCnt="0">
        <dgm:presLayoutVars>
          <dgm:dir/>
          <dgm:animLvl val="lvl"/>
          <dgm:resizeHandles/>
        </dgm:presLayoutVars>
      </dgm:prSet>
      <dgm:spPr/>
      <dgm:t>
        <a:bodyPr/>
        <a:lstStyle/>
        <a:p>
          <a:endParaRPr lang="es-ES"/>
        </a:p>
      </dgm:t>
    </dgm:pt>
    <dgm:pt modelId="{CC21D7BF-58CA-4A9F-A611-6EB6238A0ABD}" type="pres">
      <dgm:prSet presAssocID="{19C9EAEC-8434-480C-A431-BA33BB3A3F0A}" presName="compositeNode" presStyleCnt="0">
        <dgm:presLayoutVars>
          <dgm:bulletEnabled val="1"/>
        </dgm:presLayoutVars>
      </dgm:prSet>
      <dgm:spPr/>
    </dgm:pt>
    <dgm:pt modelId="{802F3EE8-24B1-4342-9047-F643F41D0457}" type="pres">
      <dgm:prSet presAssocID="{19C9EAEC-8434-480C-A431-BA33BB3A3F0A}" presName="image" presStyleLbl="fgImgPlace1" presStyleIdx="0" presStyleCnt="4" custScaleX="145379" custScaleY="111622" custLinFactNeighborX="4703" custLinFactNeighborY="5094"/>
      <dgm:spPr>
        <a:blipFill rotWithShape="1">
          <a:blip xmlns:r="http://schemas.openxmlformats.org/officeDocument/2006/relationships" r:embed="rId1"/>
          <a:srcRect/>
          <a:stretch>
            <a:fillRect l="-11000" r="-11000"/>
          </a:stretch>
        </a:blipFill>
        <a:ln w="19050">
          <a:solidFill>
            <a:srgbClr val="5B9BD5"/>
          </a:solidFill>
        </a:ln>
      </dgm:spPr>
    </dgm:pt>
    <dgm:pt modelId="{678417F5-8425-44FE-9FBE-1981C97A3FD5}" type="pres">
      <dgm:prSet presAssocID="{19C9EAEC-8434-480C-A431-BA33BB3A3F0A}" presName="childNode" presStyleLbl="node1" presStyleIdx="0" presStyleCnt="4" custScaleY="121768" custLinFactNeighborY="-1364">
        <dgm:presLayoutVars>
          <dgm:bulletEnabled val="1"/>
        </dgm:presLayoutVars>
      </dgm:prSet>
      <dgm:spPr/>
      <dgm:t>
        <a:bodyPr/>
        <a:lstStyle/>
        <a:p>
          <a:endParaRPr lang="es-ES"/>
        </a:p>
      </dgm:t>
    </dgm:pt>
    <dgm:pt modelId="{C762219D-88E3-4FC5-9902-3FE7B355AA37}" type="pres">
      <dgm:prSet presAssocID="{19C9EAEC-8434-480C-A431-BA33BB3A3F0A}" presName="parentNode" presStyleLbl="revTx" presStyleIdx="0" presStyleCnt="4" custScaleY="93552" custLinFactNeighborX="-1970" custLinFactNeighborY="5857">
        <dgm:presLayoutVars>
          <dgm:chMax val="0"/>
          <dgm:bulletEnabled val="1"/>
        </dgm:presLayoutVars>
      </dgm:prSet>
      <dgm:spPr/>
      <dgm:t>
        <a:bodyPr/>
        <a:lstStyle/>
        <a:p>
          <a:endParaRPr lang="es-ES"/>
        </a:p>
      </dgm:t>
    </dgm:pt>
    <dgm:pt modelId="{C25C23E4-915D-48F7-9C37-830E809D5231}" type="pres">
      <dgm:prSet presAssocID="{66F6E15C-07FE-4B31-84C8-13ECF3EFA3CC}" presName="sibTrans" presStyleCnt="0"/>
      <dgm:spPr/>
    </dgm:pt>
    <dgm:pt modelId="{E856186E-5E7C-40FC-AE5D-9EF62796456B}" type="pres">
      <dgm:prSet presAssocID="{8B4B5FFA-55B4-40FB-8BF7-CE7FCF97B6B1}" presName="compositeNode" presStyleCnt="0">
        <dgm:presLayoutVars>
          <dgm:bulletEnabled val="1"/>
        </dgm:presLayoutVars>
      </dgm:prSet>
      <dgm:spPr/>
    </dgm:pt>
    <dgm:pt modelId="{05B48C12-1766-4C14-948E-9F344BF22349}" type="pres">
      <dgm:prSet presAssocID="{8B4B5FFA-55B4-40FB-8BF7-CE7FCF97B6B1}" presName="image" presStyleLbl="fgImgPlace1" presStyleIdx="1" presStyleCnt="4" custScaleX="155864" custScaleY="123671" custLinFactNeighborX="-25488"/>
      <dgm:spPr>
        <a:blipFill rotWithShape="1">
          <a:blip xmlns:r="http://schemas.openxmlformats.org/officeDocument/2006/relationships" r:embed="rId2"/>
          <a:srcRect/>
          <a:stretch>
            <a:fillRect l="-17000" r="-17000"/>
          </a:stretch>
        </a:blipFill>
        <a:ln w="19050">
          <a:solidFill>
            <a:srgbClr val="7030A0"/>
          </a:solidFill>
        </a:ln>
      </dgm:spPr>
    </dgm:pt>
    <dgm:pt modelId="{572C7916-1BB6-4DEF-B74A-BC5F2DDB49DF}" type="pres">
      <dgm:prSet presAssocID="{8B4B5FFA-55B4-40FB-8BF7-CE7FCF97B6B1}" presName="childNode" presStyleLbl="node1" presStyleIdx="1" presStyleCnt="4" custScaleY="122097" custLinFactNeighborX="-10239">
        <dgm:presLayoutVars>
          <dgm:bulletEnabled val="1"/>
        </dgm:presLayoutVars>
      </dgm:prSet>
      <dgm:spPr/>
      <dgm:t>
        <a:bodyPr/>
        <a:lstStyle/>
        <a:p>
          <a:endParaRPr lang="es-ES"/>
        </a:p>
      </dgm:t>
    </dgm:pt>
    <dgm:pt modelId="{68684858-B4E0-4277-8861-ED5C2DB5EC2E}" type="pres">
      <dgm:prSet presAssocID="{8B4B5FFA-55B4-40FB-8BF7-CE7FCF97B6B1}" presName="parentNode" presStyleLbl="revTx" presStyleIdx="1" presStyleCnt="4" custScaleY="91629" custLinFactNeighborX="-62304" custLinFactNeighborY="1705">
        <dgm:presLayoutVars>
          <dgm:chMax val="0"/>
          <dgm:bulletEnabled val="1"/>
        </dgm:presLayoutVars>
      </dgm:prSet>
      <dgm:spPr/>
      <dgm:t>
        <a:bodyPr/>
        <a:lstStyle/>
        <a:p>
          <a:endParaRPr lang="es-ES"/>
        </a:p>
      </dgm:t>
    </dgm:pt>
    <dgm:pt modelId="{E564B993-F08C-4ABD-B82F-72AD66839F10}" type="pres">
      <dgm:prSet presAssocID="{3C82F160-0A91-4A32-8199-7E083F065376}" presName="sibTrans" presStyleCnt="0"/>
      <dgm:spPr/>
    </dgm:pt>
    <dgm:pt modelId="{CB27D88D-8CD4-45E0-B403-B3BB547767F5}" type="pres">
      <dgm:prSet presAssocID="{91CC1D9E-B7AA-4E5C-93EE-CBD87D21E73E}" presName="compositeNode" presStyleCnt="0">
        <dgm:presLayoutVars>
          <dgm:bulletEnabled val="1"/>
        </dgm:presLayoutVars>
      </dgm:prSet>
      <dgm:spPr/>
    </dgm:pt>
    <dgm:pt modelId="{586647A0-6032-479C-BC49-D07E4A13875F}" type="pres">
      <dgm:prSet presAssocID="{91CC1D9E-B7AA-4E5C-93EE-CBD87D21E73E}" presName="image" presStyleLbl="fgImgPlace1" presStyleIdx="2" presStyleCnt="4" custScaleX="178828" custScaleY="122060" custLinFactNeighborX="-75341"/>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53000" r="-53000"/>
          </a:stretch>
        </a:blipFill>
        <a:ln w="19050">
          <a:solidFill>
            <a:srgbClr val="548235"/>
          </a:solidFill>
        </a:ln>
      </dgm:spPr>
    </dgm:pt>
    <dgm:pt modelId="{D301C24E-5DB5-431C-93A2-B1BEF12F4145}" type="pres">
      <dgm:prSet presAssocID="{91CC1D9E-B7AA-4E5C-93EE-CBD87D21E73E}" presName="childNode" presStyleLbl="node1" presStyleIdx="2" presStyleCnt="4" custScaleY="120880" custLinFactNeighborX="-28323" custLinFactNeighborY="58">
        <dgm:presLayoutVars>
          <dgm:bulletEnabled val="1"/>
        </dgm:presLayoutVars>
      </dgm:prSet>
      <dgm:spPr/>
      <dgm:t>
        <a:bodyPr/>
        <a:lstStyle/>
        <a:p>
          <a:endParaRPr lang="es-ES"/>
        </a:p>
      </dgm:t>
    </dgm:pt>
    <dgm:pt modelId="{9C71B954-EA49-4972-A53A-903DEF600A3C}" type="pres">
      <dgm:prSet presAssocID="{91CC1D9E-B7AA-4E5C-93EE-CBD87D21E73E}" presName="parentNode" presStyleLbl="revTx" presStyleIdx="2" presStyleCnt="4" custScaleY="105193" custLinFactX="-59178" custLinFactNeighborX="-100000">
        <dgm:presLayoutVars>
          <dgm:chMax val="0"/>
          <dgm:bulletEnabled val="1"/>
        </dgm:presLayoutVars>
      </dgm:prSet>
      <dgm:spPr/>
      <dgm:t>
        <a:bodyPr/>
        <a:lstStyle/>
        <a:p>
          <a:endParaRPr lang="es-ES"/>
        </a:p>
      </dgm:t>
    </dgm:pt>
    <dgm:pt modelId="{054C62E2-889E-4C14-9CA3-98124109EDE9}" type="pres">
      <dgm:prSet presAssocID="{1A9D6600-D776-4B29-A7B8-85771FAA0927}" presName="sibTrans" presStyleCnt="0"/>
      <dgm:spPr/>
    </dgm:pt>
    <dgm:pt modelId="{C2E90174-780B-4F93-9EFC-83049BC02C42}" type="pres">
      <dgm:prSet presAssocID="{DE4FFA5F-0DB6-4D96-AF4B-58FF77BD1369}" presName="compositeNode" presStyleCnt="0">
        <dgm:presLayoutVars>
          <dgm:bulletEnabled val="1"/>
        </dgm:presLayoutVars>
      </dgm:prSet>
      <dgm:spPr/>
    </dgm:pt>
    <dgm:pt modelId="{678C5398-1015-4EA9-B231-62AFE7FFE6D8}" type="pres">
      <dgm:prSet presAssocID="{DE4FFA5F-0DB6-4D96-AF4B-58FF77BD1369}" presName="image" presStyleLbl="fgImgPlace1" presStyleIdx="3" presStyleCnt="4" custScaleX="167551" custScaleY="127267" custLinFactNeighborX="-92072" custLinFactNeighborY="-6433"/>
      <dgm:spPr>
        <a:blipFill rotWithShape="1">
          <a:blip xmlns:r="http://schemas.openxmlformats.org/officeDocument/2006/relationships" r:embed="rId4"/>
          <a:srcRect/>
          <a:stretch>
            <a:fillRect l="-17000" r="-17000"/>
          </a:stretch>
        </a:blipFill>
        <a:ln w="19050">
          <a:solidFill>
            <a:srgbClr val="BF9000"/>
          </a:solidFill>
        </a:ln>
      </dgm:spPr>
    </dgm:pt>
    <dgm:pt modelId="{38887FA7-EACB-43BE-882A-6FE4C23CC4B1}" type="pres">
      <dgm:prSet presAssocID="{DE4FFA5F-0DB6-4D96-AF4B-58FF77BD1369}" presName="childNode" presStyleLbl="node1" presStyleIdx="3" presStyleCnt="4" custScaleY="121478" custLinFactNeighborX="-36968" custLinFactNeighborY="-1551">
        <dgm:presLayoutVars>
          <dgm:bulletEnabled val="1"/>
        </dgm:presLayoutVars>
      </dgm:prSet>
      <dgm:spPr/>
      <dgm:t>
        <a:bodyPr/>
        <a:lstStyle/>
        <a:p>
          <a:endParaRPr lang="es-ES"/>
        </a:p>
      </dgm:t>
    </dgm:pt>
    <dgm:pt modelId="{A6F20F58-7701-46E4-ACDC-BF62FA688678}" type="pres">
      <dgm:prSet presAssocID="{DE4FFA5F-0DB6-4D96-AF4B-58FF77BD1369}" presName="parentNode" presStyleLbl="revTx" presStyleIdx="3" presStyleCnt="4" custScaleY="94792" custLinFactX="-90967" custLinFactNeighborX="-100000" custLinFactNeighborY="3293">
        <dgm:presLayoutVars>
          <dgm:chMax val="0"/>
          <dgm:bulletEnabled val="1"/>
        </dgm:presLayoutVars>
      </dgm:prSet>
      <dgm:spPr/>
      <dgm:t>
        <a:bodyPr/>
        <a:lstStyle/>
        <a:p>
          <a:endParaRPr lang="es-ES"/>
        </a:p>
      </dgm:t>
    </dgm:pt>
  </dgm:ptLst>
  <dgm:cxnLst>
    <dgm:cxn modelId="{5F317E60-F8CA-4141-BDD5-C0A32826EA2F}" type="presOf" srcId="{26FDED5A-7D1E-4049-BFA5-063E8D28099D}" destId="{572C7916-1BB6-4DEF-B74A-BC5F2DDB49DF}" srcOrd="0" destOrd="0" presId="urn:microsoft.com/office/officeart/2005/8/layout/hList2"/>
    <dgm:cxn modelId="{3369BA39-4E39-41C1-A24D-583DA2DB52F1}" srcId="{91CC1D9E-B7AA-4E5C-93EE-CBD87D21E73E}" destId="{135A39BE-7ECB-43ED-977B-88C62E59F727}" srcOrd="3" destOrd="0" parTransId="{7669ED3E-192F-4793-81F5-F377D1E643F5}" sibTransId="{D294BBB6-0960-48FF-8E80-898171EB574A}"/>
    <dgm:cxn modelId="{702AC3AA-CF3D-443E-B739-14A90061F4DF}" type="presOf" srcId="{66EC9F0A-0273-4C55-A160-A9E2E1018221}" destId="{D301C24E-5DB5-431C-93A2-B1BEF12F4145}" srcOrd="0" destOrd="6" presId="urn:microsoft.com/office/officeart/2005/8/layout/hList2"/>
    <dgm:cxn modelId="{14852157-B9D5-4171-9138-23F86C7FF988}" type="presOf" srcId="{157EF359-D7AC-4E29-8187-E18151E97B02}" destId="{678417F5-8425-44FE-9FBE-1981C97A3FD5}" srcOrd="0" destOrd="6" presId="urn:microsoft.com/office/officeart/2005/8/layout/hList2"/>
    <dgm:cxn modelId="{8B06E41A-5343-4B00-A477-6C8CCDC3CFB5}" type="presOf" srcId="{75D71DE8-40AD-48C9-8437-C43F345F9696}" destId="{726F0AFE-EE87-4081-9C0A-DB3A928C12F1}" srcOrd="0" destOrd="0" presId="urn:microsoft.com/office/officeart/2005/8/layout/hList2"/>
    <dgm:cxn modelId="{CCDE17DE-395B-431A-A397-5A9309E2A658}" srcId="{8B4B5FFA-55B4-40FB-8BF7-CE7FCF97B6B1}" destId="{26FDED5A-7D1E-4049-BFA5-063E8D28099D}" srcOrd="0" destOrd="0" parTransId="{0EF7C509-DF38-4202-B2C4-6998540AD6F7}" sibTransId="{56799B10-DB72-4AAF-B6CB-35A030CB45F9}"/>
    <dgm:cxn modelId="{9D9E8489-601B-44ED-A14D-9EE1BC2D1378}" srcId="{91CC1D9E-B7AA-4E5C-93EE-CBD87D21E73E}" destId="{ADAA4117-16C8-4FF6-BAD6-C2A35B2A1FA0}" srcOrd="0" destOrd="0" parTransId="{F5307B3D-FD84-4F7A-A09E-D33AE8F19CD8}" sibTransId="{23C5E64C-8125-45CE-B35C-F9315649870A}"/>
    <dgm:cxn modelId="{1AFDBC89-F30B-46FE-A975-6FCAB7CFCA2E}" type="presOf" srcId="{A315974A-91C6-4BF8-BF7E-A105BD8227B6}" destId="{D301C24E-5DB5-431C-93A2-B1BEF12F4145}" srcOrd="0" destOrd="8" presId="urn:microsoft.com/office/officeart/2005/8/layout/hList2"/>
    <dgm:cxn modelId="{8F649372-D52C-4CD0-8025-129948AF11B5}" srcId="{DE4FFA5F-0DB6-4D96-AF4B-58FF77BD1369}" destId="{50E6E6A9-EFFF-450A-B762-7C6E28B38608}" srcOrd="1" destOrd="0" parTransId="{115EFC29-2D8D-4057-88A2-6E4AA85AE83C}" sibTransId="{81FC6771-DF53-43F8-AEC1-BF40256676B9}"/>
    <dgm:cxn modelId="{C25DD3D8-930F-4004-9709-4D760ED09B9D}" srcId="{19C9EAEC-8434-480C-A431-BA33BB3A3F0A}" destId="{157EF359-D7AC-4E29-8187-E18151E97B02}" srcOrd="6" destOrd="0" parTransId="{88AC2DB1-FA79-46FF-9BEA-EC2A4D561FF1}" sibTransId="{A789E832-821D-4E15-9EAA-687777078F44}"/>
    <dgm:cxn modelId="{20F12157-89C5-4092-8B3C-FE43065C561D}" srcId="{DE4FFA5F-0DB6-4D96-AF4B-58FF77BD1369}" destId="{EB5DF9D1-BE2E-4EB7-96F6-64B49830A198}" srcOrd="8" destOrd="0" parTransId="{B5B8B32E-3384-4E7D-A54F-18B0AC93B0FF}" sibTransId="{EE7E2C03-8AB7-4BAA-B18D-E25FD81D3B8E}"/>
    <dgm:cxn modelId="{EE1FBF00-17D6-4352-AC19-3ED19CFE9870}" srcId="{8B4B5FFA-55B4-40FB-8BF7-CE7FCF97B6B1}" destId="{90D3B0D3-425B-4362-B99A-6CFD5F0ADED2}" srcOrd="8" destOrd="0" parTransId="{4B016E86-CC90-4C92-959F-79067A33E11B}" sibTransId="{EB95822C-982A-4BC7-980D-8D8ED714F05E}"/>
    <dgm:cxn modelId="{1FA895C0-39A5-4483-91B8-38E4310D28E6}" srcId="{19C9EAEC-8434-480C-A431-BA33BB3A3F0A}" destId="{C347FE8E-2235-4FE0-8CA5-B5424F7E2559}" srcOrd="13" destOrd="0" parTransId="{E56D35F6-BD69-41E3-B26E-9DD2891EA1C7}" sibTransId="{F41ADADE-134E-4AEA-A958-3DE56BA15692}"/>
    <dgm:cxn modelId="{7860591B-9A34-4FB1-BA9E-2FE75CBB674E}" srcId="{75D71DE8-40AD-48C9-8437-C43F345F9696}" destId="{91CC1D9E-B7AA-4E5C-93EE-CBD87D21E73E}" srcOrd="2" destOrd="0" parTransId="{71B94DEF-C907-40B6-A6A6-17D04A4FA483}" sibTransId="{1A9D6600-D776-4B29-A7B8-85771FAA0927}"/>
    <dgm:cxn modelId="{E3703E8D-D612-4ECC-A2D6-86ED06F50527}" srcId="{8B4B5FFA-55B4-40FB-8BF7-CE7FCF97B6B1}" destId="{478533DE-11CD-4227-98E0-764F2BD7B770}" srcOrd="1" destOrd="0" parTransId="{38AF341C-D9D3-4DB8-BA83-3B394AA23E55}" sibTransId="{DD11C927-43F7-420D-BC76-690AF289ACAD}"/>
    <dgm:cxn modelId="{95605D0B-B03C-4A4F-AC42-6CB6A6946A65}" type="presOf" srcId="{2DEFFA27-D0B2-4E88-A375-51E590F42991}" destId="{38887FA7-EACB-43BE-882A-6FE4C23CC4B1}" srcOrd="0" destOrd="7" presId="urn:microsoft.com/office/officeart/2005/8/layout/hList2"/>
    <dgm:cxn modelId="{6A349843-3676-4879-999C-D81348D0700B}" srcId="{19C9EAEC-8434-480C-A431-BA33BB3A3F0A}" destId="{0BDF8396-BB10-4899-9A63-4BC7DE06D908}" srcOrd="1" destOrd="0" parTransId="{365EC4DC-5C3E-4014-96C1-CD35DDFB370A}" sibTransId="{36AE4D9F-6A7E-4822-9BAA-F9EEADF96570}"/>
    <dgm:cxn modelId="{AB3E7491-170F-4946-AB68-BCA5D0C3F326}" srcId="{19C9EAEC-8434-480C-A431-BA33BB3A3F0A}" destId="{C65B1A97-6E0C-4574-A45C-282E5B5E90DB}" srcOrd="7" destOrd="0" parTransId="{9E2A486A-DCA4-4BC0-83B1-6AE39F9AB281}" sibTransId="{85738387-9300-40C8-8DC5-9FDA3E04FE6F}"/>
    <dgm:cxn modelId="{3DE5E0F8-987E-4E45-9BC8-63D12B5B6FC6}" type="presOf" srcId="{C21EBB3B-3C90-4DE7-BA49-14F669DA4796}" destId="{572C7916-1BB6-4DEF-B74A-BC5F2DDB49DF}" srcOrd="0" destOrd="4" presId="urn:microsoft.com/office/officeart/2005/8/layout/hList2"/>
    <dgm:cxn modelId="{023CDD9C-9EED-4102-900A-BC26E57B6B22}" srcId="{19C9EAEC-8434-480C-A431-BA33BB3A3F0A}" destId="{9E922667-706C-40C2-820C-DED4D3FBA779}" srcOrd="15" destOrd="0" parTransId="{C58719E6-45D9-4DD8-9966-A63BC0C7FD4C}" sibTransId="{787B13E3-5E9B-49C5-A284-A1FC4BFA9FFF}"/>
    <dgm:cxn modelId="{393D38BF-B08E-4916-BC91-34AEE6409E64}" type="presOf" srcId="{F7C92BFF-9A0C-4308-B582-7849588EB401}" destId="{D301C24E-5DB5-431C-93A2-B1BEF12F4145}" srcOrd="0" destOrd="9" presId="urn:microsoft.com/office/officeart/2005/8/layout/hList2"/>
    <dgm:cxn modelId="{A2EA3346-071A-43BE-A335-63ADA3153916}" type="presOf" srcId="{570C24C6-9125-40D8-BED4-3BE32177958E}" destId="{678417F5-8425-44FE-9FBE-1981C97A3FD5}" srcOrd="0" destOrd="0" presId="urn:microsoft.com/office/officeart/2005/8/layout/hList2"/>
    <dgm:cxn modelId="{9B8526EE-92EF-4C19-BE41-B341ED18B901}" type="presOf" srcId="{9E922667-706C-40C2-820C-DED4D3FBA779}" destId="{678417F5-8425-44FE-9FBE-1981C97A3FD5}" srcOrd="0" destOrd="15" presId="urn:microsoft.com/office/officeart/2005/8/layout/hList2"/>
    <dgm:cxn modelId="{A44041B6-D2BB-4BDD-BBDE-05E8599A4E21}" type="presOf" srcId="{DA512B17-8EB9-4BE1-A945-B9D851871E1C}" destId="{D301C24E-5DB5-431C-93A2-B1BEF12F4145}" srcOrd="0" destOrd="10" presId="urn:microsoft.com/office/officeart/2005/8/layout/hList2"/>
    <dgm:cxn modelId="{35493F82-4122-4EA1-A4CA-962AA55473B9}" srcId="{8B4B5FFA-55B4-40FB-8BF7-CE7FCF97B6B1}" destId="{B12C4457-2A59-44D8-9462-1C3B274B3851}" srcOrd="5" destOrd="0" parTransId="{F46DAF7A-5F48-4700-9E6C-98C354B2C946}" sibTransId="{9EF1A809-4B4B-41CB-B74D-9004031FDBB3}"/>
    <dgm:cxn modelId="{B9B8F070-EA19-4D21-BF9B-DB78E96AF9D3}" type="presOf" srcId="{DE4FFA5F-0DB6-4D96-AF4B-58FF77BD1369}" destId="{A6F20F58-7701-46E4-ACDC-BF62FA688678}" srcOrd="0" destOrd="0" presId="urn:microsoft.com/office/officeart/2005/8/layout/hList2"/>
    <dgm:cxn modelId="{D0489097-508E-4141-8066-A51C076CECA2}" srcId="{91CC1D9E-B7AA-4E5C-93EE-CBD87D21E73E}" destId="{F7C92BFF-9A0C-4308-B582-7849588EB401}" srcOrd="9" destOrd="0" parTransId="{CFA8A148-643C-4EBC-9757-2DCA5A2D9241}" sibTransId="{B8FD2CAE-C25C-4EBF-AA20-DEF38C28C0DC}"/>
    <dgm:cxn modelId="{C9DB3217-7C89-486D-9A3C-E3196319F72C}" type="presOf" srcId="{EB5DF9D1-BE2E-4EB7-96F6-64B49830A198}" destId="{38887FA7-EACB-43BE-882A-6FE4C23CC4B1}" srcOrd="0" destOrd="8" presId="urn:microsoft.com/office/officeart/2005/8/layout/hList2"/>
    <dgm:cxn modelId="{25547834-B73C-43BE-BEEF-5E86C66CF49F}" srcId="{8B4B5FFA-55B4-40FB-8BF7-CE7FCF97B6B1}" destId="{60ED4E57-ADBF-40E3-A181-858DF96687D4}" srcOrd="7" destOrd="0" parTransId="{530585C7-8D23-462D-8C43-BF94B8459FBD}" sibTransId="{48D6E0A2-5E8A-437F-9E42-C52910D2063D}"/>
    <dgm:cxn modelId="{1A835CE1-940D-4D7D-8827-631557CAF489}" srcId="{91CC1D9E-B7AA-4E5C-93EE-CBD87D21E73E}" destId="{B5D96B81-4A99-4594-9259-E3F3CB2122BC}" srcOrd="2" destOrd="0" parTransId="{555702D1-6550-4E78-9F4B-8749741F33A1}" sibTransId="{B17F53E7-DB75-4781-ADCA-DCD109314B2B}"/>
    <dgm:cxn modelId="{1FF16BFA-825A-4D15-BD11-366D0701E63C}" type="presOf" srcId="{E018380F-DB4B-4A28-B128-7F77A224E2A4}" destId="{D301C24E-5DB5-431C-93A2-B1BEF12F4145}" srcOrd="0" destOrd="5" presId="urn:microsoft.com/office/officeart/2005/8/layout/hList2"/>
    <dgm:cxn modelId="{A89FA3C2-9884-4783-9A12-698D36F2837E}" srcId="{91CC1D9E-B7AA-4E5C-93EE-CBD87D21E73E}" destId="{A315974A-91C6-4BF8-BF7E-A105BD8227B6}" srcOrd="8" destOrd="0" parTransId="{EEF9A928-B5BB-43DF-9E74-1BCD2EADE578}" sibTransId="{03A8E0B0-A9CE-478D-A885-5A3047D86F4E}"/>
    <dgm:cxn modelId="{F6B2981F-93A2-487F-8C52-64E8233829EA}" type="presOf" srcId="{36CEDB7E-B289-49E4-859E-CB477FE39CDB}" destId="{D301C24E-5DB5-431C-93A2-B1BEF12F4145}" srcOrd="0" destOrd="7" presId="urn:microsoft.com/office/officeart/2005/8/layout/hList2"/>
    <dgm:cxn modelId="{40D20FB2-524E-446D-A16D-5B43F2319FFE}" srcId="{19C9EAEC-8434-480C-A431-BA33BB3A3F0A}" destId="{1B78EE77-1350-420C-A3B8-E3D3EA14FE45}" srcOrd="11" destOrd="0" parTransId="{29E8A1A3-FEF1-41D7-A5D9-626D02C940BF}" sibTransId="{995C8FC4-DF78-4AE2-ADFE-5A84D7B73D26}"/>
    <dgm:cxn modelId="{773A9EC0-EF67-41C6-8CDA-76CF87D34C28}" srcId="{19C9EAEC-8434-480C-A431-BA33BB3A3F0A}" destId="{55103D6A-5B94-47E4-9E6F-2D05949E8C60}" srcOrd="10" destOrd="0" parTransId="{8FE6073C-BF76-4DC6-8B9A-AE602C317527}" sibTransId="{5D8BE1A3-C627-456A-A114-FDC85D4B674F}"/>
    <dgm:cxn modelId="{9EF66485-BF08-4159-9F49-3625D65F0A84}" srcId="{19C9EAEC-8434-480C-A431-BA33BB3A3F0A}" destId="{570C24C6-9125-40D8-BED4-3BE32177958E}" srcOrd="0" destOrd="0" parTransId="{51DA7E3A-51AC-41F5-B7FE-BF4A5E3A7AA2}" sibTransId="{A19D4084-F3C7-42F1-8243-94A53F8AFD89}"/>
    <dgm:cxn modelId="{6363BB3B-932D-40FC-8E94-8B1A39EB4E20}" srcId="{19C9EAEC-8434-480C-A431-BA33BB3A3F0A}" destId="{768737E2-62E0-4804-AE44-D61B7526F465}" srcOrd="4" destOrd="0" parTransId="{3C4CC614-36E6-4033-A7A0-8E8AC4049CB7}" sibTransId="{AE233B28-471E-41BF-9878-3410E3C3CDFE}"/>
    <dgm:cxn modelId="{993A44F0-8655-4359-988C-56F449CF53D1}" srcId="{19C9EAEC-8434-480C-A431-BA33BB3A3F0A}" destId="{699B0E44-415A-4798-94FF-15733D3CC813}" srcOrd="2" destOrd="0" parTransId="{7CFB6922-E9E2-4D26-A067-23A57197B115}" sibTransId="{D6ABDA8D-41A0-4511-9C73-8E8E456120CC}"/>
    <dgm:cxn modelId="{A10A1EE7-7A64-4402-8039-F803ACEEB387}" srcId="{DE4FFA5F-0DB6-4D96-AF4B-58FF77BD1369}" destId="{2B188B48-4083-477C-9807-060BB0E6FD38}" srcOrd="5" destOrd="0" parTransId="{1AFAB2E7-85CD-4D9C-9BC7-047D1230B6AA}" sibTransId="{DDB8D302-E122-4E8B-AD68-EA75CDA1AC9D}"/>
    <dgm:cxn modelId="{48738A7B-3A7A-4CD7-BDBA-4046605C4377}" type="presOf" srcId="{55103D6A-5B94-47E4-9E6F-2D05949E8C60}" destId="{678417F5-8425-44FE-9FBE-1981C97A3FD5}" srcOrd="0" destOrd="10" presId="urn:microsoft.com/office/officeart/2005/8/layout/hList2"/>
    <dgm:cxn modelId="{CA7EED06-8454-46B9-9D4F-3D091D400281}" type="presOf" srcId="{F5CA17A3-AFC3-4646-AE5B-61FCE596CE4E}" destId="{572C7916-1BB6-4DEF-B74A-BC5F2DDB49DF}" srcOrd="0" destOrd="10" presId="urn:microsoft.com/office/officeart/2005/8/layout/hList2"/>
    <dgm:cxn modelId="{F3BBAFC9-DA14-4716-8E9C-7D6DE7C638C7}" type="presOf" srcId="{F115AAF1-16B9-4E6D-B60F-803DB8B95FC9}" destId="{678417F5-8425-44FE-9FBE-1981C97A3FD5}" srcOrd="0" destOrd="8" presId="urn:microsoft.com/office/officeart/2005/8/layout/hList2"/>
    <dgm:cxn modelId="{7C46DDD2-34A6-472F-BD56-CD6B1A338B9D}" type="presOf" srcId="{B5D96B81-4A99-4594-9259-E3F3CB2122BC}" destId="{D301C24E-5DB5-431C-93A2-B1BEF12F4145}" srcOrd="0" destOrd="2" presId="urn:microsoft.com/office/officeart/2005/8/layout/hList2"/>
    <dgm:cxn modelId="{FCF286F8-B395-4840-918B-DFCD1DE4B7EC}" type="presOf" srcId="{60ED4E57-ADBF-40E3-A181-858DF96687D4}" destId="{572C7916-1BB6-4DEF-B74A-BC5F2DDB49DF}" srcOrd="0" destOrd="7" presId="urn:microsoft.com/office/officeart/2005/8/layout/hList2"/>
    <dgm:cxn modelId="{58F5D319-F08E-48C2-B24D-398A10ED2CD4}" srcId="{75D71DE8-40AD-48C9-8437-C43F345F9696}" destId="{8B4B5FFA-55B4-40FB-8BF7-CE7FCF97B6B1}" srcOrd="1" destOrd="0" parTransId="{DD2A8372-E575-4886-85C1-64BD0B20C740}" sibTransId="{3C82F160-0A91-4A32-8199-7E083F065376}"/>
    <dgm:cxn modelId="{B552134C-F3F8-4575-850A-60B44A18866F}" type="presOf" srcId="{0BDF8396-BB10-4899-9A63-4BC7DE06D908}" destId="{678417F5-8425-44FE-9FBE-1981C97A3FD5}" srcOrd="0" destOrd="1" presId="urn:microsoft.com/office/officeart/2005/8/layout/hList2"/>
    <dgm:cxn modelId="{0E84F7EB-EDE1-4FBA-88A4-149B2E1D6D07}" type="presOf" srcId="{C8D3CFEB-6E9C-43D3-A72D-103B680C1959}" destId="{38887FA7-EACB-43BE-882A-6FE4C23CC4B1}" srcOrd="0" destOrd="6" presId="urn:microsoft.com/office/officeart/2005/8/layout/hList2"/>
    <dgm:cxn modelId="{D6774B1D-1510-4571-A975-0C424D0183B0}" type="presOf" srcId="{7439DFE1-5CA0-4E09-BA62-C5A60D1FEB98}" destId="{678417F5-8425-44FE-9FBE-1981C97A3FD5}" srcOrd="0" destOrd="9" presId="urn:microsoft.com/office/officeart/2005/8/layout/hList2"/>
    <dgm:cxn modelId="{534F000A-4824-4F44-9DFE-B16CB3F49876}" srcId="{DE4FFA5F-0DB6-4D96-AF4B-58FF77BD1369}" destId="{10E4D8CA-0134-40DE-802D-2BA184992445}" srcOrd="4" destOrd="0" parTransId="{3BDB4041-F3C4-4233-9A62-D05C11678591}" sibTransId="{C7CC4234-964A-4751-9745-6F980A9DD5D7}"/>
    <dgm:cxn modelId="{0EB2A3D0-F121-4661-BDDB-16D39EED791B}" type="presOf" srcId="{1FC7BFF0-5FD7-4B9F-87CA-33FF40257897}" destId="{38887FA7-EACB-43BE-882A-6FE4C23CC4B1}" srcOrd="0" destOrd="9" presId="urn:microsoft.com/office/officeart/2005/8/layout/hList2"/>
    <dgm:cxn modelId="{6962E2A3-242D-4D7A-B048-1458AB0497DD}" srcId="{19C9EAEC-8434-480C-A431-BA33BB3A3F0A}" destId="{CAE88A12-2C43-4CA2-8B5B-7379069C1DCB}" srcOrd="12" destOrd="0" parTransId="{CACEAB3D-3DFD-40EC-AFB1-15AC65001E1D}" sibTransId="{BBF75240-18EF-4B79-9E54-A6045221BD39}"/>
    <dgm:cxn modelId="{DFF55B89-331C-4637-ABFB-5E5A79684BFB}" srcId="{8B4B5FFA-55B4-40FB-8BF7-CE7FCF97B6B1}" destId="{0BEDA725-65BC-4C6F-B52A-E8C97E468A40}" srcOrd="6" destOrd="0" parTransId="{14630CE3-8C74-4BA8-B434-A18CCBC39E3D}" sibTransId="{3454E6F2-D007-4765-B8F1-7DE8DD0CA733}"/>
    <dgm:cxn modelId="{5211E92A-8E9E-4689-AC14-E094C3E43018}" type="presOf" srcId="{50E6E6A9-EFFF-450A-B762-7C6E28B38608}" destId="{38887FA7-EACB-43BE-882A-6FE4C23CC4B1}" srcOrd="0" destOrd="1" presId="urn:microsoft.com/office/officeart/2005/8/layout/hList2"/>
    <dgm:cxn modelId="{D0D72D19-24AB-4167-B3A0-B4F6F5164E08}" srcId="{8B4B5FFA-55B4-40FB-8BF7-CE7FCF97B6B1}" destId="{F5CA17A3-AFC3-4646-AE5B-61FCE596CE4E}" srcOrd="10" destOrd="0" parTransId="{5E3C8AC4-19C6-4D7D-A889-A96C2354638E}" sibTransId="{337E2388-6C71-4C46-B0A1-6A3062E692DA}"/>
    <dgm:cxn modelId="{ED2C7213-EAD1-4B2D-9AC1-D19AE04A8437}" srcId="{19C9EAEC-8434-480C-A431-BA33BB3A3F0A}" destId="{F115AAF1-16B9-4E6D-B60F-803DB8B95FC9}" srcOrd="8" destOrd="0" parTransId="{7BB6971D-B4D9-4E04-B061-C983D77BD521}" sibTransId="{64B9C36F-7CB5-4E63-9632-11D4C7FF5AD0}"/>
    <dgm:cxn modelId="{9E8C14A6-AC14-4F00-B155-22DC4B0D44FB}" srcId="{DE4FFA5F-0DB6-4D96-AF4B-58FF77BD1369}" destId="{C8D3CFEB-6E9C-43D3-A72D-103B680C1959}" srcOrd="6" destOrd="0" parTransId="{B9ECEA75-2CF2-435D-9D5A-6AC7B13858D3}" sibTransId="{484DEAE4-0F56-4F28-ABFA-3C9CD8F71494}"/>
    <dgm:cxn modelId="{F5D6252F-AD5F-4F36-B1E4-F3DF1E7A175D}" srcId="{8B4B5FFA-55B4-40FB-8BF7-CE7FCF97B6B1}" destId="{ADB5958C-B311-4CF7-B9DC-639E09C6C212}" srcOrd="9" destOrd="0" parTransId="{7A302FB3-7214-48E8-88E4-465E792B056D}" sibTransId="{C2E2D87E-34A5-4565-A015-62D1B8FE10D8}"/>
    <dgm:cxn modelId="{873692F5-04BA-474D-A862-4AF798D521F2}" type="presOf" srcId="{BCA9B3B7-781F-45AE-AC64-665214804777}" destId="{38887FA7-EACB-43BE-882A-6FE4C23CC4B1}" srcOrd="0" destOrd="2" presId="urn:microsoft.com/office/officeart/2005/8/layout/hList2"/>
    <dgm:cxn modelId="{83AE5AEA-EF44-456D-83B8-9DC5C48F18A9}" srcId="{91CC1D9E-B7AA-4E5C-93EE-CBD87D21E73E}" destId="{ADF44F13-5185-40ED-8F62-4F3545BEF52E}" srcOrd="4" destOrd="0" parTransId="{C81B2898-F3F4-435B-9C3F-3E28229757D2}" sibTransId="{FD85D519-102E-42A5-A3F6-A7A501FEF069}"/>
    <dgm:cxn modelId="{BD4AA473-3E60-4C5C-9973-B7F2BF096BC4}" type="presOf" srcId="{C347FE8E-2235-4FE0-8CA5-B5424F7E2559}" destId="{678417F5-8425-44FE-9FBE-1981C97A3FD5}" srcOrd="0" destOrd="13" presId="urn:microsoft.com/office/officeart/2005/8/layout/hList2"/>
    <dgm:cxn modelId="{0DF78C91-87CE-4581-BE8E-DE61D67D85EC}" type="presOf" srcId="{5E7D25F0-688A-4CA0-8E80-BEA6969553F0}" destId="{678417F5-8425-44FE-9FBE-1981C97A3FD5}" srcOrd="0" destOrd="3" presId="urn:microsoft.com/office/officeart/2005/8/layout/hList2"/>
    <dgm:cxn modelId="{5E661467-B3D7-449B-9BF2-4D63ABE4CE46}" type="presOf" srcId="{CAE88A12-2C43-4CA2-8B5B-7379069C1DCB}" destId="{678417F5-8425-44FE-9FBE-1981C97A3FD5}" srcOrd="0" destOrd="12" presId="urn:microsoft.com/office/officeart/2005/8/layout/hList2"/>
    <dgm:cxn modelId="{546AFCB7-998C-4930-9322-3CCABF0C525F}" type="presOf" srcId="{8E8ECCDE-8CE3-4AD8-836E-2DF734FA0EC8}" destId="{38887FA7-EACB-43BE-882A-6FE4C23CC4B1}" srcOrd="0" destOrd="3" presId="urn:microsoft.com/office/officeart/2005/8/layout/hList2"/>
    <dgm:cxn modelId="{E9290AAC-466B-424D-BD41-736937C96970}" srcId="{91CC1D9E-B7AA-4E5C-93EE-CBD87D21E73E}" destId="{36CEDB7E-B289-49E4-859E-CB477FE39CDB}" srcOrd="7" destOrd="0" parTransId="{478D33D1-A7D6-4F38-8902-437E2983C98B}" sibTransId="{4337115F-6202-4A00-A717-39B96C63D984}"/>
    <dgm:cxn modelId="{484354BC-FE8A-4E8C-8FCD-2787A0000DF5}" type="presOf" srcId="{C65B1A97-6E0C-4574-A45C-282E5B5E90DB}" destId="{678417F5-8425-44FE-9FBE-1981C97A3FD5}" srcOrd="0" destOrd="7" presId="urn:microsoft.com/office/officeart/2005/8/layout/hList2"/>
    <dgm:cxn modelId="{208BA2FE-8552-4F4D-B4BE-6B17DB56828F}" type="presOf" srcId="{C0891DED-1C85-445B-B9C0-ED950B619E48}" destId="{572C7916-1BB6-4DEF-B74A-BC5F2DDB49DF}" srcOrd="0" destOrd="3" presId="urn:microsoft.com/office/officeart/2005/8/layout/hList2"/>
    <dgm:cxn modelId="{D5EF9B4C-31FD-4BA4-BD38-70E776A4F0AD}" type="presOf" srcId="{ADF44F13-5185-40ED-8F62-4F3545BEF52E}" destId="{D301C24E-5DB5-431C-93A2-B1BEF12F4145}" srcOrd="0" destOrd="4" presId="urn:microsoft.com/office/officeart/2005/8/layout/hList2"/>
    <dgm:cxn modelId="{A71F78EF-90F6-4A19-946B-0C488B5BD1B7}" type="presOf" srcId="{F16DC8CB-7AA1-49AA-83CB-5654AE11E32C}" destId="{38887FA7-EACB-43BE-882A-6FE4C23CC4B1}" srcOrd="0" destOrd="0" presId="urn:microsoft.com/office/officeart/2005/8/layout/hList2"/>
    <dgm:cxn modelId="{215FA02C-CBD9-4F46-8BF3-F1BD26BBE826}" type="presOf" srcId="{1B78EE77-1350-420C-A3B8-E3D3EA14FE45}" destId="{678417F5-8425-44FE-9FBE-1981C97A3FD5}" srcOrd="0" destOrd="11" presId="urn:microsoft.com/office/officeart/2005/8/layout/hList2"/>
    <dgm:cxn modelId="{DE120233-2332-48B9-9E5A-A6018D004CAD}" srcId="{91CC1D9E-B7AA-4E5C-93EE-CBD87D21E73E}" destId="{DA512B17-8EB9-4BE1-A945-B9D851871E1C}" srcOrd="10" destOrd="0" parTransId="{E4F69199-8AF8-4B89-AC28-8D379CB7B3FA}" sibTransId="{B32DEE50-4388-4F43-AE7B-28078F3A4A76}"/>
    <dgm:cxn modelId="{C65660DB-A021-4B6A-8242-EE26BAC613BA}" type="presOf" srcId="{699B0E44-415A-4798-94FF-15733D3CC813}" destId="{678417F5-8425-44FE-9FBE-1981C97A3FD5}" srcOrd="0" destOrd="2" presId="urn:microsoft.com/office/officeart/2005/8/layout/hList2"/>
    <dgm:cxn modelId="{B3CBF43F-4DC4-41BC-8019-1F177833439B}" srcId="{DE4FFA5F-0DB6-4D96-AF4B-58FF77BD1369}" destId="{8E8ECCDE-8CE3-4AD8-836E-2DF734FA0EC8}" srcOrd="3" destOrd="0" parTransId="{7C3AF848-9758-4B39-9C9A-1218FC283F30}" sibTransId="{16139882-2E02-4F70-9421-BC262EFABF35}"/>
    <dgm:cxn modelId="{2BCD0442-31FB-43DE-9D59-4443B5BAE6B2}" srcId="{19C9EAEC-8434-480C-A431-BA33BB3A3F0A}" destId="{7439DFE1-5CA0-4E09-BA62-C5A60D1FEB98}" srcOrd="9" destOrd="0" parTransId="{1EB17B96-0641-4FBA-808A-FD268AA58420}" sibTransId="{7B1F40A1-A54A-4B00-81EB-59F2955AAF4D}"/>
    <dgm:cxn modelId="{F81C2BEC-E379-4A55-BAA3-92C3C9B39A21}" type="presOf" srcId="{0BEDA725-65BC-4C6F-B52A-E8C97E468A40}" destId="{572C7916-1BB6-4DEF-B74A-BC5F2DDB49DF}" srcOrd="0" destOrd="6" presId="urn:microsoft.com/office/officeart/2005/8/layout/hList2"/>
    <dgm:cxn modelId="{6900401F-FCBC-4521-BDB5-0DEEB31A2DFC}" srcId="{19C9EAEC-8434-480C-A431-BA33BB3A3F0A}" destId="{084F6685-3689-479C-B675-8F027EF6DD40}" srcOrd="14" destOrd="0" parTransId="{69F644FB-528F-4FF2-9B08-A7448C38BA48}" sibTransId="{1183F626-7FC3-46FF-9250-73080DF17192}"/>
    <dgm:cxn modelId="{C7A1F5E1-1163-4146-ABF9-D6C7296CCFCF}" type="presOf" srcId="{135A39BE-7ECB-43ED-977B-88C62E59F727}" destId="{D301C24E-5DB5-431C-93A2-B1BEF12F4145}" srcOrd="0" destOrd="3" presId="urn:microsoft.com/office/officeart/2005/8/layout/hList2"/>
    <dgm:cxn modelId="{B5F0A511-61A1-427A-8057-935B6E40226A}" srcId="{75D71DE8-40AD-48C9-8437-C43F345F9696}" destId="{19C9EAEC-8434-480C-A431-BA33BB3A3F0A}" srcOrd="0" destOrd="0" parTransId="{23ED45E9-31F0-4252-A12B-77E1B62DFE1D}" sibTransId="{66F6E15C-07FE-4B31-84C8-13ECF3EFA3CC}"/>
    <dgm:cxn modelId="{36C12F42-8AA5-4719-BA64-B2AF372BA8A2}" type="presOf" srcId="{8B4B5FFA-55B4-40FB-8BF7-CE7FCF97B6B1}" destId="{68684858-B4E0-4277-8861-ED5C2DB5EC2E}" srcOrd="0" destOrd="0" presId="urn:microsoft.com/office/officeart/2005/8/layout/hList2"/>
    <dgm:cxn modelId="{2549A1D3-DC33-446B-9ABD-497CBD3CBA8E}" type="presOf" srcId="{19C9EAEC-8434-480C-A431-BA33BB3A3F0A}" destId="{C762219D-88E3-4FC5-9902-3FE7B355AA37}" srcOrd="0" destOrd="0" presId="urn:microsoft.com/office/officeart/2005/8/layout/hList2"/>
    <dgm:cxn modelId="{6E4D78C9-C151-4C5A-AA70-9F3172F23FB6}" type="presOf" srcId="{084F6685-3689-479C-B675-8F027EF6DD40}" destId="{678417F5-8425-44FE-9FBE-1981C97A3FD5}" srcOrd="0" destOrd="14" presId="urn:microsoft.com/office/officeart/2005/8/layout/hList2"/>
    <dgm:cxn modelId="{E72B61E4-21E1-4968-AD46-42B55F2DF774}" srcId="{8B4B5FFA-55B4-40FB-8BF7-CE7FCF97B6B1}" destId="{C0891DED-1C85-445B-B9C0-ED950B619E48}" srcOrd="3" destOrd="0" parTransId="{2D835D23-151F-4680-9F98-EBC40857CF73}" sibTransId="{86C23811-F0E2-4030-9552-A6759A397217}"/>
    <dgm:cxn modelId="{8EA7727F-C634-438E-8434-0D44800869FB}" type="presOf" srcId="{10E4D8CA-0134-40DE-802D-2BA184992445}" destId="{38887FA7-EACB-43BE-882A-6FE4C23CC4B1}" srcOrd="0" destOrd="4" presId="urn:microsoft.com/office/officeart/2005/8/layout/hList2"/>
    <dgm:cxn modelId="{7C4BCA89-9B91-4D2E-AC6D-E0BD16DCE108}" type="presOf" srcId="{E1F36D41-6D5A-475C-A8E6-DEA1DAEFB8B6}" destId="{572C7916-1BB6-4DEF-B74A-BC5F2DDB49DF}" srcOrd="0" destOrd="2" presId="urn:microsoft.com/office/officeart/2005/8/layout/hList2"/>
    <dgm:cxn modelId="{E98081D1-B4DA-43B6-B60E-8B7E9C277104}" type="presOf" srcId="{74E65CC9-E894-4318-85A3-699F2672B7E1}" destId="{D301C24E-5DB5-431C-93A2-B1BEF12F4145}" srcOrd="0" destOrd="1" presId="urn:microsoft.com/office/officeart/2005/8/layout/hList2"/>
    <dgm:cxn modelId="{01E487E9-8D42-4403-8B58-246B00D6EBA8}" type="presOf" srcId="{2B188B48-4083-477C-9807-060BB0E6FD38}" destId="{38887FA7-EACB-43BE-882A-6FE4C23CC4B1}" srcOrd="0" destOrd="5" presId="urn:microsoft.com/office/officeart/2005/8/layout/hList2"/>
    <dgm:cxn modelId="{287BAC93-4C93-4D40-8BCE-47686E2DD318}" srcId="{DE4FFA5F-0DB6-4D96-AF4B-58FF77BD1369}" destId="{BCA9B3B7-781F-45AE-AC64-665214804777}" srcOrd="2" destOrd="0" parTransId="{A4E3AB90-E817-42CE-B1E1-4D1DBD0DD0EB}" sibTransId="{E2F7733F-EC59-400E-9E9D-E863144AAA20}"/>
    <dgm:cxn modelId="{4150704E-078D-4849-B1A4-5D00BFF1AE28}" type="presOf" srcId="{90D3B0D3-425B-4362-B99A-6CFD5F0ADED2}" destId="{572C7916-1BB6-4DEF-B74A-BC5F2DDB49DF}" srcOrd="0" destOrd="8" presId="urn:microsoft.com/office/officeart/2005/8/layout/hList2"/>
    <dgm:cxn modelId="{B74734BD-707C-4EF2-A1FC-846F5F077D32}" type="presOf" srcId="{768737E2-62E0-4804-AE44-D61B7526F465}" destId="{678417F5-8425-44FE-9FBE-1981C97A3FD5}" srcOrd="0" destOrd="4" presId="urn:microsoft.com/office/officeart/2005/8/layout/hList2"/>
    <dgm:cxn modelId="{AB073B8D-8AFD-4AAA-A7EA-D7DC88247E9C}" srcId="{8B4B5FFA-55B4-40FB-8BF7-CE7FCF97B6B1}" destId="{E1F36D41-6D5A-475C-A8E6-DEA1DAEFB8B6}" srcOrd="2" destOrd="0" parTransId="{817829D1-D813-41A9-9B18-CA48A1BC9A5B}" sibTransId="{603E4DEB-B775-4E99-A2D0-26FFDB6F9CBE}"/>
    <dgm:cxn modelId="{A4EEB283-16D2-40F3-B75A-B5FFF6BFC0E8}" srcId="{DE4FFA5F-0DB6-4D96-AF4B-58FF77BD1369}" destId="{F16DC8CB-7AA1-49AA-83CB-5654AE11E32C}" srcOrd="0" destOrd="0" parTransId="{C4A28512-046D-410C-9231-A6A6662F4BA6}" sibTransId="{74C956A8-C4D9-4FD3-B84C-DF76CE4AC847}"/>
    <dgm:cxn modelId="{FDE80126-0181-489B-836B-680EBB9F9819}" type="presOf" srcId="{ADB5958C-B311-4CF7-B9DC-639E09C6C212}" destId="{572C7916-1BB6-4DEF-B74A-BC5F2DDB49DF}" srcOrd="0" destOrd="9" presId="urn:microsoft.com/office/officeart/2005/8/layout/hList2"/>
    <dgm:cxn modelId="{B1413923-04D2-4830-AD6B-999875D5C2E1}" srcId="{91CC1D9E-B7AA-4E5C-93EE-CBD87D21E73E}" destId="{66EC9F0A-0273-4C55-A160-A9E2E1018221}" srcOrd="6" destOrd="0" parTransId="{3FC4EE19-4069-490A-8073-BB97D0DD3029}" sibTransId="{C5CFABDC-581B-495D-A270-28DBC46AF6B8}"/>
    <dgm:cxn modelId="{379190CC-38D2-4616-9CDD-EEC36E462CC1}" type="presOf" srcId="{B12C4457-2A59-44D8-9462-1C3B274B3851}" destId="{572C7916-1BB6-4DEF-B74A-BC5F2DDB49DF}" srcOrd="0" destOrd="5" presId="urn:microsoft.com/office/officeart/2005/8/layout/hList2"/>
    <dgm:cxn modelId="{A8FC1BAC-2266-47AE-8664-5577EB6EAF85}" srcId="{8B4B5FFA-55B4-40FB-8BF7-CE7FCF97B6B1}" destId="{C21EBB3B-3C90-4DE7-BA49-14F669DA4796}" srcOrd="4" destOrd="0" parTransId="{A1E890DA-375F-429C-B39B-D0CF9BCDAC2E}" sibTransId="{9B599AAF-017B-4A37-BC91-F7502795BBF5}"/>
    <dgm:cxn modelId="{F48BA046-96BF-4E7C-A66E-D575A1741A74}" srcId="{75D71DE8-40AD-48C9-8437-C43F345F9696}" destId="{DE4FFA5F-0DB6-4D96-AF4B-58FF77BD1369}" srcOrd="3" destOrd="0" parTransId="{E7C34202-5E3F-4720-9089-E42460F2C728}" sibTransId="{4E92D96C-555E-45AD-AFF4-B8F68E401841}"/>
    <dgm:cxn modelId="{E576A18A-37F7-448F-BE0F-5AF057BBA9AE}" srcId="{91CC1D9E-B7AA-4E5C-93EE-CBD87D21E73E}" destId="{74E65CC9-E894-4318-85A3-699F2672B7E1}" srcOrd="1" destOrd="0" parTransId="{A4B0B186-0D04-41BC-A4A3-ED2926188AF0}" sibTransId="{0F701382-1E99-4F95-9DF5-93D50F3213DF}"/>
    <dgm:cxn modelId="{DA120D45-79BF-4D61-B0FC-FD52F7862790}" type="presOf" srcId="{91CC1D9E-B7AA-4E5C-93EE-CBD87D21E73E}" destId="{9C71B954-EA49-4972-A53A-903DEF600A3C}" srcOrd="0" destOrd="0" presId="urn:microsoft.com/office/officeart/2005/8/layout/hList2"/>
    <dgm:cxn modelId="{C526D9E9-0A4E-4CF6-A4EE-4E89BDEEDEC2}" type="presOf" srcId="{7A3DCB11-164D-434C-9B68-B8D01B617C1E}" destId="{678417F5-8425-44FE-9FBE-1981C97A3FD5}" srcOrd="0" destOrd="5" presId="urn:microsoft.com/office/officeart/2005/8/layout/hList2"/>
    <dgm:cxn modelId="{6350FE56-15F6-4D78-B812-A11D9208BC04}" srcId="{91CC1D9E-B7AA-4E5C-93EE-CBD87D21E73E}" destId="{E018380F-DB4B-4A28-B128-7F77A224E2A4}" srcOrd="5" destOrd="0" parTransId="{E2215ACC-99AA-4674-8B99-82D99E2EFBD0}" sibTransId="{7FF55273-BE59-46C7-B46E-01281A035722}"/>
    <dgm:cxn modelId="{08BAB2ED-57E4-4884-9F28-0C090003E55E}" srcId="{19C9EAEC-8434-480C-A431-BA33BB3A3F0A}" destId="{5E7D25F0-688A-4CA0-8E80-BEA6969553F0}" srcOrd="3" destOrd="0" parTransId="{67092142-0B30-458C-B582-6038E2807F7A}" sibTransId="{482CA47C-56E1-4206-B63A-025EA8D305F2}"/>
    <dgm:cxn modelId="{C3A9DA8B-3076-410D-BD84-1A40E3320C39}" type="presOf" srcId="{478533DE-11CD-4227-98E0-764F2BD7B770}" destId="{572C7916-1BB6-4DEF-B74A-BC5F2DDB49DF}" srcOrd="0" destOrd="1" presId="urn:microsoft.com/office/officeart/2005/8/layout/hList2"/>
    <dgm:cxn modelId="{CDF6CAA9-91F0-4F72-81F0-89C2A50205A0}" srcId="{DE4FFA5F-0DB6-4D96-AF4B-58FF77BD1369}" destId="{2DEFFA27-D0B2-4E88-A375-51E590F42991}" srcOrd="7" destOrd="0" parTransId="{543D307A-63F8-4E53-813C-28FCD1203AA5}" sibTransId="{1E4DA71E-9FB3-4B82-B889-81B8FF1F41C3}"/>
    <dgm:cxn modelId="{D9B253A4-8793-4FFB-B70F-8778FB8D4B31}" srcId="{DE4FFA5F-0DB6-4D96-AF4B-58FF77BD1369}" destId="{1FC7BFF0-5FD7-4B9F-87CA-33FF40257897}" srcOrd="9" destOrd="0" parTransId="{300D8122-0C95-4FFD-92D6-AEFD8112D70E}" sibTransId="{0F2003C4-7660-443B-89CF-DBC872ACDFBE}"/>
    <dgm:cxn modelId="{9FC82CF0-33D1-4F01-AC17-6250C98C2F45}" srcId="{19C9EAEC-8434-480C-A431-BA33BB3A3F0A}" destId="{7A3DCB11-164D-434C-9B68-B8D01B617C1E}" srcOrd="5" destOrd="0" parTransId="{2F68C0C7-D3DE-4362-9B60-12FF6F3BBDC6}" sibTransId="{BC317DA2-88BC-4BA5-BF34-B8BED0339C55}"/>
    <dgm:cxn modelId="{7859B2AD-A22B-4EC1-9354-611088C1C027}" type="presOf" srcId="{ADAA4117-16C8-4FF6-BAD6-C2A35B2A1FA0}" destId="{D301C24E-5DB5-431C-93A2-B1BEF12F4145}" srcOrd="0" destOrd="0" presId="urn:microsoft.com/office/officeart/2005/8/layout/hList2"/>
    <dgm:cxn modelId="{73586998-9D65-4A6D-B3C4-D67CB321F508}" type="presParOf" srcId="{726F0AFE-EE87-4081-9C0A-DB3A928C12F1}" destId="{CC21D7BF-58CA-4A9F-A611-6EB6238A0ABD}" srcOrd="0" destOrd="0" presId="urn:microsoft.com/office/officeart/2005/8/layout/hList2"/>
    <dgm:cxn modelId="{87C58C37-06BB-4F10-8E83-78EA5A7AD88B}" type="presParOf" srcId="{CC21D7BF-58CA-4A9F-A611-6EB6238A0ABD}" destId="{802F3EE8-24B1-4342-9047-F643F41D0457}" srcOrd="0" destOrd="0" presId="urn:microsoft.com/office/officeart/2005/8/layout/hList2"/>
    <dgm:cxn modelId="{D31B31B8-1BFB-4A80-86AF-553A23F5794A}" type="presParOf" srcId="{CC21D7BF-58CA-4A9F-A611-6EB6238A0ABD}" destId="{678417F5-8425-44FE-9FBE-1981C97A3FD5}" srcOrd="1" destOrd="0" presId="urn:microsoft.com/office/officeart/2005/8/layout/hList2"/>
    <dgm:cxn modelId="{59D61DF2-95ED-48C6-A834-D0B0F0278CDD}" type="presParOf" srcId="{CC21D7BF-58CA-4A9F-A611-6EB6238A0ABD}" destId="{C762219D-88E3-4FC5-9902-3FE7B355AA37}" srcOrd="2" destOrd="0" presId="urn:microsoft.com/office/officeart/2005/8/layout/hList2"/>
    <dgm:cxn modelId="{785D9523-911B-4605-9A8B-DBF9771C2B7D}" type="presParOf" srcId="{726F0AFE-EE87-4081-9C0A-DB3A928C12F1}" destId="{C25C23E4-915D-48F7-9C37-830E809D5231}" srcOrd="1" destOrd="0" presId="urn:microsoft.com/office/officeart/2005/8/layout/hList2"/>
    <dgm:cxn modelId="{E71FD75E-7012-426B-9884-4DEF6B769AA5}" type="presParOf" srcId="{726F0AFE-EE87-4081-9C0A-DB3A928C12F1}" destId="{E856186E-5E7C-40FC-AE5D-9EF62796456B}" srcOrd="2" destOrd="0" presId="urn:microsoft.com/office/officeart/2005/8/layout/hList2"/>
    <dgm:cxn modelId="{8D0BA585-0D5C-41FA-B37F-11C35717D03F}" type="presParOf" srcId="{E856186E-5E7C-40FC-AE5D-9EF62796456B}" destId="{05B48C12-1766-4C14-948E-9F344BF22349}" srcOrd="0" destOrd="0" presId="urn:microsoft.com/office/officeart/2005/8/layout/hList2"/>
    <dgm:cxn modelId="{CE77C5C2-E2BD-462A-B905-D2F43A9DE707}" type="presParOf" srcId="{E856186E-5E7C-40FC-AE5D-9EF62796456B}" destId="{572C7916-1BB6-4DEF-B74A-BC5F2DDB49DF}" srcOrd="1" destOrd="0" presId="urn:microsoft.com/office/officeart/2005/8/layout/hList2"/>
    <dgm:cxn modelId="{3E08B089-D867-4DB3-A900-A4CFDE47BBB7}" type="presParOf" srcId="{E856186E-5E7C-40FC-AE5D-9EF62796456B}" destId="{68684858-B4E0-4277-8861-ED5C2DB5EC2E}" srcOrd="2" destOrd="0" presId="urn:microsoft.com/office/officeart/2005/8/layout/hList2"/>
    <dgm:cxn modelId="{9E80721C-9AC3-48D2-BD75-CF61E508AAE5}" type="presParOf" srcId="{726F0AFE-EE87-4081-9C0A-DB3A928C12F1}" destId="{E564B993-F08C-4ABD-B82F-72AD66839F10}" srcOrd="3" destOrd="0" presId="urn:microsoft.com/office/officeart/2005/8/layout/hList2"/>
    <dgm:cxn modelId="{FA23A675-939B-463B-9740-4AFB0B968A70}" type="presParOf" srcId="{726F0AFE-EE87-4081-9C0A-DB3A928C12F1}" destId="{CB27D88D-8CD4-45E0-B403-B3BB547767F5}" srcOrd="4" destOrd="0" presId="urn:microsoft.com/office/officeart/2005/8/layout/hList2"/>
    <dgm:cxn modelId="{3A7DCAAC-391E-4A0C-AB22-36BD2E1C95A2}" type="presParOf" srcId="{CB27D88D-8CD4-45E0-B403-B3BB547767F5}" destId="{586647A0-6032-479C-BC49-D07E4A13875F}" srcOrd="0" destOrd="0" presId="urn:microsoft.com/office/officeart/2005/8/layout/hList2"/>
    <dgm:cxn modelId="{4F761BC5-B376-42A5-BFF5-1ACA46B0CC0C}" type="presParOf" srcId="{CB27D88D-8CD4-45E0-B403-B3BB547767F5}" destId="{D301C24E-5DB5-431C-93A2-B1BEF12F4145}" srcOrd="1" destOrd="0" presId="urn:microsoft.com/office/officeart/2005/8/layout/hList2"/>
    <dgm:cxn modelId="{7393548F-A0FE-4D40-BC93-21972591310E}" type="presParOf" srcId="{CB27D88D-8CD4-45E0-B403-B3BB547767F5}" destId="{9C71B954-EA49-4972-A53A-903DEF600A3C}" srcOrd="2" destOrd="0" presId="urn:microsoft.com/office/officeart/2005/8/layout/hList2"/>
    <dgm:cxn modelId="{0334852A-7C6A-4F57-8BAE-D9F1DACE5961}" type="presParOf" srcId="{726F0AFE-EE87-4081-9C0A-DB3A928C12F1}" destId="{054C62E2-889E-4C14-9CA3-98124109EDE9}" srcOrd="5" destOrd="0" presId="urn:microsoft.com/office/officeart/2005/8/layout/hList2"/>
    <dgm:cxn modelId="{F49DF611-CE8C-49B7-BE29-703BE3B41222}" type="presParOf" srcId="{726F0AFE-EE87-4081-9C0A-DB3A928C12F1}" destId="{C2E90174-780B-4F93-9EFC-83049BC02C42}" srcOrd="6" destOrd="0" presId="urn:microsoft.com/office/officeart/2005/8/layout/hList2"/>
    <dgm:cxn modelId="{5203B3A3-2EFC-49CD-921E-1C94BD31911D}" type="presParOf" srcId="{C2E90174-780B-4F93-9EFC-83049BC02C42}" destId="{678C5398-1015-4EA9-B231-62AFE7FFE6D8}" srcOrd="0" destOrd="0" presId="urn:microsoft.com/office/officeart/2005/8/layout/hList2"/>
    <dgm:cxn modelId="{F8760F4F-1DE0-4583-B1CD-EA4D5B031BB4}" type="presParOf" srcId="{C2E90174-780B-4F93-9EFC-83049BC02C42}" destId="{38887FA7-EACB-43BE-882A-6FE4C23CC4B1}" srcOrd="1" destOrd="0" presId="urn:microsoft.com/office/officeart/2005/8/layout/hList2"/>
    <dgm:cxn modelId="{1822A5C8-986F-4317-89C1-3BC124EA09A4}" type="presParOf" srcId="{C2E90174-780B-4F93-9EFC-83049BC02C42}" destId="{A6F20F58-7701-46E4-ACDC-BF62FA68867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D71DE8-40AD-48C9-8437-C43F345F969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BO"/>
        </a:p>
      </dgm:t>
    </dgm:pt>
    <dgm:pt modelId="{19C9EAEC-8434-480C-A431-BA33BB3A3F0A}">
      <dgm:prSet phldrT="[Texto]" custT="1"/>
      <dgm:spPr/>
      <dgm:t>
        <a:bodyPr/>
        <a:lstStyle/>
        <a:p>
          <a:r>
            <a:rPr lang="es-BO" sz="700" b="1" dirty="0">
              <a:latin typeface="+mn-lt"/>
            </a:rPr>
            <a:t>PROGRAMA DE AGUA Y SANEAMIENTO PARA CIUDADES INTERMEDIAS Y MENORES (</a:t>
          </a:r>
          <a:r>
            <a:rPr lang="es-BO" sz="700" b="1" dirty="0" err="1">
              <a:latin typeface="+mn-lt"/>
            </a:rPr>
            <a:t>PASCIM</a:t>
          </a:r>
          <a:r>
            <a:rPr lang="es-BO" sz="700" b="1" dirty="0">
              <a:latin typeface="+mn-lt"/>
            </a:rPr>
            <a:t>)</a:t>
          </a:r>
          <a:endParaRPr lang="es-BO" sz="700" dirty="0">
            <a:latin typeface="+mn-lt"/>
          </a:endParaRPr>
        </a:p>
      </dgm:t>
    </dgm:pt>
    <dgm:pt modelId="{23ED45E9-31F0-4252-A12B-77E1B62DFE1D}" type="parTrans" cxnId="{B5F0A511-61A1-427A-8057-935B6E40226A}">
      <dgm:prSet/>
      <dgm:spPr/>
      <dgm:t>
        <a:bodyPr/>
        <a:lstStyle/>
        <a:p>
          <a:endParaRPr lang="es-BO"/>
        </a:p>
      </dgm:t>
    </dgm:pt>
    <dgm:pt modelId="{66F6E15C-07FE-4B31-84C8-13ECF3EFA3CC}" type="sibTrans" cxnId="{B5F0A511-61A1-427A-8057-935B6E40226A}">
      <dgm:prSet/>
      <dgm:spPr/>
      <dgm:t>
        <a:bodyPr/>
        <a:lstStyle/>
        <a:p>
          <a:endParaRPr lang="es-BO"/>
        </a:p>
      </dgm:t>
    </dgm:pt>
    <dgm:pt modelId="{570C24C6-9125-40D8-BED4-3BE32177958E}">
      <dgm:prSet phldrT="[Texto]"/>
      <dgm:spPr>
        <a:solidFill>
          <a:srgbClr val="5B9BD5">
            <a:alpha val="50196"/>
          </a:srgbClr>
        </a:solidFill>
        <a:ln w="19050">
          <a:solidFill>
            <a:srgbClr val="5B9BD5"/>
          </a:solidFill>
        </a:ln>
      </dgm:spPr>
      <dgm:t>
        <a:bodyPr/>
        <a:lstStyle/>
        <a:p>
          <a:pPr algn="l">
            <a:buNone/>
          </a:pPr>
          <a:endParaRPr lang="es-BO" sz="600" kern="1200" dirty="0">
            <a:effectLst>
              <a:outerShdw blurRad="38100" dist="38100" dir="2700000" algn="tl">
                <a:srgbClr val="000000">
                  <a:alpha val="43137"/>
                </a:srgbClr>
              </a:outerShdw>
            </a:effectLst>
          </a:endParaRPr>
        </a:p>
      </dgm:t>
    </dgm:pt>
    <dgm:pt modelId="{51DA7E3A-51AC-41F5-B7FE-BF4A5E3A7AA2}" type="parTrans" cxnId="{9EF66485-BF08-4159-9F49-3625D65F0A84}">
      <dgm:prSet/>
      <dgm:spPr/>
      <dgm:t>
        <a:bodyPr/>
        <a:lstStyle/>
        <a:p>
          <a:endParaRPr lang="es-BO"/>
        </a:p>
      </dgm:t>
    </dgm:pt>
    <dgm:pt modelId="{A19D4084-F3C7-42F1-8243-94A53F8AFD89}" type="sibTrans" cxnId="{9EF66485-BF08-4159-9F49-3625D65F0A84}">
      <dgm:prSet/>
      <dgm:spPr/>
      <dgm:t>
        <a:bodyPr/>
        <a:lstStyle/>
        <a:p>
          <a:endParaRPr lang="es-BO"/>
        </a:p>
      </dgm:t>
    </dgm:pt>
    <dgm:pt modelId="{98CA0C1E-12D9-46AF-B32A-6F3F34A1A4A0}">
      <dgm:prSet phldrT="[Texto]"/>
      <dgm:spPr>
        <a:solidFill>
          <a:srgbClr val="5B9BD5">
            <a:alpha val="50196"/>
          </a:srgbClr>
        </a:solidFill>
        <a:ln w="19050">
          <a:solidFill>
            <a:srgbClr val="5B9BD5"/>
          </a:solidFill>
        </a:ln>
      </dgm:spPr>
      <dgm:t>
        <a:bodyPr/>
        <a:lstStyle/>
        <a:p>
          <a:pPr algn="l">
            <a:buNone/>
          </a:pPr>
          <a:r>
            <a:rPr lang="es-ES" sz="600" b="1" kern="1200" dirty="0" err="1">
              <a:solidFill>
                <a:schemeClr val="tx1"/>
              </a:solidFill>
              <a:latin typeface="Century Gothic" panose="020B0502020202020204" pitchFamily="34" charset="0"/>
            </a:rPr>
            <a:t>DPTOS</a:t>
          </a:r>
          <a:r>
            <a:rPr lang="es-ES" sz="600" b="1" kern="1200" dirty="0">
              <a:solidFill>
                <a:schemeClr val="tx1"/>
              </a:solidFill>
              <a:latin typeface="Century Gothic" panose="020B0502020202020204" pitchFamily="34" charset="0"/>
            </a:rPr>
            <a:t>:</a:t>
          </a:r>
          <a:endParaRPr lang="es-BO" sz="600" kern="1200" dirty="0">
            <a:solidFill>
              <a:schemeClr val="tx1"/>
            </a:solidFill>
          </a:endParaRPr>
        </a:p>
      </dgm:t>
    </dgm:pt>
    <dgm:pt modelId="{DC8FD4F9-82D0-4DA6-BC96-1CF7214E6472}" type="parTrans" cxnId="{2AD4327A-AB5A-42F2-BDB4-186FDEB1727E}">
      <dgm:prSet/>
      <dgm:spPr/>
      <dgm:t>
        <a:bodyPr/>
        <a:lstStyle/>
        <a:p>
          <a:endParaRPr lang="es-BO"/>
        </a:p>
      </dgm:t>
    </dgm:pt>
    <dgm:pt modelId="{8347172A-1B20-4839-B1E6-8F53815B74D3}" type="sibTrans" cxnId="{2AD4327A-AB5A-42F2-BDB4-186FDEB1727E}">
      <dgm:prSet/>
      <dgm:spPr/>
      <dgm:t>
        <a:bodyPr/>
        <a:lstStyle/>
        <a:p>
          <a:endParaRPr lang="es-BO"/>
        </a:p>
      </dgm:t>
    </dgm:pt>
    <dgm:pt modelId="{E609EBCA-832B-430A-8E19-00AE49379170}">
      <dgm:prSet custT="1"/>
      <dgm:spPr>
        <a:solidFill>
          <a:srgbClr val="5B9BD5">
            <a:alpha val="50196"/>
          </a:srgbClr>
        </a:solidFill>
        <a:ln w="19050">
          <a:solidFill>
            <a:srgbClr val="5B9BD5"/>
          </a:solidFill>
        </a:ln>
      </dgm:spPr>
      <dgm:t>
        <a:bodyPr/>
        <a:lstStyle/>
        <a:p>
          <a:pPr algn="l"/>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02/09/2022</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117BC954-B1D4-417C-8081-4737526C421C}" type="parTrans" cxnId="{F6FFAAAF-3976-4539-AAEC-97EC6854DD45}">
      <dgm:prSet/>
      <dgm:spPr/>
      <dgm:t>
        <a:bodyPr/>
        <a:lstStyle/>
        <a:p>
          <a:endParaRPr lang="es-BO"/>
        </a:p>
      </dgm:t>
    </dgm:pt>
    <dgm:pt modelId="{7A1CD773-91EE-4AD0-9F81-92832354FD78}" type="sibTrans" cxnId="{F6FFAAAF-3976-4539-AAEC-97EC6854DD45}">
      <dgm:prSet/>
      <dgm:spPr/>
      <dgm:t>
        <a:bodyPr/>
        <a:lstStyle/>
        <a:p>
          <a:endParaRPr lang="es-BO"/>
        </a:p>
      </dgm:t>
    </dgm:pt>
    <dgm:pt modelId="{ACC9D9AB-76A1-47AA-B0AC-16E6A037352C}">
      <dgm:prSet custT="1"/>
      <dgm:spPr>
        <a:solidFill>
          <a:srgbClr val="5B9BD5">
            <a:alpha val="50196"/>
          </a:srgbClr>
        </a:solidFill>
        <a:ln w="19050">
          <a:solidFill>
            <a:srgbClr val="5B9BD5"/>
          </a:solidFill>
        </a:ln>
      </dgm:spPr>
      <dgm:t>
        <a:bodyPr/>
        <a:lstStyle/>
        <a:p>
          <a:pPr algn="l"/>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02/09/2027</a:t>
          </a:r>
        </a:p>
      </dgm:t>
    </dgm:pt>
    <dgm:pt modelId="{F5B139EA-7B8E-4476-847D-D37001E35E74}" type="parTrans" cxnId="{31C51695-90F0-440C-9935-E0750CA1A40F}">
      <dgm:prSet/>
      <dgm:spPr/>
      <dgm:t>
        <a:bodyPr/>
        <a:lstStyle/>
        <a:p>
          <a:endParaRPr lang="es-BO"/>
        </a:p>
      </dgm:t>
    </dgm:pt>
    <dgm:pt modelId="{773F7ED9-70EF-4E02-8873-4EAD3ED6B987}" type="sibTrans" cxnId="{31C51695-90F0-440C-9935-E0750CA1A40F}">
      <dgm:prSet/>
      <dgm:spPr/>
      <dgm:t>
        <a:bodyPr/>
        <a:lstStyle/>
        <a:p>
          <a:endParaRPr lang="es-BO"/>
        </a:p>
      </dgm:t>
    </dgm:pt>
    <dgm:pt modelId="{1287F018-ED5E-4921-A9C4-677A31595093}">
      <dgm:prSet phldrT="[Texto]" custT="1"/>
      <dgm:spPr>
        <a:solidFill>
          <a:srgbClr val="5B9BD5">
            <a:alpha val="50196"/>
          </a:srgbClr>
        </a:solidFill>
        <a:ln w="19050">
          <a:solidFill>
            <a:srgbClr val="5B9BD5"/>
          </a:solidFill>
        </a:ln>
      </dgm:spPr>
      <dgm:t>
        <a:bodyPr/>
        <a:lstStyle/>
        <a:p>
          <a:pPr algn="ctr">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 79,000,000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E3894380-46AA-413E-A4F2-6A02241BD1CE}" type="parTrans" cxnId="{94E23CEF-B39B-4704-A6D2-352631584DD0}">
      <dgm:prSet/>
      <dgm:spPr/>
      <dgm:t>
        <a:bodyPr/>
        <a:lstStyle/>
        <a:p>
          <a:endParaRPr lang="es-BO"/>
        </a:p>
      </dgm:t>
    </dgm:pt>
    <dgm:pt modelId="{D3082904-89A3-4E04-AF93-DE0B882D0F70}" type="sibTrans" cxnId="{94E23CEF-B39B-4704-A6D2-352631584DD0}">
      <dgm:prSet/>
      <dgm:spPr/>
      <dgm:t>
        <a:bodyPr/>
        <a:lstStyle/>
        <a:p>
          <a:endParaRPr lang="es-BO"/>
        </a:p>
      </dgm:t>
    </dgm:pt>
    <dgm:pt modelId="{C347FE8E-2235-4FE0-8CA5-B5424F7E2559}">
      <dgm:prSet phldrT="[Texto]"/>
      <dgm:spPr>
        <a:solidFill>
          <a:srgbClr val="5B9BD5">
            <a:alpha val="50196"/>
          </a:srgbClr>
        </a:solidFill>
        <a:ln w="19050">
          <a:solidFill>
            <a:srgbClr val="5B9BD5"/>
          </a:solidFill>
        </a:ln>
      </dgm:spPr>
      <dgm:t>
        <a:bodyPr/>
        <a:lstStyle/>
        <a:p>
          <a:pPr algn="l">
            <a:buNone/>
          </a:pPr>
          <a:r>
            <a:rPr lang="es-ES" sz="600" b="1" kern="1200" dirty="0">
              <a:solidFill>
                <a:schemeClr val="tx1"/>
              </a:solidFill>
              <a:latin typeface="Century Gothic" panose="020B0502020202020204" pitchFamily="34" charset="0"/>
            </a:rPr>
            <a:t>TARIJA, POTOSÍ, ORURO LA PAZ, </a:t>
          </a:r>
          <a:r>
            <a:rPr lang="es-ES" sz="600" b="1" kern="1200" dirty="0" err="1">
              <a:solidFill>
                <a:schemeClr val="tx1"/>
              </a:solidFill>
              <a:latin typeface="Century Gothic" panose="020B0502020202020204" pitchFamily="34" charset="0"/>
            </a:rPr>
            <a:t>COCHABAMBACHUQUISACA</a:t>
          </a:r>
          <a:r>
            <a:rPr lang="es-ES" sz="600" b="1" kern="1200" dirty="0">
              <a:solidFill>
                <a:schemeClr val="tx1"/>
              </a:solidFill>
              <a:latin typeface="Century Gothic" panose="020B0502020202020204" pitchFamily="34" charset="0"/>
            </a:rPr>
            <a:t>, SANTA CRUZ, BENI Y PANDO</a:t>
          </a:r>
          <a:endParaRPr lang="es-BO" sz="600" kern="1200" dirty="0">
            <a:solidFill>
              <a:schemeClr val="tx1"/>
            </a:solidFill>
          </a:endParaRPr>
        </a:p>
      </dgm:t>
    </dgm:pt>
    <dgm:pt modelId="{E56D35F6-BD69-41E3-B26E-9DD2891EA1C7}" type="parTrans" cxnId="{1FA895C0-39A5-4483-91B8-38E4310D28E6}">
      <dgm:prSet/>
      <dgm:spPr/>
      <dgm:t>
        <a:bodyPr/>
        <a:lstStyle/>
        <a:p>
          <a:endParaRPr lang="es-BO"/>
        </a:p>
      </dgm:t>
    </dgm:pt>
    <dgm:pt modelId="{F41ADADE-134E-4AEA-A958-3DE56BA15692}" type="sibTrans" cxnId="{1FA895C0-39A5-4483-91B8-38E4310D28E6}">
      <dgm:prSet/>
      <dgm:spPr/>
      <dgm:t>
        <a:bodyPr/>
        <a:lstStyle/>
        <a:p>
          <a:endParaRPr lang="es-BO"/>
        </a:p>
      </dgm:t>
    </dgm:pt>
    <dgm:pt modelId="{55103D6A-5B94-47E4-9E6F-2D05949E8C60}">
      <dgm:prSet phldrT="[Texto]"/>
      <dgm:spPr>
        <a:solidFill>
          <a:srgbClr val="5B9BD5">
            <a:alpha val="50196"/>
          </a:srgbClr>
        </a:solidFill>
        <a:ln w="19050">
          <a:solidFill>
            <a:srgbClr val="5B9BD5"/>
          </a:solidFill>
        </a:ln>
      </dgm:spPr>
      <dgm:t>
        <a:bodyPr/>
        <a:lstStyle/>
        <a:p>
          <a:pPr algn="ctr">
            <a:buNone/>
          </a:pPr>
          <a:endParaRPr lang="es-BO" sz="600" kern="1200" dirty="0"/>
        </a:p>
      </dgm:t>
    </dgm:pt>
    <dgm:pt modelId="{8FE6073C-BF76-4DC6-8B9A-AE602C317527}" type="parTrans" cxnId="{773A9EC0-EF67-41C6-8CDA-76CF87D34C28}">
      <dgm:prSet/>
      <dgm:spPr/>
      <dgm:t>
        <a:bodyPr/>
        <a:lstStyle/>
        <a:p>
          <a:endParaRPr lang="es-BO"/>
        </a:p>
      </dgm:t>
    </dgm:pt>
    <dgm:pt modelId="{5D8BE1A3-C627-456A-A114-FDC85D4B674F}" type="sibTrans" cxnId="{773A9EC0-EF67-41C6-8CDA-76CF87D34C28}">
      <dgm:prSet/>
      <dgm:spPr/>
      <dgm:t>
        <a:bodyPr/>
        <a:lstStyle/>
        <a:p>
          <a:endParaRPr lang="es-BO"/>
        </a:p>
      </dgm:t>
    </dgm:pt>
    <dgm:pt modelId="{9E922667-706C-40C2-820C-DED4D3FBA779}">
      <dgm:prSet phldrT="[Texto]"/>
      <dgm:spPr>
        <a:solidFill>
          <a:srgbClr val="5B9BD5">
            <a:alpha val="50196"/>
          </a:srgbClr>
        </a:solidFill>
        <a:ln w="19050">
          <a:solidFill>
            <a:srgbClr val="5B9BD5"/>
          </a:solidFill>
        </a:ln>
      </dgm:spPr>
      <dgm:t>
        <a:bodyPr/>
        <a:lstStyle/>
        <a:p>
          <a:pPr algn="l">
            <a:buNone/>
          </a:pPr>
          <a:endParaRPr lang="es-BO" sz="600" kern="1200" dirty="0"/>
        </a:p>
      </dgm:t>
    </dgm:pt>
    <dgm:pt modelId="{C58719E6-45D9-4DD8-9966-A63BC0C7FD4C}" type="parTrans" cxnId="{023CDD9C-9EED-4102-900A-BC26E57B6B22}">
      <dgm:prSet/>
      <dgm:spPr/>
      <dgm:t>
        <a:bodyPr/>
        <a:lstStyle/>
        <a:p>
          <a:endParaRPr lang="es-BO"/>
        </a:p>
      </dgm:t>
    </dgm:pt>
    <dgm:pt modelId="{787B13E3-5E9B-49C5-A284-A1FC4BFA9FFF}" type="sibTrans" cxnId="{023CDD9C-9EED-4102-900A-BC26E57B6B22}">
      <dgm:prSet/>
      <dgm:spPr/>
      <dgm:t>
        <a:bodyPr/>
        <a:lstStyle/>
        <a:p>
          <a:endParaRPr lang="es-BO"/>
        </a:p>
      </dgm:t>
    </dgm:pt>
    <dgm:pt modelId="{084F6685-3689-479C-B675-8F027EF6DD40}">
      <dgm:prSet phldrT="[Texto]"/>
      <dgm:spPr>
        <a:solidFill>
          <a:srgbClr val="5B9BD5">
            <a:alpha val="50196"/>
          </a:srgbClr>
        </a:solidFill>
        <a:ln w="19050">
          <a:solidFill>
            <a:srgbClr val="5B9BD5"/>
          </a:solidFill>
        </a:ln>
      </dgm:spPr>
      <dgm:t>
        <a:bodyPr/>
        <a:lstStyle/>
        <a:p>
          <a:pPr algn="l">
            <a:buNone/>
          </a:pPr>
          <a:endParaRPr lang="es-BO" sz="600" kern="1200" dirty="0"/>
        </a:p>
      </dgm:t>
    </dgm:pt>
    <dgm:pt modelId="{69F644FB-528F-4FF2-9B08-A7448C38BA48}" type="parTrans" cxnId="{6900401F-FCBC-4521-BDB5-0DEEB31A2DFC}">
      <dgm:prSet/>
      <dgm:spPr/>
      <dgm:t>
        <a:bodyPr/>
        <a:lstStyle/>
        <a:p>
          <a:endParaRPr lang="es-BO"/>
        </a:p>
      </dgm:t>
    </dgm:pt>
    <dgm:pt modelId="{1183F626-7FC3-46FF-9250-73080DF17192}" type="sibTrans" cxnId="{6900401F-FCBC-4521-BDB5-0DEEB31A2DFC}">
      <dgm:prSet/>
      <dgm:spPr/>
      <dgm:t>
        <a:bodyPr/>
        <a:lstStyle/>
        <a:p>
          <a:endParaRPr lang="es-BO"/>
        </a:p>
      </dgm:t>
    </dgm:pt>
    <dgm:pt modelId="{DE4FFA5F-0DB6-4D96-AF4B-58FF77BD1369}">
      <dgm:prSet phldrT="[Texto]" phldr="0" custT="1"/>
      <dgm:spPr/>
      <dgm:t>
        <a:bodyPr/>
        <a:lstStyle/>
        <a:p>
          <a:r>
            <a:rPr lang="es-ES" altLang="ko-KR" sz="700" b="1" kern="1200" dirty="0">
              <a:latin typeface="+mn-lt"/>
            </a:rPr>
            <a:t>PROGRAMA MULTIPROPÓSITO DE RIEGO Y AGUA POTABLE PARA LOS MUNICIPIOS DE BATALLAS, PUCARANI Y EL </a:t>
          </a:r>
          <a:r>
            <a:rPr lang="es-ES" altLang="ko-KR" sz="700" b="1" kern="1200" dirty="0">
              <a:solidFill>
                <a:prstClr val="black">
                  <a:hueOff val="0"/>
                  <a:satOff val="0"/>
                  <a:lumOff val="0"/>
                  <a:alphaOff val="0"/>
                </a:prstClr>
              </a:solidFill>
              <a:latin typeface="Calibri"/>
              <a:ea typeface="맑은 고딕" panose="020B0503020000020004" pitchFamily="34" charset="-127"/>
              <a:cs typeface="+mn-cs"/>
            </a:rPr>
            <a:t>ALTO (</a:t>
          </a:r>
          <a:r>
            <a:rPr lang="es-BO" sz="700" b="1" kern="1200" dirty="0" err="1">
              <a:solidFill>
                <a:prstClr val="black">
                  <a:hueOff val="0"/>
                  <a:satOff val="0"/>
                  <a:lumOff val="0"/>
                  <a:alphaOff val="0"/>
                </a:prstClr>
              </a:solidFill>
              <a:latin typeface="Calibri"/>
              <a:ea typeface="맑은 고딕" panose="020B0503020000020004" pitchFamily="34" charset="-127"/>
              <a:cs typeface="+mn-cs"/>
              <a:sym typeface="Century Gothic"/>
            </a:rPr>
            <a:t>MULTIPROPOSITO</a:t>
          </a:r>
          <a:r>
            <a:rPr lang="es-BO" sz="700" b="1" kern="1200" dirty="0">
              <a:solidFill>
                <a:prstClr val="black">
                  <a:hueOff val="0"/>
                  <a:satOff val="0"/>
                  <a:lumOff val="0"/>
                  <a:alphaOff val="0"/>
                </a:prstClr>
              </a:solidFill>
              <a:latin typeface="Calibri"/>
              <a:ea typeface="맑은 고딕" panose="020B0503020000020004" pitchFamily="34" charset="-127"/>
              <a:cs typeface="+mn-cs"/>
              <a:sym typeface="Century Gothic"/>
            </a:rPr>
            <a:t>)</a:t>
          </a:r>
          <a:endParaRPr lang="es-BO" sz="700" b="1" kern="1200" dirty="0">
            <a:solidFill>
              <a:prstClr val="black">
                <a:hueOff val="0"/>
                <a:satOff val="0"/>
                <a:lumOff val="0"/>
                <a:alphaOff val="0"/>
              </a:prstClr>
            </a:solidFill>
            <a:latin typeface="Calibri"/>
            <a:ea typeface="맑은 고딕" panose="020B0503020000020004" pitchFamily="34" charset="-127"/>
            <a:cs typeface="+mn-cs"/>
          </a:endParaRPr>
        </a:p>
      </dgm:t>
    </dgm:pt>
    <dgm:pt modelId="{E7C34202-5E3F-4720-9089-E42460F2C728}" type="parTrans" cxnId="{F48BA046-96BF-4E7C-A66E-D575A1741A74}">
      <dgm:prSet/>
      <dgm:spPr/>
      <dgm:t>
        <a:bodyPr/>
        <a:lstStyle/>
        <a:p>
          <a:endParaRPr lang="es-BO"/>
        </a:p>
      </dgm:t>
    </dgm:pt>
    <dgm:pt modelId="{4E92D96C-555E-45AD-AFF4-B8F68E401841}" type="sibTrans" cxnId="{F48BA046-96BF-4E7C-A66E-D575A1741A74}">
      <dgm:prSet/>
      <dgm:spPr/>
      <dgm:t>
        <a:bodyPr/>
        <a:lstStyle/>
        <a:p>
          <a:endParaRPr lang="es-BO"/>
        </a:p>
      </dgm:t>
    </dgm:pt>
    <dgm:pt modelId="{F7C92BFF-9A0C-4308-B582-7849588EB401}">
      <dgm:prSet phldrT="[Texto]" custT="1"/>
      <dgm:spPr>
        <a:solidFill>
          <a:srgbClr val="548235">
            <a:alpha val="50196"/>
          </a:srgbClr>
        </a:solidFill>
        <a:ln w="19050">
          <a:solidFill>
            <a:srgbClr val="548235"/>
          </a:solidFill>
        </a:ln>
      </dgm:spPr>
      <dgm:t>
        <a:bodyPr/>
        <a:lstStyle/>
        <a:p>
          <a:pPr marL="57150" lvl="1" indent="0" algn="l" defTabSz="355600">
            <a:lnSpc>
              <a:spcPct val="90000"/>
            </a:lnSpc>
            <a:spcBef>
              <a:spcPct val="0"/>
            </a:spcBef>
            <a:spcAft>
              <a:spcPct val="15000"/>
            </a:spcAft>
            <a:buNone/>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 </a:t>
          </a:r>
          <a:endParaRPr lang="es-BO" sz="600" b="1" kern="1200" dirty="0">
            <a:solidFill>
              <a:prstClr val="black"/>
            </a:solidFill>
            <a:latin typeface="Century Gothic" panose="020B0502020202020204" pitchFamily="34" charset="0"/>
            <a:ea typeface="+mn-ea"/>
            <a:cs typeface="+mn-cs"/>
          </a:endParaRPr>
        </a:p>
      </dgm:t>
    </dgm:pt>
    <dgm:pt modelId="{CFA8A148-643C-4EBC-9757-2DCA5A2D9241}" type="parTrans" cxnId="{D0489097-508E-4141-8066-A51C076CECA2}">
      <dgm:prSet/>
      <dgm:spPr/>
      <dgm:t>
        <a:bodyPr/>
        <a:lstStyle/>
        <a:p>
          <a:endParaRPr lang="es-BO"/>
        </a:p>
      </dgm:t>
    </dgm:pt>
    <dgm:pt modelId="{B8FD2CAE-C25C-4EBF-AA20-DEF38C28C0DC}" type="sibTrans" cxnId="{D0489097-508E-4141-8066-A51C076CECA2}">
      <dgm:prSet/>
      <dgm:spPr/>
      <dgm:t>
        <a:bodyPr/>
        <a:lstStyle/>
        <a:p>
          <a:endParaRPr lang="es-BO"/>
        </a:p>
      </dgm:t>
    </dgm:pt>
    <dgm:pt modelId="{ADAA4117-16C8-4FF6-BAD6-C2A35B2A1FA0}">
      <dgm:prSet phldrT="[Texto]"/>
      <dgm:spPr>
        <a:solidFill>
          <a:srgbClr val="548235">
            <a:alpha val="50196"/>
          </a:srgbClr>
        </a:solidFill>
        <a:ln w="19050">
          <a:solidFill>
            <a:srgbClr val="548235"/>
          </a:solidFill>
        </a:ln>
      </dgm:spPr>
      <dgm:t>
        <a:bodyPr/>
        <a:lstStyle/>
        <a:p>
          <a:pPr marL="57150" lvl="1" indent="0" algn="l" defTabSz="400050">
            <a:lnSpc>
              <a:spcPct val="90000"/>
            </a:lnSpc>
            <a:spcBef>
              <a:spcPct val="0"/>
            </a:spcBef>
            <a:spcAft>
              <a:spcPct val="15000"/>
            </a:spcAft>
            <a:buNone/>
          </a:pPr>
          <a:endParaRPr lang="es-BO" sz="900" kern="1200" dirty="0"/>
        </a:p>
      </dgm:t>
    </dgm:pt>
    <dgm:pt modelId="{F5307B3D-FD84-4F7A-A09E-D33AE8F19CD8}" type="parTrans" cxnId="{9D9E8489-601B-44ED-A14D-9EE1BC2D1378}">
      <dgm:prSet/>
      <dgm:spPr/>
      <dgm:t>
        <a:bodyPr/>
        <a:lstStyle/>
        <a:p>
          <a:endParaRPr lang="es-BO"/>
        </a:p>
      </dgm:t>
    </dgm:pt>
    <dgm:pt modelId="{23C5E64C-8125-45CE-B35C-F9315649870A}" type="sibTrans" cxnId="{9D9E8489-601B-44ED-A14D-9EE1BC2D1378}">
      <dgm:prSet/>
      <dgm:spPr/>
      <dgm:t>
        <a:bodyPr/>
        <a:lstStyle/>
        <a:p>
          <a:endParaRPr lang="es-BO"/>
        </a:p>
      </dgm:t>
    </dgm:pt>
    <dgm:pt modelId="{91CC1D9E-B7AA-4E5C-93EE-CBD87D21E73E}">
      <dgm:prSet phldrT="[Texto]" custT="1"/>
      <dgm:spPr/>
      <dgm:t>
        <a:bodyPr/>
        <a:lstStyle/>
        <a:p>
          <a:pPr algn="l"/>
          <a:r>
            <a:rPr lang="es-MX" sz="700" b="1" dirty="0">
              <a:solidFill>
                <a:prstClr val="black">
                  <a:hueOff val="0"/>
                  <a:satOff val="0"/>
                  <a:lumOff val="0"/>
                  <a:alphaOff val="0"/>
                </a:prstClr>
              </a:solidFill>
              <a:latin typeface="+mn-lt"/>
              <a:ea typeface="+mn-ea"/>
              <a:cs typeface="+mn-cs"/>
            </a:rPr>
            <a:t>PROGRAMA DE AGUA, SANEAMIENTO, RESIDUOS SÓLIDOS Y DRENAJE PLUVIAL (</a:t>
          </a:r>
          <a:r>
            <a:rPr lang="es-MX" sz="700" b="1" dirty="0" err="1">
              <a:solidFill>
                <a:prstClr val="black">
                  <a:hueOff val="0"/>
                  <a:satOff val="0"/>
                  <a:lumOff val="0"/>
                  <a:alphaOff val="0"/>
                </a:prstClr>
              </a:solidFill>
              <a:latin typeface="+mn-lt"/>
              <a:ea typeface="+mn-ea"/>
              <a:cs typeface="+mn-cs"/>
            </a:rPr>
            <a:t>PROASRED</a:t>
          </a:r>
          <a:r>
            <a:rPr lang="es-MX" sz="700" b="1" dirty="0">
              <a:solidFill>
                <a:prstClr val="black">
                  <a:hueOff val="0"/>
                  <a:satOff val="0"/>
                  <a:lumOff val="0"/>
                  <a:alphaOff val="0"/>
                </a:prstClr>
              </a:solidFill>
              <a:latin typeface="+mn-lt"/>
              <a:ea typeface="+mn-ea"/>
              <a:cs typeface="+mn-cs"/>
            </a:rPr>
            <a:t>)</a:t>
          </a:r>
          <a:endParaRPr lang="es-BO" sz="700" dirty="0">
            <a:latin typeface="+mn-lt"/>
          </a:endParaRPr>
        </a:p>
      </dgm:t>
    </dgm:pt>
    <dgm:pt modelId="{71B94DEF-C907-40B6-A6A6-17D04A4FA483}" type="parTrans" cxnId="{7860591B-9A34-4FB1-BA9E-2FE75CBB674E}">
      <dgm:prSet/>
      <dgm:spPr/>
      <dgm:t>
        <a:bodyPr/>
        <a:lstStyle/>
        <a:p>
          <a:endParaRPr lang="es-BO"/>
        </a:p>
      </dgm:t>
    </dgm:pt>
    <dgm:pt modelId="{1A9D6600-D776-4B29-A7B8-85771FAA0927}" type="sibTrans" cxnId="{7860591B-9A34-4FB1-BA9E-2FE75CBB674E}">
      <dgm:prSet/>
      <dgm:spPr/>
      <dgm:t>
        <a:bodyPr/>
        <a:lstStyle/>
        <a:p>
          <a:endParaRPr lang="es-BO"/>
        </a:p>
      </dgm:t>
    </dgm:pt>
    <dgm:pt modelId="{8B4B5FFA-55B4-40FB-8BF7-CE7FCF97B6B1}">
      <dgm:prSet phldrT="[Texto]" custT="1"/>
      <dgm:spPr/>
      <dgm:t>
        <a:bodyPr/>
        <a:lstStyle/>
        <a:p>
          <a:pPr>
            <a:buNone/>
          </a:pPr>
          <a:r>
            <a:rPr lang="es-MX" sz="700" b="1" dirty="0">
              <a:solidFill>
                <a:prstClr val="black">
                  <a:hueOff val="0"/>
                  <a:satOff val="0"/>
                  <a:lumOff val="0"/>
                  <a:alphaOff val="0"/>
                </a:prstClr>
              </a:solidFill>
              <a:latin typeface="+mn-lt"/>
              <a:ea typeface="+mn-ea"/>
              <a:cs typeface="+mn-cs"/>
            </a:rPr>
            <a:t>PROGRAMA SANEAMIENTO EN  ZONAS RURALES Y PEQUEÑAS COMUNIDADES Y GESTIÓN INTEGRAL DEL AGUA EN ÁREAS URBANAS </a:t>
          </a:r>
          <a:r>
            <a:rPr lang="es-BO" sz="700" b="1" dirty="0">
              <a:solidFill>
                <a:prstClr val="black">
                  <a:hueOff val="0"/>
                  <a:satOff val="0"/>
                  <a:lumOff val="0"/>
                  <a:alphaOff val="0"/>
                </a:prstClr>
              </a:solidFill>
              <a:latin typeface="+mn-lt"/>
              <a:ea typeface="+mn-ea"/>
              <a:cs typeface="+mn-cs"/>
            </a:rPr>
            <a:t>(</a:t>
          </a:r>
          <a:r>
            <a:rPr lang="es-BO" sz="700" b="1" dirty="0" err="1">
              <a:solidFill>
                <a:prstClr val="black">
                  <a:hueOff val="0"/>
                  <a:satOff val="0"/>
                  <a:lumOff val="0"/>
                  <a:alphaOff val="0"/>
                </a:prstClr>
              </a:solidFill>
              <a:latin typeface="+mn-lt"/>
              <a:ea typeface="+mn-ea"/>
              <a:cs typeface="+mn-cs"/>
            </a:rPr>
            <a:t>APS-PSRPC</a:t>
          </a:r>
          <a:r>
            <a:rPr lang="es-BO" sz="700" b="1" dirty="0">
              <a:solidFill>
                <a:prstClr val="black">
                  <a:hueOff val="0"/>
                  <a:satOff val="0"/>
                  <a:lumOff val="0"/>
                  <a:alphaOff val="0"/>
                </a:prstClr>
              </a:solidFill>
              <a:latin typeface="+mn-lt"/>
              <a:ea typeface="+mn-ea"/>
              <a:cs typeface="+mn-cs"/>
            </a:rPr>
            <a:t>)</a:t>
          </a:r>
          <a:endParaRPr lang="es-BO" sz="700" dirty="0">
            <a:latin typeface="+mn-lt"/>
          </a:endParaRPr>
        </a:p>
      </dgm:t>
    </dgm:pt>
    <dgm:pt modelId="{DD2A8372-E575-4886-85C1-64BD0B20C740}" type="parTrans" cxnId="{58F5D319-F08E-48C2-B24D-398A10ED2CD4}">
      <dgm:prSet/>
      <dgm:spPr/>
      <dgm:t>
        <a:bodyPr/>
        <a:lstStyle/>
        <a:p>
          <a:endParaRPr lang="es-BO"/>
        </a:p>
      </dgm:t>
    </dgm:pt>
    <dgm:pt modelId="{3C82F160-0A91-4A32-8199-7E083F065376}" type="sibTrans" cxnId="{58F5D319-F08E-48C2-B24D-398A10ED2CD4}">
      <dgm:prSet/>
      <dgm:spPr/>
      <dgm:t>
        <a:bodyPr/>
        <a:lstStyle/>
        <a:p>
          <a:endParaRPr lang="es-BO"/>
        </a:p>
      </dgm:t>
    </dgm:pt>
    <dgm:pt modelId="{26FDED5A-7D1E-4049-BFA5-063E8D28099D}">
      <dgm:prSet/>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buNone/>
          </a:pPr>
          <a:endParaRPr lang="es-BO" sz="800" kern="1200" dirty="0"/>
        </a:p>
      </dgm:t>
    </dgm:pt>
    <dgm:pt modelId="{0EF7C509-DF38-4202-B2C4-6998540AD6F7}" type="parTrans" cxnId="{CCDE17DE-395B-431A-A397-5A9309E2A658}">
      <dgm:prSet/>
      <dgm:spPr/>
      <dgm:t>
        <a:bodyPr/>
        <a:lstStyle/>
        <a:p>
          <a:endParaRPr lang="es-BO"/>
        </a:p>
      </dgm:t>
    </dgm:pt>
    <dgm:pt modelId="{56799B10-DB72-4AAF-B6CB-35A030CB45F9}" type="sibTrans" cxnId="{CCDE17DE-395B-431A-A397-5A9309E2A658}">
      <dgm:prSet/>
      <dgm:spPr/>
      <dgm:t>
        <a:bodyPr/>
        <a:lstStyle/>
        <a:p>
          <a:endParaRPr lang="es-BO"/>
        </a:p>
      </dgm:t>
    </dgm:pt>
    <dgm:pt modelId="{90D3B0D3-425B-4362-B99A-6CFD5F0ADED2}">
      <dgm:prSet/>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endParaRPr lang="es-BO" sz="800" b="1" kern="1200" dirty="0">
            <a:latin typeface="Century Gothic" panose="020B0502020202020204" pitchFamily="34" charset="0"/>
          </a:endParaRPr>
        </a:p>
      </dgm:t>
    </dgm:pt>
    <dgm:pt modelId="{4B016E86-CC90-4C92-959F-79067A33E11B}" type="parTrans" cxnId="{EE1FBF00-17D6-4352-AC19-3ED19CFE9870}">
      <dgm:prSet/>
      <dgm:spPr/>
      <dgm:t>
        <a:bodyPr/>
        <a:lstStyle/>
        <a:p>
          <a:endParaRPr lang="es-BO"/>
        </a:p>
      </dgm:t>
    </dgm:pt>
    <dgm:pt modelId="{EB95822C-982A-4BC7-980D-8D8ED714F05E}" type="sibTrans" cxnId="{EE1FBF00-17D6-4352-AC19-3ED19CFE9870}">
      <dgm:prSet/>
      <dgm:spPr/>
      <dgm:t>
        <a:bodyPr/>
        <a:lstStyle/>
        <a:p>
          <a:endParaRPr lang="es-BO"/>
        </a:p>
      </dgm:t>
    </dgm:pt>
    <dgm:pt modelId="{577EFC23-3D50-405A-AE08-1344A552629B}">
      <dgm:prSet custT="1"/>
      <dgm:spPr>
        <a:solidFill>
          <a:srgbClr val="7030A0">
            <a:alpha val="50196"/>
          </a:srgbClr>
        </a:solidFill>
        <a:ln w="19050">
          <a:solidFill>
            <a:srgbClr val="7030A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05/08/2019</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4A959316-ADE3-4208-BEEC-043907D6CC2D}" type="parTrans" cxnId="{24BBF3E1-9E03-46A1-9748-5576C91A9FF3}">
      <dgm:prSet/>
      <dgm:spPr/>
      <dgm:t>
        <a:bodyPr/>
        <a:lstStyle/>
        <a:p>
          <a:endParaRPr lang="es-BO"/>
        </a:p>
      </dgm:t>
    </dgm:pt>
    <dgm:pt modelId="{A9C34029-F665-4373-BCB1-6AEF338FEBEA}" type="sibTrans" cxnId="{24BBF3E1-9E03-46A1-9748-5576C91A9FF3}">
      <dgm:prSet/>
      <dgm:spPr/>
      <dgm:t>
        <a:bodyPr/>
        <a:lstStyle/>
        <a:p>
          <a:endParaRPr lang="es-BO"/>
        </a:p>
      </dgm:t>
    </dgm:pt>
    <dgm:pt modelId="{2BA50B45-E068-4A5F-AF1F-1F44650B6920}">
      <dgm:prSet custT="1"/>
      <dgm:spPr>
        <a:solidFill>
          <a:srgbClr val="7030A0">
            <a:alpha val="50196"/>
          </a:srgbClr>
        </a:solidFill>
        <a:ln w="19050">
          <a:solidFill>
            <a:srgbClr val="7030A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04/07/2027</a:t>
          </a:r>
        </a:p>
      </dgm:t>
    </dgm:pt>
    <dgm:pt modelId="{D9BEB169-B99F-46CD-AF04-5B748007C725}" type="parTrans" cxnId="{C86B28A6-F39A-4454-B14F-0578ED738271}">
      <dgm:prSet/>
      <dgm:spPr/>
      <dgm:t>
        <a:bodyPr/>
        <a:lstStyle/>
        <a:p>
          <a:endParaRPr lang="es-BO"/>
        </a:p>
      </dgm:t>
    </dgm:pt>
    <dgm:pt modelId="{10D2A4A0-6CA0-4B09-9C6D-0E020E812C65}" type="sibTrans" cxnId="{C86B28A6-F39A-4454-B14F-0578ED738271}">
      <dgm:prSet/>
      <dgm:spPr/>
      <dgm:t>
        <a:bodyPr/>
        <a:lstStyle/>
        <a:p>
          <a:endParaRPr lang="es-BO"/>
        </a:p>
      </dgm:t>
    </dgm:pt>
    <dgm:pt modelId="{081A1DCC-92C1-4A06-BDB0-C5249C31E39E}">
      <dgm:prSet/>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endPar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D0B68079-B792-44E1-9F1A-B78594D634E3}" type="parTrans" cxnId="{E82DAA41-837F-4E24-B5C0-0328C6A7B68C}">
      <dgm:prSet/>
      <dgm:spPr/>
      <dgm:t>
        <a:bodyPr/>
        <a:lstStyle/>
        <a:p>
          <a:endParaRPr lang="es-BO"/>
        </a:p>
      </dgm:t>
    </dgm:pt>
    <dgm:pt modelId="{2E761A1F-85CB-4821-982B-25BBAF300C6E}" type="sibTrans" cxnId="{E82DAA41-837F-4E24-B5C0-0328C6A7B68C}">
      <dgm:prSet/>
      <dgm:spPr/>
      <dgm:t>
        <a:bodyPr/>
        <a:lstStyle/>
        <a:p>
          <a:endParaRPr lang="es-BO"/>
        </a:p>
      </dgm:t>
    </dgm:pt>
    <dgm:pt modelId="{ADB5958C-B311-4CF7-B9DC-639E09C6C212}">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buNone/>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 </a:t>
          </a:r>
          <a:endParaRPr lang="es-ES" sz="600" b="1" kern="1200" dirty="0">
            <a:solidFill>
              <a:prstClr val="black"/>
            </a:solidFill>
            <a:latin typeface="Century Gothic" panose="020B0502020202020204" pitchFamily="34" charset="0"/>
            <a:ea typeface="+mn-ea"/>
            <a:cs typeface="+mn-cs"/>
            <a:sym typeface="Calibri"/>
          </a:endParaRPr>
        </a:p>
      </dgm:t>
    </dgm:pt>
    <dgm:pt modelId="{7A302FB3-7214-48E8-88E4-465E792B056D}" type="parTrans" cxnId="{F5D6252F-AD5F-4F36-B1E4-F3DF1E7A175D}">
      <dgm:prSet/>
      <dgm:spPr/>
      <dgm:t>
        <a:bodyPr/>
        <a:lstStyle/>
        <a:p>
          <a:endParaRPr lang="es-BO"/>
        </a:p>
      </dgm:t>
    </dgm:pt>
    <dgm:pt modelId="{C2E2D87E-34A5-4565-A015-62D1B8FE10D8}" type="sibTrans" cxnId="{F5D6252F-AD5F-4F36-B1E4-F3DF1E7A175D}">
      <dgm:prSet/>
      <dgm:spPr/>
      <dgm:t>
        <a:bodyPr/>
        <a:lstStyle/>
        <a:p>
          <a:endParaRPr lang="es-BO"/>
        </a:p>
      </dgm:t>
    </dgm:pt>
    <dgm:pt modelId="{B1DCDAF5-4566-4BC1-833E-C6BC15258577}">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r>
            <a:rPr lang="es-BO" sz="600" b="1" kern="1200" dirty="0">
              <a:solidFill>
                <a:prstClr val="black"/>
              </a:solidFill>
              <a:latin typeface="Century Gothic" panose="020B0502020202020204" pitchFamily="34" charset="0"/>
              <a:ea typeface="+mn-ea"/>
              <a:cs typeface="+mn-cs"/>
            </a:rPr>
            <a:t>TARIJA, POTOSÍ, ORURO</a:t>
          </a:r>
        </a:p>
      </dgm:t>
    </dgm:pt>
    <dgm:pt modelId="{49B5E825-7671-4E6B-97E5-7DC0EDBBBD02}" type="parTrans" cxnId="{6A143168-A9AB-4DCC-A702-FF9C50B4B11D}">
      <dgm:prSet/>
      <dgm:spPr/>
      <dgm:t>
        <a:bodyPr/>
        <a:lstStyle/>
        <a:p>
          <a:endParaRPr lang="es-BO"/>
        </a:p>
      </dgm:t>
    </dgm:pt>
    <dgm:pt modelId="{24479603-6A27-421F-A17F-7DBDCF1F34DA}" type="sibTrans" cxnId="{6A143168-A9AB-4DCC-A702-FF9C50B4B11D}">
      <dgm:prSet/>
      <dgm:spPr/>
      <dgm:t>
        <a:bodyPr/>
        <a:lstStyle/>
        <a:p>
          <a:endParaRPr lang="es-BO"/>
        </a:p>
      </dgm:t>
    </dgm:pt>
    <dgm:pt modelId="{F5CA17A3-AFC3-4646-AE5B-61FCE596CE4E}">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r>
            <a:rPr lang="es-BO" sz="600" b="1" kern="1200" dirty="0">
              <a:solidFill>
                <a:prstClr val="black"/>
              </a:solidFill>
              <a:latin typeface="Century Gothic" panose="020B0502020202020204" pitchFamily="34" charset="0"/>
              <a:ea typeface="+mn-ea"/>
              <a:cs typeface="+mn-cs"/>
            </a:rPr>
            <a:t>LA PAZ, COCHABAMBA</a:t>
          </a:r>
        </a:p>
      </dgm:t>
    </dgm:pt>
    <dgm:pt modelId="{5E3C8AC4-19C6-4D7D-A889-A96C2354638E}" type="parTrans" cxnId="{D0D72D19-24AB-4167-B3A0-B4F6F5164E08}">
      <dgm:prSet/>
      <dgm:spPr/>
      <dgm:t>
        <a:bodyPr/>
        <a:lstStyle/>
        <a:p>
          <a:endParaRPr lang="es-BO"/>
        </a:p>
      </dgm:t>
    </dgm:pt>
    <dgm:pt modelId="{337E2388-6C71-4C46-B0A1-6A3062E692DA}" type="sibTrans" cxnId="{D0D72D19-24AB-4167-B3A0-B4F6F5164E08}">
      <dgm:prSet/>
      <dgm:spPr/>
      <dgm:t>
        <a:bodyPr/>
        <a:lstStyle/>
        <a:p>
          <a:endParaRPr lang="es-BO"/>
        </a:p>
      </dgm:t>
    </dgm:pt>
    <dgm:pt modelId="{C9C91B7C-E4A7-4657-9B06-F8CEA36B2793}">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r>
            <a:rPr lang="es-BO" sz="600" b="1" kern="1200" dirty="0">
              <a:solidFill>
                <a:prstClr val="black"/>
              </a:solidFill>
              <a:latin typeface="Century Gothic" panose="020B0502020202020204" pitchFamily="34" charset="0"/>
              <a:ea typeface="+mn-ea"/>
              <a:cs typeface="+mn-cs"/>
            </a:rPr>
            <a:t>CHUQUISACA, PANDO</a:t>
          </a:r>
        </a:p>
      </dgm:t>
    </dgm:pt>
    <dgm:pt modelId="{FDED0BED-BE95-4AE0-BBFD-A87FBAAD6DA9}" type="parTrans" cxnId="{D1412076-9D68-4735-9F80-ED426BE11C02}">
      <dgm:prSet/>
      <dgm:spPr/>
      <dgm:t>
        <a:bodyPr/>
        <a:lstStyle/>
        <a:p>
          <a:endParaRPr lang="es-BO"/>
        </a:p>
      </dgm:t>
    </dgm:pt>
    <dgm:pt modelId="{DDA1C158-47E8-4875-9CEF-6B28B0B4F4A9}" type="sibTrans" cxnId="{D1412076-9D68-4735-9F80-ED426BE11C02}">
      <dgm:prSet/>
      <dgm:spPr/>
      <dgm:t>
        <a:bodyPr/>
        <a:lstStyle/>
        <a:p>
          <a:endParaRPr lang="es-BO"/>
        </a:p>
      </dgm:t>
    </dgm:pt>
    <dgm:pt modelId="{16B7F5C8-F6D0-4813-979C-3B26CF29A416}">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pPr>
          <a:r>
            <a:rPr lang="es-BO" sz="600" b="1" kern="1200" dirty="0">
              <a:solidFill>
                <a:prstClr val="black"/>
              </a:solidFill>
              <a:latin typeface="Century Gothic" panose="020B0502020202020204" pitchFamily="34" charset="0"/>
              <a:ea typeface="+mn-ea"/>
              <a:cs typeface="+mn-cs"/>
            </a:rPr>
            <a:t>SANTA CRUZ</a:t>
          </a:r>
        </a:p>
      </dgm:t>
    </dgm:pt>
    <dgm:pt modelId="{8683A3B3-2743-4A20-B36E-DADD9E5E09CA}" type="parTrans" cxnId="{EB52DFA7-7208-4773-8CE1-53E700934240}">
      <dgm:prSet/>
      <dgm:spPr/>
      <dgm:t>
        <a:bodyPr/>
        <a:lstStyle/>
        <a:p>
          <a:endParaRPr lang="es-BO"/>
        </a:p>
      </dgm:t>
    </dgm:pt>
    <dgm:pt modelId="{F81D9751-357C-4E54-AEC0-24AB97BCEF44}" type="sibTrans" cxnId="{EB52DFA7-7208-4773-8CE1-53E700934240}">
      <dgm:prSet/>
      <dgm:spPr/>
      <dgm:t>
        <a:bodyPr/>
        <a:lstStyle/>
        <a:p>
          <a:endParaRPr lang="es-BO"/>
        </a:p>
      </dgm:t>
    </dgm:pt>
    <dgm:pt modelId="{66EC9F0A-0273-4C55-A160-A9E2E1018221}">
      <dgm:prSet custT="1"/>
      <dgm:spPr>
        <a:solidFill>
          <a:srgbClr val="548235">
            <a:alpha val="50196"/>
          </a:srgbClr>
        </a:solidFill>
        <a:ln w="19050">
          <a:solidFill>
            <a:srgbClr val="548235"/>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07/07/2014</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3FC4EE19-4069-490A-8073-BB97D0DD3029}" type="parTrans" cxnId="{B1413923-04D2-4830-AD6B-999875D5C2E1}">
      <dgm:prSet/>
      <dgm:spPr/>
      <dgm:t>
        <a:bodyPr/>
        <a:lstStyle/>
        <a:p>
          <a:endParaRPr lang="es-BO"/>
        </a:p>
      </dgm:t>
    </dgm:pt>
    <dgm:pt modelId="{C5CFABDC-581B-495D-A270-28DBC46AF6B8}" type="sibTrans" cxnId="{B1413923-04D2-4830-AD6B-999875D5C2E1}">
      <dgm:prSet/>
      <dgm:spPr/>
      <dgm:t>
        <a:bodyPr/>
        <a:lstStyle/>
        <a:p>
          <a:endParaRPr lang="es-BO"/>
        </a:p>
      </dgm:t>
    </dgm:pt>
    <dgm:pt modelId="{45CF32D0-31D0-4E6B-9873-7EE7BFDDF626}">
      <dgm:prSet custT="1"/>
      <dgm:spPr>
        <a:solidFill>
          <a:srgbClr val="548235">
            <a:alpha val="50196"/>
          </a:srgbClr>
        </a:solidFill>
        <a:ln w="19050">
          <a:solidFill>
            <a:srgbClr val="548235"/>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31/12/2023</a:t>
          </a:r>
        </a:p>
      </dgm:t>
    </dgm:pt>
    <dgm:pt modelId="{094C7968-2848-4CB1-BCB1-9D44A87241BA}" type="parTrans" cxnId="{C071A79D-0655-4DF5-A4D9-F1C6AC934058}">
      <dgm:prSet/>
      <dgm:spPr/>
      <dgm:t>
        <a:bodyPr/>
        <a:lstStyle/>
        <a:p>
          <a:endParaRPr lang="es-BO"/>
        </a:p>
      </dgm:t>
    </dgm:pt>
    <dgm:pt modelId="{3240FC36-6A1C-4D5C-83E7-5B68930B48B1}" type="sibTrans" cxnId="{C071A79D-0655-4DF5-A4D9-F1C6AC934058}">
      <dgm:prSet/>
      <dgm:spPr/>
      <dgm:t>
        <a:bodyPr/>
        <a:lstStyle/>
        <a:p>
          <a:endParaRPr lang="es-BO"/>
        </a:p>
      </dgm:t>
    </dgm:pt>
    <dgm:pt modelId="{E018380F-DB4B-4A28-B128-7F77A224E2A4}">
      <dgm:prSet/>
      <dgm:spPr>
        <a:solidFill>
          <a:srgbClr val="548235">
            <a:alpha val="50196"/>
          </a:srgbClr>
        </a:solidFill>
        <a:ln w="19050">
          <a:solidFill>
            <a:srgbClr val="548235"/>
          </a:solidFill>
        </a:ln>
      </dgm:spPr>
      <dgm:t>
        <a:bodyPr/>
        <a:lstStyle/>
        <a:p>
          <a:pPr marL="57150" lvl="1" indent="0" algn="l" defTabSz="400050">
            <a:lnSpc>
              <a:spcPct val="90000"/>
            </a:lnSpc>
            <a:spcBef>
              <a:spcPct val="0"/>
            </a:spcBef>
            <a:spcAft>
              <a:spcPct val="15000"/>
            </a:spcAft>
          </a:pPr>
          <a:endParaRPr lang="es-BO" sz="900" b="1" kern="1200" dirty="0">
            <a:latin typeface="Century Gothic" panose="020B0502020202020204" pitchFamily="34" charset="0"/>
          </a:endParaRPr>
        </a:p>
      </dgm:t>
    </dgm:pt>
    <dgm:pt modelId="{E2215ACC-99AA-4674-8B99-82D99E2EFBD0}" type="parTrans" cxnId="{6350FE56-15F6-4D78-B812-A11D9208BC04}">
      <dgm:prSet/>
      <dgm:spPr/>
      <dgm:t>
        <a:bodyPr/>
        <a:lstStyle/>
        <a:p>
          <a:endParaRPr lang="es-BO"/>
        </a:p>
      </dgm:t>
    </dgm:pt>
    <dgm:pt modelId="{7FF55273-BE59-46C7-B46E-01281A035722}" type="sibTrans" cxnId="{6350FE56-15F6-4D78-B812-A11D9208BC04}">
      <dgm:prSet/>
      <dgm:spPr/>
      <dgm:t>
        <a:bodyPr/>
        <a:lstStyle/>
        <a:p>
          <a:endParaRPr lang="es-BO"/>
        </a:p>
      </dgm:t>
    </dgm:pt>
    <dgm:pt modelId="{C3142EEB-B44F-4BE1-9152-17107C4FCC1D}">
      <dgm:prSet custT="1"/>
      <dgm:spPr>
        <a:solidFill>
          <a:srgbClr val="7030A0">
            <a:alpha val="50196"/>
          </a:srgbClr>
        </a:solidFill>
        <a:ln w="19050">
          <a:solidFill>
            <a:srgbClr val="7030A0"/>
          </a:solidFill>
        </a:ln>
      </dgm:spPr>
      <dgm:t>
        <a:bodyPr/>
        <a:lstStyle/>
        <a:p>
          <a:pPr marL="57150" lvl="1" indent="0" algn="ctr" defTabSz="3556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USD20,000,000</a:t>
          </a:r>
          <a:endParaRPr lang="es-BO" sz="700" kern="1200" dirty="0">
            <a:effectLst>
              <a:outerShdw blurRad="38100" dist="38100" dir="2700000" algn="tl">
                <a:srgbClr val="000000">
                  <a:alpha val="43137"/>
                </a:srgbClr>
              </a:outerShdw>
            </a:effectLst>
          </a:endParaRPr>
        </a:p>
      </dgm:t>
    </dgm:pt>
    <dgm:pt modelId="{FB9CD441-D401-4188-B7D3-E263127D0120}" type="parTrans" cxnId="{E3517505-5A04-4196-94B2-28E1FC928830}">
      <dgm:prSet/>
      <dgm:spPr/>
      <dgm:t>
        <a:bodyPr/>
        <a:lstStyle/>
        <a:p>
          <a:endParaRPr lang="es-BO"/>
        </a:p>
      </dgm:t>
    </dgm:pt>
    <dgm:pt modelId="{1EA90CF7-6FD3-4ADC-878D-2DD825076955}" type="sibTrans" cxnId="{E3517505-5A04-4196-94B2-28E1FC928830}">
      <dgm:prSet/>
      <dgm:spPr/>
      <dgm:t>
        <a:bodyPr/>
        <a:lstStyle/>
        <a:p>
          <a:endParaRPr lang="es-BO"/>
        </a:p>
      </dgm:t>
    </dgm:pt>
    <dgm:pt modelId="{AD9AED40-507B-4A46-B18D-9D26DBA230FC}">
      <dgm:prSet phldrT="[Texto]" custT="1"/>
      <dgm:spPr>
        <a:solidFill>
          <a:srgbClr val="548235">
            <a:alpha val="50196"/>
          </a:srgbClr>
        </a:solidFill>
        <a:ln w="19050">
          <a:solidFill>
            <a:srgbClr val="548235"/>
          </a:solidFill>
        </a:ln>
      </dgm:spPr>
      <dgm:t>
        <a:bodyPr/>
        <a:lstStyle/>
        <a:p>
          <a:pPr marL="57150" lvl="1" indent="0" algn="ctr" defTabSz="4000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USD72,000,000</a:t>
          </a:r>
          <a:endParaRPr lang="es-BO" sz="700" kern="1200" dirty="0">
            <a:effectLst>
              <a:outerShdw blurRad="38100" dist="38100" dir="2700000" algn="tl">
                <a:srgbClr val="000000">
                  <a:alpha val="43137"/>
                </a:srgbClr>
              </a:outerShdw>
            </a:effectLst>
          </a:endParaRPr>
        </a:p>
      </dgm:t>
    </dgm:pt>
    <dgm:pt modelId="{EDD4354E-700F-4CC1-A52F-E3D106CB669C}" type="parTrans" cxnId="{4D8632B5-D31E-41DE-AE1C-9037244A640A}">
      <dgm:prSet/>
      <dgm:spPr/>
      <dgm:t>
        <a:bodyPr/>
        <a:lstStyle/>
        <a:p>
          <a:endParaRPr lang="es-BO"/>
        </a:p>
      </dgm:t>
    </dgm:pt>
    <dgm:pt modelId="{7E175C29-3FFA-4FC4-8C78-91AD1C0F5F80}" type="sibTrans" cxnId="{4D8632B5-D31E-41DE-AE1C-9037244A640A}">
      <dgm:prSet/>
      <dgm:spPr/>
      <dgm:t>
        <a:bodyPr/>
        <a:lstStyle/>
        <a:p>
          <a:endParaRPr lang="es-BO"/>
        </a:p>
      </dgm:t>
    </dgm:pt>
    <dgm:pt modelId="{A315974A-91C6-4BF8-BF7E-A105BD8227B6}">
      <dgm:prSet/>
      <dgm:spPr>
        <a:solidFill>
          <a:srgbClr val="548235">
            <a:alpha val="50196"/>
          </a:srgbClr>
        </a:solidFill>
        <a:ln w="19050">
          <a:solidFill>
            <a:srgbClr val="548235"/>
          </a:solidFill>
        </a:ln>
      </dgm:spPr>
      <dgm:t>
        <a:bodyPr/>
        <a:lstStyle/>
        <a:p>
          <a:pPr marL="57150" lvl="1" indent="0" algn="l" defTabSz="400050">
            <a:lnSpc>
              <a:spcPct val="90000"/>
            </a:lnSpc>
            <a:spcBef>
              <a:spcPct val="0"/>
            </a:spcBef>
            <a:spcAft>
              <a:spcPct val="15000"/>
            </a:spcAft>
          </a:pPr>
          <a:endParaRPr lang="es-ES" sz="9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EEF9A928-B5BB-43DF-9E74-1BCD2EADE578}" type="parTrans" cxnId="{A89FA3C2-9884-4783-9A12-698D36F2837E}">
      <dgm:prSet/>
      <dgm:spPr/>
      <dgm:t>
        <a:bodyPr/>
        <a:lstStyle/>
        <a:p>
          <a:endParaRPr lang="es-BO"/>
        </a:p>
      </dgm:t>
    </dgm:pt>
    <dgm:pt modelId="{03A8E0B0-A9CE-478D-A885-5A3047D86F4E}" type="sibTrans" cxnId="{A89FA3C2-9884-4783-9A12-698D36F2837E}">
      <dgm:prSet/>
      <dgm:spPr/>
      <dgm:t>
        <a:bodyPr/>
        <a:lstStyle/>
        <a:p>
          <a:endParaRPr lang="es-BO"/>
        </a:p>
      </dgm:t>
    </dgm:pt>
    <dgm:pt modelId="{E9260623-915D-43C4-92F8-C0C5DAEDA5E1}">
      <dgm:prSet custT="1"/>
      <dgm:spPr>
        <a:solidFill>
          <a:srgbClr val="548235">
            <a:alpha val="50196"/>
          </a:srgbClr>
        </a:solidFill>
        <a:ln w="19050">
          <a:solidFill>
            <a:srgbClr val="548235"/>
          </a:solidFill>
        </a:ln>
      </dgm:spPr>
      <dgm:t>
        <a:bodyPr/>
        <a:lstStyle/>
        <a:p>
          <a:pPr marL="57150" lvl="1" indent="0" algn="l" defTabSz="355600">
            <a:lnSpc>
              <a:spcPct val="90000"/>
            </a:lnSpc>
            <a:spcBef>
              <a:spcPct val="0"/>
            </a:spcBef>
            <a:spcAft>
              <a:spcPct val="15000"/>
            </a:spcAft>
            <a:buNone/>
          </a:pPr>
          <a:r>
            <a:rPr lang="es-ES" sz="600" b="1" kern="1200" dirty="0">
              <a:solidFill>
                <a:prstClr val="black"/>
              </a:solidFill>
              <a:latin typeface="Century Gothic" panose="020B0502020202020204" pitchFamily="34" charset="0"/>
              <a:ea typeface="+mn-ea"/>
              <a:cs typeface="+mn-cs"/>
            </a:rPr>
            <a:t>POTOSÍ, LA PAZ</a:t>
          </a:r>
          <a:endParaRPr lang="es-BO" sz="600" b="1" kern="1200" dirty="0">
            <a:solidFill>
              <a:prstClr val="black"/>
            </a:solidFill>
            <a:latin typeface="Century Gothic" panose="020B0502020202020204" pitchFamily="34" charset="0"/>
            <a:ea typeface="+mn-ea"/>
            <a:cs typeface="+mn-cs"/>
          </a:endParaRPr>
        </a:p>
      </dgm:t>
    </dgm:pt>
    <dgm:pt modelId="{EDE277F1-6619-40C1-BC5C-E194CE899676}" type="parTrans" cxnId="{EC418E3C-7EDE-4AFA-883E-361CAE227461}">
      <dgm:prSet/>
      <dgm:spPr/>
      <dgm:t>
        <a:bodyPr/>
        <a:lstStyle/>
        <a:p>
          <a:endParaRPr lang="es-BO"/>
        </a:p>
      </dgm:t>
    </dgm:pt>
    <dgm:pt modelId="{7309B65B-7645-4168-B9CE-BA894034D6FF}" type="sibTrans" cxnId="{EC418E3C-7EDE-4AFA-883E-361CAE227461}">
      <dgm:prSet/>
      <dgm:spPr/>
      <dgm:t>
        <a:bodyPr/>
        <a:lstStyle/>
        <a:p>
          <a:endParaRPr lang="es-BO"/>
        </a:p>
      </dgm:t>
    </dgm:pt>
    <dgm:pt modelId="{AC2F98C9-8A48-420C-BD35-8439CFB4792F}">
      <dgm:prSet custT="1"/>
      <dgm:spPr>
        <a:solidFill>
          <a:srgbClr val="548235">
            <a:alpha val="50196"/>
          </a:srgbClr>
        </a:solidFill>
        <a:ln w="19050">
          <a:solidFill>
            <a:srgbClr val="548235"/>
          </a:solidFill>
        </a:ln>
      </dgm:spPr>
      <dgm:t>
        <a:bodyPr/>
        <a:lstStyle/>
        <a:p>
          <a:pPr marL="57150" lvl="1" indent="0" algn="l" defTabSz="355600">
            <a:lnSpc>
              <a:spcPct val="90000"/>
            </a:lnSpc>
            <a:spcBef>
              <a:spcPct val="0"/>
            </a:spcBef>
            <a:spcAft>
              <a:spcPct val="15000"/>
            </a:spcAft>
            <a:buNone/>
          </a:pPr>
          <a:r>
            <a:rPr lang="es-ES" sz="600" b="1" kern="1200" dirty="0">
              <a:solidFill>
                <a:prstClr val="black"/>
              </a:solidFill>
              <a:latin typeface="Century Gothic" panose="020B0502020202020204" pitchFamily="34" charset="0"/>
              <a:ea typeface="+mn-ea"/>
              <a:cs typeface="+mn-cs"/>
            </a:rPr>
            <a:t>COCHABAMBA</a:t>
          </a:r>
          <a:endParaRPr lang="es-BO" sz="600" b="1" kern="1200" dirty="0">
            <a:solidFill>
              <a:prstClr val="black"/>
            </a:solidFill>
            <a:latin typeface="Century Gothic" panose="020B0502020202020204" pitchFamily="34" charset="0"/>
            <a:ea typeface="+mn-ea"/>
            <a:cs typeface="+mn-cs"/>
          </a:endParaRPr>
        </a:p>
      </dgm:t>
    </dgm:pt>
    <dgm:pt modelId="{23458C69-F0C4-4271-833D-429225ECB56A}" type="parTrans" cxnId="{F9E16A4D-BAF8-46EA-8BEA-3E664A29EBC2}">
      <dgm:prSet/>
      <dgm:spPr/>
      <dgm:t>
        <a:bodyPr/>
        <a:lstStyle/>
        <a:p>
          <a:endParaRPr lang="es-BO"/>
        </a:p>
      </dgm:t>
    </dgm:pt>
    <dgm:pt modelId="{524E5F95-FCA8-45ED-B7AB-638C4C88BE7A}" type="sibTrans" cxnId="{F9E16A4D-BAF8-46EA-8BEA-3E664A29EBC2}">
      <dgm:prSet/>
      <dgm:spPr/>
      <dgm:t>
        <a:bodyPr/>
        <a:lstStyle/>
        <a:p>
          <a:endParaRPr lang="es-BO"/>
        </a:p>
      </dgm:t>
    </dgm:pt>
    <dgm:pt modelId="{F16DC8CB-7AA1-49AA-83CB-5654AE11E32C}">
      <dgm:prSet/>
      <dgm:spPr>
        <a:solidFill>
          <a:srgbClr val="BF9000">
            <a:alpha val="50196"/>
          </a:srgbClr>
        </a:solidFill>
        <a:ln w="19050">
          <a:solidFill>
            <a:srgbClr val="BF9000"/>
          </a:solidFill>
        </a:ln>
      </dgm:spPr>
      <dgm:t>
        <a:bodyPr/>
        <a:lstStyle/>
        <a:p>
          <a:pPr marL="57150" lvl="1" indent="0" algn="l" defTabSz="444500">
            <a:lnSpc>
              <a:spcPct val="90000"/>
            </a:lnSpc>
            <a:spcBef>
              <a:spcPct val="0"/>
            </a:spcBef>
            <a:spcAft>
              <a:spcPct val="15000"/>
            </a:spcAft>
            <a:buNone/>
          </a:pPr>
          <a:endParaRPr lang="es-BO" sz="1000" kern="1200" dirty="0"/>
        </a:p>
      </dgm:t>
    </dgm:pt>
    <dgm:pt modelId="{C4A28512-046D-410C-9231-A6A6662F4BA6}" type="parTrans" cxnId="{A4EEB283-16D2-40F3-B75A-B5FFF6BFC0E8}">
      <dgm:prSet/>
      <dgm:spPr/>
      <dgm:t>
        <a:bodyPr/>
        <a:lstStyle/>
        <a:p>
          <a:endParaRPr lang="es-BO"/>
        </a:p>
      </dgm:t>
    </dgm:pt>
    <dgm:pt modelId="{74C956A8-C4D9-4FD3-B84C-DF76CE4AC847}" type="sibTrans" cxnId="{A4EEB283-16D2-40F3-B75A-B5FFF6BFC0E8}">
      <dgm:prSet/>
      <dgm:spPr/>
      <dgm:t>
        <a:bodyPr/>
        <a:lstStyle/>
        <a:p>
          <a:endParaRPr lang="es-BO"/>
        </a:p>
      </dgm:t>
    </dgm:pt>
    <dgm:pt modelId="{B4934CB1-E7C6-48F6-83D0-61DD64B327FE}">
      <dgm:prSet custT="1"/>
      <dgm:spPr>
        <a:solidFill>
          <a:srgbClr val="BF9000">
            <a:alpha val="50196"/>
          </a:srgbClr>
        </a:solidFill>
        <a:ln w="19050">
          <a:solidFill>
            <a:srgbClr val="BF900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29/01/2016</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877C2607-591F-41A8-AA0B-8D38400AAA41}" type="parTrans" cxnId="{A901C19D-BBFC-40BE-8FA8-746CB1127502}">
      <dgm:prSet/>
      <dgm:spPr/>
      <dgm:t>
        <a:bodyPr/>
        <a:lstStyle/>
        <a:p>
          <a:endParaRPr lang="es-BO"/>
        </a:p>
      </dgm:t>
    </dgm:pt>
    <dgm:pt modelId="{3088BC7B-C617-4460-80EF-AD30A456BD78}" type="sibTrans" cxnId="{A901C19D-BBFC-40BE-8FA8-746CB1127502}">
      <dgm:prSet/>
      <dgm:spPr/>
      <dgm:t>
        <a:bodyPr/>
        <a:lstStyle/>
        <a:p>
          <a:endParaRPr lang="es-BO"/>
        </a:p>
      </dgm:t>
    </dgm:pt>
    <dgm:pt modelId="{F8C68522-C057-42D0-BEF7-FA182B3FFF74}">
      <dgm:prSet custT="1"/>
      <dgm:spPr>
        <a:solidFill>
          <a:srgbClr val="BF9000">
            <a:alpha val="50196"/>
          </a:srgbClr>
        </a:solidFill>
        <a:ln w="19050">
          <a:solidFill>
            <a:srgbClr val="BF9000"/>
          </a:solidFill>
        </a:ln>
      </dgm:spPr>
      <dgm:t>
        <a:bodyPr/>
        <a:lstStyle/>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30/04/2026</a:t>
          </a:r>
        </a:p>
      </dgm:t>
    </dgm:pt>
    <dgm:pt modelId="{9B386575-60A9-4365-A723-4C72DF2F8EB1}" type="parTrans" cxnId="{0B4CBC3B-087F-4071-A62A-97858501462F}">
      <dgm:prSet/>
      <dgm:spPr/>
      <dgm:t>
        <a:bodyPr/>
        <a:lstStyle/>
        <a:p>
          <a:endParaRPr lang="es-BO"/>
        </a:p>
      </dgm:t>
    </dgm:pt>
    <dgm:pt modelId="{5E39BA64-D0F4-4251-84A6-E80381D90C7F}" type="sibTrans" cxnId="{0B4CBC3B-087F-4071-A62A-97858501462F}">
      <dgm:prSet/>
      <dgm:spPr/>
      <dgm:t>
        <a:bodyPr/>
        <a:lstStyle/>
        <a:p>
          <a:endParaRPr lang="es-BO"/>
        </a:p>
      </dgm:t>
    </dgm:pt>
    <dgm:pt modelId="{EB5DF9D1-BE2E-4EB7-96F6-64B49830A198}">
      <dgm:prSet custT="1"/>
      <dgm:spPr>
        <a:solidFill>
          <a:srgbClr val="BF9000">
            <a:alpha val="50196"/>
          </a:srgbClr>
        </a:solidFill>
        <a:ln w="19050">
          <a:solidFill>
            <a:srgbClr val="BF9000"/>
          </a:solidFill>
        </a:ln>
      </dgm:spPr>
      <dgm:t>
        <a:bodyPr/>
        <a:lstStyle/>
        <a:p>
          <a:pPr marL="57150" lvl="1" indent="0" algn="l" defTabSz="355600">
            <a:lnSpc>
              <a:spcPct val="90000"/>
            </a:lnSpc>
            <a:spcBef>
              <a:spcPct val="0"/>
            </a:spcBef>
            <a:spcAft>
              <a:spcPct val="15000"/>
            </a:spcAft>
            <a:buNone/>
          </a:pPr>
          <a:r>
            <a:rPr lang="es-ES" sz="1000" b="1" kern="1200" dirty="0" err="1">
              <a:solidFill>
                <a:prstClr val="black"/>
              </a:solidFill>
              <a:latin typeface="Century Gothic" panose="020B0502020202020204" pitchFamily="34" charset="0"/>
              <a:ea typeface="+mn-ea"/>
              <a:cs typeface="+mn-cs"/>
            </a:rPr>
            <a:t>DPTO</a:t>
          </a:r>
          <a:r>
            <a:rPr lang="es-ES" sz="1000" b="1" kern="1200" dirty="0">
              <a:solidFill>
                <a:prstClr val="black"/>
              </a:solidFill>
              <a:latin typeface="Century Gothic" panose="020B0502020202020204" pitchFamily="34" charset="0"/>
              <a:ea typeface="+mn-ea"/>
              <a:cs typeface="+mn-cs"/>
            </a:rPr>
            <a:t>: </a:t>
          </a:r>
          <a:endParaRPr lang="es-ES" sz="1000" b="1" kern="1200" dirty="0">
            <a:solidFill>
              <a:prstClr val="black"/>
            </a:solidFill>
            <a:latin typeface="Century Gothic" panose="020B0502020202020204" pitchFamily="34" charset="0"/>
            <a:ea typeface="+mn-ea"/>
            <a:cs typeface="+mn-cs"/>
            <a:sym typeface="Calibri"/>
          </a:endParaRPr>
        </a:p>
      </dgm:t>
    </dgm:pt>
    <dgm:pt modelId="{B5B8B32E-3384-4E7D-A54F-18B0AC93B0FF}" type="parTrans" cxnId="{20F12157-89C5-4092-8B3C-FE43065C561D}">
      <dgm:prSet/>
      <dgm:spPr/>
      <dgm:t>
        <a:bodyPr/>
        <a:lstStyle/>
        <a:p>
          <a:endParaRPr lang="es-BO"/>
        </a:p>
      </dgm:t>
    </dgm:pt>
    <dgm:pt modelId="{EE7E2C03-8AB7-4BAA-B18D-E25FD81D3B8E}" type="sibTrans" cxnId="{20F12157-89C5-4092-8B3C-FE43065C561D}">
      <dgm:prSet/>
      <dgm:spPr/>
      <dgm:t>
        <a:bodyPr/>
        <a:lstStyle/>
        <a:p>
          <a:endParaRPr lang="es-BO"/>
        </a:p>
      </dgm:t>
    </dgm:pt>
    <dgm:pt modelId="{37259333-3450-43CA-BE1C-D6EF0A22C1EF}">
      <dgm:prSet custT="1"/>
      <dgm:spPr>
        <a:solidFill>
          <a:srgbClr val="BF9000">
            <a:alpha val="50196"/>
          </a:srgbClr>
        </a:solidFill>
        <a:ln w="19050">
          <a:solidFill>
            <a:srgbClr val="BF9000"/>
          </a:solidFill>
        </a:ln>
      </dgm:spPr>
      <dgm:t>
        <a:bodyPr/>
        <a:lstStyle/>
        <a:p>
          <a:pPr marL="57150" lvl="1" indent="0" algn="l" defTabSz="355600">
            <a:lnSpc>
              <a:spcPct val="90000"/>
            </a:lnSpc>
            <a:spcBef>
              <a:spcPct val="0"/>
            </a:spcBef>
            <a:spcAft>
              <a:spcPct val="15000"/>
            </a:spcAft>
            <a:buNone/>
          </a:pPr>
          <a:r>
            <a:rPr lang="es-ES" sz="1000" b="1" kern="1200" dirty="0">
              <a:solidFill>
                <a:prstClr val="black"/>
              </a:solidFill>
              <a:latin typeface="Century Gothic" panose="020B0502020202020204" pitchFamily="34" charset="0"/>
              <a:ea typeface="+mn-ea"/>
              <a:cs typeface="+mn-cs"/>
            </a:rPr>
            <a:t>LA PAZ</a:t>
          </a:r>
          <a:endParaRPr lang="es-BO" sz="1000" b="1" kern="1200" dirty="0">
            <a:solidFill>
              <a:prstClr val="black"/>
            </a:solidFill>
            <a:latin typeface="Century Gothic" panose="020B0502020202020204" pitchFamily="34" charset="0"/>
            <a:ea typeface="+mn-ea"/>
            <a:cs typeface="+mn-cs"/>
          </a:endParaRPr>
        </a:p>
      </dgm:t>
    </dgm:pt>
    <dgm:pt modelId="{EA84A1C4-DA6D-4D18-88BF-7EC8567330C0}" type="parTrans" cxnId="{6E8D247A-992F-45FC-8EF9-18937D9C2DCD}">
      <dgm:prSet/>
      <dgm:spPr/>
      <dgm:t>
        <a:bodyPr/>
        <a:lstStyle/>
        <a:p>
          <a:endParaRPr lang="es-BO"/>
        </a:p>
      </dgm:t>
    </dgm:pt>
    <dgm:pt modelId="{307D2658-D22D-4D6C-ACBE-D97C4125E8E9}" type="sibTrans" cxnId="{6E8D247A-992F-45FC-8EF9-18937D9C2DCD}">
      <dgm:prSet/>
      <dgm:spPr/>
      <dgm:t>
        <a:bodyPr/>
        <a:lstStyle/>
        <a:p>
          <a:endParaRPr lang="es-BO"/>
        </a:p>
      </dgm:t>
    </dgm:pt>
    <dgm:pt modelId="{8639DA13-82DF-4C30-88DC-34BA7C1038A0}">
      <dgm:prSet/>
      <dgm:spPr>
        <a:solidFill>
          <a:srgbClr val="BF9000">
            <a:alpha val="50196"/>
          </a:srgbClr>
        </a:solidFill>
        <a:ln w="19050">
          <a:solidFill>
            <a:srgbClr val="BF9000"/>
          </a:solidFill>
        </a:ln>
      </dgm:spPr>
      <dgm:t>
        <a:bodyPr/>
        <a:lstStyle/>
        <a:p>
          <a:pPr marL="57150" lvl="1" indent="0" algn="l" defTabSz="444500">
            <a:lnSpc>
              <a:spcPct val="90000"/>
            </a:lnSpc>
            <a:spcBef>
              <a:spcPct val="0"/>
            </a:spcBef>
            <a:spcAft>
              <a:spcPct val="15000"/>
            </a:spcAft>
          </a:pPr>
          <a:endParaRPr lang="es-BO" sz="1000" b="1" kern="1200" dirty="0">
            <a:latin typeface="Century Gothic" panose="020B0502020202020204" pitchFamily="34" charset="0"/>
          </a:endParaRPr>
        </a:p>
      </dgm:t>
    </dgm:pt>
    <dgm:pt modelId="{9074BC3D-BADB-45E7-B623-35886CAA0B1A}" type="parTrans" cxnId="{AE09EFAD-4134-47B4-8F81-77D12C5A413B}">
      <dgm:prSet/>
      <dgm:spPr/>
      <dgm:t>
        <a:bodyPr/>
        <a:lstStyle/>
        <a:p>
          <a:endParaRPr lang="es-BO"/>
        </a:p>
      </dgm:t>
    </dgm:pt>
    <dgm:pt modelId="{AA2CC9CD-778F-4B3F-9FE8-E18DB2C1D0E0}" type="sibTrans" cxnId="{AE09EFAD-4134-47B4-8F81-77D12C5A413B}">
      <dgm:prSet/>
      <dgm:spPr/>
      <dgm:t>
        <a:bodyPr/>
        <a:lstStyle/>
        <a:p>
          <a:endParaRPr lang="es-BO"/>
        </a:p>
      </dgm:t>
    </dgm:pt>
    <dgm:pt modelId="{CD48261E-B1A7-499C-8864-97C4525D748C}">
      <dgm:prSet/>
      <dgm:spPr>
        <a:solidFill>
          <a:srgbClr val="BF9000">
            <a:alpha val="50196"/>
          </a:srgbClr>
        </a:solidFill>
        <a:ln w="19050">
          <a:solidFill>
            <a:srgbClr val="BF9000"/>
          </a:solidFill>
        </a:ln>
      </dgm:spPr>
      <dgm:t>
        <a:bodyPr/>
        <a:lstStyle/>
        <a:p>
          <a:pPr marL="57150" lvl="1" indent="0" algn="l" defTabSz="444500">
            <a:lnSpc>
              <a:spcPct val="90000"/>
            </a:lnSpc>
            <a:spcBef>
              <a:spcPct val="0"/>
            </a:spcBef>
            <a:spcAft>
              <a:spcPct val="15000"/>
            </a:spcAft>
          </a:pPr>
          <a:endParaRPr lang="es-ES" sz="10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62045EE-429D-4E65-B77E-535B20C71327}" type="parTrans" cxnId="{B4C6A70D-3F63-4A60-B008-EBEA8A8076F5}">
      <dgm:prSet/>
      <dgm:spPr/>
      <dgm:t>
        <a:bodyPr/>
        <a:lstStyle/>
        <a:p>
          <a:endParaRPr lang="es-BO"/>
        </a:p>
      </dgm:t>
    </dgm:pt>
    <dgm:pt modelId="{3D130E09-5F3D-4A67-B44A-9E11852AD724}" type="sibTrans" cxnId="{B4C6A70D-3F63-4A60-B008-EBEA8A8076F5}">
      <dgm:prSet/>
      <dgm:spPr/>
      <dgm:t>
        <a:bodyPr/>
        <a:lstStyle/>
        <a:p>
          <a:endParaRPr lang="es-BO"/>
        </a:p>
      </dgm:t>
    </dgm:pt>
    <dgm:pt modelId="{C7A894C3-E5EE-4386-849A-EED7532BDCC0}">
      <dgm:prSet custT="1"/>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5283B750-CD47-4448-894E-DA86C600B95C}" type="parTrans" cxnId="{B277F78C-E90C-47A1-AA27-DE1D671DEC63}">
      <dgm:prSet/>
      <dgm:spPr/>
      <dgm:t>
        <a:bodyPr/>
        <a:lstStyle/>
        <a:p>
          <a:endParaRPr lang="es-BO"/>
        </a:p>
      </dgm:t>
    </dgm:pt>
    <dgm:pt modelId="{100F0992-9E8B-40E9-AE82-83F4731296A1}" type="sibTrans" cxnId="{B277F78C-E90C-47A1-AA27-DE1D671DEC63}">
      <dgm:prSet/>
      <dgm:spPr/>
      <dgm:t>
        <a:bodyPr/>
        <a:lstStyle/>
        <a:p>
          <a:endParaRPr lang="es-BO"/>
        </a:p>
      </dgm:t>
    </dgm:pt>
    <dgm:pt modelId="{E0510640-EC82-4768-BEB6-FC6462CDEF87}">
      <dgm:prSet phldrT="[Texto]" custT="1"/>
      <dgm:spPr>
        <a:solidFill>
          <a:srgbClr val="5B9BD5">
            <a:alpha val="50196"/>
          </a:srgbClr>
        </a:solidFill>
        <a:ln w="19050">
          <a:solidFill>
            <a:srgbClr val="5B9BD5"/>
          </a:solidFill>
        </a:ln>
      </dgm:spPr>
      <dgm:t>
        <a:bodyPr/>
        <a:lstStyle/>
        <a:p>
          <a:pPr algn="l">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B5FDE69E-8E49-4DEB-B48F-E19F87995CD1}" type="parTrans" cxnId="{DBA263BB-7517-4E42-96A2-125060BCBA33}">
      <dgm:prSet/>
      <dgm:spPr/>
      <dgm:t>
        <a:bodyPr/>
        <a:lstStyle/>
        <a:p>
          <a:endParaRPr lang="es-BO"/>
        </a:p>
      </dgm:t>
    </dgm:pt>
    <dgm:pt modelId="{38E7D4A0-5E78-4A53-AF4E-522C54C9A844}" type="sibTrans" cxnId="{DBA263BB-7517-4E42-96A2-125060BCBA33}">
      <dgm:prSet/>
      <dgm:spPr/>
      <dgm:t>
        <a:bodyPr/>
        <a:lstStyle/>
        <a:p>
          <a:endParaRPr lang="es-BO"/>
        </a:p>
      </dgm:t>
    </dgm:pt>
    <dgm:pt modelId="{781549EC-82DC-46A5-91DA-3A82111ABA73}">
      <dgm:prSet phldrT="[Texto]" custT="1"/>
      <dgm:spPr>
        <a:solidFill>
          <a:srgbClr val="548235">
            <a:alpha val="50196"/>
          </a:srgbClr>
        </a:solidFill>
        <a:ln w="19050">
          <a:solidFill>
            <a:srgbClr val="548235"/>
          </a:solidFill>
        </a:ln>
      </dgm:spPr>
      <dgm:t>
        <a:bodyPr/>
        <a:lstStyle/>
        <a:p>
          <a:pPr marL="57150" lvl="1" indent="0" algn="ctr" defTabSz="4000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dgm:t>
    </dgm:pt>
    <dgm:pt modelId="{54CFD8C5-99E9-4839-BC70-6A99A78E6085}" type="parTrans" cxnId="{9D2E596F-3CD1-4818-878A-28551D9923B0}">
      <dgm:prSet/>
      <dgm:spPr/>
      <dgm:t>
        <a:bodyPr/>
        <a:lstStyle/>
        <a:p>
          <a:endParaRPr lang="es-BO"/>
        </a:p>
      </dgm:t>
    </dgm:pt>
    <dgm:pt modelId="{55B7EFE0-8B8A-480D-B024-C672F2D29EFE}" type="sibTrans" cxnId="{9D2E596F-3CD1-4818-878A-28551D9923B0}">
      <dgm:prSet/>
      <dgm:spPr/>
      <dgm:t>
        <a:bodyPr/>
        <a:lstStyle/>
        <a:p>
          <a:endParaRPr lang="es-BO"/>
        </a:p>
      </dgm:t>
    </dgm:pt>
    <dgm:pt modelId="{7F077F76-8D6D-4FAD-98BD-02EC8251D9FA}">
      <dgm:prSet custT="1"/>
      <dgm:spPr>
        <a:solidFill>
          <a:srgbClr val="BF9000">
            <a:alpha val="50196"/>
          </a:srgbClr>
        </a:solidFill>
        <a:ln w="19050">
          <a:solidFill>
            <a:srgbClr val="BF9000"/>
          </a:solidFill>
        </a:ln>
      </dgm:spPr>
      <dgm:t>
        <a:bodyPr/>
        <a:lstStyle/>
        <a:p>
          <a:pPr marL="57150" lvl="1" indent="0" algn="ctr" defTabSz="444500">
            <a:lnSpc>
              <a:spcPct val="90000"/>
            </a:lnSpc>
            <a:spcBef>
              <a:spcPct val="0"/>
            </a:spcBef>
            <a:spcAft>
              <a:spcPct val="15000"/>
            </a:spcAft>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USD108,870,000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D488E47C-BAB0-41B1-B2AD-23374BB08A0E}" type="parTrans" cxnId="{CEEAB04F-F2C1-45B7-869C-8491BFC149C4}">
      <dgm:prSet/>
      <dgm:spPr/>
      <dgm:t>
        <a:bodyPr/>
        <a:lstStyle/>
        <a:p>
          <a:endParaRPr lang="es-BO"/>
        </a:p>
      </dgm:t>
    </dgm:pt>
    <dgm:pt modelId="{68CB8EAA-CCD8-4BA3-88EE-94794D087928}" type="sibTrans" cxnId="{CEEAB04F-F2C1-45B7-869C-8491BFC149C4}">
      <dgm:prSet/>
      <dgm:spPr/>
      <dgm:t>
        <a:bodyPr/>
        <a:lstStyle/>
        <a:p>
          <a:endParaRPr lang="es-BO"/>
        </a:p>
      </dgm:t>
    </dgm:pt>
    <dgm:pt modelId="{92060813-5B98-40CA-8A02-2BB87DE6321B}">
      <dgm:prSet phldrT="[Texto]"/>
      <dgm:spPr>
        <a:solidFill>
          <a:srgbClr val="5B9BD5">
            <a:alpha val="50196"/>
          </a:srgbClr>
        </a:solidFill>
        <a:ln w="19050">
          <a:solidFill>
            <a:srgbClr val="5B9BD5"/>
          </a:solidFill>
        </a:ln>
      </dgm:spPr>
      <dgm:t>
        <a:bodyPr/>
        <a:lstStyle/>
        <a:p>
          <a:pPr algn="l">
            <a:buNone/>
          </a:pPr>
          <a:endParaRPr lang="es-BO" sz="600" kern="1200" dirty="0">
            <a:effectLst>
              <a:outerShdw blurRad="38100" dist="38100" dir="2700000" algn="tl">
                <a:srgbClr val="000000">
                  <a:alpha val="43137"/>
                </a:srgbClr>
              </a:outerShdw>
            </a:effectLst>
          </a:endParaRPr>
        </a:p>
      </dgm:t>
    </dgm:pt>
    <dgm:pt modelId="{BBC0B72E-728E-4463-A15F-9480622153B1}" type="parTrans" cxnId="{DE167F11-6CEF-467C-891A-543E5EFAB69F}">
      <dgm:prSet/>
      <dgm:spPr/>
      <dgm:t>
        <a:bodyPr/>
        <a:lstStyle/>
        <a:p>
          <a:endParaRPr lang="es-BO"/>
        </a:p>
      </dgm:t>
    </dgm:pt>
    <dgm:pt modelId="{C8570280-4C82-4E49-8CA6-4DEE3C0DB8AE}" type="sibTrans" cxnId="{DE167F11-6CEF-467C-891A-543E5EFAB69F}">
      <dgm:prSet/>
      <dgm:spPr/>
      <dgm:t>
        <a:bodyPr/>
        <a:lstStyle/>
        <a:p>
          <a:endParaRPr lang="es-BO"/>
        </a:p>
      </dgm:t>
    </dgm:pt>
    <dgm:pt modelId="{B235BC7B-8A2B-4A18-9EAB-7754DC66FBDE}">
      <dgm:prSet/>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buNone/>
          </a:pPr>
          <a:endParaRPr lang="es-BO" sz="800" kern="1200" dirty="0"/>
        </a:p>
      </dgm:t>
    </dgm:pt>
    <dgm:pt modelId="{0C3C977D-1B80-4D3B-BAE9-DDD06B811FCB}" type="parTrans" cxnId="{5B39DCB2-CB6E-4C6F-8DD8-CEEA2D9D476A}">
      <dgm:prSet/>
      <dgm:spPr/>
      <dgm:t>
        <a:bodyPr/>
        <a:lstStyle/>
        <a:p>
          <a:endParaRPr lang="es-BO"/>
        </a:p>
      </dgm:t>
    </dgm:pt>
    <dgm:pt modelId="{A6E7A416-FB54-4800-9B1E-41BC26F8E0F3}" type="sibTrans" cxnId="{5B39DCB2-CB6E-4C6F-8DD8-CEEA2D9D476A}">
      <dgm:prSet/>
      <dgm:spPr/>
      <dgm:t>
        <a:bodyPr/>
        <a:lstStyle/>
        <a:p>
          <a:endParaRPr lang="es-BO"/>
        </a:p>
      </dgm:t>
    </dgm:pt>
    <dgm:pt modelId="{AFD9582F-8063-4873-9F88-87BF1FB4F037}">
      <dgm:prSet phldrT="[Texto]"/>
      <dgm:spPr>
        <a:solidFill>
          <a:srgbClr val="548235">
            <a:alpha val="50196"/>
          </a:srgbClr>
        </a:solidFill>
        <a:ln w="19050">
          <a:solidFill>
            <a:srgbClr val="548235"/>
          </a:solidFill>
        </a:ln>
      </dgm:spPr>
      <dgm:t>
        <a:bodyPr/>
        <a:lstStyle/>
        <a:p>
          <a:pPr marL="57150" lvl="1" indent="0" algn="l" defTabSz="400050">
            <a:lnSpc>
              <a:spcPct val="90000"/>
            </a:lnSpc>
            <a:spcBef>
              <a:spcPct val="0"/>
            </a:spcBef>
            <a:spcAft>
              <a:spcPct val="15000"/>
            </a:spcAft>
            <a:buNone/>
          </a:pPr>
          <a:endParaRPr lang="es-BO" sz="900" kern="1200" dirty="0"/>
        </a:p>
      </dgm:t>
    </dgm:pt>
    <dgm:pt modelId="{DC5611B8-C5C2-4147-AD4F-6D9D40B8E84B}" type="parTrans" cxnId="{FAD6B3F8-F454-4605-AC62-9319CEACA8C0}">
      <dgm:prSet/>
      <dgm:spPr/>
      <dgm:t>
        <a:bodyPr/>
        <a:lstStyle/>
        <a:p>
          <a:endParaRPr lang="es-BO"/>
        </a:p>
      </dgm:t>
    </dgm:pt>
    <dgm:pt modelId="{11AB17F5-5251-4237-9229-EBCD0BA1C614}" type="sibTrans" cxnId="{FAD6B3F8-F454-4605-AC62-9319CEACA8C0}">
      <dgm:prSet/>
      <dgm:spPr/>
      <dgm:t>
        <a:bodyPr/>
        <a:lstStyle/>
        <a:p>
          <a:endParaRPr lang="es-BO"/>
        </a:p>
      </dgm:t>
    </dgm:pt>
    <dgm:pt modelId="{8F885EBA-884E-4057-AFB9-65516D6B03D3}">
      <dgm:prSet/>
      <dgm:spPr>
        <a:solidFill>
          <a:srgbClr val="BF9000">
            <a:alpha val="50196"/>
          </a:srgbClr>
        </a:solidFill>
        <a:ln w="19050">
          <a:solidFill>
            <a:srgbClr val="BF9000"/>
          </a:solidFill>
        </a:ln>
      </dgm:spPr>
      <dgm:t>
        <a:bodyPr/>
        <a:lstStyle/>
        <a:p>
          <a:pPr marL="57150" lvl="1" indent="0" algn="l" defTabSz="444500">
            <a:lnSpc>
              <a:spcPct val="90000"/>
            </a:lnSpc>
            <a:spcBef>
              <a:spcPct val="0"/>
            </a:spcBef>
            <a:spcAft>
              <a:spcPct val="15000"/>
            </a:spcAft>
            <a:buNone/>
          </a:pPr>
          <a:endParaRPr lang="es-BO" sz="1000" kern="1200" dirty="0"/>
        </a:p>
      </dgm:t>
    </dgm:pt>
    <dgm:pt modelId="{90B39303-9CBA-4B58-8E8C-91245CC5FF7A}" type="parTrans" cxnId="{0DB16B3F-AE63-4135-B0A0-7FD70F3E0403}">
      <dgm:prSet/>
      <dgm:spPr/>
      <dgm:t>
        <a:bodyPr/>
        <a:lstStyle/>
        <a:p>
          <a:endParaRPr lang="es-BO"/>
        </a:p>
      </dgm:t>
    </dgm:pt>
    <dgm:pt modelId="{2AB08AF7-2926-45C0-80CC-C2EACE7A0E9F}" type="sibTrans" cxnId="{0DB16B3F-AE63-4135-B0A0-7FD70F3E0403}">
      <dgm:prSet/>
      <dgm:spPr/>
      <dgm:t>
        <a:bodyPr/>
        <a:lstStyle/>
        <a:p>
          <a:endParaRPr lang="es-BO"/>
        </a:p>
      </dgm:t>
    </dgm:pt>
    <dgm:pt modelId="{D1E93E86-CD29-4D60-B92F-2DBA572935E8}">
      <dgm:prSet custT="1"/>
      <dgm:spPr>
        <a:solidFill>
          <a:srgbClr val="BF9000">
            <a:alpha val="50196"/>
          </a:srgbClr>
        </a:solidFill>
        <a:ln w="19050">
          <a:solidFill>
            <a:srgbClr val="BF9000"/>
          </a:solidFill>
        </a:ln>
      </dgm:spPr>
      <dgm:t>
        <a:bodyPr/>
        <a:lstStyle/>
        <a:p>
          <a:pPr marL="57150" lvl="1" indent="0" algn="l" defTabSz="444500">
            <a:lnSpc>
              <a:spcPct val="90000"/>
            </a:lnSpc>
            <a:spcBef>
              <a:spcPct val="0"/>
            </a:spcBef>
            <a:spcAft>
              <a:spcPct val="15000"/>
            </a:spcAft>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0DD48981-911E-4B05-8C9F-390CBD49FF95}" type="parTrans" cxnId="{914E4E99-2D9A-4FBD-A1EF-327E56446E0B}">
      <dgm:prSet/>
      <dgm:spPr/>
      <dgm:t>
        <a:bodyPr/>
        <a:lstStyle/>
        <a:p>
          <a:endParaRPr lang="es-BO"/>
        </a:p>
      </dgm:t>
    </dgm:pt>
    <dgm:pt modelId="{AB971C3C-419E-42A4-96BB-497D59502D70}" type="sibTrans" cxnId="{914E4E99-2D9A-4FBD-A1EF-327E56446E0B}">
      <dgm:prSet/>
      <dgm:spPr/>
      <dgm:t>
        <a:bodyPr/>
        <a:lstStyle/>
        <a:p>
          <a:endParaRPr lang="es-BO"/>
        </a:p>
      </dgm:t>
    </dgm:pt>
    <dgm:pt modelId="{07170087-B2A6-49E8-9096-0106551AA9EB}">
      <dgm:prSet/>
      <dgm:spPr>
        <a:solidFill>
          <a:srgbClr val="5B9BD5">
            <a:alpha val="50196"/>
          </a:srgbClr>
        </a:solidFill>
        <a:ln w="19050">
          <a:solidFill>
            <a:srgbClr val="5B9BD5"/>
          </a:solidFill>
        </a:ln>
      </dgm:spPr>
      <dgm:t>
        <a:bodyPr/>
        <a:lstStyle/>
        <a:p>
          <a:pPr algn="l"/>
          <a:endParaRPr lang="es-ES" sz="6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66B75F08-BD9F-490A-94C3-3165A3094754}" type="parTrans" cxnId="{787CF162-446B-4447-B84C-644552413AD2}">
      <dgm:prSet/>
      <dgm:spPr/>
      <dgm:t>
        <a:bodyPr/>
        <a:lstStyle/>
        <a:p>
          <a:endParaRPr lang="es-BO"/>
        </a:p>
      </dgm:t>
    </dgm:pt>
    <dgm:pt modelId="{6690A11F-802A-446B-8E61-784312CA83DA}" type="sibTrans" cxnId="{787CF162-446B-4447-B84C-644552413AD2}">
      <dgm:prSet/>
      <dgm:spPr/>
      <dgm:t>
        <a:bodyPr/>
        <a:lstStyle/>
        <a:p>
          <a:endParaRPr lang="es-BO"/>
        </a:p>
      </dgm:t>
    </dgm:pt>
    <dgm:pt modelId="{83E70CC2-D1E8-426D-9A03-5B2E8EBB0CB4}">
      <dgm:prSet phldrT="[Texto]"/>
      <dgm:spPr>
        <a:solidFill>
          <a:srgbClr val="5B9BD5">
            <a:alpha val="50196"/>
          </a:srgbClr>
        </a:solidFill>
        <a:ln w="19050">
          <a:solidFill>
            <a:srgbClr val="5B9BD5"/>
          </a:solidFill>
        </a:ln>
      </dgm:spPr>
      <dgm:t>
        <a:bodyPr/>
        <a:lstStyle/>
        <a:p>
          <a:pPr algn="l">
            <a:buNone/>
          </a:pPr>
          <a:endParaRPr lang="es-BO" sz="600" kern="1200" dirty="0">
            <a:effectLst>
              <a:outerShdw blurRad="38100" dist="38100" dir="2700000" algn="tl">
                <a:srgbClr val="000000">
                  <a:alpha val="43137"/>
                </a:srgbClr>
              </a:outerShdw>
            </a:effectLst>
          </a:endParaRPr>
        </a:p>
      </dgm:t>
    </dgm:pt>
    <dgm:pt modelId="{F914B957-7F96-4598-AF39-C337998C02B4}" type="parTrans" cxnId="{5D8BE6DA-40B3-4A8F-A035-ABADE8756B5E}">
      <dgm:prSet/>
      <dgm:spPr/>
      <dgm:t>
        <a:bodyPr/>
        <a:lstStyle/>
        <a:p>
          <a:endParaRPr lang="es-BO"/>
        </a:p>
      </dgm:t>
    </dgm:pt>
    <dgm:pt modelId="{4C7B8836-ABC6-4B46-BC27-6283281C807C}" type="sibTrans" cxnId="{5D8BE6DA-40B3-4A8F-A035-ABADE8756B5E}">
      <dgm:prSet/>
      <dgm:spPr/>
      <dgm:t>
        <a:bodyPr/>
        <a:lstStyle/>
        <a:p>
          <a:endParaRPr lang="es-BO"/>
        </a:p>
      </dgm:t>
    </dgm:pt>
    <dgm:pt modelId="{18AEA3DE-D0F3-4204-84C4-6BFF2991D649}">
      <dgm:prSet/>
      <dgm:spPr>
        <a:solidFill>
          <a:srgbClr val="7030A0">
            <a:alpha val="50196"/>
          </a:srgbClr>
        </a:solidFill>
        <a:ln w="19050">
          <a:solidFill>
            <a:srgbClr val="7030A0"/>
          </a:solidFill>
        </a:ln>
      </dgm:spPr>
      <dgm:t>
        <a:bodyPr/>
        <a:lstStyle/>
        <a:p>
          <a:pPr marL="57150" lvl="1" indent="0" algn="l" defTabSz="355600">
            <a:lnSpc>
              <a:spcPct val="90000"/>
            </a:lnSpc>
            <a:spcBef>
              <a:spcPct val="0"/>
            </a:spcBef>
            <a:spcAft>
              <a:spcPct val="15000"/>
            </a:spcAft>
            <a:buNone/>
          </a:pPr>
          <a:endParaRPr lang="es-BO" sz="800" kern="1200" dirty="0"/>
        </a:p>
      </dgm:t>
    </dgm:pt>
    <dgm:pt modelId="{73A34E14-FCE4-4F89-AB66-04B8B79E7A4E}" type="parTrans" cxnId="{C433A8B5-DCA0-4B92-88B5-02AE69ACC1E2}">
      <dgm:prSet/>
      <dgm:spPr/>
      <dgm:t>
        <a:bodyPr/>
        <a:lstStyle/>
        <a:p>
          <a:endParaRPr lang="es-BO"/>
        </a:p>
      </dgm:t>
    </dgm:pt>
    <dgm:pt modelId="{05BA0B22-9A02-4638-81DB-C835B3CB0E1C}" type="sibTrans" cxnId="{C433A8B5-DCA0-4B92-88B5-02AE69ACC1E2}">
      <dgm:prSet/>
      <dgm:spPr/>
      <dgm:t>
        <a:bodyPr/>
        <a:lstStyle/>
        <a:p>
          <a:endParaRPr lang="es-BO"/>
        </a:p>
      </dgm:t>
    </dgm:pt>
    <dgm:pt modelId="{726F0AFE-EE87-4081-9C0A-DB3A928C12F1}" type="pres">
      <dgm:prSet presAssocID="{75D71DE8-40AD-48C9-8437-C43F345F9696}" presName="linearFlow" presStyleCnt="0">
        <dgm:presLayoutVars>
          <dgm:dir/>
          <dgm:animLvl val="lvl"/>
          <dgm:resizeHandles/>
        </dgm:presLayoutVars>
      </dgm:prSet>
      <dgm:spPr/>
      <dgm:t>
        <a:bodyPr/>
        <a:lstStyle/>
        <a:p>
          <a:endParaRPr lang="es-ES"/>
        </a:p>
      </dgm:t>
    </dgm:pt>
    <dgm:pt modelId="{CC21D7BF-58CA-4A9F-A611-6EB6238A0ABD}" type="pres">
      <dgm:prSet presAssocID="{19C9EAEC-8434-480C-A431-BA33BB3A3F0A}" presName="compositeNode" presStyleCnt="0">
        <dgm:presLayoutVars>
          <dgm:bulletEnabled val="1"/>
        </dgm:presLayoutVars>
      </dgm:prSet>
      <dgm:spPr/>
    </dgm:pt>
    <dgm:pt modelId="{802F3EE8-24B1-4342-9047-F643F41D0457}" type="pres">
      <dgm:prSet presAssocID="{19C9EAEC-8434-480C-A431-BA33BB3A3F0A}" presName="image" presStyleLbl="fgImgPlace1" presStyleIdx="0" presStyleCnt="4" custScaleX="156093" custScaleY="121634" custLinFactNeighborX="16490" custLinFactNeighborY="137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a:ln w="19050">
          <a:solidFill>
            <a:srgbClr val="5B9BD5"/>
          </a:solidFill>
        </a:ln>
      </dgm:spPr>
    </dgm:pt>
    <dgm:pt modelId="{678417F5-8425-44FE-9FBE-1981C97A3FD5}" type="pres">
      <dgm:prSet presAssocID="{19C9EAEC-8434-480C-A431-BA33BB3A3F0A}" presName="childNode" presStyleLbl="node1" presStyleIdx="0" presStyleCnt="4" custScaleX="95241" custScaleY="115584" custLinFactNeighborY="-2728">
        <dgm:presLayoutVars>
          <dgm:bulletEnabled val="1"/>
        </dgm:presLayoutVars>
      </dgm:prSet>
      <dgm:spPr/>
      <dgm:t>
        <a:bodyPr/>
        <a:lstStyle/>
        <a:p>
          <a:endParaRPr lang="es-ES"/>
        </a:p>
      </dgm:t>
    </dgm:pt>
    <dgm:pt modelId="{C762219D-88E3-4FC5-9902-3FE7B355AA37}" type="pres">
      <dgm:prSet presAssocID="{19C9EAEC-8434-480C-A431-BA33BB3A3F0A}" presName="parentNode" presStyleLbl="revTx" presStyleIdx="0" presStyleCnt="4" custScaleY="94100" custLinFactNeighborX="473" custLinFactNeighborY="5857">
        <dgm:presLayoutVars>
          <dgm:chMax val="0"/>
          <dgm:bulletEnabled val="1"/>
        </dgm:presLayoutVars>
      </dgm:prSet>
      <dgm:spPr/>
      <dgm:t>
        <a:bodyPr/>
        <a:lstStyle/>
        <a:p>
          <a:endParaRPr lang="es-ES"/>
        </a:p>
      </dgm:t>
    </dgm:pt>
    <dgm:pt modelId="{C25C23E4-915D-48F7-9C37-830E809D5231}" type="pres">
      <dgm:prSet presAssocID="{66F6E15C-07FE-4B31-84C8-13ECF3EFA3CC}" presName="sibTrans" presStyleCnt="0"/>
      <dgm:spPr/>
    </dgm:pt>
    <dgm:pt modelId="{E856186E-5E7C-40FC-AE5D-9EF62796456B}" type="pres">
      <dgm:prSet presAssocID="{8B4B5FFA-55B4-40FB-8BF7-CE7FCF97B6B1}" presName="compositeNode" presStyleCnt="0">
        <dgm:presLayoutVars>
          <dgm:bulletEnabled val="1"/>
        </dgm:presLayoutVars>
      </dgm:prSet>
      <dgm:spPr/>
    </dgm:pt>
    <dgm:pt modelId="{05B48C12-1766-4C14-948E-9F344BF22349}" type="pres">
      <dgm:prSet presAssocID="{8B4B5FFA-55B4-40FB-8BF7-CE7FCF97B6B1}" presName="image" presStyleLbl="fgImgPlace1" presStyleIdx="1" presStyleCnt="4" custScaleX="162647" custScaleY="129165" custLinFactNeighborX="-31844"/>
      <dgm:spPr>
        <a:blipFill rotWithShape="1">
          <a:blip xmlns:r="http://schemas.openxmlformats.org/officeDocument/2006/relationships" r:embed="rId2"/>
          <a:srcRect/>
          <a:stretch>
            <a:fillRect l="-17000" r="-17000"/>
          </a:stretch>
        </a:blipFill>
        <a:ln w="19050">
          <a:solidFill>
            <a:srgbClr val="7030A0"/>
          </a:solidFill>
        </a:ln>
      </dgm:spPr>
    </dgm:pt>
    <dgm:pt modelId="{572C7916-1BB6-4DEF-B74A-BC5F2DDB49DF}" type="pres">
      <dgm:prSet presAssocID="{8B4B5FFA-55B4-40FB-8BF7-CE7FCF97B6B1}" presName="childNode" presStyleLbl="node1" presStyleIdx="1" presStyleCnt="4" custScaleX="99674" custScaleY="114695" custLinFactNeighborX="-12790" custLinFactNeighborY="-3889">
        <dgm:presLayoutVars>
          <dgm:bulletEnabled val="1"/>
        </dgm:presLayoutVars>
      </dgm:prSet>
      <dgm:spPr/>
      <dgm:t>
        <a:bodyPr/>
        <a:lstStyle/>
        <a:p>
          <a:endParaRPr lang="es-ES"/>
        </a:p>
      </dgm:t>
    </dgm:pt>
    <dgm:pt modelId="{68684858-B4E0-4277-8861-ED5C2DB5EC2E}" type="pres">
      <dgm:prSet presAssocID="{8B4B5FFA-55B4-40FB-8BF7-CE7FCF97B6B1}" presName="parentNode" presStyleLbl="revTx" presStyleIdx="1" presStyleCnt="4" custScaleY="95504" custLinFactNeighborX="-86966" custLinFactNeighborY="3755">
        <dgm:presLayoutVars>
          <dgm:chMax val="0"/>
          <dgm:bulletEnabled val="1"/>
        </dgm:presLayoutVars>
      </dgm:prSet>
      <dgm:spPr/>
      <dgm:t>
        <a:bodyPr/>
        <a:lstStyle/>
        <a:p>
          <a:endParaRPr lang="es-ES"/>
        </a:p>
      </dgm:t>
    </dgm:pt>
    <dgm:pt modelId="{E564B993-F08C-4ABD-B82F-72AD66839F10}" type="pres">
      <dgm:prSet presAssocID="{3C82F160-0A91-4A32-8199-7E083F065376}" presName="sibTrans" presStyleCnt="0"/>
      <dgm:spPr/>
    </dgm:pt>
    <dgm:pt modelId="{CB27D88D-8CD4-45E0-B403-B3BB547767F5}" type="pres">
      <dgm:prSet presAssocID="{91CC1D9E-B7AA-4E5C-93EE-CBD87D21E73E}" presName="compositeNode" presStyleCnt="0">
        <dgm:presLayoutVars>
          <dgm:bulletEnabled val="1"/>
        </dgm:presLayoutVars>
      </dgm:prSet>
      <dgm:spPr/>
    </dgm:pt>
    <dgm:pt modelId="{586647A0-6032-479C-BC49-D07E4A13875F}" type="pres">
      <dgm:prSet presAssocID="{91CC1D9E-B7AA-4E5C-93EE-CBD87D21E73E}" presName="image" presStyleLbl="fgImgPlace1" presStyleIdx="2" presStyleCnt="4" custScaleX="168233" custScaleY="113012" custLinFactNeighborX="-68985" custLinFactNeighborY="-2586"/>
      <dgm:spPr>
        <a:blipFill rotWithShape="1">
          <a:blip xmlns:r="http://schemas.openxmlformats.org/officeDocument/2006/relationships" r:embed="rId3"/>
          <a:srcRect/>
          <a:stretch>
            <a:fillRect l="-25000" r="-25000"/>
          </a:stretch>
        </a:blipFill>
        <a:ln w="19050">
          <a:solidFill>
            <a:srgbClr val="548235"/>
          </a:solidFill>
        </a:ln>
      </dgm:spPr>
    </dgm:pt>
    <dgm:pt modelId="{D301C24E-5DB5-431C-93A2-B1BEF12F4145}" type="pres">
      <dgm:prSet presAssocID="{91CC1D9E-B7AA-4E5C-93EE-CBD87D21E73E}" presName="childNode" presStyleLbl="node1" presStyleIdx="2" presStyleCnt="4" custScaleY="115654" custLinFactNeighborX="-31960" custLinFactNeighborY="-2709">
        <dgm:presLayoutVars>
          <dgm:bulletEnabled val="1"/>
        </dgm:presLayoutVars>
      </dgm:prSet>
      <dgm:spPr/>
      <dgm:t>
        <a:bodyPr/>
        <a:lstStyle/>
        <a:p>
          <a:endParaRPr lang="es-ES"/>
        </a:p>
      </dgm:t>
    </dgm:pt>
    <dgm:pt modelId="{9C71B954-EA49-4972-A53A-903DEF600A3C}" type="pres">
      <dgm:prSet presAssocID="{91CC1D9E-B7AA-4E5C-93EE-CBD87D21E73E}" presName="parentNode" presStyleLbl="revTx" presStyleIdx="2" presStyleCnt="4" custLinFactX="-55624" custLinFactNeighborX="-100000">
        <dgm:presLayoutVars>
          <dgm:chMax val="0"/>
          <dgm:bulletEnabled val="1"/>
        </dgm:presLayoutVars>
      </dgm:prSet>
      <dgm:spPr/>
      <dgm:t>
        <a:bodyPr/>
        <a:lstStyle/>
        <a:p>
          <a:endParaRPr lang="es-ES"/>
        </a:p>
      </dgm:t>
    </dgm:pt>
    <dgm:pt modelId="{054C62E2-889E-4C14-9CA3-98124109EDE9}" type="pres">
      <dgm:prSet presAssocID="{1A9D6600-D776-4B29-A7B8-85771FAA0927}" presName="sibTrans" presStyleCnt="0"/>
      <dgm:spPr/>
    </dgm:pt>
    <dgm:pt modelId="{C2E90174-780B-4F93-9EFC-83049BC02C42}" type="pres">
      <dgm:prSet presAssocID="{DE4FFA5F-0DB6-4D96-AF4B-58FF77BD1369}" presName="compositeNode" presStyleCnt="0">
        <dgm:presLayoutVars>
          <dgm:bulletEnabled val="1"/>
        </dgm:presLayoutVars>
      </dgm:prSet>
      <dgm:spPr/>
    </dgm:pt>
    <dgm:pt modelId="{678C5398-1015-4EA9-B231-62AFE7FFE6D8}" type="pres">
      <dgm:prSet presAssocID="{DE4FFA5F-0DB6-4D96-AF4B-58FF77BD1369}" presName="image" presStyleLbl="fgImgPlace1" presStyleIdx="3" presStyleCnt="4" custScaleX="149995" custScaleY="124529" custLinFactX="-7868" custLinFactNeighborX="-100000"/>
      <dgm:spPr>
        <a:blipFill rotWithShape="1">
          <a:blip xmlns:r="http://schemas.openxmlformats.org/officeDocument/2006/relationships" r:embed="rId4"/>
          <a:srcRect/>
          <a:stretch>
            <a:fillRect l="-36000" r="-36000"/>
          </a:stretch>
        </a:blipFill>
        <a:ln w="19050">
          <a:solidFill>
            <a:srgbClr val="BF9000"/>
          </a:solidFill>
        </a:ln>
      </dgm:spPr>
    </dgm:pt>
    <dgm:pt modelId="{38887FA7-EACB-43BE-882A-6FE4C23CC4B1}" type="pres">
      <dgm:prSet presAssocID="{DE4FFA5F-0DB6-4D96-AF4B-58FF77BD1369}" presName="childNode" presStyleLbl="node1" presStyleIdx="3" presStyleCnt="4" custScaleX="103878" custScaleY="115465" custLinFactNeighborX="-37644" custLinFactNeighborY="-4103">
        <dgm:presLayoutVars>
          <dgm:bulletEnabled val="1"/>
        </dgm:presLayoutVars>
      </dgm:prSet>
      <dgm:spPr/>
      <dgm:t>
        <a:bodyPr/>
        <a:lstStyle/>
        <a:p>
          <a:endParaRPr lang="es-ES"/>
        </a:p>
      </dgm:t>
    </dgm:pt>
    <dgm:pt modelId="{A6F20F58-7701-46E4-ACDC-BF62FA688678}" type="pres">
      <dgm:prSet presAssocID="{DE4FFA5F-0DB6-4D96-AF4B-58FF77BD1369}" presName="parentNode" presStyleLbl="revTx" presStyleIdx="3" presStyleCnt="4" custScaleY="94861" custLinFactX="-100000" custLinFactNeighborX="-115736" custLinFactNeighborY="6958">
        <dgm:presLayoutVars>
          <dgm:chMax val="0"/>
          <dgm:bulletEnabled val="1"/>
        </dgm:presLayoutVars>
      </dgm:prSet>
      <dgm:spPr/>
      <dgm:t>
        <a:bodyPr/>
        <a:lstStyle/>
        <a:p>
          <a:endParaRPr lang="es-ES"/>
        </a:p>
      </dgm:t>
    </dgm:pt>
  </dgm:ptLst>
  <dgm:cxnLst>
    <dgm:cxn modelId="{24BBF3E1-9E03-46A1-9748-5576C91A9FF3}" srcId="{8B4B5FFA-55B4-40FB-8BF7-CE7FCF97B6B1}" destId="{577EFC23-3D50-405A-AE08-1344A552629B}" srcOrd="6" destOrd="0" parTransId="{4A959316-ADE3-4208-BEEC-043907D6CC2D}" sibTransId="{A9C34029-F665-4373-BCB1-6AEF338FEBEA}"/>
    <dgm:cxn modelId="{FE4D4317-81BA-4A5E-A0DD-04AA3A65697B}" type="presOf" srcId="{577EFC23-3D50-405A-AE08-1344A552629B}" destId="{572C7916-1BB6-4DEF-B74A-BC5F2DDB49DF}" srcOrd="0" destOrd="6" presId="urn:microsoft.com/office/officeart/2005/8/layout/hList2"/>
    <dgm:cxn modelId="{5F317E60-F8CA-4141-BDD5-C0A32826EA2F}" type="presOf" srcId="{26FDED5A-7D1E-4049-BFA5-063E8D28099D}" destId="{572C7916-1BB6-4DEF-B74A-BC5F2DDB49DF}" srcOrd="0" destOrd="0" presId="urn:microsoft.com/office/officeart/2005/8/layout/hList2"/>
    <dgm:cxn modelId="{72E763F0-F1DA-495C-BB4A-57CAD1959F22}" type="presOf" srcId="{98CA0C1E-12D9-46AF-B32A-6F3F34A1A4A0}" destId="{678417F5-8425-44FE-9FBE-1981C97A3FD5}" srcOrd="0" destOrd="9" presId="urn:microsoft.com/office/officeart/2005/8/layout/hList2"/>
    <dgm:cxn modelId="{B3D0C1AC-EDA0-4441-B6E1-81471EF0DB40}" type="presOf" srcId="{7F077F76-8D6D-4FAD-98BD-02EC8251D9FA}" destId="{38887FA7-EACB-43BE-882A-6FE4C23CC4B1}" srcOrd="0" destOrd="3" presId="urn:microsoft.com/office/officeart/2005/8/layout/hList2"/>
    <dgm:cxn modelId="{31C51695-90F0-440C-9935-E0750CA1A40F}" srcId="{19C9EAEC-8434-480C-A431-BA33BB3A3F0A}" destId="{ACC9D9AB-76A1-47AA-B0AC-16E6A037352C}" srcOrd="7" destOrd="0" parTransId="{F5B139EA-7B8E-4476-847D-D37001E35E74}" sibTransId="{773F7ED9-70EF-4E02-8873-4EAD3ED6B987}"/>
    <dgm:cxn modelId="{702AC3AA-CF3D-443E-B739-14A90061F4DF}" type="presOf" srcId="{66EC9F0A-0273-4C55-A160-A9E2E1018221}" destId="{D301C24E-5DB5-431C-93A2-B1BEF12F4145}" srcOrd="0" destOrd="5" presId="urn:microsoft.com/office/officeart/2005/8/layout/hList2"/>
    <dgm:cxn modelId="{A912F8CA-A489-4A4B-97B9-9D4281EB8DB9}" type="presOf" srcId="{E9260623-915D-43C4-92F8-C0C5DAEDA5E1}" destId="{D301C24E-5DB5-431C-93A2-B1BEF12F4145}" srcOrd="0" destOrd="9" presId="urn:microsoft.com/office/officeart/2005/8/layout/hList2"/>
    <dgm:cxn modelId="{EB52DFA7-7208-4773-8CE1-53E700934240}" srcId="{8B4B5FFA-55B4-40FB-8BF7-CE7FCF97B6B1}" destId="{16B7F5C8-F6D0-4813-979C-3B26CF29A416}" srcOrd="13" destOrd="0" parTransId="{8683A3B3-2743-4A20-B36E-DADD9E5E09CA}" sibTransId="{F81D9751-357C-4E54-AEC0-24AB97BCEF44}"/>
    <dgm:cxn modelId="{DBC26B55-27A8-46AF-B4D5-A8698B6C2CF0}" type="presOf" srcId="{C9C91B7C-E4A7-4657-9B06-F8CEA36B2793}" destId="{572C7916-1BB6-4DEF-B74A-BC5F2DDB49DF}" srcOrd="0" destOrd="12" presId="urn:microsoft.com/office/officeart/2005/8/layout/hList2"/>
    <dgm:cxn modelId="{8B06E41A-5343-4B00-A477-6C8CCDC3CFB5}" type="presOf" srcId="{75D71DE8-40AD-48C9-8437-C43F345F9696}" destId="{726F0AFE-EE87-4081-9C0A-DB3A928C12F1}" srcOrd="0" destOrd="0" presId="urn:microsoft.com/office/officeart/2005/8/layout/hList2"/>
    <dgm:cxn modelId="{CCDE17DE-395B-431A-A397-5A9309E2A658}" srcId="{8B4B5FFA-55B4-40FB-8BF7-CE7FCF97B6B1}" destId="{26FDED5A-7D1E-4049-BFA5-063E8D28099D}" srcOrd="0" destOrd="0" parTransId="{0EF7C509-DF38-4202-B2C4-6998540AD6F7}" sibTransId="{56799B10-DB72-4AAF-B6CB-35A030CB45F9}"/>
    <dgm:cxn modelId="{94E23CEF-B39B-4704-A6D2-352631584DD0}" srcId="{19C9EAEC-8434-480C-A431-BA33BB3A3F0A}" destId="{1287F018-ED5E-4921-A9C4-677A31595093}" srcOrd="4" destOrd="0" parTransId="{E3894380-46AA-413E-A4F2-6A02241BD1CE}" sibTransId="{D3082904-89A3-4E04-AF93-DE0B882D0F70}"/>
    <dgm:cxn modelId="{84A90D29-5E7C-4857-90DB-1E8EB33419DA}" type="presOf" srcId="{AFD9582F-8063-4873-9F88-87BF1FB4F037}" destId="{D301C24E-5DB5-431C-93A2-B1BEF12F4145}" srcOrd="0" destOrd="1" presId="urn:microsoft.com/office/officeart/2005/8/layout/hList2"/>
    <dgm:cxn modelId="{9D9E8489-601B-44ED-A14D-9EE1BC2D1378}" srcId="{91CC1D9E-B7AA-4E5C-93EE-CBD87D21E73E}" destId="{ADAA4117-16C8-4FF6-BAD6-C2A35B2A1FA0}" srcOrd="0" destOrd="0" parTransId="{F5307B3D-FD84-4F7A-A09E-D33AE8F19CD8}" sibTransId="{23C5E64C-8125-45CE-B35C-F9315649870A}"/>
    <dgm:cxn modelId="{C4D77BB2-ED03-46A2-A94A-1C091378782F}" type="presOf" srcId="{C7A894C3-E5EE-4386-849A-EED7532BDCC0}" destId="{572C7916-1BB6-4DEF-B74A-BC5F2DDB49DF}" srcOrd="0" destOrd="3" presId="urn:microsoft.com/office/officeart/2005/8/layout/hList2"/>
    <dgm:cxn modelId="{59AFFBE5-B0FC-4842-A662-D5A61EC749D1}" type="presOf" srcId="{07170087-B2A6-49E8-9096-0106551AA9EB}" destId="{678417F5-8425-44FE-9FBE-1981C97A3FD5}" srcOrd="0" destOrd="8" presId="urn:microsoft.com/office/officeart/2005/8/layout/hList2"/>
    <dgm:cxn modelId="{1AFDBC89-F30B-46FE-A975-6FCAB7CFCA2E}" type="presOf" srcId="{A315974A-91C6-4BF8-BF7E-A105BD8227B6}" destId="{D301C24E-5DB5-431C-93A2-B1BEF12F4145}" srcOrd="0" destOrd="7" presId="urn:microsoft.com/office/officeart/2005/8/layout/hList2"/>
    <dgm:cxn modelId="{E154EB6C-1637-420C-BF48-997632659CB9}" type="presOf" srcId="{37259333-3450-43CA-BE1C-D6EF0A22C1EF}" destId="{38887FA7-EACB-43BE-882A-6FE4C23CC4B1}" srcOrd="0" destOrd="9" presId="urn:microsoft.com/office/officeart/2005/8/layout/hList2"/>
    <dgm:cxn modelId="{D40241A6-8EAD-4DE4-B47C-9F4FA3689BE4}" type="presOf" srcId="{1287F018-ED5E-4921-A9C4-677A31595093}" destId="{678417F5-8425-44FE-9FBE-1981C97A3FD5}" srcOrd="0" destOrd="4" presId="urn:microsoft.com/office/officeart/2005/8/layout/hList2"/>
    <dgm:cxn modelId="{E3517505-5A04-4196-94B2-28E1FC928830}" srcId="{8B4B5FFA-55B4-40FB-8BF7-CE7FCF97B6B1}" destId="{C3142EEB-B44F-4BE1-9152-17107C4FCC1D}" srcOrd="4" destOrd="0" parTransId="{FB9CD441-D401-4188-B7D3-E263127D0120}" sibTransId="{1EA90CF7-6FD3-4ADC-878D-2DD825076955}"/>
    <dgm:cxn modelId="{B4C6A70D-3F63-4A60-B008-EBEA8A8076F5}" srcId="{DE4FFA5F-0DB6-4D96-AF4B-58FF77BD1369}" destId="{CD48261E-B1A7-499C-8864-97C4525D748C}" srcOrd="7" destOrd="0" parTransId="{162045EE-429D-4E65-B77E-535B20C71327}" sibTransId="{3D130E09-5F3D-4A67-B44A-9E11852AD724}"/>
    <dgm:cxn modelId="{89B703AC-D4D6-4D71-9D2E-1EE8E0F96D1E}" type="presOf" srcId="{B4934CB1-E7C6-48F6-83D0-61DD64B327FE}" destId="{38887FA7-EACB-43BE-882A-6FE4C23CC4B1}" srcOrd="0" destOrd="5" presId="urn:microsoft.com/office/officeart/2005/8/layout/hList2"/>
    <dgm:cxn modelId="{7B9E53C6-7FDC-4238-B2E3-54B5181EFD91}" type="presOf" srcId="{16B7F5C8-F6D0-4813-979C-3B26CF29A416}" destId="{572C7916-1BB6-4DEF-B74A-BC5F2DDB49DF}" srcOrd="0" destOrd="13" presId="urn:microsoft.com/office/officeart/2005/8/layout/hList2"/>
    <dgm:cxn modelId="{EC418E3C-7EDE-4AFA-883E-361CAE227461}" srcId="{91CC1D9E-B7AA-4E5C-93EE-CBD87D21E73E}" destId="{E9260623-915D-43C4-92F8-C0C5DAEDA5E1}" srcOrd="9" destOrd="0" parTransId="{EDE277F1-6619-40C1-BC5C-E194CE899676}" sibTransId="{7309B65B-7645-4168-B9CE-BA894034D6FF}"/>
    <dgm:cxn modelId="{20F12157-89C5-4092-8B3C-FE43065C561D}" srcId="{DE4FFA5F-0DB6-4D96-AF4B-58FF77BD1369}" destId="{EB5DF9D1-BE2E-4EB7-96F6-64B49830A198}" srcOrd="8" destOrd="0" parTransId="{B5B8B32E-3384-4E7D-A54F-18B0AC93B0FF}" sibTransId="{EE7E2C03-8AB7-4BAA-B18D-E25FD81D3B8E}"/>
    <dgm:cxn modelId="{EE1FBF00-17D6-4352-AC19-3ED19CFE9870}" srcId="{8B4B5FFA-55B4-40FB-8BF7-CE7FCF97B6B1}" destId="{90D3B0D3-425B-4362-B99A-6CFD5F0ADED2}" srcOrd="5" destOrd="0" parTransId="{4B016E86-CC90-4C92-959F-79067A33E11B}" sibTransId="{EB95822C-982A-4BC7-980D-8D8ED714F05E}"/>
    <dgm:cxn modelId="{1FA895C0-39A5-4483-91B8-38E4310D28E6}" srcId="{19C9EAEC-8434-480C-A431-BA33BB3A3F0A}" destId="{C347FE8E-2235-4FE0-8CA5-B5424F7E2559}" srcOrd="10" destOrd="0" parTransId="{E56D35F6-BD69-41E3-B26E-9DD2891EA1C7}" sibTransId="{F41ADADE-134E-4AEA-A958-3DE56BA15692}"/>
    <dgm:cxn modelId="{7860591B-9A34-4FB1-BA9E-2FE75CBB674E}" srcId="{75D71DE8-40AD-48C9-8437-C43F345F9696}" destId="{91CC1D9E-B7AA-4E5C-93EE-CBD87D21E73E}" srcOrd="2" destOrd="0" parTransId="{71B94DEF-C907-40B6-A6A6-17D04A4FA483}" sibTransId="{1A9D6600-D776-4B29-A7B8-85771FAA0927}"/>
    <dgm:cxn modelId="{90D1AC5B-4FBA-44C5-A01C-4B2A737E8B6D}" type="presOf" srcId="{2BA50B45-E068-4A5F-AF1F-1F44650B6920}" destId="{572C7916-1BB6-4DEF-B74A-BC5F2DDB49DF}" srcOrd="0" destOrd="7" presId="urn:microsoft.com/office/officeart/2005/8/layout/hList2"/>
    <dgm:cxn modelId="{FEF364BB-CB26-4567-95C1-C2D4A1A22F97}" type="presOf" srcId="{B1DCDAF5-4566-4BC1-833E-C6BC15258577}" destId="{572C7916-1BB6-4DEF-B74A-BC5F2DDB49DF}" srcOrd="0" destOrd="10" presId="urn:microsoft.com/office/officeart/2005/8/layout/hList2"/>
    <dgm:cxn modelId="{0DB16B3F-AE63-4135-B0A0-7FD70F3E0403}" srcId="{DE4FFA5F-0DB6-4D96-AF4B-58FF77BD1369}" destId="{8F885EBA-884E-4057-AFB9-65516D6B03D3}" srcOrd="1" destOrd="0" parTransId="{90B39303-9CBA-4B58-8E8C-91245CC5FF7A}" sibTransId="{2AB08AF7-2926-45C0-80CC-C2EACE7A0E9F}"/>
    <dgm:cxn modelId="{EC6090FA-23EA-42A9-A8E1-E7E95E2C1755}" type="presOf" srcId="{45CF32D0-31D0-4E6B-9873-7EE7BFDDF626}" destId="{D301C24E-5DB5-431C-93A2-B1BEF12F4145}" srcOrd="0" destOrd="6" presId="urn:microsoft.com/office/officeart/2005/8/layout/hList2"/>
    <dgm:cxn modelId="{C433A8B5-DCA0-4B92-88B5-02AE69ACC1E2}" srcId="{8B4B5FFA-55B4-40FB-8BF7-CE7FCF97B6B1}" destId="{18AEA3DE-D0F3-4204-84C4-6BFF2991D649}" srcOrd="1" destOrd="0" parTransId="{73A34E14-FCE4-4F89-AB66-04B8B79E7A4E}" sibTransId="{05BA0B22-9A02-4638-81DB-C835B3CB0E1C}"/>
    <dgm:cxn modelId="{E6D6EA82-64F7-4C38-AD3C-3064F215D0B8}" type="presOf" srcId="{781549EC-82DC-46A5-91DA-3A82111ABA73}" destId="{D301C24E-5DB5-431C-93A2-B1BEF12F4145}" srcOrd="0" destOrd="2" presId="urn:microsoft.com/office/officeart/2005/8/layout/hList2"/>
    <dgm:cxn modelId="{023CDD9C-9EED-4102-900A-BC26E57B6B22}" srcId="{19C9EAEC-8434-480C-A431-BA33BB3A3F0A}" destId="{9E922667-706C-40C2-820C-DED4D3FBA779}" srcOrd="12" destOrd="0" parTransId="{C58719E6-45D9-4DD8-9966-A63BC0C7FD4C}" sibTransId="{787B13E3-5E9B-49C5-A284-A1FC4BFA9FFF}"/>
    <dgm:cxn modelId="{393D38BF-B08E-4916-BC91-34AEE6409E64}" type="presOf" srcId="{F7C92BFF-9A0C-4308-B582-7849588EB401}" destId="{D301C24E-5DB5-431C-93A2-B1BEF12F4145}" srcOrd="0" destOrd="8" presId="urn:microsoft.com/office/officeart/2005/8/layout/hList2"/>
    <dgm:cxn modelId="{A901C19D-BBFC-40BE-8FA8-746CB1127502}" srcId="{DE4FFA5F-0DB6-4D96-AF4B-58FF77BD1369}" destId="{B4934CB1-E7C6-48F6-83D0-61DD64B327FE}" srcOrd="5" destOrd="0" parTransId="{877C2607-591F-41A8-AA0B-8D38400AAA41}" sibTransId="{3088BC7B-C617-4460-80EF-AD30A456BD78}"/>
    <dgm:cxn modelId="{3A972C9D-3F8C-40C2-90A1-3435C4392472}" type="presOf" srcId="{B235BC7B-8A2B-4A18-9EAB-7754DC66FBDE}" destId="{572C7916-1BB6-4DEF-B74A-BC5F2DDB49DF}" srcOrd="0" destOrd="2" presId="urn:microsoft.com/office/officeart/2005/8/layout/hList2"/>
    <dgm:cxn modelId="{A2EA3346-071A-43BE-A335-63ADA3153916}" type="presOf" srcId="{570C24C6-9125-40D8-BED4-3BE32177958E}" destId="{678417F5-8425-44FE-9FBE-1981C97A3FD5}" srcOrd="0" destOrd="0" presId="urn:microsoft.com/office/officeart/2005/8/layout/hList2"/>
    <dgm:cxn modelId="{9B8526EE-92EF-4C19-BE41-B341ED18B901}" type="presOf" srcId="{9E922667-706C-40C2-820C-DED4D3FBA779}" destId="{678417F5-8425-44FE-9FBE-1981C97A3FD5}" srcOrd="0" destOrd="12" presId="urn:microsoft.com/office/officeart/2005/8/layout/hList2"/>
    <dgm:cxn modelId="{0CD48956-6137-4F8D-9529-8984F6E6FE65}" type="presOf" srcId="{081A1DCC-92C1-4A06-BDB0-C5249C31E39E}" destId="{572C7916-1BB6-4DEF-B74A-BC5F2DDB49DF}" srcOrd="0" destOrd="8" presId="urn:microsoft.com/office/officeart/2005/8/layout/hList2"/>
    <dgm:cxn modelId="{E58542B7-075E-4FFC-A333-D52A2D7A95D4}" type="presOf" srcId="{18AEA3DE-D0F3-4204-84C4-6BFF2991D649}" destId="{572C7916-1BB6-4DEF-B74A-BC5F2DDB49DF}" srcOrd="0" destOrd="1" presId="urn:microsoft.com/office/officeart/2005/8/layout/hList2"/>
    <dgm:cxn modelId="{B9B8F070-EA19-4D21-BF9B-DB78E96AF9D3}" type="presOf" srcId="{DE4FFA5F-0DB6-4D96-AF4B-58FF77BD1369}" destId="{A6F20F58-7701-46E4-ACDC-BF62FA688678}" srcOrd="0" destOrd="0" presId="urn:microsoft.com/office/officeart/2005/8/layout/hList2"/>
    <dgm:cxn modelId="{D0489097-508E-4141-8066-A51C076CECA2}" srcId="{91CC1D9E-B7AA-4E5C-93EE-CBD87D21E73E}" destId="{F7C92BFF-9A0C-4308-B582-7849588EB401}" srcOrd="8" destOrd="0" parTransId="{CFA8A148-643C-4EBC-9757-2DCA5A2D9241}" sibTransId="{B8FD2CAE-C25C-4EBF-AA20-DEF38C28C0DC}"/>
    <dgm:cxn modelId="{C9DB3217-7C89-486D-9A3C-E3196319F72C}" type="presOf" srcId="{EB5DF9D1-BE2E-4EB7-96F6-64B49830A198}" destId="{38887FA7-EACB-43BE-882A-6FE4C23CC4B1}" srcOrd="0" destOrd="8" presId="urn:microsoft.com/office/officeart/2005/8/layout/hList2"/>
    <dgm:cxn modelId="{1FF16BFA-825A-4D15-BD11-366D0701E63C}" type="presOf" srcId="{E018380F-DB4B-4A28-B128-7F77A224E2A4}" destId="{D301C24E-5DB5-431C-93A2-B1BEF12F4145}" srcOrd="0" destOrd="4" presId="urn:microsoft.com/office/officeart/2005/8/layout/hList2"/>
    <dgm:cxn modelId="{A89FA3C2-9884-4783-9A12-698D36F2837E}" srcId="{91CC1D9E-B7AA-4E5C-93EE-CBD87D21E73E}" destId="{A315974A-91C6-4BF8-BF7E-A105BD8227B6}" srcOrd="7" destOrd="0" parTransId="{EEF9A928-B5BB-43DF-9E74-1BCD2EADE578}" sibTransId="{03A8E0B0-A9CE-478D-A885-5A3047D86F4E}"/>
    <dgm:cxn modelId="{773A9EC0-EF67-41C6-8CDA-76CF87D34C28}" srcId="{19C9EAEC-8434-480C-A431-BA33BB3A3F0A}" destId="{55103D6A-5B94-47E4-9E6F-2D05949E8C60}" srcOrd="5" destOrd="0" parTransId="{8FE6073C-BF76-4DC6-8B9A-AE602C317527}" sibTransId="{5D8BE1A3-C627-456A-A114-FDC85D4B674F}"/>
    <dgm:cxn modelId="{9EF66485-BF08-4159-9F49-3625D65F0A84}" srcId="{19C9EAEC-8434-480C-A431-BA33BB3A3F0A}" destId="{570C24C6-9125-40D8-BED4-3BE32177958E}" srcOrd="0" destOrd="0" parTransId="{51DA7E3A-51AC-41F5-B7FE-BF4A5E3A7AA2}" sibTransId="{A19D4084-F3C7-42F1-8243-94A53F8AFD89}"/>
    <dgm:cxn modelId="{4371F2DC-587F-4B6B-8651-3B511A21FADF}" type="presOf" srcId="{8F885EBA-884E-4057-AFB9-65516D6B03D3}" destId="{38887FA7-EACB-43BE-882A-6FE4C23CC4B1}" srcOrd="0" destOrd="1" presId="urn:microsoft.com/office/officeart/2005/8/layout/hList2"/>
    <dgm:cxn modelId="{0B4CBC3B-087F-4071-A62A-97858501462F}" srcId="{DE4FFA5F-0DB6-4D96-AF4B-58FF77BD1369}" destId="{F8C68522-C057-42D0-BEF7-FA182B3FFF74}" srcOrd="6" destOrd="0" parTransId="{9B386575-60A9-4365-A723-4C72DF2F8EB1}" sibTransId="{5E39BA64-D0F4-4251-84A6-E80381D90C7F}"/>
    <dgm:cxn modelId="{48738A7B-3A7A-4CD7-BDBA-4046605C4377}" type="presOf" srcId="{55103D6A-5B94-47E4-9E6F-2D05949E8C60}" destId="{678417F5-8425-44FE-9FBE-1981C97A3FD5}" srcOrd="0" destOrd="5" presId="urn:microsoft.com/office/officeart/2005/8/layout/hList2"/>
    <dgm:cxn modelId="{CA7EED06-8454-46B9-9D4F-3D091D400281}" type="presOf" srcId="{F5CA17A3-AFC3-4646-AE5B-61FCE596CE4E}" destId="{572C7916-1BB6-4DEF-B74A-BC5F2DDB49DF}" srcOrd="0" destOrd="11" presId="urn:microsoft.com/office/officeart/2005/8/layout/hList2"/>
    <dgm:cxn modelId="{AE09EFAD-4134-47B4-8F81-77D12C5A413B}" srcId="{DE4FFA5F-0DB6-4D96-AF4B-58FF77BD1369}" destId="{8639DA13-82DF-4C30-88DC-34BA7C1038A0}" srcOrd="4" destOrd="0" parTransId="{9074BC3D-BADB-45E7-B623-35886CAA0B1A}" sibTransId="{AA2CC9CD-778F-4B3F-9FE8-E18DB2C1D0E0}"/>
    <dgm:cxn modelId="{8D0FE45C-398C-4CEA-80D8-BE5B25C27E85}" type="presOf" srcId="{AD9AED40-507B-4A46-B18D-9D26DBA230FC}" destId="{D301C24E-5DB5-431C-93A2-B1BEF12F4145}" srcOrd="0" destOrd="3" presId="urn:microsoft.com/office/officeart/2005/8/layout/hList2"/>
    <dgm:cxn modelId="{6A143168-A9AB-4DCC-A702-FF9C50B4B11D}" srcId="{8B4B5FFA-55B4-40FB-8BF7-CE7FCF97B6B1}" destId="{B1DCDAF5-4566-4BC1-833E-C6BC15258577}" srcOrd="10" destOrd="0" parTransId="{49B5E825-7671-4E6B-97E5-7DC0EDBBBD02}" sibTransId="{24479603-6A27-421F-A17F-7DBDCF1F34DA}"/>
    <dgm:cxn modelId="{DE167F11-6CEF-467C-891A-543E5EFAB69F}" srcId="{19C9EAEC-8434-480C-A431-BA33BB3A3F0A}" destId="{92060813-5B98-40CA-8A02-2BB87DE6321B}" srcOrd="1" destOrd="0" parTransId="{BBC0B72E-728E-4463-A15F-9480622153B1}" sibTransId="{C8570280-4C82-4E49-8CA6-4DEE3C0DB8AE}"/>
    <dgm:cxn modelId="{5B39DCB2-CB6E-4C6F-8DD8-CEEA2D9D476A}" srcId="{8B4B5FFA-55B4-40FB-8BF7-CE7FCF97B6B1}" destId="{B235BC7B-8A2B-4A18-9EAB-7754DC66FBDE}" srcOrd="2" destOrd="0" parTransId="{0C3C977D-1B80-4D3B-BAE9-DDD06B811FCB}" sibTransId="{A6E7A416-FB54-4800-9B1E-41BC26F8E0F3}"/>
    <dgm:cxn modelId="{C86B28A6-F39A-4454-B14F-0578ED738271}" srcId="{8B4B5FFA-55B4-40FB-8BF7-CE7FCF97B6B1}" destId="{2BA50B45-E068-4A5F-AF1F-1F44650B6920}" srcOrd="7" destOrd="0" parTransId="{D9BEB169-B99F-46CD-AF04-5B748007C725}" sibTransId="{10D2A4A0-6CA0-4B09-9C6D-0E020E812C65}"/>
    <dgm:cxn modelId="{F9E16A4D-BAF8-46EA-8BEA-3E664A29EBC2}" srcId="{91CC1D9E-B7AA-4E5C-93EE-CBD87D21E73E}" destId="{AC2F98C9-8A48-420C-BD35-8439CFB4792F}" srcOrd="10" destOrd="0" parTransId="{23458C69-F0C4-4271-833D-429225ECB56A}" sibTransId="{524E5F95-FCA8-45ED-B7AB-638C4C88BE7A}"/>
    <dgm:cxn modelId="{CEEAB04F-F2C1-45B7-869C-8491BFC149C4}" srcId="{DE4FFA5F-0DB6-4D96-AF4B-58FF77BD1369}" destId="{7F077F76-8D6D-4FAD-98BD-02EC8251D9FA}" srcOrd="3" destOrd="0" parTransId="{D488E47C-BAB0-41B1-B2AD-23374BB08A0E}" sibTransId="{68CB8EAA-CCD8-4BA3-88EE-94794D087928}"/>
    <dgm:cxn modelId="{58F5D319-F08E-48C2-B24D-398A10ED2CD4}" srcId="{75D71DE8-40AD-48C9-8437-C43F345F9696}" destId="{8B4B5FFA-55B4-40FB-8BF7-CE7FCF97B6B1}" srcOrd="1" destOrd="0" parTransId="{DD2A8372-E575-4886-85C1-64BD0B20C740}" sibTransId="{3C82F160-0A91-4A32-8199-7E083F065376}"/>
    <dgm:cxn modelId="{5D8BE6DA-40B3-4A8F-A035-ABADE8756B5E}" srcId="{19C9EAEC-8434-480C-A431-BA33BB3A3F0A}" destId="{83E70CC2-D1E8-426D-9A03-5B2E8EBB0CB4}" srcOrd="2" destOrd="0" parTransId="{F914B957-7F96-4598-AF39-C337998C02B4}" sibTransId="{4C7B8836-ABC6-4B46-BC27-6283281C807C}"/>
    <dgm:cxn modelId="{D1412076-9D68-4735-9F80-ED426BE11C02}" srcId="{8B4B5FFA-55B4-40FB-8BF7-CE7FCF97B6B1}" destId="{C9C91B7C-E4A7-4657-9B06-F8CEA36B2793}" srcOrd="12" destOrd="0" parTransId="{FDED0BED-BE95-4AE0-BBFD-A87FBAAD6DA9}" sibTransId="{DDA1C158-47E8-4875-9CEF-6B28B0B4F4A9}"/>
    <dgm:cxn modelId="{268D106D-D43E-4B52-8E7C-E157C66762D6}" type="presOf" srcId="{C3142EEB-B44F-4BE1-9152-17107C4FCC1D}" destId="{572C7916-1BB6-4DEF-B74A-BC5F2DDB49DF}" srcOrd="0" destOrd="4" presId="urn:microsoft.com/office/officeart/2005/8/layout/hList2"/>
    <dgm:cxn modelId="{9D2E596F-3CD1-4818-878A-28551D9923B0}" srcId="{91CC1D9E-B7AA-4E5C-93EE-CBD87D21E73E}" destId="{781549EC-82DC-46A5-91DA-3A82111ABA73}" srcOrd="2" destOrd="0" parTransId="{54CFD8C5-99E9-4839-BC70-6A99A78E6085}" sibTransId="{55B7EFE0-8B8A-480D-B024-C672F2D29EFE}"/>
    <dgm:cxn modelId="{D0D72D19-24AB-4167-B3A0-B4F6F5164E08}" srcId="{8B4B5FFA-55B4-40FB-8BF7-CE7FCF97B6B1}" destId="{F5CA17A3-AFC3-4646-AE5B-61FCE596CE4E}" srcOrd="11" destOrd="0" parTransId="{5E3C8AC4-19C6-4D7D-A889-A96C2354638E}" sibTransId="{337E2388-6C71-4C46-B0A1-6A3062E692DA}"/>
    <dgm:cxn modelId="{88E9634F-ADD4-4169-9268-12DCFF54CBCC}" type="presOf" srcId="{ACC9D9AB-76A1-47AA-B0AC-16E6A037352C}" destId="{678417F5-8425-44FE-9FBE-1981C97A3FD5}" srcOrd="0" destOrd="7" presId="urn:microsoft.com/office/officeart/2005/8/layout/hList2"/>
    <dgm:cxn modelId="{F5D6252F-AD5F-4F36-B1E4-F3DF1E7A175D}" srcId="{8B4B5FFA-55B4-40FB-8BF7-CE7FCF97B6B1}" destId="{ADB5958C-B311-4CF7-B9DC-639E09C6C212}" srcOrd="9" destOrd="0" parTransId="{7A302FB3-7214-48E8-88E4-465E792B056D}" sibTransId="{C2E2D87E-34A5-4565-A015-62D1B8FE10D8}"/>
    <dgm:cxn modelId="{BD4AA473-3E60-4C5C-9973-B7F2BF096BC4}" type="presOf" srcId="{C347FE8E-2235-4FE0-8CA5-B5424F7E2559}" destId="{678417F5-8425-44FE-9FBE-1981C97A3FD5}" srcOrd="0" destOrd="10" presId="urn:microsoft.com/office/officeart/2005/8/layout/hList2"/>
    <dgm:cxn modelId="{A6C85C16-434F-42C0-8331-2800CDC9449B}" type="presOf" srcId="{92060813-5B98-40CA-8A02-2BB87DE6321B}" destId="{678417F5-8425-44FE-9FBE-1981C97A3FD5}" srcOrd="0" destOrd="1" presId="urn:microsoft.com/office/officeart/2005/8/layout/hList2"/>
    <dgm:cxn modelId="{B8038520-9DCC-4F45-B24C-DD35EE917541}" type="presOf" srcId="{8639DA13-82DF-4C30-88DC-34BA7C1038A0}" destId="{38887FA7-EACB-43BE-882A-6FE4C23CC4B1}" srcOrd="0" destOrd="4" presId="urn:microsoft.com/office/officeart/2005/8/layout/hList2"/>
    <dgm:cxn modelId="{FAD6B3F8-F454-4605-AC62-9319CEACA8C0}" srcId="{91CC1D9E-B7AA-4E5C-93EE-CBD87D21E73E}" destId="{AFD9582F-8063-4873-9F88-87BF1FB4F037}" srcOrd="1" destOrd="0" parTransId="{DC5611B8-C5C2-4147-AD4F-6D9D40B8E84B}" sibTransId="{11AB17F5-5251-4237-9229-EBCD0BA1C614}"/>
    <dgm:cxn modelId="{42C6E926-BAC1-426C-BC05-8B0D6EF28A9A}" type="presOf" srcId="{AC2F98C9-8A48-420C-BD35-8439CFB4792F}" destId="{D301C24E-5DB5-431C-93A2-B1BEF12F4145}" srcOrd="0" destOrd="10" presId="urn:microsoft.com/office/officeart/2005/8/layout/hList2"/>
    <dgm:cxn modelId="{C071A79D-0655-4DF5-A4D9-F1C6AC934058}" srcId="{91CC1D9E-B7AA-4E5C-93EE-CBD87D21E73E}" destId="{45CF32D0-31D0-4E6B-9873-7EE7BFDDF626}" srcOrd="6" destOrd="0" parTransId="{094C7968-2848-4CB1-BCB1-9D44A87241BA}" sibTransId="{3240FC36-6A1C-4D5C-83E7-5B68930B48B1}"/>
    <dgm:cxn modelId="{6E8D247A-992F-45FC-8EF9-18937D9C2DCD}" srcId="{DE4FFA5F-0DB6-4D96-AF4B-58FF77BD1369}" destId="{37259333-3450-43CA-BE1C-D6EF0A22C1EF}" srcOrd="9" destOrd="0" parTransId="{EA84A1C4-DA6D-4D18-88BF-7EC8567330C0}" sibTransId="{307D2658-D22D-4D6C-ACBE-D97C4125E8E9}"/>
    <dgm:cxn modelId="{A71F78EF-90F6-4A19-946B-0C488B5BD1B7}" type="presOf" srcId="{F16DC8CB-7AA1-49AA-83CB-5654AE11E32C}" destId="{38887FA7-EACB-43BE-882A-6FE4C23CC4B1}" srcOrd="0" destOrd="0" presId="urn:microsoft.com/office/officeart/2005/8/layout/hList2"/>
    <dgm:cxn modelId="{4AAC004D-6618-49E3-8790-6091DDDB2E6C}" type="presOf" srcId="{83E70CC2-D1E8-426D-9A03-5B2E8EBB0CB4}" destId="{678417F5-8425-44FE-9FBE-1981C97A3FD5}" srcOrd="0" destOrd="2" presId="urn:microsoft.com/office/officeart/2005/8/layout/hList2"/>
    <dgm:cxn modelId="{6900401F-FCBC-4521-BDB5-0DEEB31A2DFC}" srcId="{19C9EAEC-8434-480C-A431-BA33BB3A3F0A}" destId="{084F6685-3689-479C-B675-8F027EF6DD40}" srcOrd="11" destOrd="0" parTransId="{69F644FB-528F-4FF2-9B08-A7448C38BA48}" sibTransId="{1183F626-7FC3-46FF-9250-73080DF17192}"/>
    <dgm:cxn modelId="{7427F38D-54EB-4E34-B08D-90ADD549D170}" type="presOf" srcId="{D1E93E86-CD29-4D60-B92F-2DBA572935E8}" destId="{38887FA7-EACB-43BE-882A-6FE4C23CC4B1}" srcOrd="0" destOrd="2" presId="urn:microsoft.com/office/officeart/2005/8/layout/hList2"/>
    <dgm:cxn modelId="{B5F0A511-61A1-427A-8057-935B6E40226A}" srcId="{75D71DE8-40AD-48C9-8437-C43F345F9696}" destId="{19C9EAEC-8434-480C-A431-BA33BB3A3F0A}" srcOrd="0" destOrd="0" parTransId="{23ED45E9-31F0-4252-A12B-77E1B62DFE1D}" sibTransId="{66F6E15C-07FE-4B31-84C8-13ECF3EFA3CC}"/>
    <dgm:cxn modelId="{787CF162-446B-4447-B84C-644552413AD2}" srcId="{19C9EAEC-8434-480C-A431-BA33BB3A3F0A}" destId="{07170087-B2A6-49E8-9096-0106551AA9EB}" srcOrd="8" destOrd="0" parTransId="{66B75F08-BD9F-490A-94C3-3165A3094754}" sibTransId="{6690A11F-802A-446B-8E61-784312CA83DA}"/>
    <dgm:cxn modelId="{36C12F42-8AA5-4719-BA64-B2AF372BA8A2}" type="presOf" srcId="{8B4B5FFA-55B4-40FB-8BF7-CE7FCF97B6B1}" destId="{68684858-B4E0-4277-8861-ED5C2DB5EC2E}" srcOrd="0" destOrd="0" presId="urn:microsoft.com/office/officeart/2005/8/layout/hList2"/>
    <dgm:cxn modelId="{2549A1D3-DC33-446B-9ABD-497CBD3CBA8E}" type="presOf" srcId="{19C9EAEC-8434-480C-A431-BA33BB3A3F0A}" destId="{C762219D-88E3-4FC5-9902-3FE7B355AA37}" srcOrd="0" destOrd="0" presId="urn:microsoft.com/office/officeart/2005/8/layout/hList2"/>
    <dgm:cxn modelId="{6E4D78C9-C151-4C5A-AA70-9F3172F23FB6}" type="presOf" srcId="{084F6685-3689-479C-B675-8F027EF6DD40}" destId="{678417F5-8425-44FE-9FBE-1981C97A3FD5}" srcOrd="0" destOrd="11" presId="urn:microsoft.com/office/officeart/2005/8/layout/hList2"/>
    <dgm:cxn modelId="{2AD4327A-AB5A-42F2-BDB4-186FDEB1727E}" srcId="{19C9EAEC-8434-480C-A431-BA33BB3A3F0A}" destId="{98CA0C1E-12D9-46AF-B32A-6F3F34A1A4A0}" srcOrd="9" destOrd="0" parTransId="{DC8FD4F9-82D0-4DA6-BC96-1CF7214E6472}" sibTransId="{8347172A-1B20-4839-B1E6-8F53815B74D3}"/>
    <dgm:cxn modelId="{DBA263BB-7517-4E42-96A2-125060BCBA33}" srcId="{19C9EAEC-8434-480C-A431-BA33BB3A3F0A}" destId="{E0510640-EC82-4768-BEB6-FC6462CDEF87}" srcOrd="3" destOrd="0" parTransId="{B5FDE69E-8E49-4DEB-B48F-E19F87995CD1}" sibTransId="{38E7D4A0-5E78-4A53-AF4E-522C54C9A844}"/>
    <dgm:cxn modelId="{B277F78C-E90C-47A1-AA27-DE1D671DEC63}" srcId="{8B4B5FFA-55B4-40FB-8BF7-CE7FCF97B6B1}" destId="{C7A894C3-E5EE-4386-849A-EED7532BDCC0}" srcOrd="3" destOrd="0" parTransId="{5283B750-CD47-4448-894E-DA86C600B95C}" sibTransId="{100F0992-9E8B-40E9-AE82-83F4731296A1}"/>
    <dgm:cxn modelId="{4D8632B5-D31E-41DE-AE1C-9037244A640A}" srcId="{91CC1D9E-B7AA-4E5C-93EE-CBD87D21E73E}" destId="{AD9AED40-507B-4A46-B18D-9D26DBA230FC}" srcOrd="3" destOrd="0" parTransId="{EDD4354E-700F-4CC1-A52F-E3D106CB669C}" sibTransId="{7E175C29-3FFA-4FC4-8C78-91AD1C0F5F80}"/>
    <dgm:cxn modelId="{4150704E-078D-4849-B1A4-5D00BFF1AE28}" type="presOf" srcId="{90D3B0D3-425B-4362-B99A-6CFD5F0ADED2}" destId="{572C7916-1BB6-4DEF-B74A-BC5F2DDB49DF}" srcOrd="0" destOrd="5" presId="urn:microsoft.com/office/officeart/2005/8/layout/hList2"/>
    <dgm:cxn modelId="{65CDC989-041C-4E63-9F37-158C03E9C869}" type="presOf" srcId="{E0510640-EC82-4768-BEB6-FC6462CDEF87}" destId="{678417F5-8425-44FE-9FBE-1981C97A3FD5}" srcOrd="0" destOrd="3" presId="urn:microsoft.com/office/officeart/2005/8/layout/hList2"/>
    <dgm:cxn modelId="{C8E5992C-C7B9-4D09-960C-22504EA4B88A}" type="presOf" srcId="{CD48261E-B1A7-499C-8864-97C4525D748C}" destId="{38887FA7-EACB-43BE-882A-6FE4C23CC4B1}" srcOrd="0" destOrd="7" presId="urn:microsoft.com/office/officeart/2005/8/layout/hList2"/>
    <dgm:cxn modelId="{F6FFAAAF-3976-4539-AAEC-97EC6854DD45}" srcId="{19C9EAEC-8434-480C-A431-BA33BB3A3F0A}" destId="{E609EBCA-832B-430A-8E19-00AE49379170}" srcOrd="6" destOrd="0" parTransId="{117BC954-B1D4-417C-8081-4737526C421C}" sibTransId="{7A1CD773-91EE-4AD0-9F81-92832354FD78}"/>
    <dgm:cxn modelId="{A4EEB283-16D2-40F3-B75A-B5FFF6BFC0E8}" srcId="{DE4FFA5F-0DB6-4D96-AF4B-58FF77BD1369}" destId="{F16DC8CB-7AA1-49AA-83CB-5654AE11E32C}" srcOrd="0" destOrd="0" parTransId="{C4A28512-046D-410C-9231-A6A6662F4BA6}" sibTransId="{74C956A8-C4D9-4FD3-B84C-DF76CE4AC847}"/>
    <dgm:cxn modelId="{FDE80126-0181-489B-836B-680EBB9F9819}" type="presOf" srcId="{ADB5958C-B311-4CF7-B9DC-639E09C6C212}" destId="{572C7916-1BB6-4DEF-B74A-BC5F2DDB49DF}" srcOrd="0" destOrd="9" presId="urn:microsoft.com/office/officeart/2005/8/layout/hList2"/>
    <dgm:cxn modelId="{B1413923-04D2-4830-AD6B-999875D5C2E1}" srcId="{91CC1D9E-B7AA-4E5C-93EE-CBD87D21E73E}" destId="{66EC9F0A-0273-4C55-A160-A9E2E1018221}" srcOrd="5" destOrd="0" parTransId="{3FC4EE19-4069-490A-8073-BB97D0DD3029}" sibTransId="{C5CFABDC-581B-495D-A270-28DBC46AF6B8}"/>
    <dgm:cxn modelId="{E82DAA41-837F-4E24-B5C0-0328C6A7B68C}" srcId="{8B4B5FFA-55B4-40FB-8BF7-CE7FCF97B6B1}" destId="{081A1DCC-92C1-4A06-BDB0-C5249C31E39E}" srcOrd="8" destOrd="0" parTransId="{D0B68079-B792-44E1-9F1A-B78594D634E3}" sibTransId="{2E761A1F-85CB-4821-982B-25BBAF300C6E}"/>
    <dgm:cxn modelId="{F48BA046-96BF-4E7C-A66E-D575A1741A74}" srcId="{75D71DE8-40AD-48C9-8437-C43F345F9696}" destId="{DE4FFA5F-0DB6-4D96-AF4B-58FF77BD1369}" srcOrd="3" destOrd="0" parTransId="{E7C34202-5E3F-4720-9089-E42460F2C728}" sibTransId="{4E92D96C-555E-45AD-AFF4-B8F68E401841}"/>
    <dgm:cxn modelId="{9EBFFCD4-E929-4494-90FC-42FC8DD3A2E3}" type="presOf" srcId="{E609EBCA-832B-430A-8E19-00AE49379170}" destId="{678417F5-8425-44FE-9FBE-1981C97A3FD5}" srcOrd="0" destOrd="6" presId="urn:microsoft.com/office/officeart/2005/8/layout/hList2"/>
    <dgm:cxn modelId="{DA120D45-79BF-4D61-B0FC-FD52F7862790}" type="presOf" srcId="{91CC1D9E-B7AA-4E5C-93EE-CBD87D21E73E}" destId="{9C71B954-EA49-4972-A53A-903DEF600A3C}" srcOrd="0" destOrd="0" presId="urn:microsoft.com/office/officeart/2005/8/layout/hList2"/>
    <dgm:cxn modelId="{6350FE56-15F6-4D78-B812-A11D9208BC04}" srcId="{91CC1D9E-B7AA-4E5C-93EE-CBD87D21E73E}" destId="{E018380F-DB4B-4A28-B128-7F77A224E2A4}" srcOrd="4" destOrd="0" parTransId="{E2215ACC-99AA-4674-8B99-82D99E2EFBD0}" sibTransId="{7FF55273-BE59-46C7-B46E-01281A035722}"/>
    <dgm:cxn modelId="{914E4E99-2D9A-4FBD-A1EF-327E56446E0B}" srcId="{DE4FFA5F-0DB6-4D96-AF4B-58FF77BD1369}" destId="{D1E93E86-CD29-4D60-B92F-2DBA572935E8}" srcOrd="2" destOrd="0" parTransId="{0DD48981-911E-4B05-8C9F-390CBD49FF95}" sibTransId="{AB971C3C-419E-42A4-96BB-497D59502D70}"/>
    <dgm:cxn modelId="{7859B2AD-A22B-4EC1-9354-611088C1C027}" type="presOf" srcId="{ADAA4117-16C8-4FF6-BAD6-C2A35B2A1FA0}" destId="{D301C24E-5DB5-431C-93A2-B1BEF12F4145}" srcOrd="0" destOrd="0" presId="urn:microsoft.com/office/officeart/2005/8/layout/hList2"/>
    <dgm:cxn modelId="{5E7B64A6-7BC0-49CC-9D4E-24063A57905A}" type="presOf" srcId="{F8C68522-C057-42D0-BEF7-FA182B3FFF74}" destId="{38887FA7-EACB-43BE-882A-6FE4C23CC4B1}" srcOrd="0" destOrd="6" presId="urn:microsoft.com/office/officeart/2005/8/layout/hList2"/>
    <dgm:cxn modelId="{73586998-9D65-4A6D-B3C4-D67CB321F508}" type="presParOf" srcId="{726F0AFE-EE87-4081-9C0A-DB3A928C12F1}" destId="{CC21D7BF-58CA-4A9F-A611-6EB6238A0ABD}" srcOrd="0" destOrd="0" presId="urn:microsoft.com/office/officeart/2005/8/layout/hList2"/>
    <dgm:cxn modelId="{87C58C37-06BB-4F10-8E83-78EA5A7AD88B}" type="presParOf" srcId="{CC21D7BF-58CA-4A9F-A611-6EB6238A0ABD}" destId="{802F3EE8-24B1-4342-9047-F643F41D0457}" srcOrd="0" destOrd="0" presId="urn:microsoft.com/office/officeart/2005/8/layout/hList2"/>
    <dgm:cxn modelId="{D31B31B8-1BFB-4A80-86AF-553A23F5794A}" type="presParOf" srcId="{CC21D7BF-58CA-4A9F-A611-6EB6238A0ABD}" destId="{678417F5-8425-44FE-9FBE-1981C97A3FD5}" srcOrd="1" destOrd="0" presId="urn:microsoft.com/office/officeart/2005/8/layout/hList2"/>
    <dgm:cxn modelId="{59D61DF2-95ED-48C6-A834-D0B0F0278CDD}" type="presParOf" srcId="{CC21D7BF-58CA-4A9F-A611-6EB6238A0ABD}" destId="{C762219D-88E3-4FC5-9902-3FE7B355AA37}" srcOrd="2" destOrd="0" presId="urn:microsoft.com/office/officeart/2005/8/layout/hList2"/>
    <dgm:cxn modelId="{785D9523-911B-4605-9A8B-DBF9771C2B7D}" type="presParOf" srcId="{726F0AFE-EE87-4081-9C0A-DB3A928C12F1}" destId="{C25C23E4-915D-48F7-9C37-830E809D5231}" srcOrd="1" destOrd="0" presId="urn:microsoft.com/office/officeart/2005/8/layout/hList2"/>
    <dgm:cxn modelId="{E71FD75E-7012-426B-9884-4DEF6B769AA5}" type="presParOf" srcId="{726F0AFE-EE87-4081-9C0A-DB3A928C12F1}" destId="{E856186E-5E7C-40FC-AE5D-9EF62796456B}" srcOrd="2" destOrd="0" presId="urn:microsoft.com/office/officeart/2005/8/layout/hList2"/>
    <dgm:cxn modelId="{8D0BA585-0D5C-41FA-B37F-11C35717D03F}" type="presParOf" srcId="{E856186E-5E7C-40FC-AE5D-9EF62796456B}" destId="{05B48C12-1766-4C14-948E-9F344BF22349}" srcOrd="0" destOrd="0" presId="urn:microsoft.com/office/officeart/2005/8/layout/hList2"/>
    <dgm:cxn modelId="{CE77C5C2-E2BD-462A-B905-D2F43A9DE707}" type="presParOf" srcId="{E856186E-5E7C-40FC-AE5D-9EF62796456B}" destId="{572C7916-1BB6-4DEF-B74A-BC5F2DDB49DF}" srcOrd="1" destOrd="0" presId="urn:microsoft.com/office/officeart/2005/8/layout/hList2"/>
    <dgm:cxn modelId="{3E08B089-D867-4DB3-A900-A4CFDE47BBB7}" type="presParOf" srcId="{E856186E-5E7C-40FC-AE5D-9EF62796456B}" destId="{68684858-B4E0-4277-8861-ED5C2DB5EC2E}" srcOrd="2" destOrd="0" presId="urn:microsoft.com/office/officeart/2005/8/layout/hList2"/>
    <dgm:cxn modelId="{9E80721C-9AC3-48D2-BD75-CF61E508AAE5}" type="presParOf" srcId="{726F0AFE-EE87-4081-9C0A-DB3A928C12F1}" destId="{E564B993-F08C-4ABD-B82F-72AD66839F10}" srcOrd="3" destOrd="0" presId="urn:microsoft.com/office/officeart/2005/8/layout/hList2"/>
    <dgm:cxn modelId="{FA23A675-939B-463B-9740-4AFB0B968A70}" type="presParOf" srcId="{726F0AFE-EE87-4081-9C0A-DB3A928C12F1}" destId="{CB27D88D-8CD4-45E0-B403-B3BB547767F5}" srcOrd="4" destOrd="0" presId="urn:microsoft.com/office/officeart/2005/8/layout/hList2"/>
    <dgm:cxn modelId="{3A7DCAAC-391E-4A0C-AB22-36BD2E1C95A2}" type="presParOf" srcId="{CB27D88D-8CD4-45E0-B403-B3BB547767F5}" destId="{586647A0-6032-479C-BC49-D07E4A13875F}" srcOrd="0" destOrd="0" presId="urn:microsoft.com/office/officeart/2005/8/layout/hList2"/>
    <dgm:cxn modelId="{4F761BC5-B376-42A5-BFF5-1ACA46B0CC0C}" type="presParOf" srcId="{CB27D88D-8CD4-45E0-B403-B3BB547767F5}" destId="{D301C24E-5DB5-431C-93A2-B1BEF12F4145}" srcOrd="1" destOrd="0" presId="urn:microsoft.com/office/officeart/2005/8/layout/hList2"/>
    <dgm:cxn modelId="{7393548F-A0FE-4D40-BC93-21972591310E}" type="presParOf" srcId="{CB27D88D-8CD4-45E0-B403-B3BB547767F5}" destId="{9C71B954-EA49-4972-A53A-903DEF600A3C}" srcOrd="2" destOrd="0" presId="urn:microsoft.com/office/officeart/2005/8/layout/hList2"/>
    <dgm:cxn modelId="{0334852A-7C6A-4F57-8BAE-D9F1DACE5961}" type="presParOf" srcId="{726F0AFE-EE87-4081-9C0A-DB3A928C12F1}" destId="{054C62E2-889E-4C14-9CA3-98124109EDE9}" srcOrd="5" destOrd="0" presId="urn:microsoft.com/office/officeart/2005/8/layout/hList2"/>
    <dgm:cxn modelId="{F49DF611-CE8C-49B7-BE29-703BE3B41222}" type="presParOf" srcId="{726F0AFE-EE87-4081-9C0A-DB3A928C12F1}" destId="{C2E90174-780B-4F93-9EFC-83049BC02C42}" srcOrd="6" destOrd="0" presId="urn:microsoft.com/office/officeart/2005/8/layout/hList2"/>
    <dgm:cxn modelId="{5203B3A3-2EFC-49CD-921E-1C94BD31911D}" type="presParOf" srcId="{C2E90174-780B-4F93-9EFC-83049BC02C42}" destId="{678C5398-1015-4EA9-B231-62AFE7FFE6D8}" srcOrd="0" destOrd="0" presId="urn:microsoft.com/office/officeart/2005/8/layout/hList2"/>
    <dgm:cxn modelId="{F8760F4F-1DE0-4583-B1CD-EA4D5B031BB4}" type="presParOf" srcId="{C2E90174-780B-4F93-9EFC-83049BC02C42}" destId="{38887FA7-EACB-43BE-882A-6FE4C23CC4B1}" srcOrd="1" destOrd="0" presId="urn:microsoft.com/office/officeart/2005/8/layout/hList2"/>
    <dgm:cxn modelId="{1822A5C8-986F-4317-89C1-3BC124EA09A4}" type="presParOf" srcId="{C2E90174-780B-4F93-9EFC-83049BC02C42}" destId="{A6F20F58-7701-46E4-ACDC-BF62FA688678}" srcOrd="2" destOrd="0" presId="urn:microsoft.com/office/officeart/2005/8/layout/h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5D71DE8-40AD-48C9-8437-C43F345F969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BO"/>
        </a:p>
      </dgm:t>
    </dgm:pt>
    <dgm:pt modelId="{19C9EAEC-8434-480C-A431-BA33BB3A3F0A}">
      <dgm:prSet phldrT="[Texto]" custT="1"/>
      <dgm:spPr/>
      <dgm:t>
        <a:bodyPr/>
        <a:lstStyle/>
        <a:p>
          <a:pPr algn="ctr"/>
          <a:r>
            <a:rPr lang="es-BO" sz="700" b="1" dirty="0">
              <a:solidFill>
                <a:prstClr val="black">
                  <a:hueOff val="0"/>
                  <a:satOff val="0"/>
                  <a:lumOff val="0"/>
                  <a:alphaOff val="0"/>
                </a:prstClr>
              </a:solidFill>
              <a:latin typeface="+mn-lt"/>
              <a:ea typeface="+mn-ea"/>
              <a:cs typeface="+mn-cs"/>
              <a:sym typeface="Calibri"/>
            </a:rPr>
            <a:t>PROGRAMA DE AGUA POTABLE Y ALCANTARILLADO PERIURBANO FASE II (PAAP II)</a:t>
          </a:r>
          <a:endParaRPr lang="es-BO" sz="700" dirty="0">
            <a:latin typeface="+mn-lt"/>
          </a:endParaRPr>
        </a:p>
      </dgm:t>
    </dgm:pt>
    <dgm:pt modelId="{23ED45E9-31F0-4252-A12B-77E1B62DFE1D}" type="parTrans" cxnId="{B5F0A511-61A1-427A-8057-935B6E40226A}">
      <dgm:prSet/>
      <dgm:spPr/>
      <dgm:t>
        <a:bodyPr/>
        <a:lstStyle/>
        <a:p>
          <a:endParaRPr lang="es-BO"/>
        </a:p>
      </dgm:t>
    </dgm:pt>
    <dgm:pt modelId="{66F6E15C-07FE-4B31-84C8-13ECF3EFA3CC}" type="sibTrans" cxnId="{B5F0A511-61A1-427A-8057-935B6E40226A}">
      <dgm:prSet/>
      <dgm:spPr/>
      <dgm:t>
        <a:bodyPr/>
        <a:lstStyle/>
        <a:p>
          <a:endParaRPr lang="es-BO"/>
        </a:p>
      </dgm:t>
    </dgm:pt>
    <dgm:pt modelId="{570C24C6-9125-40D8-BED4-3BE32177958E}">
      <dgm:prSet phldrT="[Texto]"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51DA7E3A-51AC-41F5-B7FE-BF4A5E3A7AA2}" type="parTrans" cxnId="{9EF66485-BF08-4159-9F49-3625D65F0A84}">
      <dgm:prSet/>
      <dgm:spPr/>
      <dgm:t>
        <a:bodyPr/>
        <a:lstStyle/>
        <a:p>
          <a:endParaRPr lang="es-BO"/>
        </a:p>
      </dgm:t>
    </dgm:pt>
    <dgm:pt modelId="{A19D4084-F3C7-42F1-8243-94A53F8AFD89}" type="sibTrans" cxnId="{9EF66485-BF08-4159-9F49-3625D65F0A84}">
      <dgm:prSet/>
      <dgm:spPr/>
      <dgm:t>
        <a:bodyPr/>
        <a:lstStyle/>
        <a:p>
          <a:endParaRPr lang="es-BO"/>
        </a:p>
      </dgm:t>
    </dgm:pt>
    <dgm:pt modelId="{9E922667-706C-40C2-820C-DED4D3FBA779}">
      <dgm:prSet phldrT="[Texto]"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None/>
          </a:pPr>
          <a:endParaRPr lang="es-BO" sz="600" kern="1200" dirty="0"/>
        </a:p>
      </dgm:t>
    </dgm:pt>
    <dgm:pt modelId="{C58719E6-45D9-4DD8-9966-A63BC0C7FD4C}" type="parTrans" cxnId="{023CDD9C-9EED-4102-900A-BC26E57B6B22}">
      <dgm:prSet/>
      <dgm:spPr/>
      <dgm:t>
        <a:bodyPr/>
        <a:lstStyle/>
        <a:p>
          <a:endParaRPr lang="es-BO"/>
        </a:p>
      </dgm:t>
    </dgm:pt>
    <dgm:pt modelId="{787B13E3-5E9B-49C5-A284-A1FC4BFA9FFF}" type="sibTrans" cxnId="{023CDD9C-9EED-4102-900A-BC26E57B6B22}">
      <dgm:prSet/>
      <dgm:spPr/>
      <dgm:t>
        <a:bodyPr/>
        <a:lstStyle/>
        <a:p>
          <a:endParaRPr lang="es-BO"/>
        </a:p>
      </dgm:t>
    </dgm:pt>
    <dgm:pt modelId="{084F6685-3689-479C-B675-8F027EF6DD40}">
      <dgm:prSet phldrT="[Texto]"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None/>
          </a:pPr>
          <a:endParaRPr lang="es-BO" sz="600" kern="1200" dirty="0"/>
        </a:p>
      </dgm:t>
    </dgm:pt>
    <dgm:pt modelId="{69F644FB-528F-4FF2-9B08-A7448C38BA48}" type="parTrans" cxnId="{6900401F-FCBC-4521-BDB5-0DEEB31A2DFC}">
      <dgm:prSet/>
      <dgm:spPr/>
      <dgm:t>
        <a:bodyPr/>
        <a:lstStyle/>
        <a:p>
          <a:endParaRPr lang="es-BO"/>
        </a:p>
      </dgm:t>
    </dgm:pt>
    <dgm:pt modelId="{1183F626-7FC3-46FF-9250-73080DF17192}" type="sibTrans" cxnId="{6900401F-FCBC-4521-BDB5-0DEEB31A2DFC}">
      <dgm:prSet/>
      <dgm:spPr/>
      <dgm:t>
        <a:bodyPr/>
        <a:lstStyle/>
        <a:p>
          <a:endParaRPr lang="es-BO"/>
        </a:p>
      </dgm:t>
    </dgm:pt>
    <dgm:pt modelId="{DE4FFA5F-0DB6-4D96-AF4B-58FF77BD1369}">
      <dgm:prSet phldrT="[Texto]" phldr="0" custT="1"/>
      <dgm:spPr/>
      <dgm:t>
        <a:bodyPr/>
        <a:lstStyle/>
        <a:p>
          <a:pPr algn="ctr"/>
          <a:r>
            <a:rPr lang="es-ES" altLang="ko-KR" sz="700" b="1" dirty="0">
              <a:latin typeface="+mn-lt"/>
            </a:rPr>
            <a:t>PROGRAMA ADUCCIÓN I </a:t>
          </a:r>
          <a:r>
            <a:rPr lang="es-BO" altLang="ko-KR" sz="700" b="1" dirty="0" err="1">
              <a:latin typeface="+mn-lt"/>
            </a:rPr>
            <a:t>MISICUNI</a:t>
          </a:r>
          <a:r>
            <a:rPr lang="es-BO" altLang="ko-KR" sz="700" b="1" dirty="0">
              <a:latin typeface="+mn-lt"/>
            </a:rPr>
            <a:t> – SACABA</a:t>
          </a:r>
          <a:r>
            <a:rPr lang="es-ES" altLang="ko-KR" sz="700" b="1" dirty="0">
              <a:latin typeface="+mn-lt"/>
            </a:rPr>
            <a:t> </a:t>
          </a:r>
          <a:endParaRPr lang="es-BO" sz="700" dirty="0">
            <a:latin typeface="+mn-lt"/>
          </a:endParaRPr>
        </a:p>
      </dgm:t>
    </dgm:pt>
    <dgm:pt modelId="{E7C34202-5E3F-4720-9089-E42460F2C728}" type="parTrans" cxnId="{F48BA046-96BF-4E7C-A66E-D575A1741A74}">
      <dgm:prSet/>
      <dgm:spPr/>
      <dgm:t>
        <a:bodyPr/>
        <a:lstStyle/>
        <a:p>
          <a:endParaRPr lang="es-BO"/>
        </a:p>
      </dgm:t>
    </dgm:pt>
    <dgm:pt modelId="{4E92D96C-555E-45AD-AFF4-B8F68E401841}" type="sibTrans" cxnId="{F48BA046-96BF-4E7C-A66E-D575A1741A74}">
      <dgm:prSet/>
      <dgm:spPr/>
      <dgm:t>
        <a:bodyPr/>
        <a:lstStyle/>
        <a:p>
          <a:endParaRPr lang="es-BO"/>
        </a:p>
      </dgm:t>
    </dgm:pt>
    <dgm:pt modelId="{F7C92BFF-9A0C-4308-B582-7849588EB401}">
      <dgm:prSet phldrT="[Texto]" custT="1"/>
      <dgm:spPr>
        <a:solidFill>
          <a:srgbClr val="548235">
            <a:alpha val="50196"/>
          </a:srgbClr>
        </a:solidFill>
        <a:ln w="19050">
          <a:solidFill>
            <a:srgbClr val="548235">
              <a:alpha val="50196"/>
            </a:srgbClr>
          </a:solidFill>
        </a:ln>
      </dgm:spPr>
      <dgm:t>
        <a:bodyPr/>
        <a:lstStyle/>
        <a:p>
          <a:pPr algn="l">
            <a:buNone/>
          </a:pPr>
          <a:r>
            <a:rPr lang="es-BO" sz="700" b="1" kern="1200" dirty="0" err="1">
              <a:solidFill>
                <a:prstClr val="black"/>
              </a:solidFill>
              <a:latin typeface="Century Gothic" panose="020B0502020202020204" pitchFamily="34" charset="0"/>
              <a:ea typeface="+mn-ea"/>
              <a:cs typeface="+mn-cs"/>
            </a:rPr>
            <a:t>DPTO</a:t>
          </a:r>
          <a:r>
            <a:rPr lang="es-BO" sz="700" b="1" kern="1200" dirty="0">
              <a:solidFill>
                <a:prstClr val="black"/>
              </a:solidFill>
              <a:latin typeface="Century Gothic" panose="020B0502020202020204" pitchFamily="34" charset="0"/>
              <a:ea typeface="+mn-ea"/>
              <a:cs typeface="+mn-cs"/>
            </a:rPr>
            <a:t>: </a:t>
          </a:r>
        </a:p>
      </dgm:t>
    </dgm:pt>
    <dgm:pt modelId="{CFA8A148-643C-4EBC-9757-2DCA5A2D9241}" type="parTrans" cxnId="{D0489097-508E-4141-8066-A51C076CECA2}">
      <dgm:prSet/>
      <dgm:spPr/>
      <dgm:t>
        <a:bodyPr/>
        <a:lstStyle/>
        <a:p>
          <a:endParaRPr lang="es-BO"/>
        </a:p>
      </dgm:t>
    </dgm:pt>
    <dgm:pt modelId="{B8FD2CAE-C25C-4EBF-AA20-DEF38C28C0DC}" type="sibTrans" cxnId="{D0489097-508E-4141-8066-A51C076CECA2}">
      <dgm:prSet/>
      <dgm:spPr/>
      <dgm:t>
        <a:bodyPr/>
        <a:lstStyle/>
        <a:p>
          <a:endParaRPr lang="es-BO"/>
        </a:p>
      </dgm:t>
    </dgm:pt>
    <dgm:pt modelId="{ADAA4117-16C8-4FF6-BAD6-C2A35B2A1FA0}">
      <dgm:prSet phldrT="[Texto]" custT="1"/>
      <dgm:spPr>
        <a:solidFill>
          <a:srgbClr val="548235">
            <a:alpha val="50196"/>
          </a:srgbClr>
        </a:solidFill>
        <a:ln w="19050">
          <a:solidFill>
            <a:srgbClr val="548235">
              <a:alpha val="50196"/>
            </a:srgbClr>
          </a:solidFill>
        </a:ln>
      </dgm:spPr>
      <dgm:t>
        <a:bodyPr/>
        <a:lstStyle/>
        <a:p>
          <a:pPr algn="l">
            <a:buNone/>
          </a:pPr>
          <a:endParaRPr lang="es-BO" sz="600" kern="1200" dirty="0"/>
        </a:p>
      </dgm:t>
    </dgm:pt>
    <dgm:pt modelId="{F5307B3D-FD84-4F7A-A09E-D33AE8F19CD8}" type="parTrans" cxnId="{9D9E8489-601B-44ED-A14D-9EE1BC2D1378}">
      <dgm:prSet/>
      <dgm:spPr/>
      <dgm:t>
        <a:bodyPr/>
        <a:lstStyle/>
        <a:p>
          <a:endParaRPr lang="es-BO"/>
        </a:p>
      </dgm:t>
    </dgm:pt>
    <dgm:pt modelId="{23C5E64C-8125-45CE-B35C-F9315649870A}" type="sibTrans" cxnId="{9D9E8489-601B-44ED-A14D-9EE1BC2D1378}">
      <dgm:prSet/>
      <dgm:spPr/>
      <dgm:t>
        <a:bodyPr/>
        <a:lstStyle/>
        <a:p>
          <a:endParaRPr lang="es-BO"/>
        </a:p>
      </dgm:t>
    </dgm:pt>
    <dgm:pt modelId="{91CC1D9E-B7AA-4E5C-93EE-CBD87D21E73E}">
      <dgm:prSet phldrT="[Texto]" custT="1"/>
      <dgm:spPr/>
      <dgm:t>
        <a:bodyPr/>
        <a:lstStyle/>
        <a:p>
          <a:pPr algn="ctr"/>
          <a:r>
            <a:rPr lang="es-BO" sz="700" b="1" dirty="0">
              <a:solidFill>
                <a:prstClr val="black">
                  <a:hueOff val="0"/>
                  <a:satOff val="0"/>
                  <a:lumOff val="0"/>
                  <a:alphaOff val="0"/>
                </a:prstClr>
              </a:solidFill>
              <a:latin typeface="+mn-lt"/>
              <a:ea typeface="+mn-ea"/>
              <a:cs typeface="+mn-cs"/>
            </a:rPr>
            <a:t>PROGRAMA DE SANEAMIENTO DEL LAGO TITICACA (</a:t>
          </a:r>
          <a:r>
            <a:rPr lang="es-BO" sz="700" b="1" dirty="0" err="1">
              <a:solidFill>
                <a:prstClr val="black">
                  <a:hueOff val="0"/>
                  <a:satOff val="0"/>
                  <a:lumOff val="0"/>
                  <a:alphaOff val="0"/>
                </a:prstClr>
              </a:solidFill>
              <a:latin typeface="+mn-lt"/>
              <a:ea typeface="+mn-ea"/>
              <a:cs typeface="+mn-cs"/>
            </a:rPr>
            <a:t>PSLT</a:t>
          </a:r>
          <a:r>
            <a:rPr lang="es-BO" sz="700" b="1" dirty="0">
              <a:solidFill>
                <a:prstClr val="black">
                  <a:hueOff val="0"/>
                  <a:satOff val="0"/>
                  <a:lumOff val="0"/>
                  <a:alphaOff val="0"/>
                </a:prstClr>
              </a:solidFill>
              <a:latin typeface="+mn-lt"/>
              <a:ea typeface="+mn-ea"/>
              <a:cs typeface="+mn-cs"/>
            </a:rPr>
            <a:t>)</a:t>
          </a:r>
        </a:p>
        <a:p>
          <a:pPr algn="l"/>
          <a:endParaRPr lang="es-BO" sz="700" dirty="0">
            <a:latin typeface="+mn-lt"/>
          </a:endParaRPr>
        </a:p>
      </dgm:t>
    </dgm:pt>
    <dgm:pt modelId="{71B94DEF-C907-40B6-A6A6-17D04A4FA483}" type="parTrans" cxnId="{7860591B-9A34-4FB1-BA9E-2FE75CBB674E}">
      <dgm:prSet/>
      <dgm:spPr/>
      <dgm:t>
        <a:bodyPr/>
        <a:lstStyle/>
        <a:p>
          <a:endParaRPr lang="es-BO"/>
        </a:p>
      </dgm:t>
    </dgm:pt>
    <dgm:pt modelId="{1A9D6600-D776-4B29-A7B8-85771FAA0927}" type="sibTrans" cxnId="{7860591B-9A34-4FB1-BA9E-2FE75CBB674E}">
      <dgm:prSet/>
      <dgm:spPr/>
      <dgm:t>
        <a:bodyPr/>
        <a:lstStyle/>
        <a:p>
          <a:endParaRPr lang="es-BO"/>
        </a:p>
      </dgm:t>
    </dgm:pt>
    <dgm:pt modelId="{8B4B5FFA-55B4-40FB-8BF7-CE7FCF97B6B1}">
      <dgm:prSet phldrT="[Texto]" custT="1"/>
      <dgm:spPr/>
      <dgm:t>
        <a:bodyPr/>
        <a:lstStyle/>
        <a:p>
          <a:pPr algn="ctr">
            <a:buNone/>
          </a:pPr>
          <a:r>
            <a:rPr lang="es-MX" sz="700" b="1" dirty="0">
              <a:solidFill>
                <a:prstClr val="black">
                  <a:hueOff val="0"/>
                  <a:satOff val="0"/>
                  <a:lumOff val="0"/>
                  <a:alphaOff val="0"/>
                </a:prstClr>
              </a:solidFill>
              <a:latin typeface="+mn-lt"/>
              <a:ea typeface="+mn-ea"/>
              <a:cs typeface="+mn-cs"/>
            </a:rPr>
            <a:t>PROGRAMA CIUDADES – AMPLIACIÓN Y MEJORA PARA EL ABASTECIMIENTO SOSTENIBLE Y RESILIENTE DE AGUA EN CIUDADES (</a:t>
          </a:r>
          <a:r>
            <a:rPr lang="es-MX" sz="700" b="1" dirty="0" err="1">
              <a:solidFill>
                <a:prstClr val="black">
                  <a:hueOff val="0"/>
                  <a:satOff val="0"/>
                  <a:lumOff val="0"/>
                  <a:alphaOff val="0"/>
                </a:prstClr>
              </a:solidFill>
              <a:latin typeface="+mn-lt"/>
              <a:ea typeface="+mn-ea"/>
              <a:cs typeface="+mn-cs"/>
            </a:rPr>
            <a:t>PROAAC</a:t>
          </a:r>
          <a:r>
            <a:rPr lang="es-MX" sz="700" b="1" dirty="0">
              <a:solidFill>
                <a:prstClr val="black">
                  <a:hueOff val="0"/>
                  <a:satOff val="0"/>
                  <a:lumOff val="0"/>
                  <a:alphaOff val="0"/>
                </a:prstClr>
              </a:solidFill>
              <a:latin typeface="+mn-lt"/>
              <a:ea typeface="+mn-ea"/>
              <a:cs typeface="+mn-cs"/>
            </a:rPr>
            <a:t>)</a:t>
          </a:r>
          <a:endParaRPr lang="es-BO" sz="700" b="1" dirty="0">
            <a:solidFill>
              <a:prstClr val="black">
                <a:hueOff val="0"/>
                <a:satOff val="0"/>
                <a:lumOff val="0"/>
                <a:alphaOff val="0"/>
              </a:prstClr>
            </a:solidFill>
            <a:latin typeface="+mn-lt"/>
            <a:ea typeface="+mn-ea"/>
            <a:cs typeface="+mn-cs"/>
          </a:endParaRPr>
        </a:p>
      </dgm:t>
    </dgm:pt>
    <dgm:pt modelId="{DD2A8372-E575-4886-85C1-64BD0B20C740}" type="parTrans" cxnId="{58F5D319-F08E-48C2-B24D-398A10ED2CD4}">
      <dgm:prSet/>
      <dgm:spPr/>
      <dgm:t>
        <a:bodyPr/>
        <a:lstStyle/>
        <a:p>
          <a:endParaRPr lang="es-BO"/>
        </a:p>
      </dgm:t>
    </dgm:pt>
    <dgm:pt modelId="{3C82F160-0A91-4A32-8199-7E083F065376}" type="sibTrans" cxnId="{58F5D319-F08E-48C2-B24D-398A10ED2CD4}">
      <dgm:prSet/>
      <dgm:spPr/>
      <dgm:t>
        <a:bodyPr/>
        <a:lstStyle/>
        <a:p>
          <a:endParaRPr lang="es-BO"/>
        </a:p>
      </dgm:t>
    </dgm:pt>
    <dgm:pt modelId="{26FDED5A-7D1E-4049-BFA5-063E8D28099D}">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endParaRPr lang="es-BO" sz="600" kern="1200" dirty="0"/>
        </a:p>
      </dgm:t>
    </dgm:pt>
    <dgm:pt modelId="{0EF7C509-DF38-4202-B2C4-6998540AD6F7}" type="parTrans" cxnId="{CCDE17DE-395B-431A-A397-5A9309E2A658}">
      <dgm:prSet/>
      <dgm:spPr/>
      <dgm:t>
        <a:bodyPr/>
        <a:lstStyle/>
        <a:p>
          <a:endParaRPr lang="es-BO"/>
        </a:p>
      </dgm:t>
    </dgm:pt>
    <dgm:pt modelId="{56799B10-DB72-4AAF-B6CB-35A030CB45F9}" type="sibTrans" cxnId="{CCDE17DE-395B-431A-A397-5A9309E2A658}">
      <dgm:prSet/>
      <dgm:spPr/>
      <dgm:t>
        <a:bodyPr/>
        <a:lstStyle/>
        <a:p>
          <a:endParaRPr lang="es-BO"/>
        </a:p>
      </dgm:t>
    </dgm:pt>
    <dgm:pt modelId="{A315974A-91C6-4BF8-BF7E-A105BD8227B6}">
      <dgm:prSet custT="1"/>
      <dgm:spPr>
        <a:solidFill>
          <a:srgbClr val="548235">
            <a:alpha val="50196"/>
          </a:srgbClr>
        </a:solidFill>
        <a:ln w="19050">
          <a:solidFill>
            <a:srgbClr val="548235">
              <a:alpha val="50196"/>
            </a:srgbClr>
          </a:solidFill>
        </a:ln>
      </dgm:spPr>
      <dgm:t>
        <a:bodyPr/>
        <a:lstStyle/>
        <a:p>
          <a:pPr algn="l"/>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EEF9A928-B5BB-43DF-9E74-1BCD2EADE578}" type="parTrans" cxnId="{A89FA3C2-9884-4783-9A12-698D36F2837E}">
      <dgm:prSet/>
      <dgm:spPr/>
      <dgm:t>
        <a:bodyPr/>
        <a:lstStyle/>
        <a:p>
          <a:endParaRPr lang="es-BO"/>
        </a:p>
      </dgm:t>
    </dgm:pt>
    <dgm:pt modelId="{03A8E0B0-A9CE-478D-A885-5A3047D86F4E}" type="sibTrans" cxnId="{A89FA3C2-9884-4783-9A12-698D36F2837E}">
      <dgm:prSet/>
      <dgm:spPr/>
      <dgm:t>
        <a:bodyPr/>
        <a:lstStyle/>
        <a:p>
          <a:endParaRPr lang="es-BO"/>
        </a:p>
      </dgm:t>
    </dgm:pt>
    <dgm:pt modelId="{F16DC8CB-7AA1-49AA-83CB-5654AE11E32C}">
      <dgm:prSet custT="1"/>
      <dgm:spPr>
        <a:solidFill>
          <a:srgbClr val="BF9000">
            <a:alpha val="50196"/>
          </a:srgbClr>
        </a:solidFill>
        <a:ln w="28575">
          <a:solidFill>
            <a:srgbClr val="BF9000">
              <a:alpha val="50196"/>
            </a:srgbClr>
          </a:solidFill>
        </a:ln>
      </dgm:spPr>
      <dgm:t>
        <a:bodyPr/>
        <a:lstStyle/>
        <a:p>
          <a:pPr algn="l">
            <a:buNone/>
          </a:pPr>
          <a:endParaRPr lang="es-BO" sz="700" kern="1200" dirty="0">
            <a:solidFill>
              <a:srgbClr val="000000"/>
            </a:solidFill>
          </a:endParaRPr>
        </a:p>
      </dgm:t>
    </dgm:pt>
    <dgm:pt modelId="{C4A28512-046D-410C-9231-A6A6662F4BA6}" type="parTrans" cxnId="{A4EEB283-16D2-40F3-B75A-B5FFF6BFC0E8}">
      <dgm:prSet/>
      <dgm:spPr/>
      <dgm:t>
        <a:bodyPr/>
        <a:lstStyle/>
        <a:p>
          <a:endParaRPr lang="es-BO"/>
        </a:p>
      </dgm:t>
    </dgm:pt>
    <dgm:pt modelId="{74C956A8-C4D9-4FD3-B84C-DF76CE4AC847}" type="sibTrans" cxnId="{A4EEB283-16D2-40F3-B75A-B5FFF6BFC0E8}">
      <dgm:prSet/>
      <dgm:spPr/>
      <dgm:t>
        <a:bodyPr/>
        <a:lstStyle/>
        <a:p>
          <a:endParaRPr lang="es-BO"/>
        </a:p>
      </dgm:t>
    </dgm:pt>
    <dgm:pt modelId="{EB5DF9D1-BE2E-4EB7-96F6-64B49830A198}">
      <dgm:prSet custT="1"/>
      <dgm:spPr>
        <a:solidFill>
          <a:srgbClr val="BF9000">
            <a:alpha val="50196"/>
          </a:srgbClr>
        </a:solidFill>
        <a:ln w="28575">
          <a:solidFill>
            <a:srgbClr val="BF9000">
              <a:alpha val="50196"/>
            </a:srgbClr>
          </a:solidFill>
        </a:ln>
      </dgm:spPr>
      <dgm:t>
        <a:bodyPr/>
        <a:lstStyle/>
        <a:p>
          <a:pPr algn="l">
            <a:buNone/>
          </a:pPr>
          <a:r>
            <a:rPr lang="es-ES" sz="700" b="1" kern="1200" dirty="0" err="1">
              <a:solidFill>
                <a:srgbClr val="000000"/>
              </a:solidFill>
              <a:latin typeface="Century Gothic" panose="020B0502020202020204" pitchFamily="34" charset="0"/>
              <a:ea typeface="+mn-ea"/>
              <a:cs typeface="+mn-cs"/>
            </a:rPr>
            <a:t>DPTO</a:t>
          </a:r>
          <a:r>
            <a:rPr lang="es-ES" sz="700" b="1" kern="1200" dirty="0">
              <a:solidFill>
                <a:srgbClr val="000000"/>
              </a:solidFill>
              <a:latin typeface="Century Gothic" panose="020B0502020202020204" pitchFamily="34" charset="0"/>
              <a:ea typeface="+mn-ea"/>
              <a:cs typeface="+mn-cs"/>
            </a:rPr>
            <a:t>: </a:t>
          </a:r>
          <a:r>
            <a:rPr lang="es-BO" sz="700" b="1" kern="1200" dirty="0">
              <a:solidFill>
                <a:srgbClr val="000000"/>
              </a:solidFill>
              <a:latin typeface="Century Gothic" panose="020B0502020202020204" pitchFamily="34" charset="0"/>
              <a:ea typeface="+mn-ea"/>
              <a:cs typeface="+mn-cs"/>
            </a:rPr>
            <a:t>COCHABAMBA</a:t>
          </a:r>
          <a:endParaRPr lang="es-ES" sz="700" b="1" kern="1200" dirty="0">
            <a:solidFill>
              <a:srgbClr val="000000"/>
            </a:solidFill>
            <a:latin typeface="Century Gothic" panose="020B0502020202020204" pitchFamily="34" charset="0"/>
            <a:ea typeface="+mn-ea"/>
            <a:cs typeface="+mn-cs"/>
            <a:sym typeface="Calibri"/>
          </a:endParaRPr>
        </a:p>
      </dgm:t>
    </dgm:pt>
    <dgm:pt modelId="{B5B8B32E-3384-4E7D-A54F-18B0AC93B0FF}" type="parTrans" cxnId="{20F12157-89C5-4092-8B3C-FE43065C561D}">
      <dgm:prSet/>
      <dgm:spPr/>
      <dgm:t>
        <a:bodyPr/>
        <a:lstStyle/>
        <a:p>
          <a:endParaRPr lang="es-BO"/>
        </a:p>
      </dgm:t>
    </dgm:pt>
    <dgm:pt modelId="{EE7E2C03-8AB7-4BAA-B18D-E25FD81D3B8E}" type="sibTrans" cxnId="{20F12157-89C5-4092-8B3C-FE43065C561D}">
      <dgm:prSet/>
      <dgm:spPr/>
      <dgm:t>
        <a:bodyPr/>
        <a:lstStyle/>
        <a:p>
          <a:endParaRPr lang="es-BO"/>
        </a:p>
      </dgm:t>
    </dgm:pt>
    <dgm:pt modelId="{157EF359-D7AC-4E29-8187-E18151E97B02}">
      <dgm:prSet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endParaRPr lang="es-BO" sz="600" b="1" kern="1200" dirty="0">
            <a:latin typeface="Century Gothic" panose="020B0502020202020204" pitchFamily="34" charset="0"/>
          </a:endParaRPr>
        </a:p>
      </dgm:t>
    </dgm:pt>
    <dgm:pt modelId="{88AC2DB1-FA79-46FF-9BEA-EC2A4D561FF1}" type="parTrans" cxnId="{679325A8-ED34-495A-88CB-78735718E6B1}">
      <dgm:prSet/>
      <dgm:spPr/>
      <dgm:t>
        <a:bodyPr/>
        <a:lstStyle/>
        <a:p>
          <a:endParaRPr lang="es-BO"/>
        </a:p>
      </dgm:t>
    </dgm:pt>
    <dgm:pt modelId="{A789E832-821D-4E15-9EAA-687777078F44}" type="sibTrans" cxnId="{679325A8-ED34-495A-88CB-78735718E6B1}">
      <dgm:prSet/>
      <dgm:spPr/>
      <dgm:t>
        <a:bodyPr/>
        <a:lstStyle/>
        <a:p>
          <a:endParaRPr lang="es-BO"/>
        </a:p>
      </dgm:t>
    </dgm:pt>
    <dgm:pt modelId="{DA512B17-8EB9-4BE1-A945-B9D851871E1C}">
      <dgm:prSet custT="1"/>
      <dgm:spPr>
        <a:solidFill>
          <a:srgbClr val="548235">
            <a:alpha val="50196"/>
          </a:srgbClr>
        </a:solidFill>
        <a:ln w="19050">
          <a:solidFill>
            <a:srgbClr val="548235">
              <a:alpha val="50196"/>
            </a:srgbClr>
          </a:solidFill>
        </a:ln>
      </dgm:spPr>
      <dgm:t>
        <a:bodyPr/>
        <a:lstStyle/>
        <a:p>
          <a:pPr algn="l">
            <a:buNone/>
          </a:pPr>
          <a:r>
            <a:rPr lang="es-ES" sz="700" b="1" kern="1200" dirty="0">
              <a:solidFill>
                <a:prstClr val="black"/>
              </a:solidFill>
              <a:latin typeface="Century Gothic" panose="020B0502020202020204" pitchFamily="34" charset="0"/>
              <a:ea typeface="+mn-ea"/>
              <a:cs typeface="+mn-cs"/>
            </a:rPr>
            <a:t>LA PAZ</a:t>
          </a:r>
          <a:endParaRPr lang="es-BO" sz="600" b="1" kern="1200" dirty="0">
            <a:solidFill>
              <a:prstClr val="black"/>
            </a:solidFill>
            <a:latin typeface="Century Gothic" panose="020B0502020202020204" pitchFamily="34" charset="0"/>
            <a:ea typeface="+mn-ea"/>
            <a:cs typeface="+mn-cs"/>
          </a:endParaRPr>
        </a:p>
      </dgm:t>
    </dgm:pt>
    <dgm:pt modelId="{E4F69199-8AF8-4B89-AC28-8D379CB7B3FA}" type="parTrans" cxnId="{DE120233-2332-48B9-9E5A-A6018D004CAD}">
      <dgm:prSet/>
      <dgm:spPr/>
      <dgm:t>
        <a:bodyPr/>
        <a:lstStyle/>
        <a:p>
          <a:endParaRPr lang="es-BO"/>
        </a:p>
      </dgm:t>
    </dgm:pt>
    <dgm:pt modelId="{B32DEE50-4388-4F43-AE7B-28078F3A4A76}" type="sibTrans" cxnId="{DE120233-2332-48B9-9E5A-A6018D004CAD}">
      <dgm:prSet/>
      <dgm:spPr/>
      <dgm:t>
        <a:bodyPr/>
        <a:lstStyle/>
        <a:p>
          <a:endParaRPr lang="es-BO"/>
        </a:p>
      </dgm:t>
    </dgm:pt>
    <dgm:pt modelId="{C0891DED-1C85-445B-B9C0-ED950B619E48}">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r>
            <a:rPr lang="es-BO"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dgm:t>
    </dgm:pt>
    <dgm:pt modelId="{2D835D23-151F-4680-9F98-EBC40857CF73}" type="parTrans" cxnId="{E72B61E4-21E1-4968-AD46-42B55F2DF774}">
      <dgm:prSet/>
      <dgm:spPr/>
      <dgm:t>
        <a:bodyPr/>
        <a:lstStyle/>
        <a:p>
          <a:endParaRPr lang="es-BO"/>
        </a:p>
      </dgm:t>
    </dgm:pt>
    <dgm:pt modelId="{86C23811-F0E2-4030-9552-A6759A397217}" type="sibTrans" cxnId="{E72B61E4-21E1-4968-AD46-42B55F2DF774}">
      <dgm:prSet/>
      <dgm:spPr/>
      <dgm:t>
        <a:bodyPr/>
        <a:lstStyle/>
        <a:p>
          <a:endParaRPr lang="es-BO"/>
        </a:p>
      </dgm:t>
    </dgm:pt>
    <dgm:pt modelId="{135A39BE-7ECB-43ED-977B-88C62E59F727}">
      <dgm:prSet phldrT="[Texto]" custT="1"/>
      <dgm:spPr>
        <a:solidFill>
          <a:srgbClr val="548235">
            <a:alpha val="50196"/>
          </a:srgbClr>
        </a:solidFill>
        <a:ln w="19050">
          <a:solidFill>
            <a:srgbClr val="548235">
              <a:alpha val="50196"/>
            </a:srgbClr>
          </a:solidFill>
        </a:ln>
      </dgm:spPr>
      <dgm:t>
        <a:bodyPr/>
        <a:lstStyle/>
        <a:p>
          <a:pPr algn="l">
            <a:buNone/>
          </a:pPr>
          <a:r>
            <a:rPr lang="es-BO"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dgm:t>
    </dgm:pt>
    <dgm:pt modelId="{7669ED3E-192F-4793-81F5-F377D1E643F5}" type="parTrans" cxnId="{3369BA39-4E39-41C1-A24D-583DA2DB52F1}">
      <dgm:prSet/>
      <dgm:spPr/>
      <dgm:t>
        <a:bodyPr/>
        <a:lstStyle/>
        <a:p>
          <a:endParaRPr lang="es-BO"/>
        </a:p>
      </dgm:t>
    </dgm:pt>
    <dgm:pt modelId="{D294BBB6-0960-48FF-8E80-898171EB574A}" type="sibTrans" cxnId="{3369BA39-4E39-41C1-A24D-583DA2DB52F1}">
      <dgm:prSet/>
      <dgm:spPr/>
      <dgm:t>
        <a:bodyPr/>
        <a:lstStyle/>
        <a:p>
          <a:endParaRPr lang="es-BO"/>
        </a:p>
      </dgm:t>
    </dgm:pt>
    <dgm:pt modelId="{DA2B2E5C-241A-49D4-92E6-EFE550A70DED}">
      <dgm:prSet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USD60,000,000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04FCA2BA-3135-40D0-A14F-1D93E12849EF}" type="parTrans" cxnId="{A22C7BBE-1074-4504-8130-988D7CCA4EAC}">
      <dgm:prSet/>
      <dgm:spPr/>
      <dgm:t>
        <a:bodyPr/>
        <a:lstStyle/>
        <a:p>
          <a:endParaRPr lang="es-BO"/>
        </a:p>
      </dgm:t>
    </dgm:pt>
    <dgm:pt modelId="{A8A44C16-9CA9-4B7C-97C6-D9FF2874E8E6}" type="sibTrans" cxnId="{A22C7BBE-1074-4504-8130-988D7CCA4EAC}">
      <dgm:prSet/>
      <dgm:spPr/>
      <dgm:t>
        <a:bodyPr/>
        <a:lstStyle/>
        <a:p>
          <a:endParaRPr lang="es-BO"/>
        </a:p>
      </dgm:t>
    </dgm:pt>
    <dgm:pt modelId="{65A8A949-3FD8-45BC-AD8A-A44418F9BDD1}">
      <dgm:prSet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01/01/2014</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09951389-B718-46B6-A41F-A21301B43022}" type="parTrans" cxnId="{FE81F29E-8644-4F76-A5B6-D008E780F0B1}">
      <dgm:prSet/>
      <dgm:spPr/>
      <dgm:t>
        <a:bodyPr/>
        <a:lstStyle/>
        <a:p>
          <a:endParaRPr lang="es-BO"/>
        </a:p>
      </dgm:t>
    </dgm:pt>
    <dgm:pt modelId="{F841868D-C570-4DA4-B3AB-0F4711B10A0A}" type="sibTrans" cxnId="{FE81F29E-8644-4F76-A5B6-D008E780F0B1}">
      <dgm:prSet/>
      <dgm:spPr/>
      <dgm:t>
        <a:bodyPr/>
        <a:lstStyle/>
        <a:p>
          <a:endParaRPr lang="es-BO"/>
        </a:p>
      </dgm:t>
    </dgm:pt>
    <dgm:pt modelId="{A2B2E929-104D-4E39-B024-0AA32E63F98A}">
      <dgm:prSet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26/06/2026</a:t>
          </a:r>
        </a:p>
      </dgm:t>
    </dgm:pt>
    <dgm:pt modelId="{0CDD16D9-14BE-4867-A028-E3132E1DD6BD}" type="parTrans" cxnId="{B12D70C2-E1C3-4751-A616-D22DDA408911}">
      <dgm:prSet/>
      <dgm:spPr/>
      <dgm:t>
        <a:bodyPr/>
        <a:lstStyle/>
        <a:p>
          <a:endParaRPr lang="es-BO"/>
        </a:p>
      </dgm:t>
    </dgm:pt>
    <dgm:pt modelId="{323C4E37-8952-48C6-9A99-30021E3C8159}" type="sibTrans" cxnId="{B12D70C2-E1C3-4751-A616-D22DDA408911}">
      <dgm:prSet/>
      <dgm:spPr/>
      <dgm:t>
        <a:bodyPr/>
        <a:lstStyle/>
        <a:p>
          <a:endParaRPr lang="es-BO"/>
        </a:p>
      </dgm:t>
    </dgm:pt>
    <dgm:pt modelId="{3FA05794-D34D-4C41-9D21-44FA5D9B0AF6}">
      <dgm:prSet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None/>
          </a:pPr>
          <a:r>
            <a:rPr lang="pt-BR" sz="600" b="1" kern="1200" dirty="0">
              <a:solidFill>
                <a:prstClr val="black"/>
              </a:solidFill>
              <a:latin typeface="Century Gothic" panose="020B0502020202020204" pitchFamily="34" charset="0"/>
              <a:ea typeface="+mn-ea"/>
              <a:cs typeface="+mn-cs"/>
            </a:rPr>
            <a:t>BENI, COCHABAMBA, PANDO, SANTA CRUZ, SUCRE, POTOSI, ORURO, CHUQUISACA</a:t>
          </a:r>
          <a:endParaRPr lang="es-BO" sz="600" b="1" kern="1200" dirty="0">
            <a:solidFill>
              <a:prstClr val="black"/>
            </a:solidFill>
            <a:latin typeface="Century Gothic" panose="020B0502020202020204" pitchFamily="34" charset="0"/>
            <a:ea typeface="+mn-ea"/>
            <a:cs typeface="+mn-cs"/>
          </a:endParaRPr>
        </a:p>
      </dgm:t>
    </dgm:pt>
    <dgm:pt modelId="{DE5F9762-9281-45A3-BC7F-8FBACE66144D}" type="parTrans" cxnId="{5E0B32E2-6D81-4E3C-A2DA-6E51EDBE9A78}">
      <dgm:prSet/>
      <dgm:spPr/>
      <dgm:t>
        <a:bodyPr/>
        <a:lstStyle/>
        <a:p>
          <a:endParaRPr lang="es-BO"/>
        </a:p>
      </dgm:t>
    </dgm:pt>
    <dgm:pt modelId="{4A8DCA16-6D71-492C-898C-41634DC34FFE}" type="sibTrans" cxnId="{5E0B32E2-6D81-4E3C-A2DA-6E51EDBE9A78}">
      <dgm:prSet/>
      <dgm:spPr/>
      <dgm:t>
        <a:bodyPr/>
        <a:lstStyle/>
        <a:p>
          <a:endParaRPr lang="es-BO"/>
        </a:p>
      </dgm:t>
    </dgm:pt>
    <dgm:pt modelId="{94236176-F7A1-4B27-88FE-F5236076996C}">
      <dgm:prSet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endParaRPr lang="es-BO" sz="600" kern="1200" dirty="0"/>
        </a:p>
      </dgm:t>
    </dgm:pt>
    <dgm:pt modelId="{8D379F5F-03E9-46AE-887B-BF67FAD2E9BC}" type="parTrans" cxnId="{F848220F-A810-4249-97F0-9CE2B1769DD4}">
      <dgm:prSet/>
      <dgm:spPr/>
      <dgm:t>
        <a:bodyPr/>
        <a:lstStyle/>
        <a:p>
          <a:endParaRPr lang="es-BO"/>
        </a:p>
      </dgm:t>
    </dgm:pt>
    <dgm:pt modelId="{EA2AD3BF-ED28-46D1-BAC4-B3C5976FCBCE}" type="sibTrans" cxnId="{F848220F-A810-4249-97F0-9CE2B1769DD4}">
      <dgm:prSet/>
      <dgm:spPr/>
      <dgm:t>
        <a:bodyPr/>
        <a:lstStyle/>
        <a:p>
          <a:endParaRPr lang="es-BO"/>
        </a:p>
      </dgm:t>
    </dgm:pt>
    <dgm:pt modelId="{F53AD639-9C38-4D23-B966-8CB40B9F67AE}">
      <dgm:prSet custT="1"/>
      <dgm:spPr>
        <a:solidFill>
          <a:srgbClr val="5B9BD5">
            <a:alpha val="50196"/>
          </a:srgbClr>
        </a:solidFill>
        <a:ln>
          <a:solidFill>
            <a:srgbClr val="5B9BD5"/>
          </a:solidFill>
        </a:ln>
      </dgm:spPr>
      <dgm:t>
        <a:bodyPr/>
        <a:lstStyle/>
        <a:p>
          <a:pPr marL="57150" lvl="1" indent="0" algn="l" defTabSz="266700">
            <a:lnSpc>
              <a:spcPct val="90000"/>
            </a:lnSpc>
            <a:spcBef>
              <a:spcPct val="0"/>
            </a:spcBef>
            <a:spcAft>
              <a:spcPct val="15000"/>
            </a:spcAft>
            <a:buNone/>
          </a:pPr>
          <a:r>
            <a:rPr lang="es-BO" sz="600" b="1" kern="1200" dirty="0" err="1">
              <a:solidFill>
                <a:prstClr val="black"/>
              </a:solidFill>
              <a:latin typeface="Century Gothic" panose="020B0502020202020204" pitchFamily="34" charset="0"/>
              <a:ea typeface="+mn-ea"/>
              <a:cs typeface="+mn-cs"/>
            </a:rPr>
            <a:t>DPTOS</a:t>
          </a:r>
          <a:r>
            <a:rPr lang="es-BO" sz="600" b="1" kern="1200" dirty="0">
              <a:solidFill>
                <a:prstClr val="black"/>
              </a:solidFill>
              <a:latin typeface="Century Gothic" panose="020B0502020202020204" pitchFamily="34" charset="0"/>
              <a:ea typeface="+mn-ea"/>
              <a:cs typeface="+mn-cs"/>
            </a:rPr>
            <a:t>: </a:t>
          </a:r>
        </a:p>
      </dgm:t>
    </dgm:pt>
    <dgm:pt modelId="{5FBEC042-DE21-45F0-8A4B-BECA430D03C1}" type="parTrans" cxnId="{5C634B73-0FE1-436D-9C84-C9FF27FF7833}">
      <dgm:prSet/>
      <dgm:spPr/>
      <dgm:t>
        <a:bodyPr/>
        <a:lstStyle/>
        <a:p>
          <a:endParaRPr lang="es-BO"/>
        </a:p>
      </dgm:t>
    </dgm:pt>
    <dgm:pt modelId="{3263A3B8-765D-4791-A05D-C48E6EE71879}" type="sibTrans" cxnId="{5C634B73-0FE1-436D-9C84-C9FF27FF7833}">
      <dgm:prSet/>
      <dgm:spPr/>
      <dgm:t>
        <a:bodyPr/>
        <a:lstStyle/>
        <a:p>
          <a:endParaRPr lang="es-BO"/>
        </a:p>
      </dgm:t>
    </dgm:pt>
    <dgm:pt modelId="{9F84AB13-1802-4491-936E-6F78920BB039}">
      <dgm:prSet custT="1"/>
      <dgm:spPr>
        <a:solidFill>
          <a:srgbClr val="7030A0">
            <a:alpha val="50196"/>
          </a:srgbClr>
        </a:solidFill>
        <a:ln>
          <a:solidFill>
            <a:srgbClr val="7030A0"/>
          </a:solidFill>
        </a:ln>
      </dgm:spPr>
      <dgm:t>
        <a:bodyPr/>
        <a:lstStyle/>
        <a:p>
          <a:pPr marL="57150" lvl="1" indent="0" algn="ctr" defTabSz="266700">
            <a:lnSpc>
              <a:spcPct val="90000"/>
            </a:lnSpc>
            <a:spcBef>
              <a:spcPct val="0"/>
            </a:spcBef>
            <a:spcAft>
              <a:spcPct val="15000"/>
            </a:spcAft>
            <a:buNone/>
          </a:pPr>
          <a:r>
            <a:rPr lang="es-BO" sz="700" b="1" kern="1200" dirty="0">
              <a:effectLst>
                <a:outerShdw blurRad="38100" dist="38100" dir="2700000" algn="tl">
                  <a:srgbClr val="000000">
                    <a:alpha val="43137"/>
                  </a:srgbClr>
                </a:outerShdw>
              </a:effectLst>
              <a:latin typeface="Century Gothic" panose="020B0502020202020204" pitchFamily="34" charset="0"/>
            </a:rPr>
            <a:t>USD 75.000.000</a:t>
          </a:r>
          <a:endParaRPr lang="es-BO" sz="600" b="1" kern="1200" dirty="0">
            <a:effectLst>
              <a:outerShdw blurRad="38100" dist="38100" dir="2700000" algn="tl">
                <a:srgbClr val="000000">
                  <a:alpha val="43137"/>
                </a:srgbClr>
              </a:outerShdw>
            </a:effectLst>
            <a:latin typeface="Century Gothic" panose="020B0502020202020204" pitchFamily="34" charset="0"/>
          </a:endParaRPr>
        </a:p>
      </dgm:t>
    </dgm:pt>
    <dgm:pt modelId="{95B56617-B8E3-4A22-8B17-7B142A017480}" type="parTrans" cxnId="{20BB4851-F111-4F37-B6E0-442316F22A60}">
      <dgm:prSet/>
      <dgm:spPr/>
      <dgm:t>
        <a:bodyPr/>
        <a:lstStyle/>
        <a:p>
          <a:endParaRPr lang="es-BO"/>
        </a:p>
      </dgm:t>
    </dgm:pt>
    <dgm:pt modelId="{26BA9C13-C98A-4F95-A2B8-13821ED1E60E}" type="sibTrans" cxnId="{20BB4851-F111-4F37-B6E0-442316F22A60}">
      <dgm:prSet/>
      <dgm:spPr/>
      <dgm:t>
        <a:bodyPr/>
        <a:lstStyle/>
        <a:p>
          <a:endParaRPr lang="es-BO"/>
        </a:p>
      </dgm:t>
    </dgm:pt>
    <dgm:pt modelId="{9F737CE8-7F50-4389-B4B7-86C6F9922C68}">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Inicio: 04/04/2018</a:t>
          </a:r>
        </a:p>
      </dgm:t>
    </dgm:pt>
    <dgm:pt modelId="{FC2D9ABF-DAA8-4F04-B4F6-CB39BD564550}" type="parTrans" cxnId="{CE4C6E47-843E-4A1E-AA9A-D69A4A4D5C93}">
      <dgm:prSet/>
      <dgm:spPr/>
      <dgm:t>
        <a:bodyPr/>
        <a:lstStyle/>
        <a:p>
          <a:endParaRPr lang="es-BO"/>
        </a:p>
      </dgm:t>
    </dgm:pt>
    <dgm:pt modelId="{06972772-6BD7-4490-AD2C-1F58F255A519}" type="sibTrans" cxnId="{CE4C6E47-843E-4A1E-AA9A-D69A4A4D5C93}">
      <dgm:prSet/>
      <dgm:spPr/>
      <dgm:t>
        <a:bodyPr/>
        <a:lstStyle/>
        <a:p>
          <a:endParaRPr lang="es-BO"/>
        </a:p>
      </dgm:t>
    </dgm:pt>
    <dgm:pt modelId="{BE8E8661-711A-48E1-B738-2464A1E6B098}">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r>
            <a:rPr lang="es-ES" sz="600" b="1" kern="1200" dirty="0" err="1">
              <a:solidFill>
                <a:schemeClr val="tx1"/>
              </a:solidFill>
              <a:latin typeface="Century Gothic" panose="020B0502020202020204" pitchFamily="34" charset="0"/>
            </a:rPr>
            <a:t>DPTOS</a:t>
          </a:r>
          <a:r>
            <a:rPr lang="es-ES" sz="600" b="1" kern="1200" dirty="0">
              <a:solidFill>
                <a:schemeClr val="tx1"/>
              </a:solidFill>
              <a:latin typeface="Century Gothic" panose="020B0502020202020204" pitchFamily="34" charset="0"/>
            </a:rPr>
            <a:t>:</a:t>
          </a:r>
          <a:endParaRPr lang="es-BO" sz="600" b="1" kern="1200" dirty="0">
            <a:latin typeface="Century Gothic" panose="020B0502020202020204" pitchFamily="34" charset="0"/>
          </a:endParaRPr>
        </a:p>
      </dgm:t>
    </dgm:pt>
    <dgm:pt modelId="{27805FD9-75BC-4B48-A0A8-3F5F3ABE403B}" type="parTrans" cxnId="{AB2A93AF-CB9D-41FA-A4B3-0458FEF1F3E9}">
      <dgm:prSet/>
      <dgm:spPr/>
      <dgm:t>
        <a:bodyPr/>
        <a:lstStyle/>
        <a:p>
          <a:endParaRPr lang="es-BO"/>
        </a:p>
      </dgm:t>
    </dgm:pt>
    <dgm:pt modelId="{0DD80037-A778-4FDF-9866-69D2FF4E4133}" type="sibTrans" cxnId="{AB2A93AF-CB9D-41FA-A4B3-0458FEF1F3E9}">
      <dgm:prSet/>
      <dgm:spPr/>
      <dgm:t>
        <a:bodyPr/>
        <a:lstStyle/>
        <a:p>
          <a:endParaRPr lang="es-BO"/>
        </a:p>
      </dgm:t>
    </dgm:pt>
    <dgm:pt modelId="{6BB660A3-B227-4284-9616-364497EB84F4}">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pPr>
          <a:endParaRPr lang="es-BO" sz="600" b="1" kern="1200" dirty="0">
            <a:solidFill>
              <a:schemeClr val="tx1"/>
            </a:solidFill>
            <a:latin typeface="Century Gothic" panose="020B0502020202020204" pitchFamily="34" charset="0"/>
          </a:endParaRPr>
        </a:p>
      </dgm:t>
    </dgm:pt>
    <dgm:pt modelId="{B935523F-08AE-46AB-8366-F8F191148666}" type="parTrans" cxnId="{F7F82540-7DEA-476C-8DB1-1F083C9CF9C8}">
      <dgm:prSet/>
      <dgm:spPr/>
      <dgm:t>
        <a:bodyPr/>
        <a:lstStyle/>
        <a:p>
          <a:endParaRPr lang="es-BO"/>
        </a:p>
      </dgm:t>
    </dgm:pt>
    <dgm:pt modelId="{92D1DF7B-D4C3-4EE8-813E-1B3E27FC96CE}" type="sibTrans" cxnId="{F7F82540-7DEA-476C-8DB1-1F083C9CF9C8}">
      <dgm:prSet/>
      <dgm:spPr/>
      <dgm:t>
        <a:bodyPr/>
        <a:lstStyle/>
        <a:p>
          <a:endParaRPr lang="es-BO"/>
        </a:p>
      </dgm:t>
    </dgm:pt>
    <dgm:pt modelId="{689AF551-9C0D-4667-9B80-6E79DEB541F3}">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Fin: 04/11/2027</a:t>
          </a:r>
        </a:p>
      </dgm:t>
    </dgm:pt>
    <dgm:pt modelId="{4F275118-00CB-469B-AD2F-715FC0DE6D58}" type="parTrans" cxnId="{BCF8BF51-E391-4463-8516-4D5614F84C89}">
      <dgm:prSet/>
      <dgm:spPr/>
      <dgm:t>
        <a:bodyPr/>
        <a:lstStyle/>
        <a:p>
          <a:endParaRPr lang="es-BO"/>
        </a:p>
      </dgm:t>
    </dgm:pt>
    <dgm:pt modelId="{4FB29A6C-0B01-4505-A96F-C967C16614F8}" type="sibTrans" cxnId="{BCF8BF51-E391-4463-8516-4D5614F84C89}">
      <dgm:prSet/>
      <dgm:spPr/>
      <dgm:t>
        <a:bodyPr/>
        <a:lstStyle/>
        <a:p>
          <a:endParaRPr lang="es-BO"/>
        </a:p>
      </dgm:t>
    </dgm:pt>
    <dgm:pt modelId="{AE83BE9A-4222-45D5-A542-CA99ACAE8377}">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endParaRPr lang="es-BO" sz="600" b="1" kern="1200" dirty="0">
            <a:latin typeface="Century Gothic" panose="020B0502020202020204" pitchFamily="34" charset="0"/>
          </a:endParaRPr>
        </a:p>
      </dgm:t>
    </dgm:pt>
    <dgm:pt modelId="{61D63B43-0B13-41C0-95C8-F582D767CC98}" type="parTrans" cxnId="{F2FFB77B-4508-4757-85D3-EB08FDBC0C48}">
      <dgm:prSet/>
      <dgm:spPr/>
      <dgm:t>
        <a:bodyPr/>
        <a:lstStyle/>
        <a:p>
          <a:endParaRPr lang="es-BO"/>
        </a:p>
      </dgm:t>
    </dgm:pt>
    <dgm:pt modelId="{B0A1A113-552E-451C-AF25-BD5DCF2460FC}" type="sibTrans" cxnId="{F2FFB77B-4508-4757-85D3-EB08FDBC0C48}">
      <dgm:prSet/>
      <dgm:spPr/>
      <dgm:t>
        <a:bodyPr/>
        <a:lstStyle/>
        <a:p>
          <a:endParaRPr lang="es-BO"/>
        </a:p>
      </dgm:t>
    </dgm:pt>
    <dgm:pt modelId="{D31F8C5C-3F90-4000-A0FE-0DEA135D8CD8}">
      <dgm:prSet custT="1"/>
      <dgm:spPr>
        <a:solidFill>
          <a:srgbClr val="548235">
            <a:alpha val="50196"/>
          </a:srgbClr>
        </a:solidFill>
        <a:ln w="19050">
          <a:solidFill>
            <a:srgbClr val="548235">
              <a:alpha val="50196"/>
            </a:srgbClr>
          </a:solidFill>
        </a:ln>
      </dgm:spPr>
      <dgm:t>
        <a:bodyPr/>
        <a:lstStyle/>
        <a:p>
          <a:pPr algn="ctr">
            <a:buNone/>
          </a:pPr>
          <a:r>
            <a:rPr lang="es-BO" sz="700" b="1" kern="1200" dirty="0">
              <a:effectLst>
                <a:outerShdw blurRad="38100" dist="38100" dir="2700000" algn="tl">
                  <a:srgbClr val="000000">
                    <a:alpha val="43137"/>
                  </a:srgbClr>
                </a:outerShdw>
              </a:effectLst>
              <a:latin typeface="Century Gothic" panose="020B0502020202020204" pitchFamily="34" charset="0"/>
            </a:rPr>
            <a:t>USD77,330,000</a:t>
          </a:r>
        </a:p>
      </dgm:t>
    </dgm:pt>
    <dgm:pt modelId="{3AADBA5F-D508-4BD8-9E30-0511CA278A4C}" type="parTrans" cxnId="{FA5F2ADE-8E43-4030-AAC7-BF0A7FB7C33B}">
      <dgm:prSet/>
      <dgm:spPr/>
      <dgm:t>
        <a:bodyPr/>
        <a:lstStyle/>
        <a:p>
          <a:endParaRPr lang="es-BO"/>
        </a:p>
      </dgm:t>
    </dgm:pt>
    <dgm:pt modelId="{829A7DD5-0718-4E09-84DB-2D1202B60F78}" type="sibTrans" cxnId="{FA5F2ADE-8E43-4030-AAC7-BF0A7FB7C33B}">
      <dgm:prSet/>
      <dgm:spPr/>
      <dgm:t>
        <a:bodyPr/>
        <a:lstStyle/>
        <a:p>
          <a:endParaRPr lang="es-BO"/>
        </a:p>
      </dgm:t>
    </dgm:pt>
    <dgm:pt modelId="{3F25E09D-3FCF-4D58-9616-8AC6EB0AA0CE}">
      <dgm:prSet custT="1"/>
      <dgm:spPr>
        <a:solidFill>
          <a:srgbClr val="548235">
            <a:alpha val="50196"/>
          </a:srgbClr>
        </a:solidFill>
        <a:ln w="19050">
          <a:solidFill>
            <a:srgbClr val="548235">
              <a:alpha val="50196"/>
            </a:srgbClr>
          </a:solidFill>
        </a:ln>
      </dgm:spPr>
      <dgm:t>
        <a:bodyPr/>
        <a:lstStyle/>
        <a:p>
          <a:pPr algn="l">
            <a:buFont typeface="Arial" panose="020B0604020202020204" pitchFamily="34" charset="0"/>
            <a:buChar char="•"/>
          </a:pPr>
          <a:r>
            <a:rPr lang="es-BO" sz="600" b="1" kern="1200" dirty="0">
              <a:solidFill>
                <a:schemeClr val="tx1"/>
              </a:solidFill>
              <a:latin typeface="Century Gothic" panose="020B0502020202020204" pitchFamily="34" charset="0"/>
            </a:rPr>
            <a:t>Fecha de Inicio: 12/12/2016</a:t>
          </a:r>
        </a:p>
      </dgm:t>
    </dgm:pt>
    <dgm:pt modelId="{852E85D3-A39C-4613-8289-87B97D9194D0}" type="parTrans" cxnId="{5AEDCA54-379D-4D6C-8FEB-06CE0E48E632}">
      <dgm:prSet/>
      <dgm:spPr/>
      <dgm:t>
        <a:bodyPr/>
        <a:lstStyle/>
        <a:p>
          <a:endParaRPr lang="es-BO"/>
        </a:p>
      </dgm:t>
    </dgm:pt>
    <dgm:pt modelId="{32A08DFA-7CB4-44EC-87CD-E9484B0A4493}" type="sibTrans" cxnId="{5AEDCA54-379D-4D6C-8FEB-06CE0E48E632}">
      <dgm:prSet/>
      <dgm:spPr/>
      <dgm:t>
        <a:bodyPr/>
        <a:lstStyle/>
        <a:p>
          <a:endParaRPr lang="es-BO"/>
        </a:p>
      </dgm:t>
    </dgm:pt>
    <dgm:pt modelId="{3F802EF6-8A96-43B5-9EE0-AD40CC3C755A}">
      <dgm:prSet custT="1"/>
      <dgm:spPr>
        <a:solidFill>
          <a:srgbClr val="548235">
            <a:alpha val="50196"/>
          </a:srgbClr>
        </a:solidFill>
        <a:ln w="19050">
          <a:solidFill>
            <a:srgbClr val="548235">
              <a:alpha val="50196"/>
            </a:srgbClr>
          </a:solidFill>
        </a:ln>
      </dgm:spPr>
      <dgm:t>
        <a:bodyPr/>
        <a:lstStyle/>
        <a:p>
          <a:pPr algn="l">
            <a:buFont typeface="Arial" panose="020B0604020202020204" pitchFamily="34" charset="0"/>
            <a:buChar char="•"/>
          </a:pPr>
          <a:r>
            <a:rPr lang="es-BO" sz="600" b="1" kern="1200" dirty="0">
              <a:solidFill>
                <a:schemeClr val="tx1"/>
              </a:solidFill>
              <a:latin typeface="Century Gothic" panose="020B0502020202020204" pitchFamily="34" charset="0"/>
            </a:rPr>
            <a:t>Fecha de Fin: 13/06/2026</a:t>
          </a:r>
        </a:p>
      </dgm:t>
    </dgm:pt>
    <dgm:pt modelId="{EDC0DFBB-9934-49A9-A411-7DF894C82FC7}" type="parTrans" cxnId="{DB761C0D-36CA-4B13-958E-7124C3E08FE3}">
      <dgm:prSet/>
      <dgm:spPr/>
      <dgm:t>
        <a:bodyPr/>
        <a:lstStyle/>
        <a:p>
          <a:endParaRPr lang="es-BO"/>
        </a:p>
      </dgm:t>
    </dgm:pt>
    <dgm:pt modelId="{D046FB2B-FDE5-4981-BB7A-30074DE276D6}" type="sibTrans" cxnId="{DB761C0D-36CA-4B13-958E-7124C3E08FE3}">
      <dgm:prSet/>
      <dgm:spPr/>
      <dgm:t>
        <a:bodyPr/>
        <a:lstStyle/>
        <a:p>
          <a:endParaRPr lang="es-BO"/>
        </a:p>
      </dgm:t>
    </dgm:pt>
    <dgm:pt modelId="{29D7036F-F06D-4D86-B920-83F580F92EE1}">
      <dgm:prSet custT="1"/>
      <dgm:spPr>
        <a:solidFill>
          <a:srgbClr val="548235">
            <a:alpha val="50196"/>
          </a:srgbClr>
        </a:solidFill>
        <a:ln w="19050">
          <a:solidFill>
            <a:srgbClr val="548235">
              <a:alpha val="50196"/>
            </a:srgbClr>
          </a:solidFill>
        </a:ln>
      </dgm:spPr>
      <dgm:t>
        <a:bodyPr/>
        <a:lstStyle/>
        <a:p>
          <a:pPr algn="l">
            <a:buNone/>
          </a:pPr>
          <a:endParaRPr lang="es-BO" sz="600" b="1" kern="1200" dirty="0">
            <a:latin typeface="Century Gothic" panose="020B0502020202020204" pitchFamily="34" charset="0"/>
          </a:endParaRPr>
        </a:p>
      </dgm:t>
    </dgm:pt>
    <dgm:pt modelId="{6F6609E2-6401-4B02-8D5B-A9B59D7D967C}" type="parTrans" cxnId="{B146C583-8F00-48A5-9C9D-8C32D47EAE30}">
      <dgm:prSet/>
      <dgm:spPr/>
      <dgm:t>
        <a:bodyPr/>
        <a:lstStyle/>
        <a:p>
          <a:endParaRPr lang="es-BO"/>
        </a:p>
      </dgm:t>
    </dgm:pt>
    <dgm:pt modelId="{B01849E6-73CC-463E-B21E-6B7661973A4E}" type="sibTrans" cxnId="{B146C583-8F00-48A5-9C9D-8C32D47EAE30}">
      <dgm:prSet/>
      <dgm:spPr/>
      <dgm:t>
        <a:bodyPr/>
        <a:lstStyle/>
        <a:p>
          <a:endParaRPr lang="es-BO"/>
        </a:p>
      </dgm:t>
    </dgm:pt>
    <dgm:pt modelId="{78AFF920-D309-4D12-878B-C0B997C658A9}">
      <dgm:prSet custT="1"/>
      <dgm:spPr>
        <a:solidFill>
          <a:srgbClr val="BF9000">
            <a:alpha val="50196"/>
          </a:srgbClr>
        </a:solidFill>
        <a:ln w="28575">
          <a:solidFill>
            <a:srgbClr val="BF9000">
              <a:alpha val="50196"/>
            </a:srgbClr>
          </a:solidFill>
        </a:ln>
      </dgm:spPr>
      <dgm:t>
        <a:bodyPr/>
        <a:lstStyle/>
        <a:p>
          <a:pPr algn="ctr">
            <a:buNone/>
          </a:pPr>
          <a:r>
            <a:rPr lang="es-BO" sz="700" b="1" kern="1200" dirty="0">
              <a:solidFill>
                <a:schemeClr val="bg1"/>
              </a:solidFill>
              <a:effectLst>
                <a:outerShdw blurRad="38100" dist="38100" dir="2700000" algn="tl">
                  <a:srgbClr val="000000">
                    <a:alpha val="43137"/>
                  </a:srgbClr>
                </a:outerShdw>
              </a:effectLst>
              <a:latin typeface="Century Gothic" panose="020B0502020202020204" pitchFamily="34" charset="0"/>
            </a:rPr>
            <a:t>EUR44,150,110</a:t>
          </a:r>
        </a:p>
      </dgm:t>
    </dgm:pt>
    <dgm:pt modelId="{82154211-5887-4001-A2A7-5613125512AB}" type="parTrans" cxnId="{D9100450-BF1E-4615-AD29-D2C125A598ED}">
      <dgm:prSet/>
      <dgm:spPr/>
      <dgm:t>
        <a:bodyPr/>
        <a:lstStyle/>
        <a:p>
          <a:endParaRPr lang="es-BO"/>
        </a:p>
      </dgm:t>
    </dgm:pt>
    <dgm:pt modelId="{D1FED2EE-92A9-4EFF-8346-BE8C896CDB56}" type="sibTrans" cxnId="{D9100450-BF1E-4615-AD29-D2C125A598ED}">
      <dgm:prSet/>
      <dgm:spPr/>
      <dgm:t>
        <a:bodyPr/>
        <a:lstStyle/>
        <a:p>
          <a:endParaRPr lang="es-BO"/>
        </a:p>
      </dgm:t>
    </dgm:pt>
    <dgm:pt modelId="{F45F0EA2-1CA3-40DB-85A6-C5FEA491F28C}">
      <dgm:prSet custT="1"/>
      <dgm:spPr>
        <a:solidFill>
          <a:srgbClr val="BF9000">
            <a:alpha val="50196"/>
          </a:srgbClr>
        </a:solidFill>
        <a:ln w="28575">
          <a:solidFill>
            <a:srgbClr val="BF9000">
              <a:alpha val="50196"/>
            </a:srgbClr>
          </a:solidFill>
        </a:ln>
      </dgm:spPr>
      <dgm:t>
        <a:bodyPr/>
        <a:lstStyle/>
        <a:p>
          <a:pPr algn="l">
            <a:buFont typeface="Arial" panose="020B0604020202020204" pitchFamily="34" charset="0"/>
            <a:buChar char="•"/>
          </a:pPr>
          <a:r>
            <a:rPr lang="es-BO" sz="600" b="1" kern="1200" dirty="0">
              <a:solidFill>
                <a:srgbClr val="000000"/>
              </a:solidFill>
              <a:latin typeface="Century Gothic" panose="020B0502020202020204" pitchFamily="34" charset="0"/>
            </a:rPr>
            <a:t>Fecha de Inicio: 15/03/2019</a:t>
          </a:r>
        </a:p>
      </dgm:t>
    </dgm:pt>
    <dgm:pt modelId="{1B4F42B0-76D4-4B7E-A5A2-6528ABDC1BE9}" type="parTrans" cxnId="{278B3035-4D4F-4C32-A068-716A1157A15A}">
      <dgm:prSet/>
      <dgm:spPr/>
      <dgm:t>
        <a:bodyPr/>
        <a:lstStyle/>
        <a:p>
          <a:endParaRPr lang="es-BO"/>
        </a:p>
      </dgm:t>
    </dgm:pt>
    <dgm:pt modelId="{EDC0FB67-4F64-43FA-8650-E95168E2EABA}" type="sibTrans" cxnId="{278B3035-4D4F-4C32-A068-716A1157A15A}">
      <dgm:prSet/>
      <dgm:spPr/>
      <dgm:t>
        <a:bodyPr/>
        <a:lstStyle/>
        <a:p>
          <a:endParaRPr lang="es-BO"/>
        </a:p>
      </dgm:t>
    </dgm:pt>
    <dgm:pt modelId="{CD6E2C73-E5E4-4E0D-8D9F-270AE5CCC6AB}">
      <dgm:prSet custT="1"/>
      <dgm:spPr>
        <a:solidFill>
          <a:srgbClr val="BF9000">
            <a:alpha val="50196"/>
          </a:srgbClr>
        </a:solidFill>
        <a:ln w="28575">
          <a:solidFill>
            <a:srgbClr val="BF9000">
              <a:alpha val="50196"/>
            </a:srgbClr>
          </a:solidFill>
        </a:ln>
      </dgm:spPr>
      <dgm:t>
        <a:bodyPr/>
        <a:lstStyle/>
        <a:p>
          <a:pPr algn="l">
            <a:buFont typeface="Arial" panose="020B0604020202020204" pitchFamily="34" charset="0"/>
            <a:buChar char="•"/>
          </a:pPr>
          <a:r>
            <a:rPr lang="es-BO" sz="600" b="1" kern="1200" dirty="0">
              <a:solidFill>
                <a:srgbClr val="000000"/>
              </a:solidFill>
              <a:latin typeface="Century Gothic" panose="020B0502020202020204" pitchFamily="34" charset="0"/>
            </a:rPr>
            <a:t>Fecha de Fin: 30/06/2026</a:t>
          </a:r>
        </a:p>
      </dgm:t>
    </dgm:pt>
    <dgm:pt modelId="{0C970BB2-0F91-4E8B-BA19-F83D5AE9F9A6}" type="parTrans" cxnId="{736CB9E9-095C-42F8-B5CD-60E0351B6053}">
      <dgm:prSet/>
      <dgm:spPr/>
      <dgm:t>
        <a:bodyPr/>
        <a:lstStyle/>
        <a:p>
          <a:endParaRPr lang="es-BO"/>
        </a:p>
      </dgm:t>
    </dgm:pt>
    <dgm:pt modelId="{B431653A-C471-4C78-8D0F-B34854149408}" type="sibTrans" cxnId="{736CB9E9-095C-42F8-B5CD-60E0351B6053}">
      <dgm:prSet/>
      <dgm:spPr/>
      <dgm:t>
        <a:bodyPr/>
        <a:lstStyle/>
        <a:p>
          <a:endParaRPr lang="es-BO"/>
        </a:p>
      </dgm:t>
    </dgm:pt>
    <dgm:pt modelId="{EFEA9FC4-742A-48F2-9592-84F7CA14A482}">
      <dgm:prSet custT="1"/>
      <dgm:spPr>
        <a:solidFill>
          <a:srgbClr val="BF9000">
            <a:alpha val="50196"/>
          </a:srgbClr>
        </a:solidFill>
        <a:ln w="28575">
          <a:solidFill>
            <a:srgbClr val="BF9000">
              <a:alpha val="50196"/>
            </a:srgbClr>
          </a:solidFill>
        </a:ln>
      </dgm:spPr>
      <dgm:t>
        <a:bodyPr/>
        <a:lstStyle/>
        <a:p>
          <a:pPr algn="l">
            <a:buNone/>
          </a:pPr>
          <a:endParaRPr lang="es-BO" sz="600" b="1" kern="1200" dirty="0">
            <a:solidFill>
              <a:srgbClr val="000000"/>
            </a:solidFill>
            <a:latin typeface="Century Gothic" panose="020B0502020202020204" pitchFamily="34" charset="0"/>
          </a:endParaRPr>
        </a:p>
      </dgm:t>
    </dgm:pt>
    <dgm:pt modelId="{8ED6BEE6-1210-44DA-8F69-550909618FAE}" type="parTrans" cxnId="{3B135958-628B-4738-B380-81F38F8C3487}">
      <dgm:prSet/>
      <dgm:spPr/>
      <dgm:t>
        <a:bodyPr/>
        <a:lstStyle/>
        <a:p>
          <a:endParaRPr lang="es-BO"/>
        </a:p>
      </dgm:t>
    </dgm:pt>
    <dgm:pt modelId="{AD2ED600-7E8F-49B1-BDDF-53A7ADD291A2}" type="sibTrans" cxnId="{3B135958-628B-4738-B380-81F38F8C3487}">
      <dgm:prSet/>
      <dgm:spPr/>
      <dgm:t>
        <a:bodyPr/>
        <a:lstStyle/>
        <a:p>
          <a:endParaRPr lang="es-BO"/>
        </a:p>
      </dgm:t>
    </dgm:pt>
    <dgm:pt modelId="{6B1CC5A1-F1A7-45BC-9D7D-D1303FBF2631}">
      <dgm:prSet custT="1"/>
      <dgm:spPr>
        <a:solidFill>
          <a:srgbClr val="BF9000">
            <a:alpha val="50196"/>
          </a:srgbClr>
        </a:solidFill>
        <a:ln w="28575">
          <a:solidFill>
            <a:srgbClr val="BF9000">
              <a:alpha val="50196"/>
            </a:srgbClr>
          </a:solidFill>
        </a:ln>
      </dgm:spPr>
      <dgm:t>
        <a:bodyPr/>
        <a:lstStyle/>
        <a:p>
          <a:pPr algn="l"/>
          <a:endParaRPr lang="es-BO" sz="600" b="1" kern="1200" dirty="0">
            <a:solidFill>
              <a:srgbClr val="000000"/>
            </a:solidFill>
            <a:latin typeface="Century Gothic" panose="020B0502020202020204" pitchFamily="34" charset="0"/>
            <a:ea typeface="+mn-ea"/>
            <a:cs typeface="+mn-cs"/>
          </a:endParaRPr>
        </a:p>
      </dgm:t>
    </dgm:pt>
    <dgm:pt modelId="{6FA6723A-508A-4ACC-8A32-023C0357A065}" type="parTrans" cxnId="{8D287D43-51B6-4DF4-B0DC-7AC455C205ED}">
      <dgm:prSet/>
      <dgm:spPr/>
      <dgm:t>
        <a:bodyPr/>
        <a:lstStyle/>
        <a:p>
          <a:endParaRPr lang="es-BO"/>
        </a:p>
      </dgm:t>
    </dgm:pt>
    <dgm:pt modelId="{18550B3F-CF3E-4F0F-B4F2-07A851811479}" type="sibTrans" cxnId="{8D287D43-51B6-4DF4-B0DC-7AC455C205ED}">
      <dgm:prSet/>
      <dgm:spPr/>
      <dgm:t>
        <a:bodyPr/>
        <a:lstStyle/>
        <a:p>
          <a:endParaRPr lang="es-BO"/>
        </a:p>
      </dgm:t>
    </dgm:pt>
    <dgm:pt modelId="{49060302-9577-43AD-AF87-5ACF2CA686C1}">
      <dgm:prSet custT="1"/>
      <dgm:spPr>
        <a:solidFill>
          <a:srgbClr val="BF9000">
            <a:alpha val="50196"/>
          </a:srgbClr>
        </a:solidFill>
        <a:ln w="28575">
          <a:solidFill>
            <a:srgbClr val="BF9000">
              <a:alpha val="50196"/>
            </a:srgbClr>
          </a:solidFill>
        </a:ln>
      </dgm:spPr>
      <dgm:t>
        <a:bodyPr/>
        <a:lstStyle/>
        <a:p>
          <a:pPr algn="l">
            <a:buNone/>
          </a:pPr>
          <a:endParaRPr lang="es-BO" sz="700" b="1" kern="1200" dirty="0">
            <a:solidFill>
              <a:srgbClr val="000000"/>
            </a:solidFill>
            <a:latin typeface="Century Gothic" panose="020B0502020202020204" pitchFamily="34" charset="0"/>
          </a:endParaRPr>
        </a:p>
      </dgm:t>
    </dgm:pt>
    <dgm:pt modelId="{2CE13F57-B869-4746-AE2F-1C17A1B5A71E}" type="parTrans" cxnId="{1BE8309A-03EC-4C2D-9141-2D8A65B61FDC}">
      <dgm:prSet/>
      <dgm:spPr/>
      <dgm:t>
        <a:bodyPr/>
        <a:lstStyle/>
        <a:p>
          <a:endParaRPr lang="es-BO"/>
        </a:p>
      </dgm:t>
    </dgm:pt>
    <dgm:pt modelId="{FD63C3EB-1FCE-49D2-8719-0E67224A043A}" type="sibTrans" cxnId="{1BE8309A-03EC-4C2D-9141-2D8A65B61FDC}">
      <dgm:prSet/>
      <dgm:spPr/>
      <dgm:t>
        <a:bodyPr/>
        <a:lstStyle/>
        <a:p>
          <a:endParaRPr lang="es-BO"/>
        </a:p>
      </dgm:t>
    </dgm:pt>
    <dgm:pt modelId="{26B90BC3-6BC5-41AC-BA3E-3E702C9976B3}">
      <dgm:prSet custT="1"/>
      <dgm:spPr>
        <a:solidFill>
          <a:srgbClr val="7030A0">
            <a:alpha val="50196"/>
          </a:srgbClr>
        </a:solidFill>
        <a:ln>
          <a:solidFill>
            <a:srgbClr val="7030A0"/>
          </a:solidFill>
        </a:ln>
      </dgm:spPr>
      <dgm:t>
        <a:bodyPr/>
        <a:lstStyle/>
        <a:p>
          <a:pPr marL="57150" lvl="1" indent="0" algn="ctr" defTabSz="266700">
            <a:lnSpc>
              <a:spcPct val="90000"/>
            </a:lnSpc>
            <a:spcBef>
              <a:spcPct val="0"/>
            </a:spcBef>
            <a:spcAft>
              <a:spcPct val="15000"/>
            </a:spcAft>
            <a:buNone/>
          </a:pPr>
          <a:endParaRPr lang="es-BO" sz="600" b="1" kern="1200" dirty="0">
            <a:latin typeface="Century Gothic" panose="020B0502020202020204" pitchFamily="34" charset="0"/>
          </a:endParaRPr>
        </a:p>
      </dgm:t>
    </dgm:pt>
    <dgm:pt modelId="{B7280980-3573-4266-B42F-43F673E7EA4F}" type="parTrans" cxnId="{A9762E21-CEE7-416A-83EA-7DA09CD575E7}">
      <dgm:prSet/>
      <dgm:spPr/>
      <dgm:t>
        <a:bodyPr/>
        <a:lstStyle/>
        <a:p>
          <a:endParaRPr lang="es-BO"/>
        </a:p>
      </dgm:t>
    </dgm:pt>
    <dgm:pt modelId="{372C745B-E98F-466C-B0FA-E1908311D65A}" type="sibTrans" cxnId="{A9762E21-CEE7-416A-83EA-7DA09CD575E7}">
      <dgm:prSet/>
      <dgm:spPr/>
      <dgm:t>
        <a:bodyPr/>
        <a:lstStyle/>
        <a:p>
          <a:endParaRPr lang="es-BO"/>
        </a:p>
      </dgm:t>
    </dgm:pt>
    <dgm:pt modelId="{B5225279-9F96-4669-BEF8-45DB9C0D2273}">
      <dgm:prSet custT="1"/>
      <dgm:spPr>
        <a:solidFill>
          <a:srgbClr val="548235">
            <a:alpha val="50196"/>
          </a:srgbClr>
        </a:solidFill>
        <a:ln w="19050">
          <a:solidFill>
            <a:srgbClr val="548235">
              <a:alpha val="50196"/>
            </a:srgbClr>
          </a:solidFill>
        </a:ln>
      </dgm:spPr>
      <dgm:t>
        <a:bodyPr/>
        <a:lstStyle/>
        <a:p>
          <a:pPr algn="ctr">
            <a:buNone/>
          </a:pPr>
          <a:endParaRPr lang="es-BO" sz="600" b="1" kern="1200" dirty="0">
            <a:latin typeface="Century Gothic" panose="020B0502020202020204" pitchFamily="34" charset="0"/>
          </a:endParaRPr>
        </a:p>
      </dgm:t>
    </dgm:pt>
    <dgm:pt modelId="{C628DF42-9488-4EA0-BF26-4BF7092067CC}" type="parTrans" cxnId="{C7E3EB54-6E90-46EB-BBAA-3B2DFA2B296E}">
      <dgm:prSet/>
      <dgm:spPr/>
      <dgm:t>
        <a:bodyPr/>
        <a:lstStyle/>
        <a:p>
          <a:endParaRPr lang="es-BO"/>
        </a:p>
      </dgm:t>
    </dgm:pt>
    <dgm:pt modelId="{D1C6D6A3-0314-44AF-9ED7-46C839BA7D1B}" type="sibTrans" cxnId="{C7E3EB54-6E90-46EB-BBAA-3B2DFA2B296E}">
      <dgm:prSet/>
      <dgm:spPr/>
      <dgm:t>
        <a:bodyPr/>
        <a:lstStyle/>
        <a:p>
          <a:endParaRPr lang="es-BO"/>
        </a:p>
      </dgm:t>
    </dgm:pt>
    <dgm:pt modelId="{453D0DC9-EFE8-4567-AE62-20D2303803EC}">
      <dgm:prSet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endParaRPr lang="es-BO" sz="700" b="1" kern="1200" dirty="0">
            <a:solidFill>
              <a:prstClr val="white"/>
            </a:solidFill>
            <a:latin typeface="Century Gothic" panose="020B0502020202020204" pitchFamily="34" charset="0"/>
            <a:ea typeface="+mn-ea"/>
            <a:cs typeface="+mn-cs"/>
          </a:endParaRPr>
        </a:p>
      </dgm:t>
    </dgm:pt>
    <dgm:pt modelId="{6B6D1EB0-E24F-4030-8241-228B2704B325}" type="parTrans" cxnId="{40D71209-ED03-4DBA-9140-B64509CB6DAA}">
      <dgm:prSet/>
      <dgm:spPr/>
      <dgm:t>
        <a:bodyPr/>
        <a:lstStyle/>
        <a:p>
          <a:endParaRPr lang="es-BO"/>
        </a:p>
      </dgm:t>
    </dgm:pt>
    <dgm:pt modelId="{D3881FC9-E5B7-4E2C-90BD-D09A6B778933}" type="sibTrans" cxnId="{40D71209-ED03-4DBA-9140-B64509CB6DAA}">
      <dgm:prSet/>
      <dgm:spPr/>
      <dgm:t>
        <a:bodyPr/>
        <a:lstStyle/>
        <a:p>
          <a:endParaRPr lang="es-BO"/>
        </a:p>
      </dgm:t>
    </dgm:pt>
    <dgm:pt modelId="{7B543B32-40DE-4579-AD1B-1A314567C326}">
      <dgm:prSet custT="1"/>
      <dgm:spPr>
        <a:solidFill>
          <a:srgbClr val="BF9000">
            <a:alpha val="50196"/>
          </a:srgbClr>
        </a:solidFill>
        <a:ln w="28575">
          <a:solidFill>
            <a:srgbClr val="BF9000">
              <a:alpha val="50196"/>
            </a:srgbClr>
          </a:solidFill>
        </a:ln>
      </dgm:spPr>
      <dgm:t>
        <a:bodyPr/>
        <a:lstStyle/>
        <a:p>
          <a:pPr algn="l">
            <a:buNone/>
          </a:pPr>
          <a:r>
            <a:rPr lang="es-BO" sz="700" b="1" kern="1200" dirty="0">
              <a:solidFill>
                <a:schemeClr val="bg1"/>
              </a:solidFill>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solidFill>
              <a:schemeClr val="bg1"/>
            </a:solidFill>
            <a:effectLst>
              <a:outerShdw blurRad="38100" dist="38100" dir="2700000" algn="tl">
                <a:srgbClr val="000000">
                  <a:alpha val="43137"/>
                </a:srgbClr>
              </a:outerShdw>
            </a:effectLst>
          </a:endParaRPr>
        </a:p>
      </dgm:t>
    </dgm:pt>
    <dgm:pt modelId="{CE71A836-546A-4C9F-BFE6-154200C39D50}" type="parTrans" cxnId="{864C63D9-1EB4-4561-8B31-0578917C7ED0}">
      <dgm:prSet/>
      <dgm:spPr/>
      <dgm:t>
        <a:bodyPr/>
        <a:lstStyle/>
        <a:p>
          <a:endParaRPr lang="es-BO"/>
        </a:p>
      </dgm:t>
    </dgm:pt>
    <dgm:pt modelId="{366B1A0D-1A9B-435A-B0AD-4E797F70B5AA}" type="sibTrans" cxnId="{864C63D9-1EB4-4561-8B31-0578917C7ED0}">
      <dgm:prSet/>
      <dgm:spPr/>
      <dgm:t>
        <a:bodyPr/>
        <a:lstStyle/>
        <a:p>
          <a:endParaRPr lang="es-BO"/>
        </a:p>
      </dgm:t>
    </dgm:pt>
    <dgm:pt modelId="{0717ED54-9193-4DDD-8AD2-EA33775F0022}">
      <dgm:prSet phldrT="[Texto]" custT="1"/>
      <dgm:spPr>
        <a:solidFill>
          <a:srgbClr val="5B9BD5">
            <a:alpha val="50196"/>
          </a:srgbClr>
        </a:solidFill>
        <a:ln>
          <a:solidFill>
            <a:srgbClr val="5B9BD5"/>
          </a:solidFill>
        </a:ln>
      </dgm:spPr>
      <dgm:t>
        <a:bodyPr/>
        <a:lstStyle/>
        <a:p>
          <a:pPr marL="57150" lvl="1" indent="0" algn="ctr" defTabSz="266700">
            <a:lnSpc>
              <a:spcPct val="90000"/>
            </a:lnSpc>
            <a:spcBef>
              <a:spcPct val="0"/>
            </a:spcBef>
            <a:spcAft>
              <a:spcPct val="15000"/>
            </a:spcAft>
            <a:buNone/>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1664E22F-ED35-47E9-8FE7-FD704F6368A5}" type="parTrans" cxnId="{08DDCAEC-B9F4-4DDA-B226-16E19EF82BCF}">
      <dgm:prSet/>
      <dgm:spPr/>
      <dgm:t>
        <a:bodyPr/>
        <a:lstStyle/>
        <a:p>
          <a:endParaRPr lang="es-BO"/>
        </a:p>
      </dgm:t>
    </dgm:pt>
    <dgm:pt modelId="{FF9A046C-F45B-4A66-9AAD-01C1BE326114}" type="sibTrans" cxnId="{08DDCAEC-B9F4-4DDA-B226-16E19EF82BCF}">
      <dgm:prSet/>
      <dgm:spPr/>
      <dgm:t>
        <a:bodyPr/>
        <a:lstStyle/>
        <a:p>
          <a:endParaRPr lang="es-BO"/>
        </a:p>
      </dgm:t>
    </dgm:pt>
    <dgm:pt modelId="{6AC7AE70-C333-4986-97ED-EAD24455A315}">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r>
            <a:rPr lang="es-BO" sz="600" b="1" kern="1200" dirty="0">
              <a:solidFill>
                <a:schemeClr val="tx1"/>
              </a:solidFill>
              <a:latin typeface="Century Gothic" panose="020B0502020202020204" pitchFamily="34" charset="0"/>
            </a:rPr>
            <a:t>TARIJA, POTOSÍ, ORURO LA PAZ, COCHABAMBA, CHUQUISACA, BENI</a:t>
          </a:r>
          <a:endParaRPr lang="es-BO" sz="600" b="1" kern="1200" dirty="0">
            <a:latin typeface="Century Gothic" panose="020B0502020202020204" pitchFamily="34" charset="0"/>
          </a:endParaRPr>
        </a:p>
      </dgm:t>
    </dgm:pt>
    <dgm:pt modelId="{6E585AC8-4F51-4AD2-9111-91EC267FCC3C}" type="parTrans" cxnId="{0E1A3DE7-50DD-4E99-BB51-F365E67B7356}">
      <dgm:prSet/>
      <dgm:spPr/>
      <dgm:t>
        <a:bodyPr/>
        <a:lstStyle/>
        <a:p>
          <a:endParaRPr lang="es-BO"/>
        </a:p>
      </dgm:t>
    </dgm:pt>
    <dgm:pt modelId="{A1F14F81-F27F-4EDF-9725-3CEB1E28F82F}" type="sibTrans" cxnId="{0E1A3DE7-50DD-4E99-BB51-F365E67B7356}">
      <dgm:prSet/>
      <dgm:spPr/>
      <dgm:t>
        <a:bodyPr/>
        <a:lstStyle/>
        <a:p>
          <a:endParaRPr lang="es-BO"/>
        </a:p>
      </dgm:t>
    </dgm:pt>
    <dgm:pt modelId="{726F0AFE-EE87-4081-9C0A-DB3A928C12F1}" type="pres">
      <dgm:prSet presAssocID="{75D71DE8-40AD-48C9-8437-C43F345F9696}" presName="linearFlow" presStyleCnt="0">
        <dgm:presLayoutVars>
          <dgm:dir/>
          <dgm:animLvl val="lvl"/>
          <dgm:resizeHandles/>
        </dgm:presLayoutVars>
      </dgm:prSet>
      <dgm:spPr/>
      <dgm:t>
        <a:bodyPr/>
        <a:lstStyle/>
        <a:p>
          <a:endParaRPr lang="es-ES"/>
        </a:p>
      </dgm:t>
    </dgm:pt>
    <dgm:pt modelId="{CC21D7BF-58CA-4A9F-A611-6EB6238A0ABD}" type="pres">
      <dgm:prSet presAssocID="{19C9EAEC-8434-480C-A431-BA33BB3A3F0A}" presName="compositeNode" presStyleCnt="0">
        <dgm:presLayoutVars>
          <dgm:bulletEnabled val="1"/>
        </dgm:presLayoutVars>
      </dgm:prSet>
      <dgm:spPr/>
    </dgm:pt>
    <dgm:pt modelId="{802F3EE8-24B1-4342-9047-F643F41D0457}" type="pres">
      <dgm:prSet presAssocID="{19C9EAEC-8434-480C-A431-BA33BB3A3F0A}" presName="image" presStyleLbl="fgImgPlace1" presStyleIdx="0" presStyleCnt="4" custScaleX="160866" custScaleY="110969" custLinFactNeighborX="35666" custLinFactNeighborY="10194"/>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5542" t="-5278" r="-17408" b="-1627"/>
          </a:stretch>
        </a:blipFill>
        <a:ln w="19050">
          <a:solidFill>
            <a:srgbClr val="5B9BD5"/>
          </a:solidFill>
        </a:ln>
      </dgm:spPr>
    </dgm:pt>
    <dgm:pt modelId="{678417F5-8425-44FE-9FBE-1981C97A3FD5}" type="pres">
      <dgm:prSet presAssocID="{19C9EAEC-8434-480C-A431-BA33BB3A3F0A}" presName="childNode" presStyleLbl="node1" presStyleIdx="0" presStyleCnt="4" custLinFactNeighborX="7704">
        <dgm:presLayoutVars>
          <dgm:bulletEnabled val="1"/>
        </dgm:presLayoutVars>
      </dgm:prSet>
      <dgm:spPr/>
      <dgm:t>
        <a:bodyPr/>
        <a:lstStyle/>
        <a:p>
          <a:endParaRPr lang="es-ES"/>
        </a:p>
      </dgm:t>
    </dgm:pt>
    <dgm:pt modelId="{C762219D-88E3-4FC5-9902-3FE7B355AA37}" type="pres">
      <dgm:prSet presAssocID="{19C9EAEC-8434-480C-A431-BA33BB3A3F0A}" presName="parentNode" presStyleLbl="revTx" presStyleIdx="0" presStyleCnt="4" custScaleY="96953" custLinFactNeighborX="36382" custLinFactNeighborY="2788">
        <dgm:presLayoutVars>
          <dgm:chMax val="0"/>
          <dgm:bulletEnabled val="1"/>
        </dgm:presLayoutVars>
      </dgm:prSet>
      <dgm:spPr/>
      <dgm:t>
        <a:bodyPr/>
        <a:lstStyle/>
        <a:p>
          <a:endParaRPr lang="es-ES"/>
        </a:p>
      </dgm:t>
    </dgm:pt>
    <dgm:pt modelId="{C25C23E4-915D-48F7-9C37-830E809D5231}" type="pres">
      <dgm:prSet presAssocID="{66F6E15C-07FE-4B31-84C8-13ECF3EFA3CC}" presName="sibTrans" presStyleCnt="0"/>
      <dgm:spPr/>
    </dgm:pt>
    <dgm:pt modelId="{E856186E-5E7C-40FC-AE5D-9EF62796456B}" type="pres">
      <dgm:prSet presAssocID="{8B4B5FFA-55B4-40FB-8BF7-CE7FCF97B6B1}" presName="compositeNode" presStyleCnt="0">
        <dgm:presLayoutVars>
          <dgm:bulletEnabled val="1"/>
        </dgm:presLayoutVars>
      </dgm:prSet>
      <dgm:spPr/>
    </dgm:pt>
    <dgm:pt modelId="{05B48C12-1766-4C14-948E-9F344BF22349}" type="pres">
      <dgm:prSet presAssocID="{8B4B5FFA-55B4-40FB-8BF7-CE7FCF97B6B1}" presName="image" presStyleLbl="fgImgPlace1" presStyleIdx="1" presStyleCnt="4" custScaleX="146707" custScaleY="120422" custLinFactNeighborY="8820"/>
      <dgm:spPr>
        <a:blipFill rotWithShape="1">
          <a:blip xmlns:r="http://schemas.openxmlformats.org/officeDocument/2006/relationships" r:embed="rId2"/>
          <a:srcRect/>
          <a:stretch>
            <a:fillRect l="-26000" r="-26000"/>
          </a:stretch>
        </a:blipFill>
        <a:ln w="19050">
          <a:solidFill>
            <a:srgbClr val="7030A0"/>
          </a:solidFill>
        </a:ln>
      </dgm:spPr>
    </dgm:pt>
    <dgm:pt modelId="{572C7916-1BB6-4DEF-B74A-BC5F2DDB49DF}" type="pres">
      <dgm:prSet presAssocID="{8B4B5FFA-55B4-40FB-8BF7-CE7FCF97B6B1}" presName="childNode" presStyleLbl="node1" presStyleIdx="1" presStyleCnt="4">
        <dgm:presLayoutVars>
          <dgm:bulletEnabled val="1"/>
        </dgm:presLayoutVars>
      </dgm:prSet>
      <dgm:spPr/>
      <dgm:t>
        <a:bodyPr/>
        <a:lstStyle/>
        <a:p>
          <a:endParaRPr lang="es-ES"/>
        </a:p>
      </dgm:t>
    </dgm:pt>
    <dgm:pt modelId="{68684858-B4E0-4277-8861-ED5C2DB5EC2E}" type="pres">
      <dgm:prSet presAssocID="{8B4B5FFA-55B4-40FB-8BF7-CE7FCF97B6B1}" presName="parentNode" presStyleLbl="revTx" presStyleIdx="1" presStyleCnt="4" custScaleY="98222" custLinFactNeighborX="-19176" custLinFactNeighborY="3869">
        <dgm:presLayoutVars>
          <dgm:chMax val="0"/>
          <dgm:bulletEnabled val="1"/>
        </dgm:presLayoutVars>
      </dgm:prSet>
      <dgm:spPr/>
      <dgm:t>
        <a:bodyPr/>
        <a:lstStyle/>
        <a:p>
          <a:endParaRPr lang="es-ES"/>
        </a:p>
      </dgm:t>
    </dgm:pt>
    <dgm:pt modelId="{E564B993-F08C-4ABD-B82F-72AD66839F10}" type="pres">
      <dgm:prSet presAssocID="{3C82F160-0A91-4A32-8199-7E083F065376}" presName="sibTrans" presStyleCnt="0"/>
      <dgm:spPr/>
    </dgm:pt>
    <dgm:pt modelId="{CB27D88D-8CD4-45E0-B403-B3BB547767F5}" type="pres">
      <dgm:prSet presAssocID="{91CC1D9E-B7AA-4E5C-93EE-CBD87D21E73E}" presName="compositeNode" presStyleCnt="0">
        <dgm:presLayoutVars>
          <dgm:bulletEnabled val="1"/>
        </dgm:presLayoutVars>
      </dgm:prSet>
      <dgm:spPr/>
    </dgm:pt>
    <dgm:pt modelId="{586647A0-6032-479C-BC49-D07E4A13875F}" type="pres">
      <dgm:prSet presAssocID="{91CC1D9E-B7AA-4E5C-93EE-CBD87D21E73E}" presName="image" presStyleLbl="fgImgPlace1" presStyleIdx="2" presStyleCnt="4" custScaleX="166917" custScaleY="114048" custLinFactNeighborX="-45864" custLinFactNeighborY="12348"/>
      <dgm:spPr>
        <a:blipFill rotWithShape="1">
          <a:blip xmlns:r="http://schemas.openxmlformats.org/officeDocument/2006/relationships" r:embed="rId3"/>
          <a:srcRect/>
          <a:stretch>
            <a:fillRect l="-33000" r="-33000"/>
          </a:stretch>
        </a:blipFill>
        <a:ln w="19050">
          <a:solidFill>
            <a:srgbClr val="548235"/>
          </a:solidFill>
        </a:ln>
      </dgm:spPr>
    </dgm:pt>
    <dgm:pt modelId="{D301C24E-5DB5-431C-93A2-B1BEF12F4145}" type="pres">
      <dgm:prSet presAssocID="{91CC1D9E-B7AA-4E5C-93EE-CBD87D21E73E}" presName="childNode" presStyleLbl="node1" presStyleIdx="2" presStyleCnt="4" custLinFactNeighborX="-18408">
        <dgm:presLayoutVars>
          <dgm:bulletEnabled val="1"/>
        </dgm:presLayoutVars>
      </dgm:prSet>
      <dgm:spPr/>
      <dgm:t>
        <a:bodyPr/>
        <a:lstStyle/>
        <a:p>
          <a:endParaRPr lang="es-ES"/>
        </a:p>
      </dgm:t>
    </dgm:pt>
    <dgm:pt modelId="{9C71B954-EA49-4972-A53A-903DEF600A3C}" type="pres">
      <dgm:prSet presAssocID="{91CC1D9E-B7AA-4E5C-93EE-CBD87D21E73E}" presName="parentNode" presStyleLbl="revTx" presStyleIdx="2" presStyleCnt="4" custScaleY="94397" custLinFactNeighborX="-91754" custLinFactNeighborY="1935">
        <dgm:presLayoutVars>
          <dgm:chMax val="0"/>
          <dgm:bulletEnabled val="1"/>
        </dgm:presLayoutVars>
      </dgm:prSet>
      <dgm:spPr/>
      <dgm:t>
        <a:bodyPr/>
        <a:lstStyle/>
        <a:p>
          <a:endParaRPr lang="es-ES"/>
        </a:p>
      </dgm:t>
    </dgm:pt>
    <dgm:pt modelId="{054C62E2-889E-4C14-9CA3-98124109EDE9}" type="pres">
      <dgm:prSet presAssocID="{1A9D6600-D776-4B29-A7B8-85771FAA0927}" presName="sibTrans" presStyleCnt="0"/>
      <dgm:spPr/>
    </dgm:pt>
    <dgm:pt modelId="{C2E90174-780B-4F93-9EFC-83049BC02C42}" type="pres">
      <dgm:prSet presAssocID="{DE4FFA5F-0DB6-4D96-AF4B-58FF77BD1369}" presName="compositeNode" presStyleCnt="0">
        <dgm:presLayoutVars>
          <dgm:bulletEnabled val="1"/>
        </dgm:presLayoutVars>
      </dgm:prSet>
      <dgm:spPr/>
    </dgm:pt>
    <dgm:pt modelId="{678C5398-1015-4EA9-B231-62AFE7FFE6D8}" type="pres">
      <dgm:prSet presAssocID="{DE4FFA5F-0DB6-4D96-AF4B-58FF77BD1369}" presName="image" presStyleLbl="fgImgPlace1" presStyleIdx="3" presStyleCnt="4" custScaleX="150637" custScaleY="129137" custLinFactNeighborX="-45864" custLinFactNeighborY="8820"/>
      <dgm:spPr>
        <a:blipFill rotWithShape="1">
          <a:blip xmlns:r="http://schemas.openxmlformats.org/officeDocument/2006/relationships" r:embed="rId4"/>
          <a:srcRect/>
          <a:stretch>
            <a:fillRect l="-39000" r="-39000"/>
          </a:stretch>
        </a:blipFill>
        <a:ln w="19050">
          <a:solidFill>
            <a:srgbClr val="BF9000"/>
          </a:solidFill>
        </a:ln>
      </dgm:spPr>
    </dgm:pt>
    <dgm:pt modelId="{38887FA7-EACB-43BE-882A-6FE4C23CC4B1}" type="pres">
      <dgm:prSet presAssocID="{DE4FFA5F-0DB6-4D96-AF4B-58FF77BD1369}" presName="childNode" presStyleLbl="node1" presStyleIdx="3" presStyleCnt="4" custLinFactNeighborX="-35880" custLinFactNeighborY="-1281">
        <dgm:presLayoutVars>
          <dgm:bulletEnabled val="1"/>
        </dgm:presLayoutVars>
      </dgm:prSet>
      <dgm:spPr/>
      <dgm:t>
        <a:bodyPr/>
        <a:lstStyle/>
        <a:p>
          <a:endParaRPr lang="es-ES"/>
        </a:p>
      </dgm:t>
    </dgm:pt>
    <dgm:pt modelId="{A6F20F58-7701-46E4-ACDC-BF62FA688678}" type="pres">
      <dgm:prSet presAssocID="{DE4FFA5F-0DB6-4D96-AF4B-58FF77BD1369}" presName="parentNode" presStyleLbl="revTx" presStyleIdx="3" presStyleCnt="4" custLinFactX="-38563" custLinFactNeighborX="-100000">
        <dgm:presLayoutVars>
          <dgm:chMax val="0"/>
          <dgm:bulletEnabled val="1"/>
        </dgm:presLayoutVars>
      </dgm:prSet>
      <dgm:spPr/>
      <dgm:t>
        <a:bodyPr/>
        <a:lstStyle/>
        <a:p>
          <a:endParaRPr lang="es-ES"/>
        </a:p>
      </dgm:t>
    </dgm:pt>
  </dgm:ptLst>
  <dgm:cxnLst>
    <dgm:cxn modelId="{F030DA97-AED1-4DBF-8006-7FA7A9A8CE5D}" type="presOf" srcId="{AE83BE9A-4222-45D5-A542-CA99ACAE8377}" destId="{572C7916-1BB6-4DEF-B74A-BC5F2DDB49DF}" srcOrd="0" destOrd="6" presId="urn:microsoft.com/office/officeart/2005/8/layout/hList2"/>
    <dgm:cxn modelId="{B0AD96F7-CA7F-4455-BEFE-CC60F140F961}" type="presOf" srcId="{F45F0EA2-1CA3-40DB-85A6-C5FEA491F28C}" destId="{38887FA7-EACB-43BE-882A-6FE4C23CC4B1}" srcOrd="0" destOrd="4" presId="urn:microsoft.com/office/officeart/2005/8/layout/hList2"/>
    <dgm:cxn modelId="{F2FFB77B-4508-4757-85D3-EB08FDBC0C48}" srcId="{8B4B5FFA-55B4-40FB-8BF7-CE7FCF97B6B1}" destId="{AE83BE9A-4222-45D5-A542-CA99ACAE8377}" srcOrd="6" destOrd="0" parTransId="{61D63B43-0B13-41C0-95C8-F582D767CC98}" sibTransId="{B0A1A113-552E-451C-AF25-BD5DCF2460FC}"/>
    <dgm:cxn modelId="{F7BBC3D9-33A5-4EB6-8BAE-64F18CEECBA3}" type="presOf" srcId="{29D7036F-F06D-4D86-B920-83F580F92EE1}" destId="{D301C24E-5DB5-431C-93A2-B1BEF12F4145}" srcOrd="0" destOrd="6" presId="urn:microsoft.com/office/officeart/2005/8/layout/hList2"/>
    <dgm:cxn modelId="{A96CBED9-2DD2-4107-8AFC-191BD40D2EF7}" type="presOf" srcId="{F53AD639-9C38-4D23-B966-8CB40B9F67AE}" destId="{678417F5-8425-44FE-9FBE-1981C97A3FD5}" srcOrd="0" destOrd="7" presId="urn:microsoft.com/office/officeart/2005/8/layout/hList2"/>
    <dgm:cxn modelId="{1BE8309A-03EC-4C2D-9141-2D8A65B61FDC}" srcId="{DE4FFA5F-0DB6-4D96-AF4B-58FF77BD1369}" destId="{49060302-9577-43AD-AF87-5ACF2CA686C1}" srcOrd="3" destOrd="0" parTransId="{2CE13F57-B869-4746-AE2F-1C17A1B5A71E}" sibTransId="{FD63C3EB-1FCE-49D2-8719-0E67224A043A}"/>
    <dgm:cxn modelId="{3369BA39-4E39-41C1-A24D-583DA2DB52F1}" srcId="{91CC1D9E-B7AA-4E5C-93EE-CBD87D21E73E}" destId="{135A39BE-7ECB-43ED-977B-88C62E59F727}" srcOrd="1" destOrd="0" parTransId="{7669ED3E-192F-4793-81F5-F377D1E643F5}" sibTransId="{D294BBB6-0960-48FF-8E80-898171EB574A}"/>
    <dgm:cxn modelId="{679325A8-ED34-495A-88CB-78735718E6B1}" srcId="{19C9EAEC-8434-480C-A431-BA33BB3A3F0A}" destId="{157EF359-D7AC-4E29-8187-E18151E97B02}" srcOrd="4" destOrd="0" parTransId="{88AC2DB1-FA79-46FF-9BEA-EC2A4D561FF1}" sibTransId="{A789E832-821D-4E15-9EAA-687777078F44}"/>
    <dgm:cxn modelId="{1C435B8D-8391-4951-B05D-155B8270A19D}" type="presOf" srcId="{DA2B2E5C-241A-49D4-92E6-EFE550A70DED}" destId="{678417F5-8425-44FE-9FBE-1981C97A3FD5}" srcOrd="0" destOrd="2" presId="urn:microsoft.com/office/officeart/2005/8/layout/hList2"/>
    <dgm:cxn modelId="{DBAE5181-49C6-4E5F-BD63-041A8A19B3DC}" type="presOf" srcId="{F16DC8CB-7AA1-49AA-83CB-5654AE11E32C}" destId="{38887FA7-EACB-43BE-882A-6FE4C23CC4B1}" srcOrd="0" destOrd="0" presId="urn:microsoft.com/office/officeart/2005/8/layout/hList2"/>
    <dgm:cxn modelId="{08DDCAEC-B9F4-4DDA-B226-16E19EF82BCF}" srcId="{19C9EAEC-8434-480C-A431-BA33BB3A3F0A}" destId="{0717ED54-9193-4DDD-8AD2-EA33775F0022}" srcOrd="1" destOrd="0" parTransId="{1664E22F-ED35-47E9-8FE7-FD704F6368A5}" sibTransId="{FF9A046C-F45B-4A66-9AAD-01C1BE326114}"/>
    <dgm:cxn modelId="{AE234014-DE13-43D1-85AB-4441F26A6AA1}" type="presOf" srcId="{570C24C6-9125-40D8-BED4-3BE32177958E}" destId="{678417F5-8425-44FE-9FBE-1981C97A3FD5}" srcOrd="0" destOrd="0" presId="urn:microsoft.com/office/officeart/2005/8/layout/hList2"/>
    <dgm:cxn modelId="{BCF8BF51-E391-4463-8516-4D5614F84C89}" srcId="{8B4B5FFA-55B4-40FB-8BF7-CE7FCF97B6B1}" destId="{689AF551-9C0D-4667-9B80-6E79DEB541F3}" srcOrd="5" destOrd="0" parTransId="{4F275118-00CB-469B-AD2F-715FC0DE6D58}" sibTransId="{4FB29A6C-0B01-4505-A96F-C967C16614F8}"/>
    <dgm:cxn modelId="{8B06E41A-5343-4B00-A477-6C8CCDC3CFB5}" type="presOf" srcId="{75D71DE8-40AD-48C9-8437-C43F345F9696}" destId="{726F0AFE-EE87-4081-9C0A-DB3A928C12F1}" srcOrd="0" destOrd="0" presId="urn:microsoft.com/office/officeart/2005/8/layout/hList2"/>
    <dgm:cxn modelId="{CCDE17DE-395B-431A-A397-5A9309E2A658}" srcId="{8B4B5FFA-55B4-40FB-8BF7-CE7FCF97B6B1}" destId="{26FDED5A-7D1E-4049-BFA5-063E8D28099D}" srcOrd="0" destOrd="0" parTransId="{0EF7C509-DF38-4202-B2C4-6998540AD6F7}" sibTransId="{56799B10-DB72-4AAF-B6CB-35A030CB45F9}"/>
    <dgm:cxn modelId="{9D9E8489-601B-44ED-A14D-9EE1BC2D1378}" srcId="{91CC1D9E-B7AA-4E5C-93EE-CBD87D21E73E}" destId="{ADAA4117-16C8-4FF6-BAD6-C2A35B2A1FA0}" srcOrd="0" destOrd="0" parTransId="{F5307B3D-FD84-4F7A-A09E-D33AE8F19CD8}" sibTransId="{23C5E64C-8125-45CE-B35C-F9315649870A}"/>
    <dgm:cxn modelId="{98A42E59-0430-4AE4-8004-B5E8D8793F83}" type="presOf" srcId="{8B4B5FFA-55B4-40FB-8BF7-CE7FCF97B6B1}" destId="{68684858-B4E0-4277-8861-ED5C2DB5EC2E}" srcOrd="0" destOrd="0" presId="urn:microsoft.com/office/officeart/2005/8/layout/hList2"/>
    <dgm:cxn modelId="{5E0B32E2-6D81-4E3C-A2DA-6E51EDBE9A78}" srcId="{19C9EAEC-8434-480C-A431-BA33BB3A3F0A}" destId="{3FA05794-D34D-4C41-9D21-44FA5D9B0AF6}" srcOrd="6" destOrd="0" parTransId="{DE5F9762-9281-45A3-BC7F-8FBACE66144D}" sibTransId="{4A8DCA16-6D71-492C-898C-41634DC34FFE}"/>
    <dgm:cxn modelId="{813A0FED-E733-47B8-AD51-19CCF45AC018}" type="presOf" srcId="{DA512B17-8EB9-4BE1-A945-B9D851871E1C}" destId="{D301C24E-5DB5-431C-93A2-B1BEF12F4145}" srcOrd="0" destOrd="9" presId="urn:microsoft.com/office/officeart/2005/8/layout/hList2"/>
    <dgm:cxn modelId="{5C634B73-0FE1-436D-9C84-C9FF27FF7833}" srcId="{19C9EAEC-8434-480C-A431-BA33BB3A3F0A}" destId="{F53AD639-9C38-4D23-B966-8CB40B9F67AE}" srcOrd="5" destOrd="0" parTransId="{5FBEC042-DE21-45F0-8A4B-BECA430D03C1}" sibTransId="{3263A3B8-765D-4791-A05D-C48E6EE71879}"/>
    <dgm:cxn modelId="{2F9E6C5E-95F4-4A1B-87D5-40EAD63FE38F}" type="presOf" srcId="{BE8E8661-711A-48E1-B738-2464A1E6B098}" destId="{572C7916-1BB6-4DEF-B74A-BC5F2DDB49DF}" srcOrd="0" destOrd="7" presId="urn:microsoft.com/office/officeart/2005/8/layout/hList2"/>
    <dgm:cxn modelId="{20F12157-89C5-4092-8B3C-FE43065C561D}" srcId="{DE4FFA5F-0DB6-4D96-AF4B-58FF77BD1369}" destId="{EB5DF9D1-BE2E-4EB7-96F6-64B49830A198}" srcOrd="7" destOrd="0" parTransId="{B5B8B32E-3384-4E7D-A54F-18B0AC93B0FF}" sibTransId="{EE7E2C03-8AB7-4BAA-B18D-E25FD81D3B8E}"/>
    <dgm:cxn modelId="{7860591B-9A34-4FB1-BA9E-2FE75CBB674E}" srcId="{75D71DE8-40AD-48C9-8437-C43F345F9696}" destId="{91CC1D9E-B7AA-4E5C-93EE-CBD87D21E73E}" srcOrd="2" destOrd="0" parTransId="{71B94DEF-C907-40B6-A6A6-17D04A4FA483}" sibTransId="{1A9D6600-D776-4B29-A7B8-85771FAA0927}"/>
    <dgm:cxn modelId="{7BE7CB90-B9E5-4759-A3E5-B82438748460}" type="presOf" srcId="{CD6E2C73-E5E4-4E0D-8D9F-270AE5CCC6AB}" destId="{38887FA7-EACB-43BE-882A-6FE4C23CC4B1}" srcOrd="0" destOrd="5" presId="urn:microsoft.com/office/officeart/2005/8/layout/hList2"/>
    <dgm:cxn modelId="{2D931A5F-9088-4BB3-8895-E0CE14E005AE}" type="presOf" srcId="{DE4FFA5F-0DB6-4D96-AF4B-58FF77BD1369}" destId="{A6F20F58-7701-46E4-ACDC-BF62FA688678}" srcOrd="0" destOrd="0" presId="urn:microsoft.com/office/officeart/2005/8/layout/hList2"/>
    <dgm:cxn modelId="{8C9C20B9-B3F8-49B6-B6E0-08C5BFECC7B2}" type="presOf" srcId="{9E922667-706C-40C2-820C-DED4D3FBA779}" destId="{678417F5-8425-44FE-9FBE-1981C97A3FD5}" srcOrd="0" destOrd="11" presId="urn:microsoft.com/office/officeart/2005/8/layout/hList2"/>
    <dgm:cxn modelId="{213852F2-8DF1-4700-8F7C-07A6307D07C7}" type="presOf" srcId="{49060302-9577-43AD-AF87-5ACF2CA686C1}" destId="{38887FA7-EACB-43BE-882A-6FE4C23CC4B1}" srcOrd="0" destOrd="3" presId="urn:microsoft.com/office/officeart/2005/8/layout/hList2"/>
    <dgm:cxn modelId="{AE25C31E-94D1-4CD7-92B6-F38069589B1A}" type="presOf" srcId="{A315974A-91C6-4BF8-BF7E-A105BD8227B6}" destId="{D301C24E-5DB5-431C-93A2-B1BEF12F4145}" srcOrd="0" destOrd="7" presId="urn:microsoft.com/office/officeart/2005/8/layout/hList2"/>
    <dgm:cxn modelId="{FE81F29E-8644-4F76-A5B6-D008E780F0B1}" srcId="{19C9EAEC-8434-480C-A431-BA33BB3A3F0A}" destId="{65A8A949-3FD8-45BC-AD8A-A44418F9BDD1}" srcOrd="2" destOrd="0" parTransId="{09951389-B718-46B6-A41F-A21301B43022}" sibTransId="{F841868D-C570-4DA4-B3AB-0F4711B10A0A}"/>
    <dgm:cxn modelId="{023CDD9C-9EED-4102-900A-BC26E57B6B22}" srcId="{19C9EAEC-8434-480C-A431-BA33BB3A3F0A}" destId="{9E922667-706C-40C2-820C-DED4D3FBA779}" srcOrd="9" destOrd="0" parTransId="{C58719E6-45D9-4DD8-9966-A63BC0C7FD4C}" sibTransId="{787B13E3-5E9B-49C5-A284-A1FC4BFA9FFF}"/>
    <dgm:cxn modelId="{D3737172-AF12-4A34-9B0A-1D4FB1622813}" type="presOf" srcId="{C0891DED-1C85-445B-B9C0-ED950B619E48}" destId="{572C7916-1BB6-4DEF-B74A-BC5F2DDB49DF}" srcOrd="0" destOrd="1" presId="urn:microsoft.com/office/officeart/2005/8/layout/hList2"/>
    <dgm:cxn modelId="{D9100450-BF1E-4615-AD29-D2C125A598ED}" srcId="{DE4FFA5F-0DB6-4D96-AF4B-58FF77BD1369}" destId="{78AFF920-D309-4D12-878B-C0B997C658A9}" srcOrd="2" destOrd="0" parTransId="{82154211-5887-4001-A2A7-5613125512AB}" sibTransId="{D1FED2EE-92A9-4EFF-8346-BE8C896CDB56}"/>
    <dgm:cxn modelId="{5AEDCA54-379D-4D6C-8FEB-06CE0E48E632}" srcId="{91CC1D9E-B7AA-4E5C-93EE-CBD87D21E73E}" destId="{3F25E09D-3FCF-4D58-9616-8AC6EB0AA0CE}" srcOrd="4" destOrd="0" parTransId="{852E85D3-A39C-4613-8289-87B97D9194D0}" sibTransId="{32A08DFA-7CB4-44EC-87CD-E9484B0A4493}"/>
    <dgm:cxn modelId="{126F65F4-9D54-4E8A-AB9D-D68546922A63}" type="presOf" srcId="{6AC7AE70-C333-4986-97ED-EAD24455A315}" destId="{572C7916-1BB6-4DEF-B74A-BC5F2DDB49DF}" srcOrd="0" destOrd="8" presId="urn:microsoft.com/office/officeart/2005/8/layout/hList2"/>
    <dgm:cxn modelId="{D0489097-508E-4141-8066-A51C076CECA2}" srcId="{91CC1D9E-B7AA-4E5C-93EE-CBD87D21E73E}" destId="{F7C92BFF-9A0C-4308-B582-7849588EB401}" srcOrd="8" destOrd="0" parTransId="{CFA8A148-643C-4EBC-9757-2DCA5A2D9241}" sibTransId="{B8FD2CAE-C25C-4EBF-AA20-DEF38C28C0DC}"/>
    <dgm:cxn modelId="{A89FA3C2-9884-4783-9A12-698D36F2837E}" srcId="{91CC1D9E-B7AA-4E5C-93EE-CBD87D21E73E}" destId="{A315974A-91C6-4BF8-BF7E-A105BD8227B6}" srcOrd="7" destOrd="0" parTransId="{EEF9A928-B5BB-43DF-9E74-1BCD2EADE578}" sibTransId="{03A8E0B0-A9CE-478D-A885-5A3047D86F4E}"/>
    <dgm:cxn modelId="{E32E2827-1C20-4610-B153-D9F622AA08F7}" type="presOf" srcId="{0717ED54-9193-4DDD-8AD2-EA33775F0022}" destId="{678417F5-8425-44FE-9FBE-1981C97A3FD5}" srcOrd="0" destOrd="1" presId="urn:microsoft.com/office/officeart/2005/8/layout/hList2"/>
    <dgm:cxn modelId="{3CFC6D7B-35EA-44FA-87E1-65D6C3C83914}" type="presOf" srcId="{6BB660A3-B227-4284-9616-364497EB84F4}" destId="{572C7916-1BB6-4DEF-B74A-BC5F2DDB49DF}" srcOrd="0" destOrd="9" presId="urn:microsoft.com/office/officeart/2005/8/layout/hList2"/>
    <dgm:cxn modelId="{D6D85A33-83C7-48F3-99A1-F60CD1386FC5}" type="presOf" srcId="{B5225279-9F96-4669-BEF8-45DB9C0D2273}" destId="{D301C24E-5DB5-431C-93A2-B1BEF12F4145}" srcOrd="0" destOrd="3" presId="urn:microsoft.com/office/officeart/2005/8/layout/hList2"/>
    <dgm:cxn modelId="{9EF66485-BF08-4159-9F49-3625D65F0A84}" srcId="{19C9EAEC-8434-480C-A431-BA33BB3A3F0A}" destId="{570C24C6-9125-40D8-BED4-3BE32177958E}" srcOrd="0" destOrd="0" parTransId="{51DA7E3A-51AC-41F5-B7FE-BF4A5E3A7AA2}" sibTransId="{A19D4084-F3C7-42F1-8243-94A53F8AFD89}"/>
    <dgm:cxn modelId="{C4FCBA18-EBEC-4A0F-B435-31A2FCC0C1FF}" type="presOf" srcId="{9F84AB13-1802-4491-936E-6F78920BB039}" destId="{572C7916-1BB6-4DEF-B74A-BC5F2DDB49DF}" srcOrd="0" destOrd="2" presId="urn:microsoft.com/office/officeart/2005/8/layout/hList2"/>
    <dgm:cxn modelId="{40D71209-ED03-4DBA-9140-B64509CB6DAA}" srcId="{0717ED54-9193-4DDD-8AD2-EA33775F0022}" destId="{453D0DC9-EFE8-4567-AE62-20D2303803EC}" srcOrd="1" destOrd="0" parTransId="{6B6D1EB0-E24F-4030-8241-228B2704B325}" sibTransId="{D3881FC9-E5B7-4E2C-90BD-D09A6B778933}"/>
    <dgm:cxn modelId="{02E1E708-FF10-47D0-9D1D-FA41D4DDA7CB}" type="presOf" srcId="{26FDED5A-7D1E-4049-BFA5-063E8D28099D}" destId="{572C7916-1BB6-4DEF-B74A-BC5F2DDB49DF}" srcOrd="0" destOrd="0" presId="urn:microsoft.com/office/officeart/2005/8/layout/hList2"/>
    <dgm:cxn modelId="{CE4C6E47-843E-4A1E-AA9A-D69A4A4D5C93}" srcId="{8B4B5FFA-55B4-40FB-8BF7-CE7FCF97B6B1}" destId="{9F737CE8-7F50-4389-B4B7-86C6F9922C68}" srcOrd="4" destOrd="0" parTransId="{FC2D9ABF-DAA8-4F04-B4F6-CB39BD564550}" sibTransId="{06972772-6BD7-4490-AD2C-1F58F255A519}"/>
    <dgm:cxn modelId="{26BF59B7-329F-4344-A7F3-3CFD8CE25467}" type="presOf" srcId="{453D0DC9-EFE8-4567-AE62-20D2303803EC}" destId="{678417F5-8425-44FE-9FBE-1981C97A3FD5}" srcOrd="0" destOrd="3" presId="urn:microsoft.com/office/officeart/2005/8/layout/hList2"/>
    <dgm:cxn modelId="{58F5D319-F08E-48C2-B24D-398A10ED2CD4}" srcId="{75D71DE8-40AD-48C9-8437-C43F345F9696}" destId="{8B4B5FFA-55B4-40FB-8BF7-CE7FCF97B6B1}" srcOrd="1" destOrd="0" parTransId="{DD2A8372-E575-4886-85C1-64BD0B20C740}" sibTransId="{3C82F160-0A91-4A32-8199-7E083F065376}"/>
    <dgm:cxn modelId="{754B9D62-B5D2-4E20-AFC9-3B1DE92035F8}" type="presOf" srcId="{3F25E09D-3FCF-4D58-9616-8AC6EB0AA0CE}" destId="{D301C24E-5DB5-431C-93A2-B1BEF12F4145}" srcOrd="0" destOrd="4" presId="urn:microsoft.com/office/officeart/2005/8/layout/hList2"/>
    <dgm:cxn modelId="{6FF90376-5679-452E-ABCB-9DA79DE702CB}" type="presOf" srcId="{65A8A949-3FD8-45BC-AD8A-A44418F9BDD1}" destId="{678417F5-8425-44FE-9FBE-1981C97A3FD5}" srcOrd="0" destOrd="4" presId="urn:microsoft.com/office/officeart/2005/8/layout/hList2"/>
    <dgm:cxn modelId="{736CB9E9-095C-42F8-B5CD-60E0351B6053}" srcId="{DE4FFA5F-0DB6-4D96-AF4B-58FF77BD1369}" destId="{CD6E2C73-E5E4-4E0D-8D9F-270AE5CCC6AB}" srcOrd="5" destOrd="0" parTransId="{0C970BB2-0F91-4E8B-BA19-F83D5AE9F9A6}" sibTransId="{B431653A-C471-4C78-8D0F-B34854149408}"/>
    <dgm:cxn modelId="{BA6ACE26-2805-4E9D-9364-E45213416198}" type="presOf" srcId="{084F6685-3689-479C-B675-8F027EF6DD40}" destId="{678417F5-8425-44FE-9FBE-1981C97A3FD5}" srcOrd="0" destOrd="10" presId="urn:microsoft.com/office/officeart/2005/8/layout/hList2"/>
    <dgm:cxn modelId="{5F3ED843-8522-4B94-81DB-F9891C5C5362}" type="presOf" srcId="{A2B2E929-104D-4E39-B024-0AA32E63F98A}" destId="{678417F5-8425-44FE-9FBE-1981C97A3FD5}" srcOrd="0" destOrd="5" presId="urn:microsoft.com/office/officeart/2005/8/layout/hList2"/>
    <dgm:cxn modelId="{20BB4851-F111-4F37-B6E0-442316F22A60}" srcId="{8B4B5FFA-55B4-40FB-8BF7-CE7FCF97B6B1}" destId="{9F84AB13-1802-4491-936E-6F78920BB039}" srcOrd="2" destOrd="0" parTransId="{95B56617-B8E3-4A22-8B17-7B142A017480}" sibTransId="{26BA9C13-C98A-4F95-A2B8-13821ED1E60E}"/>
    <dgm:cxn modelId="{F848220F-A810-4249-97F0-9CE2B1769DD4}" srcId="{19C9EAEC-8434-480C-A431-BA33BB3A3F0A}" destId="{94236176-F7A1-4B27-88FE-F5236076996C}" srcOrd="7" destOrd="0" parTransId="{8D379F5F-03E9-46AE-887B-BF67FAD2E9BC}" sibTransId="{EA2AD3BF-ED28-46D1-BAC4-B3C5976FCBCE}"/>
    <dgm:cxn modelId="{B70D8E1B-53BD-4A63-B35E-E903FA759DFE}" type="presOf" srcId="{689AF551-9C0D-4667-9B80-6E79DEB541F3}" destId="{572C7916-1BB6-4DEF-B74A-BC5F2DDB49DF}" srcOrd="0" destOrd="5" presId="urn:microsoft.com/office/officeart/2005/8/layout/hList2"/>
    <dgm:cxn modelId="{8805E225-CF59-42E4-ACD1-E0CAEEB03A5F}" type="presOf" srcId="{9F737CE8-7F50-4389-B4B7-86C6F9922C68}" destId="{572C7916-1BB6-4DEF-B74A-BC5F2DDB49DF}" srcOrd="0" destOrd="4" presId="urn:microsoft.com/office/officeart/2005/8/layout/hList2"/>
    <dgm:cxn modelId="{FA5F2ADE-8E43-4030-AAC7-BF0A7FB7C33B}" srcId="{91CC1D9E-B7AA-4E5C-93EE-CBD87D21E73E}" destId="{D31F8C5C-3F90-4000-A0FE-0DEA135D8CD8}" srcOrd="2" destOrd="0" parTransId="{3AADBA5F-D508-4BD8-9E30-0511CA278A4C}" sibTransId="{829A7DD5-0718-4E09-84DB-2D1202B60F78}"/>
    <dgm:cxn modelId="{1BEAEB56-0E01-43A8-9C55-2F3C0475E41C}" type="presOf" srcId="{EFEA9FC4-742A-48F2-9592-84F7CA14A482}" destId="{38887FA7-EACB-43BE-882A-6FE4C23CC4B1}" srcOrd="0" destOrd="6" presId="urn:microsoft.com/office/officeart/2005/8/layout/hList2"/>
    <dgm:cxn modelId="{100DF325-CDAB-4E4C-AC3C-9876C198B5D0}" type="presOf" srcId="{D31F8C5C-3F90-4000-A0FE-0DEA135D8CD8}" destId="{D301C24E-5DB5-431C-93A2-B1BEF12F4145}" srcOrd="0" destOrd="2" presId="urn:microsoft.com/office/officeart/2005/8/layout/hList2"/>
    <dgm:cxn modelId="{864C63D9-1EB4-4561-8B31-0578917C7ED0}" srcId="{DE4FFA5F-0DB6-4D96-AF4B-58FF77BD1369}" destId="{7B543B32-40DE-4579-AD1B-1A314567C326}" srcOrd="1" destOrd="0" parTransId="{CE71A836-546A-4C9F-BFE6-154200C39D50}" sibTransId="{366B1A0D-1A9B-435A-B0AD-4E797F70B5AA}"/>
    <dgm:cxn modelId="{4243A523-B8C0-4156-AEE6-11D8AC9FB537}" type="presOf" srcId="{6B1CC5A1-F1A7-45BC-9D7D-D1303FBF2631}" destId="{38887FA7-EACB-43BE-882A-6FE4C23CC4B1}" srcOrd="0" destOrd="8" presId="urn:microsoft.com/office/officeart/2005/8/layout/hList2"/>
    <dgm:cxn modelId="{A22C7BBE-1074-4504-8130-988D7CCA4EAC}" srcId="{0717ED54-9193-4DDD-8AD2-EA33775F0022}" destId="{DA2B2E5C-241A-49D4-92E6-EFE550A70DED}" srcOrd="0" destOrd="0" parTransId="{04FCA2BA-3135-40D0-A14F-1D93E12849EF}" sibTransId="{A8A44C16-9CA9-4B7C-97C6-D9FF2874E8E6}"/>
    <dgm:cxn modelId="{DB761C0D-36CA-4B13-958E-7124C3E08FE3}" srcId="{91CC1D9E-B7AA-4E5C-93EE-CBD87D21E73E}" destId="{3F802EF6-8A96-43B5-9EE0-AD40CC3C755A}" srcOrd="5" destOrd="0" parTransId="{EDC0DFBB-9934-49A9-A411-7DF894C82FC7}" sibTransId="{D046FB2B-FDE5-4981-BB7A-30074DE276D6}"/>
    <dgm:cxn modelId="{C3DF2EEB-F64E-4860-BD6A-D0BA875E5189}" type="presOf" srcId="{EB5DF9D1-BE2E-4EB7-96F6-64B49830A198}" destId="{38887FA7-EACB-43BE-882A-6FE4C23CC4B1}" srcOrd="0" destOrd="7" presId="urn:microsoft.com/office/officeart/2005/8/layout/hList2"/>
    <dgm:cxn modelId="{DE120233-2332-48B9-9E5A-A6018D004CAD}" srcId="{91CC1D9E-B7AA-4E5C-93EE-CBD87D21E73E}" destId="{DA512B17-8EB9-4BE1-A945-B9D851871E1C}" srcOrd="9" destOrd="0" parTransId="{E4F69199-8AF8-4B89-AC28-8D379CB7B3FA}" sibTransId="{B32DEE50-4388-4F43-AE7B-28078F3A4A76}"/>
    <dgm:cxn modelId="{C7E3EB54-6E90-46EB-BBAA-3B2DFA2B296E}" srcId="{91CC1D9E-B7AA-4E5C-93EE-CBD87D21E73E}" destId="{B5225279-9F96-4669-BEF8-45DB9C0D2273}" srcOrd="3" destOrd="0" parTransId="{C628DF42-9488-4EA0-BF26-4BF7092067CC}" sibTransId="{D1C6D6A3-0314-44AF-9ED7-46C839BA7D1B}"/>
    <dgm:cxn modelId="{F7CD0DDD-8B2E-4BAB-9EAC-C0372FD45519}" type="presOf" srcId="{3F802EF6-8A96-43B5-9EE0-AD40CC3C755A}" destId="{D301C24E-5DB5-431C-93A2-B1BEF12F4145}" srcOrd="0" destOrd="5" presId="urn:microsoft.com/office/officeart/2005/8/layout/hList2"/>
    <dgm:cxn modelId="{6900401F-FCBC-4521-BDB5-0DEEB31A2DFC}" srcId="{19C9EAEC-8434-480C-A431-BA33BB3A3F0A}" destId="{084F6685-3689-479C-B675-8F027EF6DD40}" srcOrd="8" destOrd="0" parTransId="{69F644FB-528F-4FF2-9B08-A7448C38BA48}" sibTransId="{1183F626-7FC3-46FF-9250-73080DF17192}"/>
    <dgm:cxn modelId="{AB2A93AF-CB9D-41FA-A4B3-0458FEF1F3E9}" srcId="{8B4B5FFA-55B4-40FB-8BF7-CE7FCF97B6B1}" destId="{BE8E8661-711A-48E1-B738-2464A1E6B098}" srcOrd="7" destOrd="0" parTransId="{27805FD9-75BC-4B48-A0A8-3F5F3ABE403B}" sibTransId="{0DD80037-A778-4FDF-9866-69D2FF4E4133}"/>
    <dgm:cxn modelId="{B5F0A511-61A1-427A-8057-935B6E40226A}" srcId="{75D71DE8-40AD-48C9-8437-C43F345F9696}" destId="{19C9EAEC-8434-480C-A431-BA33BB3A3F0A}" srcOrd="0" destOrd="0" parTransId="{23ED45E9-31F0-4252-A12B-77E1B62DFE1D}" sibTransId="{66F6E15C-07FE-4B31-84C8-13ECF3EFA3CC}"/>
    <dgm:cxn modelId="{B29F7862-2C96-4C21-BF49-1674E183927B}" type="presOf" srcId="{ADAA4117-16C8-4FF6-BAD6-C2A35B2A1FA0}" destId="{D301C24E-5DB5-431C-93A2-B1BEF12F4145}" srcOrd="0" destOrd="0" presId="urn:microsoft.com/office/officeart/2005/8/layout/hList2"/>
    <dgm:cxn modelId="{61C91687-6679-4867-AD68-FF06CDAAD2FE}" type="presOf" srcId="{91CC1D9E-B7AA-4E5C-93EE-CBD87D21E73E}" destId="{9C71B954-EA49-4972-A53A-903DEF600A3C}" srcOrd="0" destOrd="0" presId="urn:microsoft.com/office/officeart/2005/8/layout/hList2"/>
    <dgm:cxn modelId="{0E1A3DE7-50DD-4E99-BB51-F365E67B7356}" srcId="{8B4B5FFA-55B4-40FB-8BF7-CE7FCF97B6B1}" destId="{6AC7AE70-C333-4986-97ED-EAD24455A315}" srcOrd="8" destOrd="0" parTransId="{6E585AC8-4F51-4AD2-9111-91EC267FCC3C}" sibTransId="{A1F14F81-F27F-4EDF-9725-3CEB1E28F82F}"/>
    <dgm:cxn modelId="{3B135958-628B-4738-B380-81F38F8C3487}" srcId="{DE4FFA5F-0DB6-4D96-AF4B-58FF77BD1369}" destId="{EFEA9FC4-742A-48F2-9592-84F7CA14A482}" srcOrd="6" destOrd="0" parTransId="{8ED6BEE6-1210-44DA-8F69-550909618FAE}" sibTransId="{AD2ED600-7E8F-49B1-BDDF-53A7ADD291A2}"/>
    <dgm:cxn modelId="{E72B61E4-21E1-4968-AD46-42B55F2DF774}" srcId="{8B4B5FFA-55B4-40FB-8BF7-CE7FCF97B6B1}" destId="{C0891DED-1C85-445B-B9C0-ED950B619E48}" srcOrd="1" destOrd="0" parTransId="{2D835D23-151F-4680-9F98-EBC40857CF73}" sibTransId="{86C23811-F0E2-4030-9552-A6759A397217}"/>
    <dgm:cxn modelId="{A9762E21-CEE7-416A-83EA-7DA09CD575E7}" srcId="{8B4B5FFA-55B4-40FB-8BF7-CE7FCF97B6B1}" destId="{26B90BC3-6BC5-41AC-BA3E-3E702C9976B3}" srcOrd="3" destOrd="0" parTransId="{B7280980-3573-4266-B42F-43F673E7EA4F}" sibTransId="{372C745B-E98F-466C-B0FA-E1908311D65A}"/>
    <dgm:cxn modelId="{278B3035-4D4F-4C32-A068-716A1157A15A}" srcId="{DE4FFA5F-0DB6-4D96-AF4B-58FF77BD1369}" destId="{F45F0EA2-1CA3-40DB-85A6-C5FEA491F28C}" srcOrd="4" destOrd="0" parTransId="{1B4F42B0-76D4-4B7E-A5A2-6528ABDC1BE9}" sibTransId="{EDC0FB67-4F64-43FA-8650-E95168E2EABA}"/>
    <dgm:cxn modelId="{FA5E0967-CA45-4ACB-874B-37789BB5186E}" type="presOf" srcId="{3FA05794-D34D-4C41-9D21-44FA5D9B0AF6}" destId="{678417F5-8425-44FE-9FBE-1981C97A3FD5}" srcOrd="0" destOrd="8" presId="urn:microsoft.com/office/officeart/2005/8/layout/hList2"/>
    <dgm:cxn modelId="{A4EEB283-16D2-40F3-B75A-B5FFF6BFC0E8}" srcId="{DE4FFA5F-0DB6-4D96-AF4B-58FF77BD1369}" destId="{F16DC8CB-7AA1-49AA-83CB-5654AE11E32C}" srcOrd="0" destOrd="0" parTransId="{C4A28512-046D-410C-9231-A6A6662F4BA6}" sibTransId="{74C956A8-C4D9-4FD3-B84C-DF76CE4AC847}"/>
    <dgm:cxn modelId="{45EFADDE-E04A-4991-B307-52D8719E22A3}" type="presOf" srcId="{78AFF920-D309-4D12-878B-C0B997C658A9}" destId="{38887FA7-EACB-43BE-882A-6FE4C23CC4B1}" srcOrd="0" destOrd="2" presId="urn:microsoft.com/office/officeart/2005/8/layout/hList2"/>
    <dgm:cxn modelId="{49A42E21-4285-467E-B6E0-E00C20F5070D}" type="presOf" srcId="{F7C92BFF-9A0C-4308-B582-7849588EB401}" destId="{D301C24E-5DB5-431C-93A2-B1BEF12F4145}" srcOrd="0" destOrd="8" presId="urn:microsoft.com/office/officeart/2005/8/layout/hList2"/>
    <dgm:cxn modelId="{75431BE6-94A6-4C91-91B0-123BC6BA0248}" type="presOf" srcId="{94236176-F7A1-4B27-88FE-F5236076996C}" destId="{678417F5-8425-44FE-9FBE-1981C97A3FD5}" srcOrd="0" destOrd="9" presId="urn:microsoft.com/office/officeart/2005/8/layout/hList2"/>
    <dgm:cxn modelId="{F48BA046-96BF-4E7C-A66E-D575A1741A74}" srcId="{75D71DE8-40AD-48C9-8437-C43F345F9696}" destId="{DE4FFA5F-0DB6-4D96-AF4B-58FF77BD1369}" srcOrd="3" destOrd="0" parTransId="{E7C34202-5E3F-4720-9089-E42460F2C728}" sibTransId="{4E92D96C-555E-45AD-AFF4-B8F68E401841}"/>
    <dgm:cxn modelId="{B12D70C2-E1C3-4751-A616-D22DDA408911}" srcId="{19C9EAEC-8434-480C-A431-BA33BB3A3F0A}" destId="{A2B2E929-104D-4E39-B024-0AA32E63F98A}" srcOrd="3" destOrd="0" parTransId="{0CDD16D9-14BE-4867-A028-E3132E1DD6BD}" sibTransId="{323C4E37-8952-48C6-9A99-30021E3C8159}"/>
    <dgm:cxn modelId="{B146C583-8F00-48A5-9C9D-8C32D47EAE30}" srcId="{91CC1D9E-B7AA-4E5C-93EE-CBD87D21E73E}" destId="{29D7036F-F06D-4D86-B920-83F580F92EE1}" srcOrd="6" destOrd="0" parTransId="{6F6609E2-6401-4B02-8D5B-A9B59D7D967C}" sibTransId="{B01849E6-73CC-463E-B21E-6B7661973A4E}"/>
    <dgm:cxn modelId="{0977626A-3E44-4E1D-A1CE-8B626BF13C5C}" type="presOf" srcId="{135A39BE-7ECB-43ED-977B-88C62E59F727}" destId="{D301C24E-5DB5-431C-93A2-B1BEF12F4145}" srcOrd="0" destOrd="1" presId="urn:microsoft.com/office/officeart/2005/8/layout/hList2"/>
    <dgm:cxn modelId="{F7F82540-7DEA-476C-8DB1-1F083C9CF9C8}" srcId="{8B4B5FFA-55B4-40FB-8BF7-CE7FCF97B6B1}" destId="{6BB660A3-B227-4284-9616-364497EB84F4}" srcOrd="9" destOrd="0" parTransId="{B935523F-08AE-46AB-8366-F8F191148666}" sibTransId="{92D1DF7B-D4C3-4EE8-813E-1B3E27FC96CE}"/>
    <dgm:cxn modelId="{38BD33A6-F75C-4AB2-8BA7-BB2A6FB2AC28}" type="presOf" srcId="{7B543B32-40DE-4579-AD1B-1A314567C326}" destId="{38887FA7-EACB-43BE-882A-6FE4C23CC4B1}" srcOrd="0" destOrd="1" presId="urn:microsoft.com/office/officeart/2005/8/layout/hList2"/>
    <dgm:cxn modelId="{B81B75CD-AB5E-44D9-911C-7662F2587535}" type="presOf" srcId="{26B90BC3-6BC5-41AC-BA3E-3E702C9976B3}" destId="{572C7916-1BB6-4DEF-B74A-BC5F2DDB49DF}" srcOrd="0" destOrd="3" presId="urn:microsoft.com/office/officeart/2005/8/layout/hList2"/>
    <dgm:cxn modelId="{614AC931-677F-4763-9F5F-1CFD4A4DC0E4}" type="presOf" srcId="{157EF359-D7AC-4E29-8187-E18151E97B02}" destId="{678417F5-8425-44FE-9FBE-1981C97A3FD5}" srcOrd="0" destOrd="6" presId="urn:microsoft.com/office/officeart/2005/8/layout/hList2"/>
    <dgm:cxn modelId="{8D287D43-51B6-4DF4-B0DC-7AC455C205ED}" srcId="{DE4FFA5F-0DB6-4D96-AF4B-58FF77BD1369}" destId="{6B1CC5A1-F1A7-45BC-9D7D-D1303FBF2631}" srcOrd="8" destOrd="0" parTransId="{6FA6723A-508A-4ACC-8A32-023C0357A065}" sibTransId="{18550B3F-CF3E-4F0F-B4F2-07A851811479}"/>
    <dgm:cxn modelId="{EF2E9247-AA22-4E84-88ED-E3225AFEA3F5}" type="presOf" srcId="{19C9EAEC-8434-480C-A431-BA33BB3A3F0A}" destId="{C762219D-88E3-4FC5-9902-3FE7B355AA37}" srcOrd="0" destOrd="0" presId="urn:microsoft.com/office/officeart/2005/8/layout/hList2"/>
    <dgm:cxn modelId="{4CCB33F2-1662-44C7-BC77-5640F870604D}" type="presParOf" srcId="{726F0AFE-EE87-4081-9C0A-DB3A928C12F1}" destId="{CC21D7BF-58CA-4A9F-A611-6EB6238A0ABD}" srcOrd="0" destOrd="0" presId="urn:microsoft.com/office/officeart/2005/8/layout/hList2"/>
    <dgm:cxn modelId="{7EF142B5-374C-4178-9AEB-6C29D35FFB5D}" type="presParOf" srcId="{CC21D7BF-58CA-4A9F-A611-6EB6238A0ABD}" destId="{802F3EE8-24B1-4342-9047-F643F41D0457}" srcOrd="0" destOrd="0" presId="urn:microsoft.com/office/officeart/2005/8/layout/hList2"/>
    <dgm:cxn modelId="{775AACAC-0AF0-4170-8713-F0361E65D7F6}" type="presParOf" srcId="{CC21D7BF-58CA-4A9F-A611-6EB6238A0ABD}" destId="{678417F5-8425-44FE-9FBE-1981C97A3FD5}" srcOrd="1" destOrd="0" presId="urn:microsoft.com/office/officeart/2005/8/layout/hList2"/>
    <dgm:cxn modelId="{7DFEC93A-22D0-473F-A288-D5EBC013C20D}" type="presParOf" srcId="{CC21D7BF-58CA-4A9F-A611-6EB6238A0ABD}" destId="{C762219D-88E3-4FC5-9902-3FE7B355AA37}" srcOrd="2" destOrd="0" presId="urn:microsoft.com/office/officeart/2005/8/layout/hList2"/>
    <dgm:cxn modelId="{DC951304-7FA9-4A53-B7F2-D16DBE624684}" type="presParOf" srcId="{726F0AFE-EE87-4081-9C0A-DB3A928C12F1}" destId="{C25C23E4-915D-48F7-9C37-830E809D5231}" srcOrd="1" destOrd="0" presId="urn:microsoft.com/office/officeart/2005/8/layout/hList2"/>
    <dgm:cxn modelId="{ABB66215-9E4B-4D52-89EF-07496D0F1B48}" type="presParOf" srcId="{726F0AFE-EE87-4081-9C0A-DB3A928C12F1}" destId="{E856186E-5E7C-40FC-AE5D-9EF62796456B}" srcOrd="2" destOrd="0" presId="urn:microsoft.com/office/officeart/2005/8/layout/hList2"/>
    <dgm:cxn modelId="{21D5AAD4-0FCB-4DC7-9194-50C39A5FA7DF}" type="presParOf" srcId="{E856186E-5E7C-40FC-AE5D-9EF62796456B}" destId="{05B48C12-1766-4C14-948E-9F344BF22349}" srcOrd="0" destOrd="0" presId="urn:microsoft.com/office/officeart/2005/8/layout/hList2"/>
    <dgm:cxn modelId="{6684392F-C4FB-4495-BAC4-A990224F4C08}" type="presParOf" srcId="{E856186E-5E7C-40FC-AE5D-9EF62796456B}" destId="{572C7916-1BB6-4DEF-B74A-BC5F2DDB49DF}" srcOrd="1" destOrd="0" presId="urn:microsoft.com/office/officeart/2005/8/layout/hList2"/>
    <dgm:cxn modelId="{B7779F0C-27E7-4F46-AFE1-D5D903D19056}" type="presParOf" srcId="{E856186E-5E7C-40FC-AE5D-9EF62796456B}" destId="{68684858-B4E0-4277-8861-ED5C2DB5EC2E}" srcOrd="2" destOrd="0" presId="urn:microsoft.com/office/officeart/2005/8/layout/hList2"/>
    <dgm:cxn modelId="{D16E71BD-5912-4E05-A2B7-E2C26785E848}" type="presParOf" srcId="{726F0AFE-EE87-4081-9C0A-DB3A928C12F1}" destId="{E564B993-F08C-4ABD-B82F-72AD66839F10}" srcOrd="3" destOrd="0" presId="urn:microsoft.com/office/officeart/2005/8/layout/hList2"/>
    <dgm:cxn modelId="{BAD33655-6F9C-48C2-9BCC-89257B201C62}" type="presParOf" srcId="{726F0AFE-EE87-4081-9C0A-DB3A928C12F1}" destId="{CB27D88D-8CD4-45E0-B403-B3BB547767F5}" srcOrd="4" destOrd="0" presId="urn:microsoft.com/office/officeart/2005/8/layout/hList2"/>
    <dgm:cxn modelId="{B2970833-C91A-435E-8827-719256EB21A6}" type="presParOf" srcId="{CB27D88D-8CD4-45E0-B403-B3BB547767F5}" destId="{586647A0-6032-479C-BC49-D07E4A13875F}" srcOrd="0" destOrd="0" presId="urn:microsoft.com/office/officeart/2005/8/layout/hList2"/>
    <dgm:cxn modelId="{A581D157-F7CD-4B7C-829D-37A63B5856E2}" type="presParOf" srcId="{CB27D88D-8CD4-45E0-B403-B3BB547767F5}" destId="{D301C24E-5DB5-431C-93A2-B1BEF12F4145}" srcOrd="1" destOrd="0" presId="urn:microsoft.com/office/officeart/2005/8/layout/hList2"/>
    <dgm:cxn modelId="{ADE637F8-ED76-4CFF-86A0-DE4B284B0DE7}" type="presParOf" srcId="{CB27D88D-8CD4-45E0-B403-B3BB547767F5}" destId="{9C71B954-EA49-4972-A53A-903DEF600A3C}" srcOrd="2" destOrd="0" presId="urn:microsoft.com/office/officeart/2005/8/layout/hList2"/>
    <dgm:cxn modelId="{F4BA40DB-1C12-47B9-97B7-4358C9910EA0}" type="presParOf" srcId="{726F0AFE-EE87-4081-9C0A-DB3A928C12F1}" destId="{054C62E2-889E-4C14-9CA3-98124109EDE9}" srcOrd="5" destOrd="0" presId="urn:microsoft.com/office/officeart/2005/8/layout/hList2"/>
    <dgm:cxn modelId="{28E2CACE-2628-4B12-84F0-91CF33F880BC}" type="presParOf" srcId="{726F0AFE-EE87-4081-9C0A-DB3A928C12F1}" destId="{C2E90174-780B-4F93-9EFC-83049BC02C42}" srcOrd="6" destOrd="0" presId="urn:microsoft.com/office/officeart/2005/8/layout/hList2"/>
    <dgm:cxn modelId="{30FCAC1D-441C-489B-9BA4-488FE7A70C46}" type="presParOf" srcId="{C2E90174-780B-4F93-9EFC-83049BC02C42}" destId="{678C5398-1015-4EA9-B231-62AFE7FFE6D8}" srcOrd="0" destOrd="0" presId="urn:microsoft.com/office/officeart/2005/8/layout/hList2"/>
    <dgm:cxn modelId="{89B5D08A-595E-48B7-BE6B-2918C5B6E6CB}" type="presParOf" srcId="{C2E90174-780B-4F93-9EFC-83049BC02C42}" destId="{38887FA7-EACB-43BE-882A-6FE4C23CC4B1}" srcOrd="1" destOrd="0" presId="urn:microsoft.com/office/officeart/2005/8/layout/hList2"/>
    <dgm:cxn modelId="{91216D7F-02AB-421E-9B35-B84252167239}" type="presParOf" srcId="{C2E90174-780B-4F93-9EFC-83049BC02C42}" destId="{A6F20F58-7701-46E4-ACDC-BF62FA68867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5D71DE8-40AD-48C9-8437-C43F345F9696}"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BO"/>
        </a:p>
      </dgm:t>
    </dgm:pt>
    <dgm:pt modelId="{19C9EAEC-8434-480C-A431-BA33BB3A3F0A}">
      <dgm:prSet phldrT="[Texto]" custT="1"/>
      <dgm:spPr/>
      <dgm:t>
        <a:bodyPr/>
        <a:lstStyle/>
        <a:p>
          <a:pPr algn="ctr"/>
          <a:r>
            <a:rPr lang="es-ES" sz="700" b="1" dirty="0">
              <a:solidFill>
                <a:prstClr val="black">
                  <a:hueOff val="0"/>
                  <a:satOff val="0"/>
                  <a:lumOff val="0"/>
                  <a:alphaOff val="0"/>
                </a:prstClr>
              </a:solidFill>
              <a:latin typeface="+mn-lt"/>
              <a:ea typeface="+mn-ea"/>
              <a:cs typeface="+mn-cs"/>
            </a:rPr>
            <a:t>APOYO AL PROGRAMA DE AGUA Y ALCANTARILLADO EN ÁREAS URBANAS Y PERI-URBANAS (</a:t>
          </a:r>
          <a:r>
            <a:rPr lang="es-ES" sz="700" b="1" dirty="0" err="1">
              <a:solidFill>
                <a:prstClr val="black">
                  <a:hueOff val="0"/>
                  <a:satOff val="0"/>
                  <a:lumOff val="0"/>
                  <a:alphaOff val="0"/>
                </a:prstClr>
              </a:solidFill>
              <a:latin typeface="+mn-lt"/>
              <a:ea typeface="+mn-ea"/>
              <a:cs typeface="+mn-cs"/>
            </a:rPr>
            <a:t>APAAP</a:t>
          </a:r>
          <a:r>
            <a:rPr lang="es-ES" sz="700" b="1" dirty="0">
              <a:solidFill>
                <a:prstClr val="black">
                  <a:hueOff val="0"/>
                  <a:satOff val="0"/>
                  <a:lumOff val="0"/>
                  <a:alphaOff val="0"/>
                </a:prstClr>
              </a:solidFill>
              <a:latin typeface="+mn-lt"/>
              <a:ea typeface="+mn-ea"/>
              <a:cs typeface="+mn-cs"/>
            </a:rPr>
            <a:t>)</a:t>
          </a:r>
          <a:endParaRPr lang="es-BO" sz="700" b="1" dirty="0">
            <a:latin typeface="+mn-lt"/>
          </a:endParaRPr>
        </a:p>
      </dgm:t>
    </dgm:pt>
    <dgm:pt modelId="{23ED45E9-31F0-4252-A12B-77E1B62DFE1D}" type="parTrans" cxnId="{B5F0A511-61A1-427A-8057-935B6E40226A}">
      <dgm:prSet/>
      <dgm:spPr/>
      <dgm:t>
        <a:bodyPr/>
        <a:lstStyle/>
        <a:p>
          <a:endParaRPr lang="es-BO"/>
        </a:p>
      </dgm:t>
    </dgm:pt>
    <dgm:pt modelId="{66F6E15C-07FE-4B31-84C8-13ECF3EFA3CC}" type="sibTrans" cxnId="{B5F0A511-61A1-427A-8057-935B6E40226A}">
      <dgm:prSet/>
      <dgm:spPr/>
      <dgm:t>
        <a:bodyPr/>
        <a:lstStyle/>
        <a:p>
          <a:endParaRPr lang="es-BO"/>
        </a:p>
      </dgm:t>
    </dgm:pt>
    <dgm:pt modelId="{570C24C6-9125-40D8-BED4-3BE32177958E}">
      <dgm:prSet phldrT="[Texto]"/>
      <dgm:spPr>
        <a:solidFill>
          <a:srgbClr val="5B9BD5">
            <a:alpha val="50196"/>
          </a:srgbClr>
        </a:solidFill>
        <a:ln>
          <a:solidFill>
            <a:schemeClr val="accent1">
              <a:lumMod val="75000"/>
            </a:schemeClr>
          </a:solidFill>
        </a:ln>
      </dgm:spPr>
      <dgm:t>
        <a:bodyPr/>
        <a:lstStyle/>
        <a:p>
          <a:pPr algn="l">
            <a:lnSpc>
              <a:spcPct val="100000"/>
            </a:lnSpc>
            <a:buNone/>
          </a:pPr>
          <a:endParaRPr lang="es-BO" sz="700" kern="1200" dirty="0">
            <a:effectLst>
              <a:outerShdw blurRad="38100" dist="38100" dir="2700000" algn="tl">
                <a:srgbClr val="000000">
                  <a:alpha val="43137"/>
                </a:srgbClr>
              </a:outerShdw>
            </a:effectLst>
          </a:endParaRPr>
        </a:p>
      </dgm:t>
    </dgm:pt>
    <dgm:pt modelId="{51DA7E3A-51AC-41F5-B7FE-BF4A5E3A7AA2}" type="parTrans" cxnId="{9EF66485-BF08-4159-9F49-3625D65F0A84}">
      <dgm:prSet/>
      <dgm:spPr/>
      <dgm:t>
        <a:bodyPr/>
        <a:lstStyle/>
        <a:p>
          <a:endParaRPr lang="es-BO"/>
        </a:p>
      </dgm:t>
    </dgm:pt>
    <dgm:pt modelId="{A19D4084-F3C7-42F1-8243-94A53F8AFD89}" type="sibTrans" cxnId="{9EF66485-BF08-4159-9F49-3625D65F0A84}">
      <dgm:prSet/>
      <dgm:spPr/>
      <dgm:t>
        <a:bodyPr/>
        <a:lstStyle/>
        <a:p>
          <a:endParaRPr lang="es-BO"/>
        </a:p>
      </dgm:t>
    </dgm:pt>
    <dgm:pt modelId="{C347FE8E-2235-4FE0-8CA5-B5424F7E2559}">
      <dgm:prSet phldrT="[Texto]" custT="1"/>
      <dgm:spPr>
        <a:solidFill>
          <a:srgbClr val="5B9BD5">
            <a:alpha val="50196"/>
          </a:srgbClr>
        </a:solidFill>
        <a:ln>
          <a:solidFill>
            <a:schemeClr val="accent1">
              <a:lumMod val="75000"/>
            </a:schemeClr>
          </a:solidFill>
        </a:ln>
      </dgm:spPr>
      <dgm:t>
        <a:bodyPr/>
        <a:lstStyle/>
        <a:p>
          <a:pPr algn="l">
            <a:lnSpc>
              <a:spcPct val="90000"/>
            </a:lnSpc>
            <a:buNone/>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POTOSÍ,ORURO,LA</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PAZ</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E56D35F6-BD69-41E3-B26E-9DD2891EA1C7}" type="parTrans" cxnId="{1FA895C0-39A5-4483-91B8-38E4310D28E6}">
      <dgm:prSet/>
      <dgm:spPr/>
      <dgm:t>
        <a:bodyPr/>
        <a:lstStyle/>
        <a:p>
          <a:endParaRPr lang="es-BO"/>
        </a:p>
      </dgm:t>
    </dgm:pt>
    <dgm:pt modelId="{F41ADADE-134E-4AEA-A958-3DE56BA15692}" type="sibTrans" cxnId="{1FA895C0-39A5-4483-91B8-38E4310D28E6}">
      <dgm:prSet/>
      <dgm:spPr/>
      <dgm:t>
        <a:bodyPr/>
        <a:lstStyle/>
        <a:p>
          <a:endParaRPr lang="es-BO"/>
        </a:p>
      </dgm:t>
    </dgm:pt>
    <dgm:pt modelId="{9E922667-706C-40C2-820C-DED4D3FBA779}">
      <dgm:prSet phldrT="[Texto]"/>
      <dgm:spPr>
        <a:solidFill>
          <a:srgbClr val="5B9BD5">
            <a:alpha val="50196"/>
          </a:srgbClr>
        </a:solidFill>
        <a:ln>
          <a:solidFill>
            <a:schemeClr val="accent1">
              <a:lumMod val="75000"/>
            </a:schemeClr>
          </a:solidFill>
        </a:ln>
      </dgm:spPr>
      <dgm:t>
        <a:bodyPr/>
        <a:lstStyle/>
        <a:p>
          <a:pPr algn="l">
            <a:lnSpc>
              <a:spcPct val="90000"/>
            </a:lnSpc>
            <a:buNone/>
          </a:pPr>
          <a:endParaRPr lang="es-BO" sz="700" kern="1200" dirty="0"/>
        </a:p>
      </dgm:t>
    </dgm:pt>
    <dgm:pt modelId="{C58719E6-45D9-4DD8-9966-A63BC0C7FD4C}" type="parTrans" cxnId="{023CDD9C-9EED-4102-900A-BC26E57B6B22}">
      <dgm:prSet/>
      <dgm:spPr/>
      <dgm:t>
        <a:bodyPr/>
        <a:lstStyle/>
        <a:p>
          <a:endParaRPr lang="es-BO"/>
        </a:p>
      </dgm:t>
    </dgm:pt>
    <dgm:pt modelId="{787B13E3-5E9B-49C5-A284-A1FC4BFA9FFF}" type="sibTrans" cxnId="{023CDD9C-9EED-4102-900A-BC26E57B6B22}">
      <dgm:prSet/>
      <dgm:spPr/>
      <dgm:t>
        <a:bodyPr/>
        <a:lstStyle/>
        <a:p>
          <a:endParaRPr lang="es-BO"/>
        </a:p>
      </dgm:t>
    </dgm:pt>
    <dgm:pt modelId="{DE4FFA5F-0DB6-4D96-AF4B-58FF77BD1369}">
      <dgm:prSet phldrT="[Texto]" phldr="0" custT="1"/>
      <dgm:spPr/>
      <dgm:t>
        <a:bodyPr/>
        <a:lstStyle/>
        <a:p>
          <a:pPr algn="ctr">
            <a:buNone/>
          </a:pPr>
          <a:r>
            <a:rPr lang="es-ES" sz="700" b="1" dirty="0">
              <a:solidFill>
                <a:prstClr val="black">
                  <a:hueOff val="0"/>
                  <a:satOff val="0"/>
                  <a:lumOff val="0"/>
                  <a:alphaOff val="0"/>
                </a:prstClr>
              </a:solidFill>
              <a:latin typeface="+mn-lt"/>
              <a:ea typeface="+mn-ea"/>
              <a:cs typeface="+mn-cs"/>
            </a:rPr>
            <a:t>PROGRAMA GESTIÓN INTEGRAL DEL AGUA EN ÁREAS URBANAS GIAAU (DUE)</a:t>
          </a:r>
          <a:endParaRPr lang="es-BO" sz="700" b="1" dirty="0">
            <a:latin typeface="+mn-lt"/>
          </a:endParaRPr>
        </a:p>
      </dgm:t>
    </dgm:pt>
    <dgm:pt modelId="{E7C34202-5E3F-4720-9089-E42460F2C728}" type="parTrans" cxnId="{F48BA046-96BF-4E7C-A66E-D575A1741A74}">
      <dgm:prSet/>
      <dgm:spPr/>
      <dgm:t>
        <a:bodyPr/>
        <a:lstStyle/>
        <a:p>
          <a:endParaRPr lang="es-BO"/>
        </a:p>
      </dgm:t>
    </dgm:pt>
    <dgm:pt modelId="{4E92D96C-555E-45AD-AFF4-B8F68E401841}" type="sibTrans" cxnId="{F48BA046-96BF-4E7C-A66E-D575A1741A74}">
      <dgm:prSet/>
      <dgm:spPr/>
      <dgm:t>
        <a:bodyPr/>
        <a:lstStyle/>
        <a:p>
          <a:endParaRPr lang="es-BO"/>
        </a:p>
      </dgm:t>
    </dgm:pt>
    <dgm:pt modelId="{ADAA4117-16C8-4FF6-BAD6-C2A35B2A1FA0}">
      <dgm:prSet phldrT="[Texto]"/>
      <dgm:spPr>
        <a:solidFill>
          <a:srgbClr val="548235">
            <a:alpha val="50196"/>
          </a:srgbClr>
        </a:solidFill>
        <a:ln w="19050">
          <a:solidFill>
            <a:srgbClr val="548235"/>
          </a:solidFill>
        </a:ln>
      </dgm:spPr>
      <dgm:t>
        <a:bodyPr/>
        <a:lstStyle/>
        <a:p>
          <a:pPr marL="57150" lvl="1" indent="0" algn="l" defTabSz="311150">
            <a:lnSpc>
              <a:spcPct val="90000"/>
            </a:lnSpc>
            <a:spcBef>
              <a:spcPct val="0"/>
            </a:spcBef>
            <a:spcAft>
              <a:spcPct val="15000"/>
            </a:spcAft>
            <a:buNone/>
          </a:pPr>
          <a:endParaRPr lang="es-BO" sz="700" kern="1200" dirty="0"/>
        </a:p>
      </dgm:t>
    </dgm:pt>
    <dgm:pt modelId="{F5307B3D-FD84-4F7A-A09E-D33AE8F19CD8}" type="parTrans" cxnId="{9D9E8489-601B-44ED-A14D-9EE1BC2D1378}">
      <dgm:prSet/>
      <dgm:spPr/>
      <dgm:t>
        <a:bodyPr/>
        <a:lstStyle/>
        <a:p>
          <a:endParaRPr lang="es-BO"/>
        </a:p>
      </dgm:t>
    </dgm:pt>
    <dgm:pt modelId="{23C5E64C-8125-45CE-B35C-F9315649870A}" type="sibTrans" cxnId="{9D9E8489-601B-44ED-A14D-9EE1BC2D1378}">
      <dgm:prSet/>
      <dgm:spPr/>
      <dgm:t>
        <a:bodyPr/>
        <a:lstStyle/>
        <a:p>
          <a:endParaRPr lang="es-BO"/>
        </a:p>
      </dgm:t>
    </dgm:pt>
    <dgm:pt modelId="{91CC1D9E-B7AA-4E5C-93EE-CBD87D21E73E}">
      <dgm:prSet phldrT="[Texto]" custT="1"/>
      <dgm:spPr/>
      <dgm:t>
        <a:bodyPr/>
        <a:lstStyle/>
        <a:p>
          <a:pPr algn="ctr"/>
          <a:r>
            <a:rPr lang="es-ES" sz="700" b="1" dirty="0">
              <a:solidFill>
                <a:prstClr val="black">
                  <a:hueOff val="0"/>
                  <a:satOff val="0"/>
                  <a:lumOff val="0"/>
                  <a:alphaOff val="0"/>
                </a:prstClr>
              </a:solidFill>
              <a:latin typeface="+mn-lt"/>
              <a:ea typeface="+mn-ea"/>
              <a:cs typeface="+mn-cs"/>
              <a:sym typeface="Arial"/>
            </a:rPr>
            <a:t>PROGRAMA GESTIÓN INTEGRAL DEL AGUA EN ÁREAS URBANAS GIAAU (</a:t>
          </a:r>
          <a:r>
            <a:rPr lang="es-ES" sz="700" b="1" dirty="0" err="1">
              <a:solidFill>
                <a:prstClr val="black">
                  <a:hueOff val="0"/>
                  <a:satOff val="0"/>
                  <a:lumOff val="0"/>
                  <a:alphaOff val="0"/>
                </a:prstClr>
              </a:solidFill>
              <a:latin typeface="+mn-lt"/>
              <a:ea typeface="+mn-ea"/>
              <a:cs typeface="+mn-cs"/>
              <a:sym typeface="Arial"/>
            </a:rPr>
            <a:t>FCAS</a:t>
          </a:r>
          <a:r>
            <a:rPr lang="es-ES" sz="700" b="1" dirty="0">
              <a:solidFill>
                <a:prstClr val="black">
                  <a:hueOff val="0"/>
                  <a:satOff val="0"/>
                  <a:lumOff val="0"/>
                  <a:alphaOff val="0"/>
                </a:prstClr>
              </a:solidFill>
              <a:latin typeface="+mn-lt"/>
              <a:ea typeface="+mn-ea"/>
              <a:cs typeface="+mn-cs"/>
              <a:sym typeface="Arial"/>
            </a:rPr>
            <a:t>)</a:t>
          </a:r>
          <a:endParaRPr lang="es-BO" sz="700" b="1" dirty="0">
            <a:latin typeface="+mn-lt"/>
          </a:endParaRPr>
        </a:p>
      </dgm:t>
    </dgm:pt>
    <dgm:pt modelId="{71B94DEF-C907-40B6-A6A6-17D04A4FA483}" type="parTrans" cxnId="{7860591B-9A34-4FB1-BA9E-2FE75CBB674E}">
      <dgm:prSet/>
      <dgm:spPr/>
      <dgm:t>
        <a:bodyPr/>
        <a:lstStyle/>
        <a:p>
          <a:endParaRPr lang="es-BO"/>
        </a:p>
      </dgm:t>
    </dgm:pt>
    <dgm:pt modelId="{1A9D6600-D776-4B29-A7B8-85771FAA0927}" type="sibTrans" cxnId="{7860591B-9A34-4FB1-BA9E-2FE75CBB674E}">
      <dgm:prSet/>
      <dgm:spPr/>
      <dgm:t>
        <a:bodyPr/>
        <a:lstStyle/>
        <a:p>
          <a:endParaRPr lang="es-BO"/>
        </a:p>
      </dgm:t>
    </dgm:pt>
    <dgm:pt modelId="{8B4B5FFA-55B4-40FB-8BF7-CE7FCF97B6B1}">
      <dgm:prSet phldrT="[Texto]" custT="1"/>
      <dgm:spPr/>
      <dgm:t>
        <a:bodyPr/>
        <a:lstStyle/>
        <a:p>
          <a:pPr algn="ctr">
            <a:buNone/>
          </a:pPr>
          <a:r>
            <a:rPr lang="es-MX" sz="700" b="1" dirty="0">
              <a:latin typeface="+mn-lt"/>
              <a:sym typeface="Arial"/>
            </a:rPr>
            <a:t>PROGRAMA DE GESTIÓN DEL AGUA EN ÁREAS URBANA (</a:t>
          </a:r>
          <a:r>
            <a:rPr lang="es-MX" sz="700" b="1" dirty="0" err="1">
              <a:latin typeface="+mn-lt"/>
              <a:sym typeface="Arial"/>
            </a:rPr>
            <a:t>PGIAAU</a:t>
          </a:r>
          <a:r>
            <a:rPr lang="es-MX" sz="700" b="1" dirty="0">
              <a:latin typeface="+mn-lt"/>
              <a:sym typeface="Arial"/>
            </a:rPr>
            <a:t>-CIUDADES II)</a:t>
          </a:r>
          <a:endParaRPr lang="es-BO" sz="700" b="1" dirty="0">
            <a:latin typeface="+mn-lt"/>
          </a:endParaRPr>
        </a:p>
      </dgm:t>
    </dgm:pt>
    <dgm:pt modelId="{DD2A8372-E575-4886-85C1-64BD0B20C740}" type="parTrans" cxnId="{58F5D319-F08E-48C2-B24D-398A10ED2CD4}">
      <dgm:prSet/>
      <dgm:spPr/>
      <dgm:t>
        <a:bodyPr/>
        <a:lstStyle/>
        <a:p>
          <a:endParaRPr lang="es-BO"/>
        </a:p>
      </dgm:t>
    </dgm:pt>
    <dgm:pt modelId="{3C82F160-0A91-4A32-8199-7E083F065376}" type="sibTrans" cxnId="{58F5D319-F08E-48C2-B24D-398A10ED2CD4}">
      <dgm:prSet/>
      <dgm:spPr/>
      <dgm:t>
        <a:bodyPr/>
        <a:lstStyle/>
        <a:p>
          <a:endParaRPr lang="es-BO"/>
        </a:p>
      </dgm:t>
    </dgm:pt>
    <dgm:pt modelId="{26FDED5A-7D1E-4049-BFA5-063E8D28099D}">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endParaRPr lang="es-BO" sz="600" kern="1200" dirty="0">
            <a:effectLst>
              <a:outerShdw blurRad="38100" dist="38100" dir="2700000" algn="tl">
                <a:srgbClr val="000000">
                  <a:alpha val="43137"/>
                </a:srgbClr>
              </a:outerShdw>
            </a:effectLst>
          </a:endParaRPr>
        </a:p>
      </dgm:t>
    </dgm:pt>
    <dgm:pt modelId="{0EF7C509-DF38-4202-B2C4-6998540AD6F7}" type="parTrans" cxnId="{CCDE17DE-395B-431A-A397-5A9309E2A658}">
      <dgm:prSet/>
      <dgm:spPr/>
      <dgm:t>
        <a:bodyPr/>
        <a:lstStyle/>
        <a:p>
          <a:endParaRPr lang="es-BO"/>
        </a:p>
      </dgm:t>
    </dgm:pt>
    <dgm:pt modelId="{56799B10-DB72-4AAF-B6CB-35A030CB45F9}" type="sibTrans" cxnId="{CCDE17DE-395B-431A-A397-5A9309E2A658}">
      <dgm:prSet/>
      <dgm:spPr/>
      <dgm:t>
        <a:bodyPr/>
        <a:lstStyle/>
        <a:p>
          <a:endParaRPr lang="es-BO"/>
        </a:p>
      </dgm:t>
    </dgm:pt>
    <dgm:pt modelId="{ADB5958C-B311-4CF7-B9DC-639E09C6C212}">
      <dgm:prSet custT="1"/>
      <dgm:spPr>
        <a:solidFill>
          <a:srgbClr val="7030A0">
            <a:alpha val="50196"/>
          </a:srgbClr>
        </a:solidFill>
        <a:ln>
          <a:solidFill>
            <a:srgbClr val="7030A0"/>
          </a:solidFill>
        </a:ln>
      </dgm:spPr>
      <dgm:t>
        <a:bodyPr/>
        <a:lstStyle/>
        <a:p>
          <a:pPr marL="57150" lvl="1" indent="-57150" algn="l" defTabSz="266700">
            <a:lnSpc>
              <a:spcPct val="90000"/>
            </a:lnSpc>
            <a:spcBef>
              <a:spcPct val="0"/>
            </a:spcBef>
            <a:spcAft>
              <a:spcPct val="15000"/>
            </a:spcAft>
            <a:buNone/>
          </a:pPr>
          <a:r>
            <a:rPr lang="es-ES" sz="600" b="1" kern="1200" noProof="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A302FB3-7214-48E8-88E4-465E792B056D}" type="parTrans" cxnId="{F5D6252F-AD5F-4F36-B1E4-F3DF1E7A175D}">
      <dgm:prSet/>
      <dgm:spPr/>
      <dgm:t>
        <a:bodyPr/>
        <a:lstStyle/>
        <a:p>
          <a:endParaRPr lang="es-BO"/>
        </a:p>
      </dgm:t>
    </dgm:pt>
    <dgm:pt modelId="{C2E2D87E-34A5-4565-A015-62D1B8FE10D8}" type="sibTrans" cxnId="{F5D6252F-AD5F-4F36-B1E4-F3DF1E7A175D}">
      <dgm:prSet/>
      <dgm:spPr/>
      <dgm:t>
        <a:bodyPr/>
        <a:lstStyle/>
        <a:p>
          <a:endParaRPr lang="es-BO"/>
        </a:p>
      </dgm:t>
    </dgm:pt>
    <dgm:pt modelId="{F16DC8CB-7AA1-49AA-83CB-5654AE11E32C}">
      <dgm:prSet/>
      <dgm:spPr>
        <a:solidFill>
          <a:srgbClr val="BF9000">
            <a:alpha val="60000"/>
          </a:srgbClr>
        </a:solidFill>
        <a:ln w="19050">
          <a:solidFill>
            <a:srgbClr val="BF9000"/>
          </a:solidFill>
        </a:ln>
      </dgm:spPr>
      <dgm:t>
        <a:bodyPr/>
        <a:lstStyle/>
        <a:p>
          <a:pPr marL="57150" lvl="1" indent="0" algn="l" defTabSz="3111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C4A28512-046D-410C-9231-A6A6662F4BA6}" type="parTrans" cxnId="{A4EEB283-16D2-40F3-B75A-B5FFF6BFC0E8}">
      <dgm:prSet/>
      <dgm:spPr/>
      <dgm:t>
        <a:bodyPr/>
        <a:lstStyle/>
        <a:p>
          <a:endParaRPr lang="es-BO"/>
        </a:p>
      </dgm:t>
    </dgm:pt>
    <dgm:pt modelId="{74C956A8-C4D9-4FD3-B84C-DF76CE4AC847}" type="sibTrans" cxnId="{A4EEB283-16D2-40F3-B75A-B5FFF6BFC0E8}">
      <dgm:prSet/>
      <dgm:spPr/>
      <dgm:t>
        <a:bodyPr/>
        <a:lstStyle/>
        <a:p>
          <a:endParaRPr lang="es-BO"/>
        </a:p>
      </dgm:t>
    </dgm:pt>
    <dgm:pt modelId="{B4934CB1-E7C6-48F6-83D0-61DD64B327FE}">
      <dgm:prSet custT="1"/>
      <dgm:spPr>
        <a:solidFill>
          <a:srgbClr val="BF9000">
            <a:alpha val="60000"/>
          </a:srgbClr>
        </a:solidFill>
        <a:ln w="19050">
          <a:solidFill>
            <a:srgbClr val="BF9000"/>
          </a:solidFill>
        </a:ln>
      </dgm:spPr>
      <dgm:t>
        <a:bodyPr/>
        <a:lstStyle/>
        <a:p>
          <a:pPr marL="57150" lvl="1" indent="0" algn="l" defTabSz="311150">
            <a:lnSpc>
              <a:spcPct val="90000"/>
            </a:lnSpc>
            <a:spcBef>
              <a:spcPct val="0"/>
            </a:spcBef>
            <a:spcAft>
              <a:spcPct val="15000"/>
            </a:spcAft>
          </a:pPr>
          <a:r>
            <a:rPr lang="es-BO" sz="600" b="1" kern="1200" dirty="0">
              <a:solidFill>
                <a:schemeClr val="tx1"/>
              </a:solidFill>
              <a:latin typeface="Century Gothic" panose="020B0502020202020204" pitchFamily="34" charset="0"/>
              <a:cs typeface="Calibri" panose="020F0502020204030204" pitchFamily="34" charset="0"/>
              <a:sym typeface="Calibri"/>
            </a:rPr>
            <a:t>Fecha de Inicio: 19/09/2021</a:t>
          </a:r>
          <a:endParaRPr lang="es-BO" sz="600" b="1" kern="1200" dirty="0">
            <a:solidFill>
              <a:schemeClr val="tx1"/>
            </a:solidFill>
            <a:latin typeface="Century Gothic" panose="020B0502020202020204" pitchFamily="34" charset="0"/>
          </a:endParaRPr>
        </a:p>
      </dgm:t>
    </dgm:pt>
    <dgm:pt modelId="{877C2607-591F-41A8-AA0B-8D38400AAA41}" type="parTrans" cxnId="{A901C19D-BBFC-40BE-8FA8-746CB1127502}">
      <dgm:prSet/>
      <dgm:spPr/>
      <dgm:t>
        <a:bodyPr/>
        <a:lstStyle/>
        <a:p>
          <a:endParaRPr lang="es-BO"/>
        </a:p>
      </dgm:t>
    </dgm:pt>
    <dgm:pt modelId="{3088BC7B-C617-4460-80EF-AD30A456BD78}" type="sibTrans" cxnId="{A901C19D-BBFC-40BE-8FA8-746CB1127502}">
      <dgm:prSet/>
      <dgm:spPr/>
      <dgm:t>
        <a:bodyPr/>
        <a:lstStyle/>
        <a:p>
          <a:endParaRPr lang="es-BO"/>
        </a:p>
      </dgm:t>
    </dgm:pt>
    <dgm:pt modelId="{EB5DF9D1-BE2E-4EB7-96F6-64B49830A198}">
      <dgm:prSet custT="1"/>
      <dgm:spPr>
        <a:solidFill>
          <a:srgbClr val="BF9000">
            <a:alpha val="60000"/>
          </a:srgbClr>
        </a:solidFill>
        <a:ln w="19050">
          <a:solidFill>
            <a:srgbClr val="BF9000"/>
          </a:solidFill>
        </a:ln>
      </dgm:spPr>
      <dgm:t>
        <a:bodyPr/>
        <a:lstStyle/>
        <a:p>
          <a:pPr marL="57150" lvl="1" indent="-57150" algn="l" defTabSz="266700">
            <a:lnSpc>
              <a:spcPct val="90000"/>
            </a:lnSpc>
            <a:spcBef>
              <a:spcPct val="0"/>
            </a:spcBef>
            <a:spcAft>
              <a:spcPct val="15000"/>
            </a:spcAft>
            <a:buNone/>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B5B8B32E-3384-4E7D-A54F-18B0AC93B0FF}" type="parTrans" cxnId="{20F12157-89C5-4092-8B3C-FE43065C561D}">
      <dgm:prSet/>
      <dgm:spPr/>
      <dgm:t>
        <a:bodyPr/>
        <a:lstStyle/>
        <a:p>
          <a:endParaRPr lang="es-BO"/>
        </a:p>
      </dgm:t>
    </dgm:pt>
    <dgm:pt modelId="{EE7E2C03-8AB7-4BAA-B18D-E25FD81D3B8E}" type="sibTrans" cxnId="{20F12157-89C5-4092-8B3C-FE43065C561D}">
      <dgm:prSet/>
      <dgm:spPr/>
      <dgm:t>
        <a:bodyPr/>
        <a:lstStyle/>
        <a:p>
          <a:endParaRPr lang="es-BO"/>
        </a:p>
      </dgm:t>
    </dgm:pt>
    <dgm:pt modelId="{8639DA13-82DF-4C30-88DC-34BA7C1038A0}">
      <dgm:prSet/>
      <dgm:spPr>
        <a:solidFill>
          <a:srgbClr val="BF9000">
            <a:alpha val="60000"/>
          </a:srgbClr>
        </a:solidFill>
        <a:ln w="19050">
          <a:solidFill>
            <a:srgbClr val="BF9000"/>
          </a:solidFill>
        </a:ln>
      </dgm:spPr>
      <dgm:t>
        <a:bodyPr/>
        <a:lstStyle/>
        <a:p>
          <a:pPr marL="57150" lvl="1" indent="0" algn="l" defTabSz="311150">
            <a:lnSpc>
              <a:spcPct val="90000"/>
            </a:lnSpc>
            <a:spcBef>
              <a:spcPct val="0"/>
            </a:spcBef>
            <a:spcAft>
              <a:spcPct val="15000"/>
            </a:spcAft>
          </a:pPr>
          <a:endParaRPr lang="es-BO" sz="700" b="1" kern="1200" dirty="0">
            <a:latin typeface="Century Gothic" panose="020B0502020202020204" pitchFamily="34" charset="0"/>
          </a:endParaRPr>
        </a:p>
      </dgm:t>
    </dgm:pt>
    <dgm:pt modelId="{9074BC3D-BADB-45E7-B623-35886CAA0B1A}" type="parTrans" cxnId="{AE09EFAD-4134-47B4-8F81-77D12C5A413B}">
      <dgm:prSet/>
      <dgm:spPr/>
      <dgm:t>
        <a:bodyPr/>
        <a:lstStyle/>
        <a:p>
          <a:endParaRPr lang="es-BO"/>
        </a:p>
      </dgm:t>
    </dgm:pt>
    <dgm:pt modelId="{AA2CC9CD-778F-4B3F-9FE8-E18DB2C1D0E0}" type="sibTrans" cxnId="{AE09EFAD-4134-47B4-8F81-77D12C5A413B}">
      <dgm:prSet/>
      <dgm:spPr/>
      <dgm:t>
        <a:bodyPr/>
        <a:lstStyle/>
        <a:p>
          <a:endParaRPr lang="es-BO"/>
        </a:p>
      </dgm:t>
    </dgm:pt>
    <dgm:pt modelId="{CD48261E-B1A7-499C-8864-97C4525D748C}">
      <dgm:prSet/>
      <dgm:spPr>
        <a:solidFill>
          <a:srgbClr val="BF9000">
            <a:alpha val="60000"/>
          </a:srgbClr>
        </a:solidFill>
        <a:ln w="19050">
          <a:solidFill>
            <a:srgbClr val="BF9000"/>
          </a:solidFill>
        </a:ln>
      </dgm:spPr>
      <dgm:t>
        <a:bodyPr/>
        <a:lstStyle/>
        <a:p>
          <a:pPr marL="57150" lvl="1" indent="0" algn="l" defTabSz="311150">
            <a:lnSpc>
              <a:spcPct val="90000"/>
            </a:lnSpc>
            <a:spcBef>
              <a:spcPct val="0"/>
            </a:spcBef>
            <a:spcAft>
              <a:spcPct val="15000"/>
            </a:spcAft>
          </a:pPr>
          <a:endParaRPr lang="es-ES" sz="7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62045EE-429D-4E65-B77E-535B20C71327}" type="parTrans" cxnId="{B4C6A70D-3F63-4A60-B008-EBEA8A8076F5}">
      <dgm:prSet/>
      <dgm:spPr/>
      <dgm:t>
        <a:bodyPr/>
        <a:lstStyle/>
        <a:p>
          <a:endParaRPr lang="es-BO"/>
        </a:p>
      </dgm:t>
    </dgm:pt>
    <dgm:pt modelId="{3D130E09-5F3D-4A67-B44A-9E11852AD724}" type="sibTrans" cxnId="{B4C6A70D-3F63-4A60-B008-EBEA8A8076F5}">
      <dgm:prSet/>
      <dgm:spPr/>
      <dgm:t>
        <a:bodyPr/>
        <a:lstStyle/>
        <a:p>
          <a:endParaRPr lang="es-BO"/>
        </a:p>
      </dgm:t>
    </dgm:pt>
    <dgm:pt modelId="{C7A894C3-E5EE-4386-849A-EED7532BDCC0}">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r>
            <a:rPr kumimoji="0" lang="es-ES" sz="7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dgm:t>
    </dgm:pt>
    <dgm:pt modelId="{5283B750-CD47-4448-894E-DA86C600B95C}" type="parTrans" cxnId="{B277F78C-E90C-47A1-AA27-DE1D671DEC63}">
      <dgm:prSet/>
      <dgm:spPr/>
      <dgm:t>
        <a:bodyPr/>
        <a:lstStyle/>
        <a:p>
          <a:endParaRPr lang="es-BO"/>
        </a:p>
      </dgm:t>
    </dgm:pt>
    <dgm:pt modelId="{100F0992-9E8B-40E9-AE82-83F4731296A1}" type="sibTrans" cxnId="{B277F78C-E90C-47A1-AA27-DE1D671DEC63}">
      <dgm:prSet/>
      <dgm:spPr/>
      <dgm:t>
        <a:bodyPr/>
        <a:lstStyle/>
        <a:p>
          <a:endParaRPr lang="es-BO"/>
        </a:p>
      </dgm:t>
    </dgm:pt>
    <dgm:pt modelId="{781549EC-82DC-46A5-91DA-3A82111ABA73}">
      <dgm:prSet phldrT="[Texto]"/>
      <dgm:spPr>
        <a:solidFill>
          <a:srgbClr val="548235">
            <a:alpha val="50196"/>
          </a:srgbClr>
        </a:solidFill>
        <a:ln w="19050">
          <a:solidFill>
            <a:srgbClr val="548235"/>
          </a:solidFill>
        </a:ln>
      </dgm:spPr>
      <dgm:t>
        <a:bodyPr/>
        <a:lstStyle/>
        <a:p>
          <a:pPr marL="57150" lvl="1" indent="0" algn="l" defTabSz="3111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54CFD8C5-99E9-4839-BC70-6A99A78E6085}" type="parTrans" cxnId="{9D2E596F-3CD1-4818-878A-28551D9923B0}">
      <dgm:prSet/>
      <dgm:spPr/>
      <dgm:t>
        <a:bodyPr/>
        <a:lstStyle/>
        <a:p>
          <a:endParaRPr lang="es-BO"/>
        </a:p>
      </dgm:t>
    </dgm:pt>
    <dgm:pt modelId="{55B7EFE0-8B8A-480D-B024-C672F2D29EFE}" type="sibTrans" cxnId="{9D2E596F-3CD1-4818-878A-28551D9923B0}">
      <dgm:prSet/>
      <dgm:spPr/>
      <dgm:t>
        <a:bodyPr/>
        <a:lstStyle/>
        <a:p>
          <a:endParaRPr lang="es-BO"/>
        </a:p>
      </dgm:t>
    </dgm:pt>
    <dgm:pt modelId="{9401B2AF-7D17-46DB-BF7B-746A4C7AEB2F}">
      <dgm:prSet/>
      <dgm:spPr>
        <a:solidFill>
          <a:srgbClr val="5B9BD5">
            <a:alpha val="50196"/>
          </a:srgbClr>
        </a:solidFill>
        <a:ln>
          <a:solidFill>
            <a:schemeClr val="accent1">
              <a:lumMod val="75000"/>
            </a:schemeClr>
          </a:solidFill>
        </a:ln>
      </dgm:spPr>
      <dgm:t>
        <a:bodyPr/>
        <a:lstStyle/>
        <a:p>
          <a:pPr algn="ctr">
            <a:lnSpc>
              <a:spcPct val="90000"/>
            </a:lnSpc>
            <a:buNone/>
          </a:pPr>
          <a:r>
            <a:rPr lang="es-ES" sz="700" b="1" kern="1200" dirty="0">
              <a:effectLst>
                <a:outerShdw blurRad="38100" dist="38100" dir="2700000" algn="tl">
                  <a:srgbClr val="000000">
                    <a:alpha val="43137"/>
                  </a:srgbClr>
                </a:outerShdw>
              </a:effectLst>
              <a:latin typeface="Century Gothic" panose="020B0502020202020204" pitchFamily="34" charset="0"/>
            </a:rPr>
            <a:t>EUR 20,000,000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dgm:t>
    </dgm:pt>
    <dgm:pt modelId="{A112479B-96B5-4EB1-B2D3-C81002AD71E2}" type="parTrans" cxnId="{83A68E80-6490-479F-B022-585203C9E6C4}">
      <dgm:prSet/>
      <dgm:spPr/>
      <dgm:t>
        <a:bodyPr/>
        <a:lstStyle/>
        <a:p>
          <a:endParaRPr lang="es-BO"/>
        </a:p>
      </dgm:t>
    </dgm:pt>
    <dgm:pt modelId="{CE48F1FE-7B81-46FD-A3D4-92F063F09052}" type="sibTrans" cxnId="{83A68E80-6490-479F-B022-585203C9E6C4}">
      <dgm:prSet/>
      <dgm:spPr/>
      <dgm:t>
        <a:bodyPr/>
        <a:lstStyle/>
        <a:p>
          <a:endParaRPr lang="es-BO"/>
        </a:p>
      </dgm:t>
    </dgm:pt>
    <dgm:pt modelId="{FB48CDDA-E62C-44A9-AD92-3C0E867056D8}">
      <dgm:prSet custT="1"/>
      <dgm:spPr>
        <a:solidFill>
          <a:srgbClr val="5B9BD5">
            <a:alpha val="50196"/>
          </a:srgbClr>
        </a:solidFill>
        <a:ln>
          <a:solidFill>
            <a:schemeClr val="accent1">
              <a:lumMod val="75000"/>
            </a:schemeClr>
          </a:solidFill>
        </a:ln>
      </dgm:spPr>
      <dgm:t>
        <a:bodyPr/>
        <a:lstStyle/>
        <a:p>
          <a:pPr algn="l">
            <a:lnSpc>
              <a:spcPct val="90000"/>
            </a:lnSpc>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17/12/2018</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020A973A-45E3-4A0C-8584-0C59BFCB240E}" type="parTrans" cxnId="{90E8359D-CDDD-4876-A1F6-6EA2C42D3D44}">
      <dgm:prSet/>
      <dgm:spPr/>
      <dgm:t>
        <a:bodyPr/>
        <a:lstStyle/>
        <a:p>
          <a:endParaRPr lang="es-BO"/>
        </a:p>
      </dgm:t>
    </dgm:pt>
    <dgm:pt modelId="{1D07E4A1-5701-4139-8158-988168B11816}" type="sibTrans" cxnId="{90E8359D-CDDD-4876-A1F6-6EA2C42D3D44}">
      <dgm:prSet/>
      <dgm:spPr/>
      <dgm:t>
        <a:bodyPr/>
        <a:lstStyle/>
        <a:p>
          <a:endParaRPr lang="es-BO"/>
        </a:p>
      </dgm:t>
    </dgm:pt>
    <dgm:pt modelId="{78DD6580-2840-4CF0-BCDB-E505DA2FC79A}">
      <dgm:prSet custT="1"/>
      <dgm:spPr>
        <a:solidFill>
          <a:srgbClr val="5B9BD5">
            <a:alpha val="50196"/>
          </a:srgbClr>
        </a:solidFill>
        <a:ln>
          <a:solidFill>
            <a:schemeClr val="accent1">
              <a:lumMod val="75000"/>
            </a:schemeClr>
          </a:solidFill>
        </a:ln>
      </dgm:spPr>
      <dgm:t>
        <a:bodyPr/>
        <a:lstStyle/>
        <a:p>
          <a:pPr algn="l">
            <a:lnSpc>
              <a:spcPct val="90000"/>
            </a:lnSpc>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03/04/2027</a:t>
          </a:r>
        </a:p>
      </dgm:t>
    </dgm:pt>
    <dgm:pt modelId="{F633C66F-DCD3-4497-AF86-C72E00F4B97B}" type="parTrans" cxnId="{6AF58729-44DE-4713-9A8B-9A67A1357839}">
      <dgm:prSet/>
      <dgm:spPr/>
      <dgm:t>
        <a:bodyPr/>
        <a:lstStyle/>
        <a:p>
          <a:endParaRPr lang="es-BO"/>
        </a:p>
      </dgm:t>
    </dgm:pt>
    <dgm:pt modelId="{92B6DBD2-8854-4778-920A-304A440A2598}" type="sibTrans" cxnId="{6AF58729-44DE-4713-9A8B-9A67A1357839}">
      <dgm:prSet/>
      <dgm:spPr/>
      <dgm:t>
        <a:bodyPr/>
        <a:lstStyle/>
        <a:p>
          <a:endParaRPr lang="es-BO"/>
        </a:p>
      </dgm:t>
    </dgm:pt>
    <dgm:pt modelId="{7DEEC8C9-9590-4B5A-9706-E919053A6E50}">
      <dgm:prSet phldrT="[Texto]" custT="1"/>
      <dgm:spPr>
        <a:solidFill>
          <a:srgbClr val="5B9BD5">
            <a:alpha val="50196"/>
          </a:srgbClr>
        </a:solidFill>
        <a:ln>
          <a:solidFill>
            <a:schemeClr val="accent1">
              <a:lumMod val="75000"/>
            </a:schemeClr>
          </a:solidFill>
        </a:ln>
      </dgm:spPr>
      <dgm:t>
        <a:bodyPr/>
        <a:lstStyle/>
        <a:p>
          <a:pPr algn="l">
            <a:lnSpc>
              <a:spcPct val="90000"/>
            </a:lnSpc>
            <a:buNone/>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COCHABAMBA, CHUQUISACA</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22293AE8-9686-4C4C-81B5-42B6EE459547}" type="parTrans" cxnId="{91531E98-9811-460C-AD1B-5C64C7CD2748}">
      <dgm:prSet/>
      <dgm:spPr/>
      <dgm:t>
        <a:bodyPr/>
        <a:lstStyle/>
        <a:p>
          <a:endParaRPr lang="es-BO"/>
        </a:p>
      </dgm:t>
    </dgm:pt>
    <dgm:pt modelId="{B0BC0164-E607-47B9-8CCD-D3BA316EB320}" type="sibTrans" cxnId="{91531E98-9811-460C-AD1B-5C64C7CD2748}">
      <dgm:prSet/>
      <dgm:spPr/>
      <dgm:t>
        <a:bodyPr/>
        <a:lstStyle/>
        <a:p>
          <a:endParaRPr lang="es-BO"/>
        </a:p>
      </dgm:t>
    </dgm:pt>
    <dgm:pt modelId="{F2979151-C5A8-48C7-9E48-A3CAA545305B}">
      <dgm:prSet custT="1"/>
      <dgm:spPr>
        <a:solidFill>
          <a:srgbClr val="7030A0">
            <a:alpha val="50196"/>
          </a:srgbClr>
        </a:solidFill>
        <a:ln>
          <a:solidFill>
            <a:srgbClr val="7030A0"/>
          </a:solidFill>
        </a:ln>
      </dgm:spPr>
      <dgm:t>
        <a:bodyPr/>
        <a:lstStyle/>
        <a:p>
          <a:pPr marL="57150" lvl="1" indent="0" algn="ctr" defTabSz="266700">
            <a:lnSpc>
              <a:spcPct val="90000"/>
            </a:lnSpc>
            <a:spcBef>
              <a:spcPct val="0"/>
            </a:spcBef>
            <a:spcAft>
              <a:spcPct val="15000"/>
            </a:spcAft>
            <a:buNone/>
          </a:pPr>
          <a:r>
            <a:rPr kumimoji="0" lang="es-ES" sz="7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Gothic" panose="020B0502020202020204" pitchFamily="34" charset="0"/>
            </a:rPr>
            <a:t>USD130,000,000</a:t>
          </a:r>
        </a:p>
      </dgm:t>
    </dgm:pt>
    <dgm:pt modelId="{E3538D4D-4A8D-4529-B317-A02D0DDF73BF}" type="parTrans" cxnId="{EB0262D9-ECBC-4FDE-9721-F8C8A20BFA1D}">
      <dgm:prSet/>
      <dgm:spPr/>
      <dgm:t>
        <a:bodyPr/>
        <a:lstStyle/>
        <a:p>
          <a:endParaRPr lang="es-BO"/>
        </a:p>
      </dgm:t>
    </dgm:pt>
    <dgm:pt modelId="{98F81C2D-35F0-42A8-82D5-25D956CD0089}" type="sibTrans" cxnId="{EB0262D9-ECBC-4FDE-9721-F8C8A20BFA1D}">
      <dgm:prSet/>
      <dgm:spPr/>
      <dgm:t>
        <a:bodyPr/>
        <a:lstStyle/>
        <a:p>
          <a:endParaRPr lang="es-BO"/>
        </a:p>
      </dgm:t>
    </dgm:pt>
    <dgm:pt modelId="{190F14F1-B07E-4D12-AF7D-8A79DCB09DCF}">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 Fecha de Inicio: 28/02/2023</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4E2563DA-0E3F-42E9-AAA6-ED03B76AAB9B}" type="parTrans" cxnId="{80CADC4A-63A9-402B-B07C-76681D2240A5}">
      <dgm:prSet/>
      <dgm:spPr/>
      <dgm:t>
        <a:bodyPr/>
        <a:lstStyle/>
        <a:p>
          <a:endParaRPr lang="es-BO"/>
        </a:p>
      </dgm:t>
    </dgm:pt>
    <dgm:pt modelId="{479A1583-45D3-48CC-AC34-114611CDC5A3}" type="sibTrans" cxnId="{80CADC4A-63A9-402B-B07C-76681D2240A5}">
      <dgm:prSet/>
      <dgm:spPr/>
      <dgm:t>
        <a:bodyPr/>
        <a:lstStyle/>
        <a:p>
          <a:endParaRPr lang="es-BO"/>
        </a:p>
      </dgm:t>
    </dgm:pt>
    <dgm:pt modelId="{95F8FBA4-82BE-4B5F-ACC6-AF06371F0A14}">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 Fecha de Fin: 28/02/2028</a:t>
          </a:r>
        </a:p>
      </dgm:t>
    </dgm:pt>
    <dgm:pt modelId="{5C3693AA-ECDD-45B6-BFC1-31C819D7185A}" type="parTrans" cxnId="{9C1292A4-283F-4A3B-8CAB-F31084C26F98}">
      <dgm:prSet/>
      <dgm:spPr/>
      <dgm:t>
        <a:bodyPr/>
        <a:lstStyle/>
        <a:p>
          <a:endParaRPr lang="es-BO"/>
        </a:p>
      </dgm:t>
    </dgm:pt>
    <dgm:pt modelId="{6D879E87-2F9C-4630-A4C0-A48BA8A1FCD2}" type="sibTrans" cxnId="{9C1292A4-283F-4A3B-8CAB-F31084C26F98}">
      <dgm:prSet/>
      <dgm:spPr/>
      <dgm:t>
        <a:bodyPr/>
        <a:lstStyle/>
        <a:p>
          <a:endParaRPr lang="es-BO"/>
        </a:p>
      </dgm:t>
    </dgm:pt>
    <dgm:pt modelId="{D074C668-DCE2-4448-8107-C0D249645AE7}">
      <dgm:prSet custT="1"/>
      <dgm:spPr>
        <a:solidFill>
          <a:srgbClr val="7030A0">
            <a:alpha val="50196"/>
          </a:srgbClr>
        </a:solidFill>
        <a:ln>
          <a:solidFill>
            <a:srgbClr val="7030A0"/>
          </a:solidFill>
        </a:ln>
      </dgm:spPr>
      <dgm:t>
        <a:bodyPr/>
        <a:lstStyle/>
        <a:p>
          <a:pPr marL="57150" lvl="1" indent="-57150" algn="l" defTabSz="266700">
            <a:lnSpc>
              <a:spcPct val="90000"/>
            </a:lnSpc>
            <a:spcBef>
              <a:spcPct val="0"/>
            </a:spcBef>
            <a:spcAft>
              <a:spcPct val="15000"/>
            </a:spcAft>
            <a:buNone/>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LA PAZ, COCHABAMBA</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2F119BC9-73D5-407C-B729-3A45170BA5D7}" type="parTrans" cxnId="{E3086C67-010B-4672-88D0-34CA35B79C82}">
      <dgm:prSet/>
      <dgm:spPr/>
      <dgm:t>
        <a:bodyPr/>
        <a:lstStyle/>
        <a:p>
          <a:endParaRPr lang="es-BO"/>
        </a:p>
      </dgm:t>
    </dgm:pt>
    <dgm:pt modelId="{7035CAA0-ACE6-48F2-B7C1-756A882DDCA9}" type="sibTrans" cxnId="{E3086C67-010B-4672-88D0-34CA35B79C82}">
      <dgm:prSet/>
      <dgm:spPr/>
      <dgm:t>
        <a:bodyPr/>
        <a:lstStyle/>
        <a:p>
          <a:endParaRPr lang="es-BO"/>
        </a:p>
      </dgm:t>
    </dgm:pt>
    <dgm:pt modelId="{FD6515E0-79E3-4972-A643-ACC615FC497B}">
      <dgm:prSet custT="1"/>
      <dgm:spPr>
        <a:solidFill>
          <a:srgbClr val="7030A0">
            <a:alpha val="50196"/>
          </a:srgbClr>
        </a:solidFill>
        <a:ln>
          <a:solidFill>
            <a:srgbClr val="7030A0"/>
          </a:solidFill>
        </a:ln>
      </dgm:spPr>
      <dgm:t>
        <a:bodyPr/>
        <a:lstStyle/>
        <a:p>
          <a:pPr marL="57150" lvl="1" indent="-57150" algn="l" defTabSz="266700">
            <a:lnSpc>
              <a:spcPct val="90000"/>
            </a:lnSpc>
            <a:spcBef>
              <a:spcPct val="0"/>
            </a:spcBef>
            <a:spcAft>
              <a:spcPct val="15000"/>
            </a:spcAft>
            <a:buNone/>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SANTA CRUZ, ORURO</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C678DDFB-0D34-4908-875F-30C87F38B7D5}" type="parTrans" cxnId="{6B5A7F78-E887-4D59-8648-D6ABE42FC3C2}">
      <dgm:prSet/>
      <dgm:spPr/>
      <dgm:t>
        <a:bodyPr/>
        <a:lstStyle/>
        <a:p>
          <a:endParaRPr lang="es-BO"/>
        </a:p>
      </dgm:t>
    </dgm:pt>
    <dgm:pt modelId="{1B587313-C0DC-47B4-8FA0-39BDCFEC897B}" type="sibTrans" cxnId="{6B5A7F78-E887-4D59-8648-D6ABE42FC3C2}">
      <dgm:prSet/>
      <dgm:spPr/>
      <dgm:t>
        <a:bodyPr/>
        <a:lstStyle/>
        <a:p>
          <a:endParaRPr lang="es-BO"/>
        </a:p>
      </dgm:t>
    </dgm:pt>
    <dgm:pt modelId="{B1FB8C12-F281-46F9-8C80-219F0C532B30}">
      <dgm:prSet/>
      <dgm:spPr>
        <a:solidFill>
          <a:srgbClr val="548235">
            <a:alpha val="50196"/>
          </a:srgbClr>
        </a:solidFill>
        <a:ln w="19050">
          <a:solidFill>
            <a:srgbClr val="548235"/>
          </a:solidFill>
        </a:ln>
      </dgm:spPr>
      <dgm:t>
        <a:bodyPr/>
        <a:lstStyle/>
        <a:p>
          <a:pPr marL="57150" lvl="1" indent="0" algn="ctr" defTabSz="3111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EUR 3,000,000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dgm:t>
    </dgm:pt>
    <dgm:pt modelId="{9BEF1C11-BBD2-4773-8E89-843FE21A031B}" type="parTrans" cxnId="{90F123C7-6F5C-4193-AD18-E4129934C433}">
      <dgm:prSet/>
      <dgm:spPr/>
      <dgm:t>
        <a:bodyPr/>
        <a:lstStyle/>
        <a:p>
          <a:endParaRPr lang="es-BO"/>
        </a:p>
      </dgm:t>
    </dgm:pt>
    <dgm:pt modelId="{4C010FE7-F5D0-49E2-AF17-DDAC1D95645C}" type="sibTrans" cxnId="{90F123C7-6F5C-4193-AD18-E4129934C433}">
      <dgm:prSet/>
      <dgm:spPr/>
      <dgm:t>
        <a:bodyPr/>
        <a:lstStyle/>
        <a:p>
          <a:endParaRPr lang="es-BO"/>
        </a:p>
      </dgm:t>
    </dgm:pt>
    <dgm:pt modelId="{99988FA7-B585-4BA4-8AD0-653C2FC44A60}">
      <dgm:prSet custT="1"/>
      <dgm:spPr>
        <a:solidFill>
          <a:srgbClr val="548235">
            <a:alpha val="50196"/>
          </a:srgbClr>
        </a:solidFill>
        <a:ln w="19050">
          <a:solidFill>
            <a:srgbClr val="548235"/>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13/07/2021</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0753077A-04A4-4B1D-A5AC-9B65E7B6A42E}" type="parTrans" cxnId="{23EDFFC2-FCC2-4ABF-B4B2-DD0D98911A1E}">
      <dgm:prSet/>
      <dgm:spPr/>
      <dgm:t>
        <a:bodyPr/>
        <a:lstStyle/>
        <a:p>
          <a:endParaRPr lang="es-BO"/>
        </a:p>
      </dgm:t>
    </dgm:pt>
    <dgm:pt modelId="{16ED63C5-1786-4033-8B24-EB0A6B051FDF}" type="sibTrans" cxnId="{23EDFFC2-FCC2-4ABF-B4B2-DD0D98911A1E}">
      <dgm:prSet/>
      <dgm:spPr/>
      <dgm:t>
        <a:bodyPr/>
        <a:lstStyle/>
        <a:p>
          <a:endParaRPr lang="es-BO"/>
        </a:p>
      </dgm:t>
    </dgm:pt>
    <dgm:pt modelId="{4405DC8A-9B7E-4386-B872-A5307AEB26E5}">
      <dgm:prSet custT="1"/>
      <dgm:spPr>
        <a:solidFill>
          <a:srgbClr val="548235">
            <a:alpha val="50196"/>
          </a:srgbClr>
        </a:solidFill>
        <a:ln w="19050">
          <a:solidFill>
            <a:srgbClr val="548235"/>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13/07/2026</a:t>
          </a:r>
        </a:p>
      </dgm:t>
    </dgm:pt>
    <dgm:pt modelId="{4508EB73-9AE4-4181-B95C-A04A5C04DFE9}" type="parTrans" cxnId="{13BC08C5-FFB9-478B-B5B9-8A4D742CDB2E}">
      <dgm:prSet/>
      <dgm:spPr/>
      <dgm:t>
        <a:bodyPr/>
        <a:lstStyle/>
        <a:p>
          <a:endParaRPr lang="es-BO"/>
        </a:p>
      </dgm:t>
    </dgm:pt>
    <dgm:pt modelId="{3BD751E8-1292-4FE9-A910-D0A737448E6B}" type="sibTrans" cxnId="{13BC08C5-FFB9-478B-B5B9-8A4D742CDB2E}">
      <dgm:prSet/>
      <dgm:spPr/>
      <dgm:t>
        <a:bodyPr/>
        <a:lstStyle/>
        <a:p>
          <a:endParaRPr lang="es-BO"/>
        </a:p>
      </dgm:t>
    </dgm:pt>
    <dgm:pt modelId="{61DB3CCB-2854-419F-BE8B-D088F22217CB}">
      <dgm:prSet custT="1"/>
      <dgm:spPr>
        <a:solidFill>
          <a:srgbClr val="548235">
            <a:alpha val="50196"/>
          </a:srgbClr>
        </a:solidFill>
        <a:ln w="19050">
          <a:solidFill>
            <a:srgbClr val="548235"/>
          </a:solidFill>
        </a:ln>
      </dgm:spPr>
      <dgm:t>
        <a:bodyPr/>
        <a:lstStyle/>
        <a:p>
          <a:pPr marL="57150" lvl="1" indent="0" algn="l" defTabSz="266700">
            <a:lnSpc>
              <a:spcPct val="90000"/>
            </a:lnSpc>
            <a:spcBef>
              <a:spcPct val="0"/>
            </a:spcBef>
            <a:spcAft>
              <a:spcPct val="15000"/>
            </a:spcAft>
            <a:buNone/>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LA PAZ, ORURO, POTOSÍ, COCHABAMBA, CHUQUISACA, TARIJA, PANDO, BENI Y SANTA CRUZ</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D807FC64-66D1-48FF-AACB-340149744155}" type="parTrans" cxnId="{16699C16-51BE-4FF2-A5D0-73CD1CD79C8E}">
      <dgm:prSet/>
      <dgm:spPr/>
      <dgm:t>
        <a:bodyPr/>
        <a:lstStyle/>
        <a:p>
          <a:endParaRPr lang="es-BO"/>
        </a:p>
      </dgm:t>
    </dgm:pt>
    <dgm:pt modelId="{7356BB4F-3A92-4928-9979-C863619D7C5B}" type="sibTrans" cxnId="{16699C16-51BE-4FF2-A5D0-73CD1CD79C8E}">
      <dgm:prSet/>
      <dgm:spPr/>
      <dgm:t>
        <a:bodyPr/>
        <a:lstStyle/>
        <a:p>
          <a:endParaRPr lang="es-BO"/>
        </a:p>
      </dgm:t>
    </dgm:pt>
    <dgm:pt modelId="{4A1C14C1-94BE-43D6-B14D-017C047A6954}">
      <dgm:prSet/>
      <dgm:spPr>
        <a:solidFill>
          <a:srgbClr val="BF9000">
            <a:alpha val="60000"/>
          </a:srgbClr>
        </a:solidFill>
        <a:ln w="19050">
          <a:solidFill>
            <a:srgbClr val="BF9000"/>
          </a:solidFill>
        </a:ln>
      </dgm:spPr>
      <dgm:t>
        <a:bodyPr/>
        <a:lstStyle/>
        <a:p>
          <a:pPr marL="57150" lvl="1" indent="0" algn="ctr" defTabSz="311150">
            <a:lnSpc>
              <a:spcPct val="90000"/>
            </a:lnSpc>
            <a:spcBef>
              <a:spcPct val="0"/>
            </a:spcBef>
            <a:spcAft>
              <a:spcPct val="15000"/>
            </a:spcAft>
            <a:buNone/>
          </a:pPr>
          <a:r>
            <a:rPr lang="es-ES" sz="700" b="1" kern="1200" dirty="0">
              <a:effectLst>
                <a:outerShdw blurRad="38100" dist="38100" dir="2700000" algn="tl">
                  <a:srgbClr val="000000">
                    <a:alpha val="43137"/>
                  </a:srgbClr>
                </a:outerShdw>
              </a:effectLst>
              <a:latin typeface="Century Gothic" panose="020B0502020202020204" pitchFamily="34" charset="0"/>
            </a:rPr>
            <a:t>EUR 13,848,692</a:t>
          </a:r>
          <a:endParaRPr lang="es-BO" sz="700" b="1" kern="1200" dirty="0">
            <a:effectLst>
              <a:outerShdw blurRad="38100" dist="38100" dir="2700000" algn="tl">
                <a:srgbClr val="000000">
                  <a:alpha val="43137"/>
                </a:srgbClr>
              </a:outerShdw>
            </a:effectLst>
            <a:latin typeface="Century Gothic" panose="020B0502020202020204" pitchFamily="34" charset="0"/>
          </a:endParaRPr>
        </a:p>
      </dgm:t>
    </dgm:pt>
    <dgm:pt modelId="{5E2CC4AC-D7A2-4120-BA33-7F68B6106B2D}" type="parTrans" cxnId="{9480F8E7-5A42-419A-99EF-4D02EFE1D378}">
      <dgm:prSet/>
      <dgm:spPr/>
      <dgm:t>
        <a:bodyPr/>
        <a:lstStyle/>
        <a:p>
          <a:endParaRPr lang="es-BO"/>
        </a:p>
      </dgm:t>
    </dgm:pt>
    <dgm:pt modelId="{70446068-21C8-413D-9CD1-93F2A0E84DF1}" type="sibTrans" cxnId="{9480F8E7-5A42-419A-99EF-4D02EFE1D378}">
      <dgm:prSet/>
      <dgm:spPr/>
      <dgm:t>
        <a:bodyPr/>
        <a:lstStyle/>
        <a:p>
          <a:endParaRPr lang="es-BO"/>
        </a:p>
      </dgm:t>
    </dgm:pt>
    <dgm:pt modelId="{D8BA895D-685F-4BA5-97F4-CBD5F21A96E9}">
      <dgm:prSet custT="1"/>
      <dgm:spPr>
        <a:solidFill>
          <a:srgbClr val="BF9000">
            <a:alpha val="60000"/>
          </a:srgbClr>
        </a:solidFill>
        <a:ln w="19050">
          <a:solidFill>
            <a:srgbClr val="BF9000"/>
          </a:solidFill>
        </a:ln>
      </dgm:spPr>
      <dgm:t>
        <a:bodyPr/>
        <a:lstStyle/>
        <a:p>
          <a:pPr marL="57150" lvl="1" indent="-57150" algn="l" defTabSz="266700">
            <a:lnSpc>
              <a:spcPct val="90000"/>
            </a:lnSpc>
            <a:spcBef>
              <a:spcPct val="0"/>
            </a:spcBef>
            <a:spcAft>
              <a:spcPct val="15000"/>
            </a:spcAft>
            <a:buNone/>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ORURO, CHUQUISACA, LA PAZ, SANTA CRUZ, COCHABAMBA Y TARIJA</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AC803041-5517-47B0-9D38-5F8808A444E4}" type="parTrans" cxnId="{872F5535-864C-42A3-8784-246BDD9B1B15}">
      <dgm:prSet/>
      <dgm:spPr/>
      <dgm:t>
        <a:bodyPr/>
        <a:lstStyle/>
        <a:p>
          <a:endParaRPr lang="es-BO"/>
        </a:p>
      </dgm:t>
    </dgm:pt>
    <dgm:pt modelId="{643D075C-7868-4DFE-87F5-CDF5E29335AA}" type="sibTrans" cxnId="{872F5535-864C-42A3-8784-246BDD9B1B15}">
      <dgm:prSet/>
      <dgm:spPr/>
      <dgm:t>
        <a:bodyPr/>
        <a:lstStyle/>
        <a:p>
          <a:endParaRPr lang="es-BO"/>
        </a:p>
      </dgm:t>
    </dgm:pt>
    <dgm:pt modelId="{20B00186-7FDB-44A7-BEE4-AF0B34BD2A52}">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endPar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96545B6-8406-4381-8F06-0DE5A2C3ED08}" type="parTrans" cxnId="{0B342E26-28BA-4771-AA0F-1BA9A9DF30A9}">
      <dgm:prSet/>
      <dgm:spPr/>
      <dgm:t>
        <a:bodyPr/>
        <a:lstStyle/>
        <a:p>
          <a:endParaRPr lang="es-BO"/>
        </a:p>
      </dgm:t>
    </dgm:pt>
    <dgm:pt modelId="{EBFFFFDE-1FA3-4078-A0C9-2DF41251F707}" type="sibTrans" cxnId="{0B342E26-28BA-4771-AA0F-1BA9A9DF30A9}">
      <dgm:prSet/>
      <dgm:spPr/>
      <dgm:t>
        <a:bodyPr/>
        <a:lstStyle/>
        <a:p>
          <a:endParaRPr lang="es-BO"/>
        </a:p>
      </dgm:t>
    </dgm:pt>
    <dgm:pt modelId="{A4F07504-E841-41D0-B368-19ADDA97DF77}">
      <dgm:prSet custT="1"/>
      <dgm:spPr>
        <a:solidFill>
          <a:srgbClr val="7030A0">
            <a:alpha val="50196"/>
          </a:srgbClr>
        </a:solidFill>
        <a:ln>
          <a:solidFill>
            <a:srgbClr val="7030A0"/>
          </a:solidFill>
        </a:ln>
      </dgm:spPr>
      <dgm:t>
        <a:bodyPr/>
        <a:lstStyle/>
        <a:p>
          <a:pPr marL="57150" lvl="1" indent="0" algn="l" defTabSz="266700">
            <a:lnSpc>
              <a:spcPct val="90000"/>
            </a:lnSpc>
            <a:spcBef>
              <a:spcPct val="0"/>
            </a:spcBef>
            <a:spcAft>
              <a:spcPct val="15000"/>
            </a:spcAft>
            <a:buNone/>
          </a:pPr>
          <a:endParaRPr kumimoji="0" lang="es-ES" sz="600" b="1" i="0" u="none" strike="noStrike" kern="1200" cap="none" spc="0" normalizeH="0" baseline="0" noProof="0" dirty="0">
            <a:ln>
              <a:noFill/>
            </a:ln>
            <a:solidFill>
              <a:schemeClr val="bg1"/>
            </a:solidFill>
            <a:effectLst/>
            <a:uLnTx/>
            <a:uFillTx/>
            <a:latin typeface="Century Gothic" panose="020B0502020202020204" pitchFamily="34" charset="0"/>
          </a:endParaRPr>
        </a:p>
      </dgm:t>
    </dgm:pt>
    <dgm:pt modelId="{F5893960-4E52-418D-A080-5E0D8DDCD4BE}" type="parTrans" cxnId="{FFB5EE7D-9A2D-46B0-832F-68AE825939DB}">
      <dgm:prSet/>
      <dgm:spPr/>
      <dgm:t>
        <a:bodyPr/>
        <a:lstStyle/>
        <a:p>
          <a:endParaRPr lang="es-BO"/>
        </a:p>
      </dgm:t>
    </dgm:pt>
    <dgm:pt modelId="{BB588A15-8188-4226-AA47-90824CBCD7EF}" type="sibTrans" cxnId="{FFB5EE7D-9A2D-46B0-832F-68AE825939DB}">
      <dgm:prSet/>
      <dgm:spPr/>
      <dgm:t>
        <a:bodyPr/>
        <a:lstStyle/>
        <a:p>
          <a:endParaRPr lang="es-BO"/>
        </a:p>
      </dgm:t>
    </dgm:pt>
    <dgm:pt modelId="{2927F8BE-5860-40E7-9A0B-0D4D1F277535}">
      <dgm:prSet custT="1"/>
      <dgm:spPr>
        <a:solidFill>
          <a:srgbClr val="BF9000">
            <a:alpha val="60000"/>
          </a:srgbClr>
        </a:solidFill>
        <a:ln w="19050">
          <a:solidFill>
            <a:srgbClr val="BF9000"/>
          </a:solidFill>
        </a:ln>
      </dgm:spPr>
      <dgm:t>
        <a:bodyPr/>
        <a:lstStyle/>
        <a:p>
          <a:pPr marL="57150" lvl="1" indent="0" algn="l" defTabSz="311150">
            <a:lnSpc>
              <a:spcPct val="90000"/>
            </a:lnSpc>
            <a:spcBef>
              <a:spcPct val="0"/>
            </a:spcBef>
            <a:spcAft>
              <a:spcPct val="15000"/>
            </a:spcAft>
          </a:pPr>
          <a:r>
            <a:rPr lang="es-BO" sz="600" b="1" kern="1200" dirty="0">
              <a:solidFill>
                <a:schemeClr val="tx1"/>
              </a:solidFill>
              <a:latin typeface="Century Gothic" panose="020B0502020202020204" pitchFamily="34" charset="0"/>
              <a:cs typeface="Calibri" panose="020F0502020204030204" pitchFamily="34" charset="0"/>
              <a:sym typeface="Calibri"/>
            </a:rPr>
            <a:t>Fecha de Fin: 30/09/2026</a:t>
          </a:r>
        </a:p>
      </dgm:t>
    </dgm:pt>
    <dgm:pt modelId="{6E14B9BE-9AF7-42AE-9C75-FD2123B14836}" type="parTrans" cxnId="{CE35E9CE-5637-41CE-9B74-C8F6D396345D}">
      <dgm:prSet/>
      <dgm:spPr/>
      <dgm:t>
        <a:bodyPr/>
        <a:lstStyle/>
        <a:p>
          <a:endParaRPr lang="es-BO"/>
        </a:p>
      </dgm:t>
    </dgm:pt>
    <dgm:pt modelId="{9568B2DD-DA06-4287-A148-B4A7678B896E}" type="sibTrans" cxnId="{CE35E9CE-5637-41CE-9B74-C8F6D396345D}">
      <dgm:prSet/>
      <dgm:spPr/>
      <dgm:t>
        <a:bodyPr/>
        <a:lstStyle/>
        <a:p>
          <a:endParaRPr lang="es-BO"/>
        </a:p>
      </dgm:t>
    </dgm:pt>
    <dgm:pt modelId="{53F662E1-7B62-469D-B2EF-561A2064FD36}">
      <dgm:prSet/>
      <dgm:spPr>
        <a:solidFill>
          <a:srgbClr val="548235">
            <a:alpha val="50196"/>
          </a:srgbClr>
        </a:solidFill>
        <a:ln w="19050">
          <a:solidFill>
            <a:srgbClr val="548235"/>
          </a:solidFill>
        </a:ln>
      </dgm:spPr>
      <dgm:t>
        <a:bodyPr/>
        <a:lstStyle/>
        <a:p>
          <a:pPr marL="57150" lvl="1" indent="0" algn="ctr" defTabSz="311150">
            <a:lnSpc>
              <a:spcPct val="90000"/>
            </a:lnSpc>
            <a:spcBef>
              <a:spcPct val="0"/>
            </a:spcBef>
            <a:spcAft>
              <a:spcPct val="15000"/>
            </a:spcAft>
            <a:buNone/>
          </a:pPr>
          <a:endParaRPr lang="es-BO" sz="700" b="1" kern="1200" dirty="0">
            <a:latin typeface="Century Gothic" panose="020B0502020202020204" pitchFamily="34" charset="0"/>
          </a:endParaRPr>
        </a:p>
      </dgm:t>
    </dgm:pt>
    <dgm:pt modelId="{680791E8-D20D-4B00-955A-CFDF82D436E5}" type="parTrans" cxnId="{DC529FED-3105-4429-BAD9-C2F7AC1A363A}">
      <dgm:prSet/>
      <dgm:spPr/>
      <dgm:t>
        <a:bodyPr/>
        <a:lstStyle/>
        <a:p>
          <a:endParaRPr lang="es-BO"/>
        </a:p>
      </dgm:t>
    </dgm:pt>
    <dgm:pt modelId="{FE9B3D8D-E873-4D5A-AF3D-15D4A6069DC0}" type="sibTrans" cxnId="{DC529FED-3105-4429-BAD9-C2F7AC1A363A}">
      <dgm:prSet/>
      <dgm:spPr/>
      <dgm:t>
        <a:bodyPr/>
        <a:lstStyle/>
        <a:p>
          <a:endParaRPr lang="es-BO"/>
        </a:p>
      </dgm:t>
    </dgm:pt>
    <dgm:pt modelId="{77280701-E977-4005-ACD8-81B970D0F614}">
      <dgm:prSet custT="1"/>
      <dgm:spPr>
        <a:solidFill>
          <a:srgbClr val="5B9BD5">
            <a:alpha val="50196"/>
          </a:srgbClr>
        </a:solidFill>
        <a:ln>
          <a:solidFill>
            <a:schemeClr val="accent1">
              <a:lumMod val="75000"/>
            </a:schemeClr>
          </a:solidFill>
        </a:ln>
      </dgm:spPr>
      <dgm:t>
        <a:bodyPr/>
        <a:lstStyle/>
        <a:p>
          <a:pPr algn="l">
            <a:lnSpc>
              <a:spcPct val="90000"/>
            </a:lnSpc>
            <a:buFont typeface="Arial" panose="020B0604020202020204" pitchFamily="34" charset="0"/>
            <a:buNone/>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86ED504E-861D-48AC-B994-EC4615F52395}" type="parTrans" cxnId="{C5B759C6-5905-4F8E-AEF8-926969827CDD}">
      <dgm:prSet/>
      <dgm:spPr/>
      <dgm:t>
        <a:bodyPr/>
        <a:lstStyle/>
        <a:p>
          <a:endParaRPr lang="es-BO"/>
        </a:p>
      </dgm:t>
    </dgm:pt>
    <dgm:pt modelId="{28A379F7-39D8-40C6-8865-310B5AE1A372}" type="sibTrans" cxnId="{C5B759C6-5905-4F8E-AEF8-926969827CDD}">
      <dgm:prSet/>
      <dgm:spPr/>
      <dgm:t>
        <a:bodyPr/>
        <a:lstStyle/>
        <a:p>
          <a:endParaRPr lang="es-BO"/>
        </a:p>
      </dgm:t>
    </dgm:pt>
    <dgm:pt modelId="{E1384C45-7DC0-446C-91ED-A82888F98188}">
      <dgm:prSet phldrT="[Texto]"/>
      <dgm:spPr>
        <a:solidFill>
          <a:srgbClr val="5B9BD5">
            <a:alpha val="50196"/>
          </a:srgbClr>
        </a:solidFill>
        <a:ln>
          <a:solidFill>
            <a:schemeClr val="accent1">
              <a:lumMod val="75000"/>
            </a:schemeClr>
          </a:solidFill>
        </a:ln>
      </dgm:spPr>
      <dgm:t>
        <a:bodyPr/>
        <a:lstStyle/>
        <a:p>
          <a:pPr algn="l">
            <a:lnSpc>
              <a:spcPct val="100000"/>
            </a:lnSpc>
            <a:buNone/>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dgm:t>
    </dgm:pt>
    <dgm:pt modelId="{55FFD0F1-8424-4C74-85B8-8104E98D286C}" type="parTrans" cxnId="{44283334-BE43-43AC-8B2D-6F0CBE7355F0}">
      <dgm:prSet/>
      <dgm:spPr/>
      <dgm:t>
        <a:bodyPr/>
        <a:lstStyle/>
        <a:p>
          <a:endParaRPr lang="es-BO"/>
        </a:p>
      </dgm:t>
    </dgm:pt>
    <dgm:pt modelId="{DD085EEC-85D0-4424-9D94-32CC5F7B6C94}" type="sibTrans" cxnId="{44283334-BE43-43AC-8B2D-6F0CBE7355F0}">
      <dgm:prSet/>
      <dgm:spPr/>
      <dgm:t>
        <a:bodyPr/>
        <a:lstStyle/>
        <a:p>
          <a:endParaRPr lang="es-BO"/>
        </a:p>
      </dgm:t>
    </dgm:pt>
    <dgm:pt modelId="{32445754-2C1D-4D67-BB8D-8C19FAA941CE}">
      <dgm:prSet custT="1"/>
      <dgm:spPr>
        <a:solidFill>
          <a:srgbClr val="548235">
            <a:alpha val="50196"/>
          </a:srgbClr>
        </a:solidFill>
        <a:ln w="19050">
          <a:solidFill>
            <a:srgbClr val="548235"/>
          </a:solidFill>
        </a:ln>
      </dgm:spPr>
      <dgm:t>
        <a:bodyPr/>
        <a:lstStyle/>
        <a:p>
          <a:pPr marL="57150" lvl="1" indent="0" algn="l" defTabSz="266700">
            <a:lnSpc>
              <a:spcPct val="90000"/>
            </a:lnSpc>
            <a:spcBef>
              <a:spcPct val="0"/>
            </a:spcBef>
            <a:spcAft>
              <a:spcPct val="15000"/>
            </a:spcAft>
            <a:buFont typeface="Arial" panose="020B0604020202020204" pitchFamily="34" charset="0"/>
            <a:buChar char="•"/>
          </a:pPr>
          <a:endParaRPr lang="es-ES" sz="7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885C7CED-3F65-4407-9573-745BCEDEAF36}" type="parTrans" cxnId="{8CFF820C-E22A-4EE9-BCE4-ECC9242D92EC}">
      <dgm:prSet/>
      <dgm:spPr/>
      <dgm:t>
        <a:bodyPr/>
        <a:lstStyle/>
        <a:p>
          <a:endParaRPr lang="es-BO"/>
        </a:p>
      </dgm:t>
    </dgm:pt>
    <dgm:pt modelId="{71FB8C15-0D74-4871-9A82-CD92FFA81D87}" type="sibTrans" cxnId="{8CFF820C-E22A-4EE9-BCE4-ECC9242D92EC}">
      <dgm:prSet/>
      <dgm:spPr/>
      <dgm:t>
        <a:bodyPr/>
        <a:lstStyle/>
        <a:p>
          <a:endParaRPr lang="es-BO"/>
        </a:p>
      </dgm:t>
    </dgm:pt>
    <dgm:pt modelId="{5161896D-53B8-4443-988C-8B7A6F227FFA}">
      <dgm:prSet custT="1"/>
      <dgm:spPr>
        <a:solidFill>
          <a:srgbClr val="548235">
            <a:alpha val="50196"/>
          </a:srgbClr>
        </a:solidFill>
        <a:ln w="19050">
          <a:solidFill>
            <a:srgbClr val="548235"/>
          </a:solidFill>
        </a:ln>
      </dgm:spPr>
      <dgm:t>
        <a:bodyPr/>
        <a:lstStyle/>
        <a:p>
          <a:pPr marL="57150" lvl="1" indent="0" algn="l" defTabSz="266700">
            <a:lnSpc>
              <a:spcPct val="90000"/>
            </a:lnSpc>
            <a:spcBef>
              <a:spcPct val="0"/>
            </a:spcBef>
            <a:spcAft>
              <a:spcPct val="15000"/>
            </a:spcAft>
            <a:buFont typeface="Arial" panose="020B0604020202020204" pitchFamily="34" charset="0"/>
            <a:buNone/>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7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E10C17B6-FE96-4B87-8F51-07F4798FD92D}" type="parTrans" cxnId="{926B4E88-08A1-41BD-B121-8E982EAC43A3}">
      <dgm:prSet/>
      <dgm:spPr/>
      <dgm:t>
        <a:bodyPr/>
        <a:lstStyle/>
        <a:p>
          <a:endParaRPr lang="es-BO"/>
        </a:p>
      </dgm:t>
    </dgm:pt>
    <dgm:pt modelId="{BFDCC557-D972-4858-B68B-075614E73FD0}" type="sibTrans" cxnId="{926B4E88-08A1-41BD-B121-8E982EAC43A3}">
      <dgm:prSet/>
      <dgm:spPr/>
      <dgm:t>
        <a:bodyPr/>
        <a:lstStyle/>
        <a:p>
          <a:endParaRPr lang="es-BO"/>
        </a:p>
      </dgm:t>
    </dgm:pt>
    <dgm:pt modelId="{726F0AFE-EE87-4081-9C0A-DB3A928C12F1}" type="pres">
      <dgm:prSet presAssocID="{75D71DE8-40AD-48C9-8437-C43F345F9696}" presName="linearFlow" presStyleCnt="0">
        <dgm:presLayoutVars>
          <dgm:dir/>
          <dgm:animLvl val="lvl"/>
          <dgm:resizeHandles/>
        </dgm:presLayoutVars>
      </dgm:prSet>
      <dgm:spPr/>
      <dgm:t>
        <a:bodyPr/>
        <a:lstStyle/>
        <a:p>
          <a:endParaRPr lang="es-ES"/>
        </a:p>
      </dgm:t>
    </dgm:pt>
    <dgm:pt modelId="{CC21D7BF-58CA-4A9F-A611-6EB6238A0ABD}" type="pres">
      <dgm:prSet presAssocID="{19C9EAEC-8434-480C-A431-BA33BB3A3F0A}" presName="compositeNode" presStyleCnt="0">
        <dgm:presLayoutVars>
          <dgm:bulletEnabled val="1"/>
        </dgm:presLayoutVars>
      </dgm:prSet>
      <dgm:spPr/>
    </dgm:pt>
    <dgm:pt modelId="{802F3EE8-24B1-4342-9047-F643F41D0457}" type="pres">
      <dgm:prSet presAssocID="{19C9EAEC-8434-480C-A431-BA33BB3A3F0A}" presName="image" presStyleLbl="fgImgPlace1" presStyleIdx="0" presStyleCnt="4" custScaleX="139602" custScaleY="118931" custLinFactNeighborX="21150" custLinFactNeighborY="1374"/>
      <dgm:spPr>
        <a:blipFill rotWithShape="1">
          <a:blip xmlns:r="http://schemas.openxmlformats.org/officeDocument/2006/relationships" r:embed="rId1"/>
          <a:srcRect/>
          <a:stretch>
            <a:fillRect l="-12000" r="-12000"/>
          </a:stretch>
        </a:blipFill>
        <a:ln w="19050">
          <a:solidFill>
            <a:schemeClr val="accent1">
              <a:lumMod val="75000"/>
            </a:schemeClr>
          </a:solidFill>
        </a:ln>
      </dgm:spPr>
    </dgm:pt>
    <dgm:pt modelId="{678417F5-8425-44FE-9FBE-1981C97A3FD5}" type="pres">
      <dgm:prSet presAssocID="{19C9EAEC-8434-480C-A431-BA33BB3A3F0A}" presName="childNode" presStyleLbl="node1" presStyleIdx="0" presStyleCnt="4" custLinFactNeighborX="6084">
        <dgm:presLayoutVars>
          <dgm:bulletEnabled val="1"/>
        </dgm:presLayoutVars>
      </dgm:prSet>
      <dgm:spPr/>
      <dgm:t>
        <a:bodyPr/>
        <a:lstStyle/>
        <a:p>
          <a:endParaRPr lang="es-ES"/>
        </a:p>
      </dgm:t>
    </dgm:pt>
    <dgm:pt modelId="{C762219D-88E3-4FC5-9902-3FE7B355AA37}" type="pres">
      <dgm:prSet presAssocID="{19C9EAEC-8434-480C-A431-BA33BB3A3F0A}" presName="parentNode" presStyleLbl="revTx" presStyleIdx="0" presStyleCnt="4" custScaleY="92927" custLinFactNeighborX="7350" custLinFactNeighborY="5857">
        <dgm:presLayoutVars>
          <dgm:chMax val="0"/>
          <dgm:bulletEnabled val="1"/>
        </dgm:presLayoutVars>
      </dgm:prSet>
      <dgm:spPr/>
      <dgm:t>
        <a:bodyPr/>
        <a:lstStyle/>
        <a:p>
          <a:endParaRPr lang="es-ES"/>
        </a:p>
      </dgm:t>
    </dgm:pt>
    <dgm:pt modelId="{C25C23E4-915D-48F7-9C37-830E809D5231}" type="pres">
      <dgm:prSet presAssocID="{66F6E15C-07FE-4B31-84C8-13ECF3EFA3CC}" presName="sibTrans" presStyleCnt="0"/>
      <dgm:spPr/>
    </dgm:pt>
    <dgm:pt modelId="{E856186E-5E7C-40FC-AE5D-9EF62796456B}" type="pres">
      <dgm:prSet presAssocID="{8B4B5FFA-55B4-40FB-8BF7-CE7FCF97B6B1}" presName="compositeNode" presStyleCnt="0">
        <dgm:presLayoutVars>
          <dgm:bulletEnabled val="1"/>
        </dgm:presLayoutVars>
      </dgm:prSet>
      <dgm:spPr/>
    </dgm:pt>
    <dgm:pt modelId="{05B48C12-1766-4C14-948E-9F344BF22349}" type="pres">
      <dgm:prSet presAssocID="{8B4B5FFA-55B4-40FB-8BF7-CE7FCF97B6B1}" presName="image" presStyleLbl="fgImgPlace1" presStyleIdx="1" presStyleCnt="4" custScaleX="140227" custScaleY="120381" custLinFactNeighborX="-30757" custLinFactNeighborY="-5318"/>
      <dgm:spPr>
        <a:blipFill rotWithShape="1">
          <a:blip xmlns:r="http://schemas.openxmlformats.org/officeDocument/2006/relationships" r:embed="rId2"/>
          <a:srcRect/>
          <a:stretch>
            <a:fillRect l="-38000" r="-38000"/>
          </a:stretch>
        </a:blipFill>
        <a:ln w="19050">
          <a:solidFill>
            <a:srgbClr val="7030A0"/>
          </a:solidFill>
        </a:ln>
      </dgm:spPr>
    </dgm:pt>
    <dgm:pt modelId="{572C7916-1BB6-4DEF-B74A-BC5F2DDB49DF}" type="pres">
      <dgm:prSet presAssocID="{8B4B5FFA-55B4-40FB-8BF7-CE7FCF97B6B1}" presName="childNode" presStyleLbl="node1" presStyleIdx="1" presStyleCnt="4" custLinFactNeighborX="-2706">
        <dgm:presLayoutVars>
          <dgm:bulletEnabled val="1"/>
        </dgm:presLayoutVars>
      </dgm:prSet>
      <dgm:spPr/>
      <dgm:t>
        <a:bodyPr/>
        <a:lstStyle/>
        <a:p>
          <a:endParaRPr lang="es-ES"/>
        </a:p>
      </dgm:t>
    </dgm:pt>
    <dgm:pt modelId="{68684858-B4E0-4277-8861-ED5C2DB5EC2E}" type="pres">
      <dgm:prSet presAssocID="{8B4B5FFA-55B4-40FB-8BF7-CE7FCF97B6B1}" presName="parentNode" presStyleLbl="revTx" presStyleIdx="1" presStyleCnt="4" custLinFactNeighborX="-41474">
        <dgm:presLayoutVars>
          <dgm:chMax val="0"/>
          <dgm:bulletEnabled val="1"/>
        </dgm:presLayoutVars>
      </dgm:prSet>
      <dgm:spPr/>
      <dgm:t>
        <a:bodyPr/>
        <a:lstStyle/>
        <a:p>
          <a:endParaRPr lang="es-ES"/>
        </a:p>
      </dgm:t>
    </dgm:pt>
    <dgm:pt modelId="{E564B993-F08C-4ABD-B82F-72AD66839F10}" type="pres">
      <dgm:prSet presAssocID="{3C82F160-0A91-4A32-8199-7E083F065376}" presName="sibTrans" presStyleCnt="0"/>
      <dgm:spPr/>
    </dgm:pt>
    <dgm:pt modelId="{CB27D88D-8CD4-45E0-B403-B3BB547767F5}" type="pres">
      <dgm:prSet presAssocID="{91CC1D9E-B7AA-4E5C-93EE-CBD87D21E73E}" presName="compositeNode" presStyleCnt="0">
        <dgm:presLayoutVars>
          <dgm:bulletEnabled val="1"/>
        </dgm:presLayoutVars>
      </dgm:prSet>
      <dgm:spPr/>
    </dgm:pt>
    <dgm:pt modelId="{586647A0-6032-479C-BC49-D07E4A13875F}" type="pres">
      <dgm:prSet presAssocID="{91CC1D9E-B7AA-4E5C-93EE-CBD87D21E73E}" presName="image" presStyleLbl="fgImgPlace1" presStyleIdx="2" presStyleCnt="4" custScaleX="142395" custScaleY="125765" custLinFactNeighborX="-47532"/>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a:ln w="19050">
          <a:solidFill>
            <a:srgbClr val="548235"/>
          </a:solidFill>
        </a:ln>
      </dgm:spPr>
    </dgm:pt>
    <dgm:pt modelId="{D301C24E-5DB5-431C-93A2-B1BEF12F4145}" type="pres">
      <dgm:prSet presAssocID="{91CC1D9E-B7AA-4E5C-93EE-CBD87D21E73E}" presName="childNode" presStyleLbl="node1" presStyleIdx="2" presStyleCnt="4" custLinFactNeighborX="-19074">
        <dgm:presLayoutVars>
          <dgm:bulletEnabled val="1"/>
        </dgm:presLayoutVars>
      </dgm:prSet>
      <dgm:spPr/>
      <dgm:t>
        <a:bodyPr/>
        <a:lstStyle/>
        <a:p>
          <a:endParaRPr lang="es-ES"/>
        </a:p>
      </dgm:t>
    </dgm:pt>
    <dgm:pt modelId="{9C71B954-EA49-4972-A53A-903DEF600A3C}" type="pres">
      <dgm:prSet presAssocID="{91CC1D9E-B7AA-4E5C-93EE-CBD87D21E73E}" presName="parentNode" presStyleLbl="revTx" presStyleIdx="2" presStyleCnt="4" custScaleY="90699" custLinFactNeighborX="-95064">
        <dgm:presLayoutVars>
          <dgm:chMax val="0"/>
          <dgm:bulletEnabled val="1"/>
        </dgm:presLayoutVars>
      </dgm:prSet>
      <dgm:spPr/>
      <dgm:t>
        <a:bodyPr/>
        <a:lstStyle/>
        <a:p>
          <a:endParaRPr lang="es-ES"/>
        </a:p>
      </dgm:t>
    </dgm:pt>
    <dgm:pt modelId="{054C62E2-889E-4C14-9CA3-98124109EDE9}" type="pres">
      <dgm:prSet presAssocID="{1A9D6600-D776-4B29-A7B8-85771FAA0927}" presName="sibTrans" presStyleCnt="0"/>
      <dgm:spPr/>
    </dgm:pt>
    <dgm:pt modelId="{C2E90174-780B-4F93-9EFC-83049BC02C42}" type="pres">
      <dgm:prSet presAssocID="{DE4FFA5F-0DB6-4D96-AF4B-58FF77BD1369}" presName="compositeNode" presStyleCnt="0">
        <dgm:presLayoutVars>
          <dgm:bulletEnabled val="1"/>
        </dgm:presLayoutVars>
      </dgm:prSet>
      <dgm:spPr/>
    </dgm:pt>
    <dgm:pt modelId="{678C5398-1015-4EA9-B231-62AFE7FFE6D8}" type="pres">
      <dgm:prSet presAssocID="{DE4FFA5F-0DB6-4D96-AF4B-58FF77BD1369}" presName="image" presStyleLbl="fgImgPlace1" presStyleIdx="3" presStyleCnt="4" custScaleX="128885" custScaleY="113248" custLinFactNeighborX="-75132"/>
      <dgm:spPr>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19050">
          <a:solidFill>
            <a:srgbClr val="BF9000"/>
          </a:solidFill>
        </a:ln>
      </dgm:spPr>
    </dgm:pt>
    <dgm:pt modelId="{38887FA7-EACB-43BE-882A-6FE4C23CC4B1}" type="pres">
      <dgm:prSet presAssocID="{DE4FFA5F-0DB6-4D96-AF4B-58FF77BD1369}" presName="childNode" presStyleLbl="node1" presStyleIdx="3" presStyleCnt="4" custLinFactNeighborX="-30154">
        <dgm:presLayoutVars>
          <dgm:bulletEnabled val="1"/>
        </dgm:presLayoutVars>
      </dgm:prSet>
      <dgm:spPr/>
      <dgm:t>
        <a:bodyPr/>
        <a:lstStyle/>
        <a:p>
          <a:endParaRPr lang="es-ES"/>
        </a:p>
      </dgm:t>
    </dgm:pt>
    <dgm:pt modelId="{A6F20F58-7701-46E4-ACDC-BF62FA688678}" type="pres">
      <dgm:prSet presAssocID="{DE4FFA5F-0DB6-4D96-AF4B-58FF77BD1369}" presName="parentNode" presStyleLbl="revTx" presStyleIdx="3" presStyleCnt="4" custScaleY="88325" custLinFactX="-39100" custLinFactNeighborX="-100000">
        <dgm:presLayoutVars>
          <dgm:chMax val="0"/>
          <dgm:bulletEnabled val="1"/>
        </dgm:presLayoutVars>
      </dgm:prSet>
      <dgm:spPr/>
      <dgm:t>
        <a:bodyPr/>
        <a:lstStyle/>
        <a:p>
          <a:endParaRPr lang="es-ES"/>
        </a:p>
      </dgm:t>
    </dgm:pt>
  </dgm:ptLst>
  <dgm:cxnLst>
    <dgm:cxn modelId="{C8E5992C-C7B9-4D09-960C-22504EA4B88A}" type="presOf" srcId="{CD48261E-B1A7-499C-8864-97C4525D748C}" destId="{38887FA7-EACB-43BE-882A-6FE4C23CC4B1}" srcOrd="0" destOrd="5" presId="urn:microsoft.com/office/officeart/2005/8/layout/hList2"/>
    <dgm:cxn modelId="{8A8E03DD-49DA-460D-978A-B626F7858438}" type="presOf" srcId="{2927F8BE-5860-40E7-9A0B-0D4D1F277535}" destId="{38887FA7-EACB-43BE-882A-6FE4C23CC4B1}" srcOrd="0" destOrd="4" presId="urn:microsoft.com/office/officeart/2005/8/layout/hList2"/>
    <dgm:cxn modelId="{A2EA3346-071A-43BE-A335-63ADA3153916}" type="presOf" srcId="{570C24C6-9125-40D8-BED4-3BE32177958E}" destId="{678417F5-8425-44FE-9FBE-1981C97A3FD5}" srcOrd="0" destOrd="0" presId="urn:microsoft.com/office/officeart/2005/8/layout/hList2"/>
    <dgm:cxn modelId="{22FFC190-3DE3-4A53-845B-283B25A325FC}" type="presOf" srcId="{77280701-E977-4005-ACD8-81B970D0F614}" destId="{678417F5-8425-44FE-9FBE-1981C97A3FD5}" srcOrd="0" destOrd="5" presId="urn:microsoft.com/office/officeart/2005/8/layout/hList2"/>
    <dgm:cxn modelId="{9EF66485-BF08-4159-9F49-3625D65F0A84}" srcId="{19C9EAEC-8434-480C-A431-BA33BB3A3F0A}" destId="{570C24C6-9125-40D8-BED4-3BE32177958E}" srcOrd="0" destOrd="0" parTransId="{51DA7E3A-51AC-41F5-B7FE-BF4A5E3A7AA2}" sibTransId="{A19D4084-F3C7-42F1-8243-94A53F8AFD89}"/>
    <dgm:cxn modelId="{C4D77BB2-ED03-46A2-A94A-1C091378782F}" type="presOf" srcId="{C7A894C3-E5EE-4386-849A-EED7532BDCC0}" destId="{572C7916-1BB6-4DEF-B74A-BC5F2DDB49DF}" srcOrd="0" destOrd="1" presId="urn:microsoft.com/office/officeart/2005/8/layout/hList2"/>
    <dgm:cxn modelId="{6AF58729-44DE-4713-9A8B-9A67A1357839}" srcId="{19C9EAEC-8434-480C-A431-BA33BB3A3F0A}" destId="{78DD6580-2840-4CF0-BCDB-E505DA2FC79A}" srcOrd="4" destOrd="0" parTransId="{F633C66F-DCD3-4497-AF86-C72E00F4B97B}" sibTransId="{92B6DBD2-8854-4778-920A-304A440A2598}"/>
    <dgm:cxn modelId="{F34F82B6-1F82-4ADD-ABDA-B95B34EAB3B6}" type="presOf" srcId="{F2979151-C5A8-48C7-9E48-A3CAA545305B}" destId="{572C7916-1BB6-4DEF-B74A-BC5F2DDB49DF}" srcOrd="0" destOrd="2" presId="urn:microsoft.com/office/officeart/2005/8/layout/hList2"/>
    <dgm:cxn modelId="{20F12157-89C5-4092-8B3C-FE43065C561D}" srcId="{DE4FFA5F-0DB6-4D96-AF4B-58FF77BD1369}" destId="{EB5DF9D1-BE2E-4EB7-96F6-64B49830A198}" srcOrd="6" destOrd="0" parTransId="{B5B8B32E-3384-4E7D-A54F-18B0AC93B0FF}" sibTransId="{EE7E2C03-8AB7-4BAA-B18D-E25FD81D3B8E}"/>
    <dgm:cxn modelId="{0A1EEC4D-FEF0-41AA-8A96-11E7AE9A4411}" type="presOf" srcId="{9401B2AF-7D17-46DB-BF7B-746A4C7AEB2F}" destId="{678417F5-8425-44FE-9FBE-1981C97A3FD5}" srcOrd="0" destOrd="2" presId="urn:microsoft.com/office/officeart/2005/8/layout/hList2"/>
    <dgm:cxn modelId="{89B703AC-D4D6-4D71-9D2E-1EE8E0F96D1E}" type="presOf" srcId="{B4934CB1-E7C6-48F6-83D0-61DD64B327FE}" destId="{38887FA7-EACB-43BE-882A-6FE4C23CC4B1}" srcOrd="0" destOrd="3" presId="urn:microsoft.com/office/officeart/2005/8/layout/hList2"/>
    <dgm:cxn modelId="{36C12F42-8AA5-4719-BA64-B2AF372BA8A2}" type="presOf" srcId="{8B4B5FFA-55B4-40FB-8BF7-CE7FCF97B6B1}" destId="{68684858-B4E0-4277-8861-ED5C2DB5EC2E}" srcOrd="0" destOrd="0" presId="urn:microsoft.com/office/officeart/2005/8/layout/hList2"/>
    <dgm:cxn modelId="{A71F78EF-90F6-4A19-946B-0C488B5BD1B7}" type="presOf" srcId="{F16DC8CB-7AA1-49AA-83CB-5654AE11E32C}" destId="{38887FA7-EACB-43BE-882A-6FE4C23CC4B1}" srcOrd="0" destOrd="0" presId="urn:microsoft.com/office/officeart/2005/8/layout/hList2"/>
    <dgm:cxn modelId="{7859B2AD-A22B-4EC1-9354-611088C1C027}" type="presOf" srcId="{ADAA4117-16C8-4FF6-BAD6-C2A35B2A1FA0}" destId="{D301C24E-5DB5-431C-93A2-B1BEF12F4145}" srcOrd="0" destOrd="0" presId="urn:microsoft.com/office/officeart/2005/8/layout/hList2"/>
    <dgm:cxn modelId="{DA3BB0B4-93EC-4BEF-A71E-A1BE9E5E2B77}" type="presOf" srcId="{5161896D-53B8-4443-988C-8B7A6F227FFA}" destId="{D301C24E-5DB5-431C-93A2-B1BEF12F4145}" srcOrd="0" destOrd="7" presId="urn:microsoft.com/office/officeart/2005/8/layout/hList2"/>
    <dgm:cxn modelId="{EB0262D9-ECBC-4FDE-9721-F8C8A20BFA1D}" srcId="{8B4B5FFA-55B4-40FB-8BF7-CE7FCF97B6B1}" destId="{F2979151-C5A8-48C7-9E48-A3CAA545305B}" srcOrd="2" destOrd="0" parTransId="{E3538D4D-4A8D-4529-B317-A02D0DDF73BF}" sibTransId="{98F81C2D-35F0-42A8-82D5-25D956CD0089}"/>
    <dgm:cxn modelId="{BD4AA473-3E60-4C5C-9973-B7F2BF096BC4}" type="presOf" srcId="{C347FE8E-2235-4FE0-8CA5-B5424F7E2559}" destId="{678417F5-8425-44FE-9FBE-1981C97A3FD5}" srcOrd="0" destOrd="6" presId="urn:microsoft.com/office/officeart/2005/8/layout/hList2"/>
    <dgm:cxn modelId="{DA120D45-79BF-4D61-B0FC-FD52F7862790}" type="presOf" srcId="{91CC1D9E-B7AA-4E5C-93EE-CBD87D21E73E}" destId="{9C71B954-EA49-4972-A53A-903DEF600A3C}" srcOrd="0" destOrd="0" presId="urn:microsoft.com/office/officeart/2005/8/layout/hList2"/>
    <dgm:cxn modelId="{13BC08C5-FFB9-478B-B5B9-8A4D742CDB2E}" srcId="{91CC1D9E-B7AA-4E5C-93EE-CBD87D21E73E}" destId="{4405DC8A-9B7E-4386-B872-A5307AEB26E5}" srcOrd="5" destOrd="0" parTransId="{4508EB73-9AE4-4181-B95C-A04A5C04DFE9}" sibTransId="{3BD751E8-1292-4FE9-A910-D0A737448E6B}"/>
    <dgm:cxn modelId="{91531E98-9811-460C-AD1B-5C64C7CD2748}" srcId="{19C9EAEC-8434-480C-A431-BA33BB3A3F0A}" destId="{7DEEC8C9-9590-4B5A-9706-E919053A6E50}" srcOrd="7" destOrd="0" parTransId="{22293AE8-9686-4C4C-81B5-42B6EE459547}" sibTransId="{B0BC0164-E607-47B9-8CCD-D3BA316EB320}"/>
    <dgm:cxn modelId="{023CDD9C-9EED-4102-900A-BC26E57B6B22}" srcId="{19C9EAEC-8434-480C-A431-BA33BB3A3F0A}" destId="{9E922667-706C-40C2-820C-DED4D3FBA779}" srcOrd="8" destOrd="0" parTransId="{C58719E6-45D9-4DD8-9966-A63BC0C7FD4C}" sibTransId="{787B13E3-5E9B-49C5-A284-A1FC4BFA9FFF}"/>
    <dgm:cxn modelId="{7860591B-9A34-4FB1-BA9E-2FE75CBB674E}" srcId="{75D71DE8-40AD-48C9-8437-C43F345F9696}" destId="{91CC1D9E-B7AA-4E5C-93EE-CBD87D21E73E}" srcOrd="2" destOrd="0" parTransId="{71B94DEF-C907-40B6-A6A6-17D04A4FA483}" sibTransId="{1A9D6600-D776-4B29-A7B8-85771FAA0927}"/>
    <dgm:cxn modelId="{A4EEB283-16D2-40F3-B75A-B5FFF6BFC0E8}" srcId="{DE4FFA5F-0DB6-4D96-AF4B-58FF77BD1369}" destId="{F16DC8CB-7AA1-49AA-83CB-5654AE11E32C}" srcOrd="0" destOrd="0" parTransId="{C4A28512-046D-410C-9231-A6A6662F4BA6}" sibTransId="{74C956A8-C4D9-4FD3-B84C-DF76CE4AC847}"/>
    <dgm:cxn modelId="{B4CDC583-95E4-4C9E-9F1F-FEF5D523EC50}" type="presOf" srcId="{78DD6580-2840-4CF0-BCDB-E505DA2FC79A}" destId="{678417F5-8425-44FE-9FBE-1981C97A3FD5}" srcOrd="0" destOrd="4" presId="urn:microsoft.com/office/officeart/2005/8/layout/hList2"/>
    <dgm:cxn modelId="{A901C19D-BBFC-40BE-8FA8-746CB1127502}" srcId="{DE4FFA5F-0DB6-4D96-AF4B-58FF77BD1369}" destId="{B4934CB1-E7C6-48F6-83D0-61DD64B327FE}" srcOrd="3" destOrd="0" parTransId="{877C2607-591F-41A8-AA0B-8D38400AAA41}" sibTransId="{3088BC7B-C617-4460-80EF-AD30A456BD78}"/>
    <dgm:cxn modelId="{7E12FB0D-7377-4AF2-A58F-6E6663CA1D1A}" type="presOf" srcId="{190F14F1-B07E-4D12-AF7D-8A79DCB09DCF}" destId="{572C7916-1BB6-4DEF-B74A-BC5F2DDB49DF}" srcOrd="0" destOrd="4" presId="urn:microsoft.com/office/officeart/2005/8/layout/hList2"/>
    <dgm:cxn modelId="{0B342E26-28BA-4771-AA0F-1BA9A9DF30A9}" srcId="{8B4B5FFA-55B4-40FB-8BF7-CE7FCF97B6B1}" destId="{20B00186-7FDB-44A7-BEE4-AF0B34BD2A52}" srcOrd="6" destOrd="0" parTransId="{096545B6-8406-4381-8F06-0DE5A2C3ED08}" sibTransId="{EBFFFFDE-1FA3-4078-A0C9-2DF41251F707}"/>
    <dgm:cxn modelId="{872F5535-864C-42A3-8784-246BDD9B1B15}" srcId="{DE4FFA5F-0DB6-4D96-AF4B-58FF77BD1369}" destId="{D8BA895D-685F-4BA5-97F4-CBD5F21A96E9}" srcOrd="7" destOrd="0" parTransId="{AC803041-5517-47B0-9D38-5F8808A444E4}" sibTransId="{643D075C-7868-4DFE-87F5-CDF5E29335AA}"/>
    <dgm:cxn modelId="{EB848D0A-209B-46C7-9F7D-72B09A2BA5F9}" type="presOf" srcId="{32445754-2C1D-4D67-BB8D-8C19FAA941CE}" destId="{D301C24E-5DB5-431C-93A2-B1BEF12F4145}" srcOrd="0" destOrd="6" presId="urn:microsoft.com/office/officeart/2005/8/layout/hList2"/>
    <dgm:cxn modelId="{7400D3B6-DCA8-414B-B825-78939E23652C}" type="presOf" srcId="{D074C668-DCE2-4448-8107-C0D249645AE7}" destId="{572C7916-1BB6-4DEF-B74A-BC5F2DDB49DF}" srcOrd="0" destOrd="8" presId="urn:microsoft.com/office/officeart/2005/8/layout/hList2"/>
    <dgm:cxn modelId="{5F317E60-F8CA-4141-BDD5-C0A32826EA2F}" type="presOf" srcId="{26FDED5A-7D1E-4049-BFA5-063E8D28099D}" destId="{572C7916-1BB6-4DEF-B74A-BC5F2DDB49DF}" srcOrd="0" destOrd="0" presId="urn:microsoft.com/office/officeart/2005/8/layout/hList2"/>
    <dgm:cxn modelId="{90E8359D-CDDD-4876-A1F6-6EA2C42D3D44}" srcId="{19C9EAEC-8434-480C-A431-BA33BB3A3F0A}" destId="{FB48CDDA-E62C-44A9-AD92-3C0E867056D8}" srcOrd="3" destOrd="0" parTransId="{020A973A-45E3-4A0C-8584-0C59BFCB240E}" sibTransId="{1D07E4A1-5701-4139-8158-988168B11816}"/>
    <dgm:cxn modelId="{B277F78C-E90C-47A1-AA27-DE1D671DEC63}" srcId="{8B4B5FFA-55B4-40FB-8BF7-CE7FCF97B6B1}" destId="{C7A894C3-E5EE-4386-849A-EED7532BDCC0}" srcOrd="1" destOrd="0" parTransId="{5283B750-CD47-4448-894E-DA86C600B95C}" sibTransId="{100F0992-9E8B-40E9-AE82-83F4731296A1}"/>
    <dgm:cxn modelId="{58F5D319-F08E-48C2-B24D-398A10ED2CD4}" srcId="{75D71DE8-40AD-48C9-8437-C43F345F9696}" destId="{8B4B5FFA-55B4-40FB-8BF7-CE7FCF97B6B1}" srcOrd="1" destOrd="0" parTransId="{DD2A8372-E575-4886-85C1-64BD0B20C740}" sibTransId="{3C82F160-0A91-4A32-8199-7E083F065376}"/>
    <dgm:cxn modelId="{F48BA046-96BF-4E7C-A66E-D575A1741A74}" srcId="{75D71DE8-40AD-48C9-8437-C43F345F9696}" destId="{DE4FFA5F-0DB6-4D96-AF4B-58FF77BD1369}" srcOrd="3" destOrd="0" parTransId="{E7C34202-5E3F-4720-9089-E42460F2C728}" sibTransId="{4E92D96C-555E-45AD-AFF4-B8F68E401841}"/>
    <dgm:cxn modelId="{AE09EFAD-4134-47B4-8F81-77D12C5A413B}" srcId="{DE4FFA5F-0DB6-4D96-AF4B-58FF77BD1369}" destId="{8639DA13-82DF-4C30-88DC-34BA7C1038A0}" srcOrd="2" destOrd="0" parTransId="{9074BC3D-BADB-45E7-B623-35886CAA0B1A}" sibTransId="{AA2CC9CD-778F-4B3F-9FE8-E18DB2C1D0E0}"/>
    <dgm:cxn modelId="{0D470895-759F-41A0-A08D-45FB8DABAC24}" type="presOf" srcId="{7DEEC8C9-9590-4B5A-9706-E919053A6E50}" destId="{678417F5-8425-44FE-9FBE-1981C97A3FD5}" srcOrd="0" destOrd="7" presId="urn:microsoft.com/office/officeart/2005/8/layout/hList2"/>
    <dgm:cxn modelId="{FFB5EE7D-9A2D-46B0-832F-68AE825939DB}" srcId="{8B4B5FFA-55B4-40FB-8BF7-CE7FCF97B6B1}" destId="{A4F07504-E841-41D0-B368-19ADDA97DF77}" srcOrd="3" destOrd="0" parTransId="{F5893960-4E52-418D-A080-5E0D8DDCD4BE}" sibTransId="{BB588A15-8188-4226-AA47-90824CBCD7EF}"/>
    <dgm:cxn modelId="{FBC3D0BF-2DAF-4AA7-8C19-FA0CEE27DD3F}" type="presOf" srcId="{95F8FBA4-82BE-4B5F-ACC6-AF06371F0A14}" destId="{572C7916-1BB6-4DEF-B74A-BC5F2DDB49DF}" srcOrd="0" destOrd="5" presId="urn:microsoft.com/office/officeart/2005/8/layout/hList2"/>
    <dgm:cxn modelId="{9D9E8489-601B-44ED-A14D-9EE1BC2D1378}" srcId="{91CC1D9E-B7AA-4E5C-93EE-CBD87D21E73E}" destId="{ADAA4117-16C8-4FF6-BAD6-C2A35B2A1FA0}" srcOrd="0" destOrd="0" parTransId="{F5307B3D-FD84-4F7A-A09E-D33AE8F19CD8}" sibTransId="{23C5E64C-8125-45CE-B35C-F9315649870A}"/>
    <dgm:cxn modelId="{23EDFFC2-FCC2-4ABF-B4B2-DD0D98911A1E}" srcId="{91CC1D9E-B7AA-4E5C-93EE-CBD87D21E73E}" destId="{99988FA7-B585-4BA4-8AD0-653C2FC44A60}" srcOrd="4" destOrd="0" parTransId="{0753077A-04A4-4B1D-A5AC-9B65E7B6A42E}" sibTransId="{16ED63C5-1786-4033-8B24-EB0A6B051FDF}"/>
    <dgm:cxn modelId="{83A68E80-6490-479F-B022-585203C9E6C4}" srcId="{19C9EAEC-8434-480C-A431-BA33BB3A3F0A}" destId="{9401B2AF-7D17-46DB-BF7B-746A4C7AEB2F}" srcOrd="2" destOrd="0" parTransId="{A112479B-96B5-4EB1-B2D3-C81002AD71E2}" sibTransId="{CE48F1FE-7B81-46FD-A3D4-92F063F09052}"/>
    <dgm:cxn modelId="{50A2AB4F-0B8A-41E8-AE93-3C96A4DA472E}" type="presOf" srcId="{53F662E1-7B62-469D-B2EF-561A2064FD36}" destId="{D301C24E-5DB5-431C-93A2-B1BEF12F4145}" srcOrd="0" destOrd="3" presId="urn:microsoft.com/office/officeart/2005/8/layout/hList2"/>
    <dgm:cxn modelId="{FAA9082D-4C3D-4FE4-A0D3-F902B11CEBDD}" type="presOf" srcId="{99988FA7-B585-4BA4-8AD0-653C2FC44A60}" destId="{D301C24E-5DB5-431C-93A2-B1BEF12F4145}" srcOrd="0" destOrd="4" presId="urn:microsoft.com/office/officeart/2005/8/layout/hList2"/>
    <dgm:cxn modelId="{16699C16-51BE-4FF2-A5D0-73CD1CD79C8E}" srcId="{91CC1D9E-B7AA-4E5C-93EE-CBD87D21E73E}" destId="{61DB3CCB-2854-419F-BE8B-D088F22217CB}" srcOrd="8" destOrd="0" parTransId="{D807FC64-66D1-48FF-AACB-340149744155}" sibTransId="{7356BB4F-3A92-4928-9979-C863619D7C5B}"/>
    <dgm:cxn modelId="{9B8526EE-92EF-4C19-BE41-B341ED18B901}" type="presOf" srcId="{9E922667-706C-40C2-820C-DED4D3FBA779}" destId="{678417F5-8425-44FE-9FBE-1981C97A3FD5}" srcOrd="0" destOrd="8" presId="urn:microsoft.com/office/officeart/2005/8/layout/hList2"/>
    <dgm:cxn modelId="{FDE80126-0181-489B-836B-680EBB9F9819}" type="presOf" srcId="{ADB5958C-B311-4CF7-B9DC-639E09C6C212}" destId="{572C7916-1BB6-4DEF-B74A-BC5F2DDB49DF}" srcOrd="0" destOrd="7" presId="urn:microsoft.com/office/officeart/2005/8/layout/hList2"/>
    <dgm:cxn modelId="{A0FFDFF6-4B3A-4DEF-9675-3A42A95DBDA0}" type="presOf" srcId="{4405DC8A-9B7E-4386-B872-A5307AEB26E5}" destId="{D301C24E-5DB5-431C-93A2-B1BEF12F4145}" srcOrd="0" destOrd="5" presId="urn:microsoft.com/office/officeart/2005/8/layout/hList2"/>
    <dgm:cxn modelId="{9480F8E7-5A42-419A-99EF-4D02EFE1D378}" srcId="{DE4FFA5F-0DB6-4D96-AF4B-58FF77BD1369}" destId="{4A1C14C1-94BE-43D6-B14D-017C047A6954}" srcOrd="1" destOrd="0" parTransId="{5E2CC4AC-D7A2-4120-BA33-7F68B6106B2D}" sibTransId="{70446068-21C8-413D-9CD1-93F2A0E84DF1}"/>
    <dgm:cxn modelId="{E3086C67-010B-4672-88D0-34CA35B79C82}" srcId="{8B4B5FFA-55B4-40FB-8BF7-CE7FCF97B6B1}" destId="{D074C668-DCE2-4448-8107-C0D249645AE7}" srcOrd="8" destOrd="0" parTransId="{2F119BC9-73D5-407C-B729-3A45170BA5D7}" sibTransId="{7035CAA0-ACE6-48F2-B7C1-756A882DDCA9}"/>
    <dgm:cxn modelId="{F02CC300-037D-4DC4-8D08-FC8B9E77106E}" type="presOf" srcId="{D8BA895D-685F-4BA5-97F4-CBD5F21A96E9}" destId="{38887FA7-EACB-43BE-882A-6FE4C23CC4B1}" srcOrd="0" destOrd="7" presId="urn:microsoft.com/office/officeart/2005/8/layout/hList2"/>
    <dgm:cxn modelId="{8906955E-EC0E-493F-97E9-18C3659EDC3B}" type="presOf" srcId="{FD6515E0-79E3-4972-A643-ACC615FC497B}" destId="{572C7916-1BB6-4DEF-B74A-BC5F2DDB49DF}" srcOrd="0" destOrd="9" presId="urn:microsoft.com/office/officeart/2005/8/layout/hList2"/>
    <dgm:cxn modelId="{B8038520-9DCC-4F45-B24C-DD35EE917541}" type="presOf" srcId="{8639DA13-82DF-4C30-88DC-34BA7C1038A0}" destId="{38887FA7-EACB-43BE-882A-6FE4C23CC4B1}" srcOrd="0" destOrd="2" presId="urn:microsoft.com/office/officeart/2005/8/layout/hList2"/>
    <dgm:cxn modelId="{8CFF820C-E22A-4EE9-BCE4-ECC9242D92EC}" srcId="{91CC1D9E-B7AA-4E5C-93EE-CBD87D21E73E}" destId="{32445754-2C1D-4D67-BB8D-8C19FAA941CE}" srcOrd="6" destOrd="0" parTransId="{885C7CED-3F65-4407-9573-745BCEDEAF36}" sibTransId="{71FB8C15-0D74-4871-9A82-CD92FFA81D87}"/>
    <dgm:cxn modelId="{7DDE4DE3-5DDD-4881-B337-3B5243E41EBE}" type="presOf" srcId="{E1384C45-7DC0-446C-91ED-A82888F98188}" destId="{678417F5-8425-44FE-9FBE-1981C97A3FD5}" srcOrd="0" destOrd="1" presId="urn:microsoft.com/office/officeart/2005/8/layout/hList2"/>
    <dgm:cxn modelId="{E6D6EA82-64F7-4C38-AD3C-3064F215D0B8}" type="presOf" srcId="{781549EC-82DC-46A5-91DA-3A82111ABA73}" destId="{D301C24E-5DB5-431C-93A2-B1BEF12F4145}" srcOrd="0" destOrd="1" presId="urn:microsoft.com/office/officeart/2005/8/layout/hList2"/>
    <dgm:cxn modelId="{1FA895C0-39A5-4483-91B8-38E4310D28E6}" srcId="{19C9EAEC-8434-480C-A431-BA33BB3A3F0A}" destId="{C347FE8E-2235-4FE0-8CA5-B5424F7E2559}" srcOrd="6" destOrd="0" parTransId="{E56D35F6-BD69-41E3-B26E-9DD2891EA1C7}" sibTransId="{F41ADADE-134E-4AEA-A958-3DE56BA15692}"/>
    <dgm:cxn modelId="{C9AD14E1-095C-4976-B2FE-5FB8AA1F0DC2}" type="presOf" srcId="{20B00186-7FDB-44A7-BEE4-AF0B34BD2A52}" destId="{572C7916-1BB6-4DEF-B74A-BC5F2DDB49DF}" srcOrd="0" destOrd="6" presId="urn:microsoft.com/office/officeart/2005/8/layout/hList2"/>
    <dgm:cxn modelId="{F5D6252F-AD5F-4F36-B1E4-F3DF1E7A175D}" srcId="{8B4B5FFA-55B4-40FB-8BF7-CE7FCF97B6B1}" destId="{ADB5958C-B311-4CF7-B9DC-639E09C6C212}" srcOrd="7" destOrd="0" parTransId="{7A302FB3-7214-48E8-88E4-465E792B056D}" sibTransId="{C2E2D87E-34A5-4565-A015-62D1B8FE10D8}"/>
    <dgm:cxn modelId="{6B5A7F78-E887-4D59-8648-D6ABE42FC3C2}" srcId="{8B4B5FFA-55B4-40FB-8BF7-CE7FCF97B6B1}" destId="{FD6515E0-79E3-4972-A643-ACC615FC497B}" srcOrd="9" destOrd="0" parTransId="{C678DDFB-0D34-4908-875F-30C87F38B7D5}" sibTransId="{1B587313-C0DC-47B4-8FA0-39BDCFEC897B}"/>
    <dgm:cxn modelId="{C5B759C6-5905-4F8E-AEF8-926969827CDD}" srcId="{19C9EAEC-8434-480C-A431-BA33BB3A3F0A}" destId="{77280701-E977-4005-ACD8-81B970D0F614}" srcOrd="5" destOrd="0" parTransId="{86ED504E-861D-48AC-B994-EC4615F52395}" sibTransId="{28A379F7-39D8-40C6-8865-310B5AE1A372}"/>
    <dgm:cxn modelId="{DA3D8443-AAA7-4BB0-978E-2C22EA64F8A2}" type="presOf" srcId="{4A1C14C1-94BE-43D6-B14D-017C047A6954}" destId="{38887FA7-EACB-43BE-882A-6FE4C23CC4B1}" srcOrd="0" destOrd="1" presId="urn:microsoft.com/office/officeart/2005/8/layout/hList2"/>
    <dgm:cxn modelId="{9C1292A4-283F-4A3B-8CAB-F31084C26F98}" srcId="{8B4B5FFA-55B4-40FB-8BF7-CE7FCF97B6B1}" destId="{95F8FBA4-82BE-4B5F-ACC6-AF06371F0A14}" srcOrd="5" destOrd="0" parTransId="{5C3693AA-ECDD-45B6-BFC1-31C819D7185A}" sibTransId="{6D879E87-2F9C-4630-A4C0-A48BA8A1FCD2}"/>
    <dgm:cxn modelId="{B9B8F070-EA19-4D21-BF9B-DB78E96AF9D3}" type="presOf" srcId="{DE4FFA5F-0DB6-4D96-AF4B-58FF77BD1369}" destId="{A6F20F58-7701-46E4-ACDC-BF62FA688678}" srcOrd="0" destOrd="0" presId="urn:microsoft.com/office/officeart/2005/8/layout/hList2"/>
    <dgm:cxn modelId="{360ECECB-D369-43F2-B6ED-FC4EFB9AA667}" type="presOf" srcId="{A4F07504-E841-41D0-B368-19ADDA97DF77}" destId="{572C7916-1BB6-4DEF-B74A-BC5F2DDB49DF}" srcOrd="0" destOrd="3" presId="urn:microsoft.com/office/officeart/2005/8/layout/hList2"/>
    <dgm:cxn modelId="{8B06E41A-5343-4B00-A477-6C8CCDC3CFB5}" type="presOf" srcId="{75D71DE8-40AD-48C9-8437-C43F345F9696}" destId="{726F0AFE-EE87-4081-9C0A-DB3A928C12F1}" srcOrd="0" destOrd="0" presId="urn:microsoft.com/office/officeart/2005/8/layout/hList2"/>
    <dgm:cxn modelId="{80CADC4A-63A9-402B-B07C-76681D2240A5}" srcId="{8B4B5FFA-55B4-40FB-8BF7-CE7FCF97B6B1}" destId="{190F14F1-B07E-4D12-AF7D-8A79DCB09DCF}" srcOrd="4" destOrd="0" parTransId="{4E2563DA-0E3F-42E9-AAA6-ED03B76AAB9B}" sibTransId="{479A1583-45D3-48CC-AC34-114611CDC5A3}"/>
    <dgm:cxn modelId="{CE35E9CE-5637-41CE-9B74-C8F6D396345D}" srcId="{DE4FFA5F-0DB6-4D96-AF4B-58FF77BD1369}" destId="{2927F8BE-5860-40E7-9A0B-0D4D1F277535}" srcOrd="4" destOrd="0" parTransId="{6E14B9BE-9AF7-42AE-9C75-FD2123B14836}" sibTransId="{9568B2DD-DA06-4287-A148-B4A7678B896E}"/>
    <dgm:cxn modelId="{2549A1D3-DC33-446B-9ABD-497CBD3CBA8E}" type="presOf" srcId="{19C9EAEC-8434-480C-A431-BA33BB3A3F0A}" destId="{C762219D-88E3-4FC5-9902-3FE7B355AA37}" srcOrd="0" destOrd="0" presId="urn:microsoft.com/office/officeart/2005/8/layout/hList2"/>
    <dgm:cxn modelId="{CCDE17DE-395B-431A-A397-5A9309E2A658}" srcId="{8B4B5FFA-55B4-40FB-8BF7-CE7FCF97B6B1}" destId="{26FDED5A-7D1E-4049-BFA5-063E8D28099D}" srcOrd="0" destOrd="0" parTransId="{0EF7C509-DF38-4202-B2C4-6998540AD6F7}" sibTransId="{56799B10-DB72-4AAF-B6CB-35A030CB45F9}"/>
    <dgm:cxn modelId="{9D2E596F-3CD1-4818-878A-28551D9923B0}" srcId="{91CC1D9E-B7AA-4E5C-93EE-CBD87D21E73E}" destId="{781549EC-82DC-46A5-91DA-3A82111ABA73}" srcOrd="1" destOrd="0" parTransId="{54CFD8C5-99E9-4839-BC70-6A99A78E6085}" sibTransId="{55B7EFE0-8B8A-480D-B024-C672F2D29EFE}"/>
    <dgm:cxn modelId="{44283334-BE43-43AC-8B2D-6F0CBE7355F0}" srcId="{19C9EAEC-8434-480C-A431-BA33BB3A3F0A}" destId="{E1384C45-7DC0-446C-91ED-A82888F98188}" srcOrd="1" destOrd="0" parTransId="{55FFD0F1-8424-4C74-85B8-8104E98D286C}" sibTransId="{DD085EEC-85D0-4424-9D94-32CC5F7B6C94}"/>
    <dgm:cxn modelId="{B4C6A70D-3F63-4A60-B008-EBEA8A8076F5}" srcId="{DE4FFA5F-0DB6-4D96-AF4B-58FF77BD1369}" destId="{CD48261E-B1A7-499C-8864-97C4525D748C}" srcOrd="5" destOrd="0" parTransId="{162045EE-429D-4E65-B77E-535B20C71327}" sibTransId="{3D130E09-5F3D-4A67-B44A-9E11852AD724}"/>
    <dgm:cxn modelId="{9AA18D01-B156-4AC2-9C7F-AA749EA0D597}" type="presOf" srcId="{61DB3CCB-2854-419F-BE8B-D088F22217CB}" destId="{D301C24E-5DB5-431C-93A2-B1BEF12F4145}" srcOrd="0" destOrd="8" presId="urn:microsoft.com/office/officeart/2005/8/layout/hList2"/>
    <dgm:cxn modelId="{926B4E88-08A1-41BD-B121-8E982EAC43A3}" srcId="{91CC1D9E-B7AA-4E5C-93EE-CBD87D21E73E}" destId="{5161896D-53B8-4443-988C-8B7A6F227FFA}" srcOrd="7" destOrd="0" parTransId="{E10C17B6-FE96-4B87-8F51-07F4798FD92D}" sibTransId="{BFDCC557-D972-4858-B68B-075614E73FD0}"/>
    <dgm:cxn modelId="{EAF63C40-BD69-454D-BD76-A523DCEA6BD3}" type="presOf" srcId="{FB48CDDA-E62C-44A9-AD92-3C0E867056D8}" destId="{678417F5-8425-44FE-9FBE-1981C97A3FD5}" srcOrd="0" destOrd="3" presId="urn:microsoft.com/office/officeart/2005/8/layout/hList2"/>
    <dgm:cxn modelId="{C9DB3217-7C89-486D-9A3C-E3196319F72C}" type="presOf" srcId="{EB5DF9D1-BE2E-4EB7-96F6-64B49830A198}" destId="{38887FA7-EACB-43BE-882A-6FE4C23CC4B1}" srcOrd="0" destOrd="6" presId="urn:microsoft.com/office/officeart/2005/8/layout/hList2"/>
    <dgm:cxn modelId="{90F123C7-6F5C-4193-AD18-E4129934C433}" srcId="{91CC1D9E-B7AA-4E5C-93EE-CBD87D21E73E}" destId="{B1FB8C12-F281-46F9-8C80-219F0C532B30}" srcOrd="2" destOrd="0" parTransId="{9BEF1C11-BBD2-4773-8E89-843FE21A031B}" sibTransId="{4C010FE7-F5D0-49E2-AF17-DDAC1D95645C}"/>
    <dgm:cxn modelId="{DC529FED-3105-4429-BAD9-C2F7AC1A363A}" srcId="{91CC1D9E-B7AA-4E5C-93EE-CBD87D21E73E}" destId="{53F662E1-7B62-469D-B2EF-561A2064FD36}" srcOrd="3" destOrd="0" parTransId="{680791E8-D20D-4B00-955A-CFDF82D436E5}" sibTransId="{FE9B3D8D-E873-4D5A-AF3D-15D4A6069DC0}"/>
    <dgm:cxn modelId="{11A76367-A50C-4687-B3F9-474A24540459}" type="presOf" srcId="{B1FB8C12-F281-46F9-8C80-219F0C532B30}" destId="{D301C24E-5DB5-431C-93A2-B1BEF12F4145}" srcOrd="0" destOrd="2" presId="urn:microsoft.com/office/officeart/2005/8/layout/hList2"/>
    <dgm:cxn modelId="{B5F0A511-61A1-427A-8057-935B6E40226A}" srcId="{75D71DE8-40AD-48C9-8437-C43F345F9696}" destId="{19C9EAEC-8434-480C-A431-BA33BB3A3F0A}" srcOrd="0" destOrd="0" parTransId="{23ED45E9-31F0-4252-A12B-77E1B62DFE1D}" sibTransId="{66F6E15C-07FE-4B31-84C8-13ECF3EFA3CC}"/>
    <dgm:cxn modelId="{73586998-9D65-4A6D-B3C4-D67CB321F508}" type="presParOf" srcId="{726F0AFE-EE87-4081-9C0A-DB3A928C12F1}" destId="{CC21D7BF-58CA-4A9F-A611-6EB6238A0ABD}" srcOrd="0" destOrd="0" presId="urn:microsoft.com/office/officeart/2005/8/layout/hList2"/>
    <dgm:cxn modelId="{87C58C37-06BB-4F10-8E83-78EA5A7AD88B}" type="presParOf" srcId="{CC21D7BF-58CA-4A9F-A611-6EB6238A0ABD}" destId="{802F3EE8-24B1-4342-9047-F643F41D0457}" srcOrd="0" destOrd="0" presId="urn:microsoft.com/office/officeart/2005/8/layout/hList2"/>
    <dgm:cxn modelId="{D31B31B8-1BFB-4A80-86AF-553A23F5794A}" type="presParOf" srcId="{CC21D7BF-58CA-4A9F-A611-6EB6238A0ABD}" destId="{678417F5-8425-44FE-9FBE-1981C97A3FD5}" srcOrd="1" destOrd="0" presId="urn:microsoft.com/office/officeart/2005/8/layout/hList2"/>
    <dgm:cxn modelId="{59D61DF2-95ED-48C6-A834-D0B0F0278CDD}" type="presParOf" srcId="{CC21D7BF-58CA-4A9F-A611-6EB6238A0ABD}" destId="{C762219D-88E3-4FC5-9902-3FE7B355AA37}" srcOrd="2" destOrd="0" presId="urn:microsoft.com/office/officeart/2005/8/layout/hList2"/>
    <dgm:cxn modelId="{785D9523-911B-4605-9A8B-DBF9771C2B7D}" type="presParOf" srcId="{726F0AFE-EE87-4081-9C0A-DB3A928C12F1}" destId="{C25C23E4-915D-48F7-9C37-830E809D5231}" srcOrd="1" destOrd="0" presId="urn:microsoft.com/office/officeart/2005/8/layout/hList2"/>
    <dgm:cxn modelId="{E71FD75E-7012-426B-9884-4DEF6B769AA5}" type="presParOf" srcId="{726F0AFE-EE87-4081-9C0A-DB3A928C12F1}" destId="{E856186E-5E7C-40FC-AE5D-9EF62796456B}" srcOrd="2" destOrd="0" presId="urn:microsoft.com/office/officeart/2005/8/layout/hList2"/>
    <dgm:cxn modelId="{8D0BA585-0D5C-41FA-B37F-11C35717D03F}" type="presParOf" srcId="{E856186E-5E7C-40FC-AE5D-9EF62796456B}" destId="{05B48C12-1766-4C14-948E-9F344BF22349}" srcOrd="0" destOrd="0" presId="urn:microsoft.com/office/officeart/2005/8/layout/hList2"/>
    <dgm:cxn modelId="{CE77C5C2-E2BD-462A-B905-D2F43A9DE707}" type="presParOf" srcId="{E856186E-5E7C-40FC-AE5D-9EF62796456B}" destId="{572C7916-1BB6-4DEF-B74A-BC5F2DDB49DF}" srcOrd="1" destOrd="0" presId="urn:microsoft.com/office/officeart/2005/8/layout/hList2"/>
    <dgm:cxn modelId="{3E08B089-D867-4DB3-A900-A4CFDE47BBB7}" type="presParOf" srcId="{E856186E-5E7C-40FC-AE5D-9EF62796456B}" destId="{68684858-B4E0-4277-8861-ED5C2DB5EC2E}" srcOrd="2" destOrd="0" presId="urn:microsoft.com/office/officeart/2005/8/layout/hList2"/>
    <dgm:cxn modelId="{9E80721C-9AC3-48D2-BD75-CF61E508AAE5}" type="presParOf" srcId="{726F0AFE-EE87-4081-9C0A-DB3A928C12F1}" destId="{E564B993-F08C-4ABD-B82F-72AD66839F10}" srcOrd="3" destOrd="0" presId="urn:microsoft.com/office/officeart/2005/8/layout/hList2"/>
    <dgm:cxn modelId="{FA23A675-939B-463B-9740-4AFB0B968A70}" type="presParOf" srcId="{726F0AFE-EE87-4081-9C0A-DB3A928C12F1}" destId="{CB27D88D-8CD4-45E0-B403-B3BB547767F5}" srcOrd="4" destOrd="0" presId="urn:microsoft.com/office/officeart/2005/8/layout/hList2"/>
    <dgm:cxn modelId="{3A7DCAAC-391E-4A0C-AB22-36BD2E1C95A2}" type="presParOf" srcId="{CB27D88D-8CD4-45E0-B403-B3BB547767F5}" destId="{586647A0-6032-479C-BC49-D07E4A13875F}" srcOrd="0" destOrd="0" presId="urn:microsoft.com/office/officeart/2005/8/layout/hList2"/>
    <dgm:cxn modelId="{4F761BC5-B376-42A5-BFF5-1ACA46B0CC0C}" type="presParOf" srcId="{CB27D88D-8CD4-45E0-B403-B3BB547767F5}" destId="{D301C24E-5DB5-431C-93A2-B1BEF12F4145}" srcOrd="1" destOrd="0" presId="urn:microsoft.com/office/officeart/2005/8/layout/hList2"/>
    <dgm:cxn modelId="{7393548F-A0FE-4D40-BC93-21972591310E}" type="presParOf" srcId="{CB27D88D-8CD4-45E0-B403-B3BB547767F5}" destId="{9C71B954-EA49-4972-A53A-903DEF600A3C}" srcOrd="2" destOrd="0" presId="urn:microsoft.com/office/officeart/2005/8/layout/hList2"/>
    <dgm:cxn modelId="{0334852A-7C6A-4F57-8BAE-D9F1DACE5961}" type="presParOf" srcId="{726F0AFE-EE87-4081-9C0A-DB3A928C12F1}" destId="{054C62E2-889E-4C14-9CA3-98124109EDE9}" srcOrd="5" destOrd="0" presId="urn:microsoft.com/office/officeart/2005/8/layout/hList2"/>
    <dgm:cxn modelId="{F49DF611-CE8C-49B7-BE29-703BE3B41222}" type="presParOf" srcId="{726F0AFE-EE87-4081-9C0A-DB3A928C12F1}" destId="{C2E90174-780B-4F93-9EFC-83049BC02C42}" srcOrd="6" destOrd="0" presId="urn:microsoft.com/office/officeart/2005/8/layout/hList2"/>
    <dgm:cxn modelId="{5203B3A3-2EFC-49CD-921E-1C94BD31911D}" type="presParOf" srcId="{C2E90174-780B-4F93-9EFC-83049BC02C42}" destId="{678C5398-1015-4EA9-B231-62AFE7FFE6D8}" srcOrd="0" destOrd="0" presId="urn:microsoft.com/office/officeart/2005/8/layout/hList2"/>
    <dgm:cxn modelId="{F8760F4F-1DE0-4583-B1CD-EA4D5B031BB4}" type="presParOf" srcId="{C2E90174-780B-4F93-9EFC-83049BC02C42}" destId="{38887FA7-EACB-43BE-882A-6FE4C23CC4B1}" srcOrd="1" destOrd="0" presId="urn:microsoft.com/office/officeart/2005/8/layout/hList2"/>
    <dgm:cxn modelId="{1822A5C8-986F-4317-89C1-3BC124EA09A4}" type="presParOf" srcId="{C2E90174-780B-4F93-9EFC-83049BC02C42}" destId="{A6F20F58-7701-46E4-ACDC-BF62FA688678}" srcOrd="2" destOrd="0" presId="urn:microsoft.com/office/officeart/2005/8/layout/h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custT="1"/>
      <dgm:spPr/>
      <dgm:t>
        <a:bodyPr/>
        <a:lstStyle/>
        <a:p>
          <a:pPr algn="ctr"/>
          <a:r>
            <a:rPr lang="es-ES" altLang="ko-KR" sz="800" b="1" dirty="0">
              <a:latin typeface="+mn-lt"/>
            </a:rPr>
            <a:t>PROGRAMA DE AGUA POTABLE Y ALCANTARILLADO EN ÁREAS PERIURBANAS PARA LA CIUDAD DE SANTA CRUZ DE LA SIERRA (KfW) (PERIURBANOS II, III Y IV)</a:t>
          </a:r>
          <a:endParaRPr lang="es-BO" altLang="ko-KR" sz="800" b="1" dirty="0">
            <a:latin typeface="+mn-lt"/>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a:solidFill>
          <a:schemeClr val="accent2">
            <a:lumMod val="75000"/>
            <a:alpha val="50196"/>
          </a:schemeClr>
        </a:solidFill>
        <a:ln w="19050">
          <a:solidFill>
            <a:srgbClr val="7F6000"/>
          </a:solidFill>
        </a:ln>
      </dgm:spPr>
      <dgm:t>
        <a:bodyPr/>
        <a:lstStyle/>
        <a:p>
          <a:pPr algn="l">
            <a:buNone/>
          </a:pPr>
          <a:endParaRPr lang="es-BO" sz="1100" b="1" dirty="0">
            <a:solidFill>
              <a:srgbClr val="000000"/>
            </a:solidFill>
            <a:latin typeface="Century Gothic" panose="020B0502020202020204" pitchFamily="34" charset="0"/>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custT="1"/>
      <dgm:spPr/>
      <dgm:t>
        <a:bodyPr/>
        <a:lstStyle/>
        <a:p>
          <a:pPr algn="ctr"/>
          <a:r>
            <a:rPr lang="es-ES" sz="800" b="1" dirty="0">
              <a:latin typeface="+mn-lt"/>
            </a:rPr>
            <a:t>PROGRAMA PROYECTO ABASTECIMIENTO AGUA POTABLE SUCRE III</a:t>
          </a:r>
          <a:endParaRPr lang="es-BO" sz="800" b="1" dirty="0">
            <a:latin typeface="+mn-lt"/>
          </a:endParaRP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FF25147E-0604-4F6C-A31A-933E14A0009E}">
      <dgm:prSet phldrT="[Texto]" custT="1"/>
      <dgm:spPr/>
      <dgm:t>
        <a:bodyPr/>
        <a:lstStyle/>
        <a:p>
          <a:pPr algn="ctr"/>
          <a:r>
            <a:rPr lang="es-ES" sz="800" b="1" dirty="0">
              <a:latin typeface="+mn-lt"/>
            </a:rPr>
            <a:t>PROGRAMA DE AGUA POTABLE Y ALCANTARILLADO SUCRE IV</a:t>
          </a:r>
          <a:endParaRPr lang="es-BO" sz="800" b="1" dirty="0">
            <a:latin typeface="+mn-lt"/>
          </a:endParaRPr>
        </a:p>
      </dgm:t>
    </dgm:pt>
    <dgm:pt modelId="{9517C481-298C-40CF-B19E-CEFD1B42E829}" type="parTrans" cxnId="{537A429E-11B7-460B-AEAB-F93D2CB6E9AB}">
      <dgm:prSet/>
      <dgm:spPr/>
      <dgm:t>
        <a:bodyPr/>
        <a:lstStyle/>
        <a:p>
          <a:endParaRPr lang="es-BO" b="1">
            <a:latin typeface="Century Gothic" panose="020B0502020202020204" pitchFamily="34" charset="0"/>
          </a:endParaRPr>
        </a:p>
      </dgm:t>
    </dgm:pt>
    <dgm:pt modelId="{D5F5EEF3-E391-49A4-B119-86D9FE55FE2A}" type="sibTrans" cxnId="{537A429E-11B7-460B-AEAB-F93D2CB6E9AB}">
      <dgm:prSet/>
      <dgm:spPr/>
      <dgm:t>
        <a:bodyPr/>
        <a:lstStyle/>
        <a:p>
          <a:endParaRPr lang="es-BO" b="1">
            <a:latin typeface="Century Gothic" panose="020B0502020202020204" pitchFamily="34" charset="0"/>
          </a:endParaRPr>
        </a:p>
      </dgm:t>
    </dgm:pt>
    <dgm:pt modelId="{A4622505-8C1C-4CF4-BC4C-47CE4931F75E}">
      <dgm:prSet phldrT="[Texto]" custT="1"/>
      <dgm:spPr>
        <a:solidFill>
          <a:schemeClr val="accent2">
            <a:lumMod val="75000"/>
            <a:alpha val="50196"/>
          </a:schemeClr>
        </a:solidFill>
        <a:ln w="19050">
          <a:solidFill>
            <a:srgbClr val="7F6000"/>
          </a:solidFill>
        </a:ln>
      </dgm:spPr>
      <dgm:t>
        <a:bodyPr/>
        <a:lstStyle/>
        <a:p>
          <a:pPr marL="114300" lvl="1" indent="0" algn="l" defTabSz="666750">
            <a:lnSpc>
              <a:spcPct val="90000"/>
            </a:lnSpc>
            <a:spcBef>
              <a:spcPct val="0"/>
            </a:spcBef>
            <a:spcAft>
              <a:spcPct val="15000"/>
            </a:spcAft>
            <a:buNone/>
          </a:pPr>
          <a:endParaRPr lang="es-BO" sz="1500" b="0" kern="1200" dirty="0">
            <a:latin typeface="Century Gothic" panose="020B0502020202020204" pitchFamily="34" charset="0"/>
          </a:endParaRPr>
        </a:p>
      </dgm:t>
    </dgm:pt>
    <dgm:pt modelId="{3235FC47-3B34-4ADB-8123-0BE7523458EB}" type="parTrans" cxnId="{AF994EE5-8C23-4ABB-8893-B017EF7C43B9}">
      <dgm:prSet/>
      <dgm:spPr/>
      <dgm:t>
        <a:bodyPr/>
        <a:lstStyle/>
        <a:p>
          <a:endParaRPr lang="es-BO" b="1">
            <a:latin typeface="Century Gothic" panose="020B0502020202020204" pitchFamily="34" charset="0"/>
          </a:endParaRPr>
        </a:p>
      </dgm:t>
    </dgm:pt>
    <dgm:pt modelId="{1D9DDDC9-6F07-4178-92E9-7BD40A481217}" type="sibTrans" cxnId="{AF994EE5-8C23-4ABB-8893-B017EF7C43B9}">
      <dgm:prSet/>
      <dgm:spPr/>
      <dgm:t>
        <a:bodyPr/>
        <a:lstStyle/>
        <a:p>
          <a:endParaRPr lang="es-BO" b="1">
            <a:latin typeface="Century Gothic" panose="020B0502020202020204" pitchFamily="34" charset="0"/>
          </a:endParaRPr>
        </a:p>
      </dgm:t>
    </dgm:pt>
    <dgm:pt modelId="{179D364B-7321-44FF-9152-BB6063B3271F}">
      <dgm:prSet phldrT="[Texto]" custT="1"/>
      <dgm:spPr>
        <a:solidFill>
          <a:schemeClr val="accent2">
            <a:lumMod val="75000"/>
            <a:alpha val="50196"/>
          </a:schemeClr>
        </a:solidFill>
        <a:ln w="19050">
          <a:solidFill>
            <a:srgbClr val="7F6000"/>
          </a:solidFill>
        </a:ln>
      </dgm:spPr>
      <dgm:t>
        <a:bodyPr/>
        <a:lstStyle/>
        <a:p>
          <a:pPr algn="ctr">
            <a:buNone/>
          </a:pPr>
          <a:r>
            <a:rPr lang="es-ES" sz="900" b="1" dirty="0">
              <a:solidFill>
                <a:srgbClr val="000000"/>
              </a:solidFill>
              <a:effectLst>
                <a:outerShdw blurRad="38100" dist="38100" dir="2700000" algn="tl">
                  <a:srgbClr val="000000">
                    <a:alpha val="43137"/>
                  </a:srgbClr>
                </a:outerShdw>
              </a:effectLst>
              <a:latin typeface="Century Gothic" panose="020B0502020202020204" pitchFamily="34" charset="0"/>
            </a:rPr>
            <a:t>EUR47,402,710</a:t>
          </a:r>
          <a:endParaRPr lang="es-BO" sz="900" b="1" dirty="0">
            <a:solidFill>
              <a:srgbClr val="000000"/>
            </a:solidFill>
            <a:effectLst>
              <a:outerShdw blurRad="38100" dist="38100" dir="2700000" algn="tl">
                <a:srgbClr val="000000">
                  <a:alpha val="43137"/>
                </a:srgbClr>
              </a:outerShdw>
            </a:effectLst>
            <a:latin typeface="Century Gothic" panose="020B0502020202020204" pitchFamily="34" charset="0"/>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BC24A869-D6B1-4148-91FE-BF75F67F5242}">
      <dgm:prSet phldrT="[Texto]" custT="1"/>
      <dgm:spPr>
        <a:solidFill>
          <a:schemeClr val="accent2">
            <a:lumMod val="75000"/>
            <a:alpha val="50196"/>
          </a:schemeClr>
        </a:solidFill>
        <a:ln w="19050">
          <a:solidFill>
            <a:srgbClr val="7F6000"/>
          </a:solidFill>
        </a:ln>
      </dgm:spPr>
      <dgm:t>
        <a:bodyPr/>
        <a:lstStyle/>
        <a:p>
          <a:pPr algn="l">
            <a:buNone/>
          </a:pPr>
          <a:endParaRPr lang="es-BO" sz="1500" b="1" dirty="0">
            <a:solidFill>
              <a:srgbClr val="000000"/>
            </a:solidFill>
            <a:latin typeface="Century Gothic" panose="020B0502020202020204" pitchFamily="34" charset="0"/>
          </a:endParaRPr>
        </a:p>
      </dgm:t>
    </dgm:pt>
    <dgm:pt modelId="{FFEE1452-967A-49EE-BC5A-339CD3D7A8CC}" type="parTrans" cxnId="{52E157AA-9CB4-4C9A-B834-B92F6F89B249}">
      <dgm:prSet/>
      <dgm:spPr/>
      <dgm:t>
        <a:bodyPr/>
        <a:lstStyle/>
        <a:p>
          <a:endParaRPr lang="es-BO">
            <a:latin typeface="Century Gothic" panose="020B0502020202020204" pitchFamily="34" charset="0"/>
          </a:endParaRPr>
        </a:p>
      </dgm:t>
    </dgm:pt>
    <dgm:pt modelId="{917300D8-BA0D-4D12-8F9F-9A396E385E70}" type="sibTrans" cxnId="{52E157AA-9CB4-4C9A-B834-B92F6F89B249}">
      <dgm:prSet/>
      <dgm:spPr/>
      <dgm:t>
        <a:bodyPr/>
        <a:lstStyle/>
        <a:p>
          <a:endParaRPr lang="es-BO">
            <a:latin typeface="Century Gothic" panose="020B0502020202020204" pitchFamily="34" charset="0"/>
          </a:endParaRPr>
        </a:p>
      </dgm:t>
    </dgm:pt>
    <dgm:pt modelId="{EBBFD3A1-53F6-48C5-B357-A2517A4EAF06}">
      <dgm:prSet phldrT="[Texto]" custT="1"/>
      <dgm:spPr>
        <a:solidFill>
          <a:schemeClr val="accent2">
            <a:lumMod val="75000"/>
            <a:alpha val="50196"/>
          </a:schemeClr>
        </a:solidFill>
        <a:ln w="19050">
          <a:solidFill>
            <a:srgbClr val="7F6000"/>
          </a:solidFill>
        </a:ln>
      </dgm:spPr>
      <dgm:t>
        <a:bodyPr/>
        <a:lstStyle/>
        <a:p>
          <a:pPr algn="l">
            <a:buNone/>
          </a:pPr>
          <a:r>
            <a:rPr lang="es-ES" sz="800" b="1" dirty="0">
              <a:solidFill>
                <a:srgbClr val="000000"/>
              </a:solidFill>
              <a:latin typeface="Century Gothic" panose="020B0502020202020204" pitchFamily="34" charset="0"/>
            </a:rPr>
            <a:t>SANTA CRUZ</a:t>
          </a:r>
          <a:endParaRPr lang="es-BO" sz="800" b="1" dirty="0">
            <a:solidFill>
              <a:srgbClr val="000000"/>
            </a:solidFill>
            <a:latin typeface="Century Gothic" panose="020B0502020202020204" pitchFamily="34" charset="0"/>
          </a:endParaRPr>
        </a:p>
      </dgm:t>
    </dgm:pt>
    <dgm:pt modelId="{E9C67157-22B7-49E0-BF32-EA52389E087A}" type="parTrans" cxnId="{504B6E5C-45EE-4524-BD13-3F3992DCE1A1}">
      <dgm:prSet/>
      <dgm:spPr/>
      <dgm:t>
        <a:bodyPr/>
        <a:lstStyle/>
        <a:p>
          <a:endParaRPr lang="es-BO">
            <a:latin typeface="Century Gothic" panose="020B0502020202020204" pitchFamily="34" charset="0"/>
          </a:endParaRPr>
        </a:p>
      </dgm:t>
    </dgm:pt>
    <dgm:pt modelId="{9FF7A479-B0C0-4369-9601-C2173EF52B8D}" type="sibTrans" cxnId="{504B6E5C-45EE-4524-BD13-3F3992DCE1A1}">
      <dgm:prSet/>
      <dgm:spPr/>
      <dgm:t>
        <a:bodyPr/>
        <a:lstStyle/>
        <a:p>
          <a:endParaRPr lang="es-BO">
            <a:latin typeface="Century Gothic" panose="020B0502020202020204" pitchFamily="34" charset="0"/>
          </a:endParaRPr>
        </a:p>
      </dgm:t>
    </dgm:pt>
    <dgm:pt modelId="{186EDD38-46E8-4036-8392-D572BBEB86E1}">
      <dgm:prSet phldrT="[Texto]" custT="1"/>
      <dgm:spPr>
        <a:solidFill>
          <a:schemeClr val="accent2">
            <a:lumMod val="75000"/>
            <a:alpha val="50196"/>
          </a:schemeClr>
        </a:solidFill>
        <a:ln w="19050">
          <a:solidFill>
            <a:srgbClr val="7F6000"/>
          </a:solidFill>
        </a:ln>
      </dgm:spPr>
      <dgm:t>
        <a:bodyPr/>
        <a:lstStyle/>
        <a:p>
          <a:pPr algn="l">
            <a:buNone/>
          </a:pPr>
          <a:endParaRPr lang="es-BO" sz="1500" b="1" dirty="0">
            <a:solidFill>
              <a:srgbClr val="000000"/>
            </a:solidFill>
            <a:latin typeface="Century Gothic" panose="020B0502020202020204" pitchFamily="34" charset="0"/>
          </a:endParaRPr>
        </a:p>
      </dgm:t>
    </dgm:pt>
    <dgm:pt modelId="{3451FC6B-0AD5-41F6-B958-A64D33253D1E}" type="parTrans" cxnId="{0DAD7961-02C8-4BB9-A501-394D701E714A}">
      <dgm:prSet/>
      <dgm:spPr/>
      <dgm:t>
        <a:bodyPr/>
        <a:lstStyle/>
        <a:p>
          <a:endParaRPr lang="es-BO">
            <a:latin typeface="Century Gothic" panose="020B0502020202020204" pitchFamily="34" charset="0"/>
          </a:endParaRPr>
        </a:p>
      </dgm:t>
    </dgm:pt>
    <dgm:pt modelId="{1B764008-1649-4081-8BC7-5D691A72FBFA}" type="sibTrans" cxnId="{0DAD7961-02C8-4BB9-A501-394D701E714A}">
      <dgm:prSet/>
      <dgm:spPr/>
      <dgm:t>
        <a:bodyPr/>
        <a:lstStyle/>
        <a:p>
          <a:endParaRPr lang="es-BO">
            <a:latin typeface="Century Gothic" panose="020B0502020202020204" pitchFamily="34" charset="0"/>
          </a:endParaRPr>
        </a:p>
      </dgm:t>
    </dgm:pt>
    <dgm:pt modelId="{941A64BA-5F48-4888-AEF3-F152F489B05D}">
      <dgm:prSet phldrT="[Texto]" custT="1"/>
      <dgm:spPr>
        <a:solidFill>
          <a:schemeClr val="accent2">
            <a:lumMod val="75000"/>
            <a:alpha val="50196"/>
          </a:schemeClr>
        </a:solidFill>
        <a:ln w="19050">
          <a:solidFill>
            <a:srgbClr val="7F6000"/>
          </a:solidFill>
        </a:ln>
      </dgm:spPr>
      <dgm:t>
        <a:bodyPr/>
        <a:lstStyle/>
        <a:p>
          <a:pPr algn="l">
            <a:buNone/>
          </a:pPr>
          <a:endParaRPr lang="es-BO" sz="1500" b="1" dirty="0">
            <a:solidFill>
              <a:srgbClr val="000000"/>
            </a:solidFill>
            <a:latin typeface="Century Gothic" panose="020B0502020202020204" pitchFamily="34" charset="0"/>
          </a:endParaRPr>
        </a:p>
      </dgm:t>
    </dgm:pt>
    <dgm:pt modelId="{CE5B4E67-3E5D-4118-8FD0-DEF278B18420}" type="parTrans" cxnId="{B34BFB7F-86AA-466B-9C68-7871D5446B96}">
      <dgm:prSet/>
      <dgm:spPr/>
      <dgm:t>
        <a:bodyPr/>
        <a:lstStyle/>
        <a:p>
          <a:endParaRPr lang="es-BO">
            <a:latin typeface="Century Gothic" panose="020B0502020202020204" pitchFamily="34" charset="0"/>
          </a:endParaRPr>
        </a:p>
      </dgm:t>
    </dgm:pt>
    <dgm:pt modelId="{AFEA02B0-0C20-4006-99E4-5731F0757567}" type="sibTrans" cxnId="{B34BFB7F-86AA-466B-9C68-7871D5446B96}">
      <dgm:prSet/>
      <dgm:spPr/>
      <dgm:t>
        <a:bodyPr/>
        <a:lstStyle/>
        <a:p>
          <a:endParaRPr lang="es-BO">
            <a:latin typeface="Century Gothic" panose="020B0502020202020204" pitchFamily="34" charset="0"/>
          </a:endParaRPr>
        </a:p>
      </dgm:t>
    </dgm:pt>
    <dgm:pt modelId="{0F8B3533-B5DD-40B4-8156-FB7636B8BF8D}">
      <dgm:prSet phldrT="[Texto]" custT="1"/>
      <dgm:spPr>
        <a:solidFill>
          <a:schemeClr val="accent2">
            <a:lumMod val="75000"/>
            <a:alpha val="50196"/>
          </a:schemeClr>
        </a:solidFill>
        <a:ln w="19050">
          <a:solidFill>
            <a:srgbClr val="7F6000"/>
          </a:solidFill>
        </a:ln>
      </dgm:spPr>
      <dgm:t>
        <a:bodyPr/>
        <a:lstStyle/>
        <a:p>
          <a:pPr algn="l">
            <a:buNone/>
          </a:pPr>
          <a:endParaRPr lang="es-BO" sz="1500" b="1" dirty="0">
            <a:solidFill>
              <a:srgbClr val="000000"/>
            </a:solidFill>
            <a:latin typeface="Century Gothic" panose="020B0502020202020204" pitchFamily="34" charset="0"/>
          </a:endParaRPr>
        </a:p>
      </dgm:t>
    </dgm:pt>
    <dgm:pt modelId="{8241817F-8E8F-4598-8D86-2B09D47F0A82}" type="parTrans" cxnId="{A5A7C1BB-2644-4DD7-B8AD-6371FAE857B5}">
      <dgm:prSet/>
      <dgm:spPr/>
      <dgm:t>
        <a:bodyPr/>
        <a:lstStyle/>
        <a:p>
          <a:endParaRPr lang="es-BO">
            <a:latin typeface="Century Gothic" panose="020B0502020202020204" pitchFamily="34" charset="0"/>
          </a:endParaRPr>
        </a:p>
      </dgm:t>
    </dgm:pt>
    <dgm:pt modelId="{840C9E90-BD6F-4E4F-840C-84DC644E6784}" type="sibTrans" cxnId="{A5A7C1BB-2644-4DD7-B8AD-6371FAE857B5}">
      <dgm:prSet/>
      <dgm:spPr/>
      <dgm:t>
        <a:bodyPr/>
        <a:lstStyle/>
        <a:p>
          <a:endParaRPr lang="es-BO">
            <a:latin typeface="Century Gothic" panose="020B0502020202020204" pitchFamily="34" charset="0"/>
          </a:endParaRPr>
        </a:p>
      </dgm:t>
    </dgm:pt>
    <dgm:pt modelId="{3702DC59-63B0-4972-8447-0FCB31255CEC}">
      <dgm:prSet phldrT="[Texto]" custT="1"/>
      <dgm:spPr>
        <a:solidFill>
          <a:schemeClr val="accent2">
            <a:lumMod val="75000"/>
            <a:alpha val="50196"/>
          </a:schemeClr>
        </a:solidFill>
        <a:ln w="19050">
          <a:solidFill>
            <a:srgbClr val="7F6000"/>
          </a:solidFill>
        </a:ln>
      </dgm:spPr>
      <dgm:t>
        <a:bodyPr/>
        <a:lstStyle/>
        <a:p>
          <a:pPr algn="l">
            <a:buNone/>
          </a:pPr>
          <a:endParaRPr lang="es-BO" sz="1500" b="1" dirty="0">
            <a:solidFill>
              <a:srgbClr val="000000"/>
            </a:solidFill>
            <a:latin typeface="Century Gothic" panose="020B0502020202020204" pitchFamily="34" charset="0"/>
          </a:endParaRPr>
        </a:p>
      </dgm:t>
    </dgm:pt>
    <dgm:pt modelId="{C2358F65-6DEF-4B3D-B5D3-95BAF1E22386}" type="parTrans" cxnId="{3DC264FA-D61C-4D75-8E45-DFBD4E29C791}">
      <dgm:prSet/>
      <dgm:spPr/>
      <dgm:t>
        <a:bodyPr/>
        <a:lstStyle/>
        <a:p>
          <a:endParaRPr lang="es-BO">
            <a:latin typeface="Century Gothic" panose="020B0502020202020204" pitchFamily="34" charset="0"/>
          </a:endParaRPr>
        </a:p>
      </dgm:t>
    </dgm:pt>
    <dgm:pt modelId="{BEBAF35C-9F89-4043-9311-85703E37A828}" type="sibTrans" cxnId="{3DC264FA-D61C-4D75-8E45-DFBD4E29C791}">
      <dgm:prSet/>
      <dgm:spPr/>
      <dgm:t>
        <a:bodyPr/>
        <a:lstStyle/>
        <a:p>
          <a:endParaRPr lang="es-BO">
            <a:latin typeface="Century Gothic" panose="020B0502020202020204" pitchFamily="34" charset="0"/>
          </a:endParaRPr>
        </a:p>
      </dgm:t>
    </dgm:pt>
    <dgm:pt modelId="{D97AD6A3-B3E1-4CF9-BBE3-23DC65B9FEAB}">
      <dgm:prSet custT="1"/>
      <dgm:spPr>
        <a:solidFill>
          <a:schemeClr val="accent2">
            <a:lumMod val="75000"/>
            <a:alpha val="50196"/>
          </a:schemeClr>
        </a:solidFill>
        <a:ln w="19050">
          <a:solidFill>
            <a:srgbClr val="7F6000"/>
          </a:solidFill>
        </a:ln>
      </dgm:spPr>
      <dgm:t>
        <a:bodyPr/>
        <a:lstStyle/>
        <a:p>
          <a:pPr algn="l">
            <a:buFont typeface="Arial" panose="020B0604020202020204" pitchFamily="34" charset="0"/>
            <a:buChar char="•"/>
          </a:pPr>
          <a:r>
            <a:rPr lang="es-ES" sz="7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p>
      </dgm:t>
    </dgm:pt>
    <dgm:pt modelId="{44DDE895-5E65-4FF3-A0BF-13C0BFC096D5}" type="parTrans" cxnId="{8730E75F-AAAF-46A7-8A09-24F08DD27131}">
      <dgm:prSet/>
      <dgm:spPr/>
      <dgm:t>
        <a:bodyPr/>
        <a:lstStyle/>
        <a:p>
          <a:endParaRPr lang="es-BO">
            <a:latin typeface="Century Gothic" panose="020B0502020202020204" pitchFamily="34" charset="0"/>
          </a:endParaRPr>
        </a:p>
      </dgm:t>
    </dgm:pt>
    <dgm:pt modelId="{AE75BC70-1652-4E6B-B9F4-2AED565393E8}" type="sibTrans" cxnId="{8730E75F-AAAF-46A7-8A09-24F08DD27131}">
      <dgm:prSet/>
      <dgm:spPr/>
      <dgm:t>
        <a:bodyPr/>
        <a:lstStyle/>
        <a:p>
          <a:endParaRPr lang="es-BO">
            <a:latin typeface="Century Gothic" panose="020B0502020202020204" pitchFamily="34" charset="0"/>
          </a:endParaRPr>
        </a:p>
      </dgm:t>
    </dgm:pt>
    <dgm:pt modelId="{79260533-2437-49C3-A7E1-4B595544FAC0}">
      <dgm:prSet custT="1"/>
      <dgm:spPr>
        <a:solidFill>
          <a:schemeClr val="accent2">
            <a:lumMod val="75000"/>
            <a:alpha val="50196"/>
          </a:schemeClr>
        </a:solidFill>
        <a:ln w="19050">
          <a:solidFill>
            <a:srgbClr val="7F6000"/>
          </a:solidFill>
        </a:ln>
      </dgm:spPr>
      <dgm:t>
        <a:bodyPr/>
        <a:lstStyle/>
        <a:p>
          <a:pPr marL="57150" lvl="1" indent="0" algn="l" defTabSz="488950">
            <a:lnSpc>
              <a:spcPct val="90000"/>
            </a:lnSpc>
            <a:spcBef>
              <a:spcPct val="0"/>
            </a:spcBef>
            <a:spcAft>
              <a:spcPct val="15000"/>
            </a:spcAft>
            <a:buNone/>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EUR11,500,000</a:t>
          </a:r>
          <a:endParaRPr lang="es-BO"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DA363A64-D909-4D79-823B-90AA226D46D1}" type="parTrans" cxnId="{E77BB1BB-7B54-414C-BE11-737968423829}">
      <dgm:prSet/>
      <dgm:spPr/>
      <dgm:t>
        <a:bodyPr/>
        <a:lstStyle/>
        <a:p>
          <a:endParaRPr lang="es-BO"/>
        </a:p>
      </dgm:t>
    </dgm:pt>
    <dgm:pt modelId="{867BB314-CD23-4289-BD9C-3E2A8F61D8C6}" type="sibTrans" cxnId="{E77BB1BB-7B54-414C-BE11-737968423829}">
      <dgm:prSet/>
      <dgm:spPr/>
      <dgm:t>
        <a:bodyPr/>
        <a:lstStyle/>
        <a:p>
          <a:endParaRPr lang="es-BO"/>
        </a:p>
      </dgm:t>
    </dgm:pt>
    <dgm:pt modelId="{AC053B65-73A6-421C-8F9B-C57291552439}">
      <dgm:prSet custT="1"/>
      <dgm:spPr>
        <a:solidFill>
          <a:schemeClr val="accent2">
            <a:lumMod val="75000"/>
            <a:alpha val="50196"/>
          </a:schemeClr>
        </a:solidFill>
        <a:ln w="19050">
          <a:solidFill>
            <a:srgbClr val="7F6000"/>
          </a:solidFill>
        </a:ln>
      </dgm:spPr>
      <dgm:t>
        <a:bodyPr/>
        <a:lstStyle/>
        <a:p>
          <a:pPr marL="57150" lvl="1" indent="0" algn="l" defTabSz="400050">
            <a:lnSpc>
              <a:spcPct val="90000"/>
            </a:lnSpc>
            <a:spcBef>
              <a:spcPct val="0"/>
            </a:spcBef>
            <a:spcAft>
              <a:spcPct val="15000"/>
            </a:spcAft>
            <a:buFont typeface="Arial" panose="020B0604020202020204" pitchFamily="34" charset="0"/>
            <a:buChar char="•"/>
          </a:pPr>
          <a:r>
            <a:rPr lang="es-ES" sz="700" b="1" kern="1200" dirty="0">
              <a:solidFill>
                <a:prstClr val="white"/>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p>
      </dgm:t>
    </dgm:pt>
    <dgm:pt modelId="{0432BD69-716A-4C5C-A8C5-4E52FF968DED}" type="parTrans" cxnId="{DBF3E7B7-8D43-4B3D-8562-674B7549F6DE}">
      <dgm:prSet/>
      <dgm:spPr/>
      <dgm:t>
        <a:bodyPr/>
        <a:lstStyle/>
        <a:p>
          <a:endParaRPr lang="es-BO"/>
        </a:p>
      </dgm:t>
    </dgm:pt>
    <dgm:pt modelId="{FCFFFC5B-8B4B-480D-84B0-4CF6C49144F2}" type="sibTrans" cxnId="{DBF3E7B7-8D43-4B3D-8562-674B7549F6DE}">
      <dgm:prSet/>
      <dgm:spPr/>
      <dgm:t>
        <a:bodyPr/>
        <a:lstStyle/>
        <a:p>
          <a:endParaRPr lang="es-BO"/>
        </a:p>
      </dgm:t>
    </dgm:pt>
    <dgm:pt modelId="{A8C745C9-E300-4E62-8CEC-33F67DE6BE5A}">
      <dgm:prSet custT="1"/>
      <dgm:spPr>
        <a:solidFill>
          <a:schemeClr val="accent2">
            <a:lumMod val="75000"/>
            <a:alpha val="50196"/>
          </a:schemeClr>
        </a:solidFill>
        <a:ln w="19050">
          <a:solidFill>
            <a:srgbClr val="7F6000"/>
          </a:solidFill>
        </a:ln>
      </dgm:spPr>
      <dgm:t>
        <a:bodyPr/>
        <a:lstStyle/>
        <a:p>
          <a:pPr marL="57150" lvl="1" indent="0" algn="l" defTabSz="355600">
            <a:lnSpc>
              <a:spcPct val="90000"/>
            </a:lnSpc>
            <a:spcBef>
              <a:spcPct val="0"/>
            </a:spcBef>
            <a:spcAft>
              <a:spcPct val="15000"/>
            </a:spcAft>
            <a:buNone/>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3774D44-CD62-4066-9243-F49DF3427269}" type="parTrans" cxnId="{F00ADD3A-32C1-4D5B-AAEA-17B4174256DB}">
      <dgm:prSet/>
      <dgm:spPr/>
      <dgm:t>
        <a:bodyPr/>
        <a:lstStyle/>
        <a:p>
          <a:endParaRPr lang="es-BO"/>
        </a:p>
      </dgm:t>
    </dgm:pt>
    <dgm:pt modelId="{EC78AA7F-F164-46E6-B980-54CB258D6689}" type="sibTrans" cxnId="{F00ADD3A-32C1-4D5B-AAEA-17B4174256DB}">
      <dgm:prSet/>
      <dgm:spPr/>
      <dgm:t>
        <a:bodyPr/>
        <a:lstStyle/>
        <a:p>
          <a:endParaRPr lang="es-BO"/>
        </a:p>
      </dgm:t>
    </dgm:pt>
    <dgm:pt modelId="{B2996064-251E-462A-9A82-9D834484DBB3}">
      <dgm:prSet custT="1"/>
      <dgm:spPr>
        <a:solidFill>
          <a:schemeClr val="accent2">
            <a:lumMod val="75000"/>
            <a:alpha val="50196"/>
          </a:schemeClr>
        </a:solidFill>
        <a:ln w="19050">
          <a:solidFill>
            <a:srgbClr val="7F6000"/>
          </a:solidFill>
        </a:ln>
      </dgm:spPr>
      <dgm:t>
        <a:bodyPr/>
        <a:lstStyle/>
        <a:p>
          <a:pPr marL="57150" lvl="1" indent="0" algn="l" defTabSz="355600">
            <a:lnSpc>
              <a:spcPct val="90000"/>
            </a:lnSpc>
            <a:spcBef>
              <a:spcPct val="0"/>
            </a:spcBef>
            <a:spcAft>
              <a:spcPct val="15000"/>
            </a:spcAft>
            <a:buNone/>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4F9BB88-C4DB-4ED8-850E-086EDEFD1798}" type="parTrans" cxnId="{C170A860-B3DA-4451-B828-45AEA5E9B47F}">
      <dgm:prSet/>
      <dgm:spPr/>
      <dgm:t>
        <a:bodyPr/>
        <a:lstStyle/>
        <a:p>
          <a:endParaRPr lang="es-BO"/>
        </a:p>
      </dgm:t>
    </dgm:pt>
    <dgm:pt modelId="{AF9E448B-F840-4787-967A-90DE017DE731}" type="sibTrans" cxnId="{C170A860-B3DA-4451-B828-45AEA5E9B47F}">
      <dgm:prSet/>
      <dgm:spPr/>
      <dgm:t>
        <a:bodyPr/>
        <a:lstStyle/>
        <a:p>
          <a:endParaRPr lang="es-BO"/>
        </a:p>
      </dgm:t>
    </dgm:pt>
    <dgm:pt modelId="{E6069C6D-9429-4876-B1C2-413DA47B3788}">
      <dgm:prSet custT="1"/>
      <dgm:spPr>
        <a:solidFill>
          <a:schemeClr val="accent2">
            <a:lumMod val="75000"/>
            <a:alpha val="50196"/>
          </a:schemeClr>
        </a:solidFill>
        <a:ln w="19050">
          <a:solidFill>
            <a:srgbClr val="7F6000"/>
          </a:solidFill>
        </a:ln>
      </dgm:spPr>
      <dgm:t>
        <a:bodyPr/>
        <a:lstStyle/>
        <a:p>
          <a:pPr marL="57150" lvl="1" indent="0" algn="l" defTabSz="355600">
            <a:lnSpc>
              <a:spcPct val="90000"/>
            </a:lnSpc>
            <a:spcBef>
              <a:spcPct val="0"/>
            </a:spcBef>
            <a:spcAft>
              <a:spcPct val="15000"/>
            </a:spcAft>
            <a:buNone/>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9AA5AC8-9B44-4C6A-9B03-8A7ECDC6D80F}" type="parTrans" cxnId="{E5BDB9EA-C938-46C8-A892-C18A8DF55FD7}">
      <dgm:prSet/>
      <dgm:spPr/>
      <dgm:t>
        <a:bodyPr/>
        <a:lstStyle/>
        <a:p>
          <a:endParaRPr lang="es-BO"/>
        </a:p>
      </dgm:t>
    </dgm:pt>
    <dgm:pt modelId="{0F1FCB3A-C54C-434B-BA77-14CBE236DDB7}" type="sibTrans" cxnId="{E5BDB9EA-C938-46C8-A892-C18A8DF55FD7}">
      <dgm:prSet/>
      <dgm:spPr/>
      <dgm:t>
        <a:bodyPr/>
        <a:lstStyle/>
        <a:p>
          <a:endParaRPr lang="es-BO"/>
        </a:p>
      </dgm:t>
    </dgm:pt>
    <dgm:pt modelId="{AF6EA3F5-A55D-47AB-B8AB-5B769AA4C0D4}">
      <dgm:prSet custT="1"/>
      <dgm:spPr>
        <a:solidFill>
          <a:schemeClr val="accent2">
            <a:lumMod val="75000"/>
            <a:alpha val="50196"/>
          </a:schemeClr>
        </a:solidFill>
        <a:ln w="19050">
          <a:solidFill>
            <a:srgbClr val="7F6000"/>
          </a:solidFill>
        </a:ln>
      </dgm:spPr>
      <dgm:t>
        <a:bodyPr/>
        <a:lstStyle/>
        <a:p>
          <a:pPr marL="57150" lvl="1" indent="0" algn="l" defTabSz="444500">
            <a:lnSpc>
              <a:spcPct val="90000"/>
            </a:lnSpc>
            <a:spcBef>
              <a:spcPct val="0"/>
            </a:spcBef>
            <a:spcAft>
              <a:spcPct val="15000"/>
            </a:spcAft>
            <a:buNone/>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01EED7C-BF47-4A9A-B2A6-1FD787623405}" type="parTrans" cxnId="{639D2854-A2F1-40D6-8E50-F03FC7CB55BA}">
      <dgm:prSet/>
      <dgm:spPr/>
      <dgm:t>
        <a:bodyPr/>
        <a:lstStyle/>
        <a:p>
          <a:endParaRPr lang="es-BO"/>
        </a:p>
      </dgm:t>
    </dgm:pt>
    <dgm:pt modelId="{0BE9BBCD-14AD-4066-8128-900C1AD2634F}" type="sibTrans" cxnId="{639D2854-A2F1-40D6-8E50-F03FC7CB55BA}">
      <dgm:prSet/>
      <dgm:spPr/>
      <dgm:t>
        <a:bodyPr/>
        <a:lstStyle/>
        <a:p>
          <a:endParaRPr lang="es-BO"/>
        </a:p>
      </dgm:t>
    </dgm:pt>
    <dgm:pt modelId="{29A3C183-606A-42D3-83D9-06A1FF88C886}">
      <dgm:prSet custT="1"/>
      <dgm:spPr>
        <a:solidFill>
          <a:schemeClr val="accent2">
            <a:lumMod val="75000"/>
            <a:alpha val="50196"/>
          </a:schemeClr>
        </a:solidFill>
        <a:ln w="19050">
          <a:solidFill>
            <a:srgbClr val="7F6000"/>
          </a:solidFill>
        </a:ln>
      </dgm:spPr>
      <dgm:t>
        <a:bodyPr/>
        <a:lstStyle/>
        <a:p>
          <a:pPr marL="57150" lvl="1" indent="0" algn="l" defTabSz="488950">
            <a:lnSpc>
              <a:spcPct val="90000"/>
            </a:lnSpc>
            <a:spcBef>
              <a:spcPct val="0"/>
            </a:spcBef>
            <a:spcAft>
              <a:spcPct val="15000"/>
            </a:spcAft>
            <a:buNone/>
          </a:pPr>
          <a:r>
            <a:rPr lang="es-ES" sz="800" b="1" kern="1200" dirty="0">
              <a:solidFill>
                <a:srgbClr val="000000"/>
              </a:solidFill>
              <a:latin typeface="Century Gothic" panose="020B0502020202020204" pitchFamily="34" charset="0"/>
              <a:ea typeface="+mn-ea"/>
              <a:cs typeface="+mn-cs"/>
            </a:rPr>
            <a:t>CHUQUISACA</a:t>
          </a:r>
          <a:endParaRPr lang="es-BO" sz="800" b="1" kern="1200" dirty="0">
            <a:solidFill>
              <a:srgbClr val="000000"/>
            </a:solidFill>
            <a:latin typeface="Century Gothic" panose="020B0502020202020204" pitchFamily="34" charset="0"/>
            <a:ea typeface="+mn-ea"/>
            <a:cs typeface="+mn-cs"/>
          </a:endParaRPr>
        </a:p>
      </dgm:t>
    </dgm:pt>
    <dgm:pt modelId="{D8049332-7BA7-4D3F-9540-CE346419B46E}" type="parTrans" cxnId="{8AE4D4AF-0FAB-4427-AF80-82D56DEDD490}">
      <dgm:prSet/>
      <dgm:spPr/>
      <dgm:t>
        <a:bodyPr/>
        <a:lstStyle/>
        <a:p>
          <a:endParaRPr lang="es-BO"/>
        </a:p>
      </dgm:t>
    </dgm:pt>
    <dgm:pt modelId="{F69ABBB7-501C-4682-9358-9DB046E41EBB}" type="sibTrans" cxnId="{8AE4D4AF-0FAB-4427-AF80-82D56DEDD490}">
      <dgm:prSet/>
      <dgm:spPr/>
      <dgm:t>
        <a:bodyPr/>
        <a:lstStyle/>
        <a:p>
          <a:endParaRPr lang="es-BO"/>
        </a:p>
      </dgm:t>
    </dgm:pt>
    <dgm:pt modelId="{0665F1BC-CC8C-41A8-8D2D-41278B19E334}">
      <dgm:prSet custT="1"/>
      <dgm:spPr>
        <a:solidFill>
          <a:schemeClr val="accent2">
            <a:lumMod val="75000"/>
            <a:alpha val="50196"/>
          </a:schemeClr>
        </a:solidFill>
        <a:ln w="19050">
          <a:solidFill>
            <a:srgbClr val="7F6000"/>
          </a:solidFill>
        </a:ln>
      </dgm:spPr>
      <dgm:t>
        <a:bodyPr/>
        <a:lstStyle/>
        <a:p>
          <a:pPr marL="57150" lvl="1" indent="0" algn="l" defTabSz="444500">
            <a:lnSpc>
              <a:spcPct val="90000"/>
            </a:lnSpc>
            <a:spcBef>
              <a:spcPct val="0"/>
            </a:spcBef>
            <a:spcAft>
              <a:spcPct val="15000"/>
            </a:spcAft>
            <a:buNone/>
          </a:pPr>
          <a:r>
            <a:rPr lang="es-ES" sz="800" b="1" kern="1200" dirty="0" err="1">
              <a:solidFill>
                <a:srgbClr val="000000"/>
              </a:solidFill>
              <a:latin typeface="Century Gothic" panose="020B0502020202020204" pitchFamily="34" charset="0"/>
              <a:ea typeface="+mn-ea"/>
              <a:cs typeface="+mn-cs"/>
            </a:rPr>
            <a:t>DPTO</a:t>
          </a:r>
          <a:r>
            <a:rPr lang="es-ES" sz="800" b="1" kern="1200" dirty="0">
              <a:solidFill>
                <a:srgbClr val="000000"/>
              </a:solidFill>
              <a:latin typeface="Century Gothic" panose="020B0502020202020204" pitchFamily="34" charset="0"/>
              <a:ea typeface="+mn-ea"/>
              <a:cs typeface="+mn-cs"/>
            </a:rPr>
            <a:t>: </a:t>
          </a:r>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22664561-E2FA-46F4-99B0-745498818F97}" type="parTrans" cxnId="{AE84235F-1914-4329-9158-EA440A84F176}">
      <dgm:prSet/>
      <dgm:spPr/>
      <dgm:t>
        <a:bodyPr/>
        <a:lstStyle/>
        <a:p>
          <a:endParaRPr lang="es-BO"/>
        </a:p>
      </dgm:t>
    </dgm:pt>
    <dgm:pt modelId="{5D50790B-367F-4F9F-987D-7E66E68120C9}" type="sibTrans" cxnId="{AE84235F-1914-4329-9158-EA440A84F176}">
      <dgm:prSet/>
      <dgm:spPr/>
      <dgm:t>
        <a:bodyPr/>
        <a:lstStyle/>
        <a:p>
          <a:endParaRPr lang="es-BO"/>
        </a:p>
      </dgm:t>
    </dgm:pt>
    <dgm:pt modelId="{95255AB6-E858-4E44-8BB6-F282A99F31A0}">
      <dgm:prSet phldrT="[Texto]" custT="1"/>
      <dgm:spPr>
        <a:solidFill>
          <a:schemeClr val="accent2">
            <a:lumMod val="75000"/>
            <a:alpha val="50196"/>
          </a:schemeClr>
        </a:solidFill>
        <a:ln w="19050">
          <a:solidFill>
            <a:srgbClr val="7F6000"/>
          </a:solidFill>
        </a:ln>
      </dgm:spPr>
      <dgm:t>
        <a:bodyPr/>
        <a:lstStyle/>
        <a:p>
          <a:pPr algn="l">
            <a:buNone/>
          </a:pPr>
          <a:r>
            <a:rPr lang="es-ES" sz="800" b="1" dirty="0" err="1">
              <a:solidFill>
                <a:srgbClr val="000000"/>
              </a:solidFill>
              <a:latin typeface="Century Gothic" panose="020B0502020202020204" pitchFamily="34" charset="0"/>
            </a:rPr>
            <a:t>DPTO</a:t>
          </a:r>
          <a:r>
            <a:rPr lang="es-ES" sz="800" b="1" dirty="0">
              <a:solidFill>
                <a:srgbClr val="000000"/>
              </a:solidFill>
              <a:latin typeface="Century Gothic" panose="020B0502020202020204" pitchFamily="34" charset="0"/>
            </a:rPr>
            <a:t>: </a:t>
          </a:r>
          <a:endParaRPr lang="es-BO" sz="1100" b="1" dirty="0">
            <a:solidFill>
              <a:srgbClr val="000000"/>
            </a:solidFill>
            <a:latin typeface="Century Gothic" panose="020B0502020202020204" pitchFamily="34" charset="0"/>
          </a:endParaRPr>
        </a:p>
      </dgm:t>
    </dgm:pt>
    <dgm:pt modelId="{7E1075AD-17A1-4DA5-B07F-75DE78F856E5}" type="parTrans" cxnId="{14E1D713-0A7A-4AD1-9FA8-D6F063D8F446}">
      <dgm:prSet/>
      <dgm:spPr/>
      <dgm:t>
        <a:bodyPr/>
        <a:lstStyle/>
        <a:p>
          <a:endParaRPr lang="es-BO"/>
        </a:p>
      </dgm:t>
    </dgm:pt>
    <dgm:pt modelId="{D7F537DF-5B85-4778-94E7-13127E800F7C}" type="sibTrans" cxnId="{14E1D713-0A7A-4AD1-9FA8-D6F063D8F446}">
      <dgm:prSet/>
      <dgm:spPr/>
      <dgm:t>
        <a:bodyPr/>
        <a:lstStyle/>
        <a:p>
          <a:endParaRPr lang="es-BO"/>
        </a:p>
      </dgm:t>
    </dgm:pt>
    <dgm:pt modelId="{55C852D0-3D3F-4FDD-9C4D-A29C106EB847}">
      <dgm:prSet phldrT="[Texto]" custT="1"/>
      <dgm:spPr>
        <a:solidFill>
          <a:schemeClr val="accent2">
            <a:lumMod val="75000"/>
            <a:alpha val="50196"/>
          </a:schemeClr>
        </a:solidFill>
        <a:ln w="19050">
          <a:solidFill>
            <a:srgbClr val="7F6000"/>
          </a:solidFill>
        </a:ln>
      </dgm:spPr>
      <dgm:t>
        <a:bodyPr/>
        <a:lstStyle/>
        <a:p>
          <a:pPr algn="l">
            <a:buNone/>
          </a:pPr>
          <a:endParaRPr lang="es-BO" sz="1200" b="1" dirty="0">
            <a:solidFill>
              <a:srgbClr val="000000"/>
            </a:solidFill>
            <a:latin typeface="Century Gothic" panose="020B0502020202020204" pitchFamily="34" charset="0"/>
          </a:endParaRPr>
        </a:p>
      </dgm:t>
    </dgm:pt>
    <dgm:pt modelId="{A127AA9B-CED2-48B3-9CAB-DC2757BF182C}" type="parTrans" cxnId="{D9A74D81-4C85-43EF-B658-E2C0949DFDD8}">
      <dgm:prSet/>
      <dgm:spPr/>
      <dgm:t>
        <a:bodyPr/>
        <a:lstStyle/>
        <a:p>
          <a:endParaRPr lang="es-BO"/>
        </a:p>
      </dgm:t>
    </dgm:pt>
    <dgm:pt modelId="{99E48935-89C3-4A6F-9C33-83BC515CF900}" type="sibTrans" cxnId="{D9A74D81-4C85-43EF-B658-E2C0949DFDD8}">
      <dgm:prSet/>
      <dgm:spPr/>
      <dgm:t>
        <a:bodyPr/>
        <a:lstStyle/>
        <a:p>
          <a:endParaRPr lang="es-BO"/>
        </a:p>
      </dgm:t>
    </dgm:pt>
    <dgm:pt modelId="{79D45560-C08F-4DB4-8A3E-705B2376CCD5}">
      <dgm:prSet phldrT="[Texto]" custT="1"/>
      <dgm:spPr>
        <a:solidFill>
          <a:schemeClr val="accent2">
            <a:lumMod val="75000"/>
            <a:alpha val="50196"/>
          </a:schemeClr>
        </a:solidFill>
        <a:ln w="19050">
          <a:solidFill>
            <a:srgbClr val="7F6000"/>
          </a:solidFill>
        </a:ln>
      </dgm:spPr>
      <dgm:t>
        <a:bodyPr/>
        <a:lstStyle/>
        <a:p>
          <a:pPr algn="l">
            <a:buNone/>
          </a:pPr>
          <a:r>
            <a:rPr lang="es-ES" sz="1100" b="1" dirty="0">
              <a:solidFill>
                <a:srgbClr val="000000"/>
              </a:solidFill>
              <a:latin typeface="Century Gothic" panose="020B0502020202020204" pitchFamily="34" charset="0"/>
            </a:rPr>
            <a:t> </a:t>
          </a:r>
          <a:endParaRPr lang="es-BO" sz="1100" b="1" dirty="0">
            <a:solidFill>
              <a:srgbClr val="000000"/>
            </a:solidFill>
            <a:latin typeface="Century Gothic" panose="020B0502020202020204" pitchFamily="34" charset="0"/>
          </a:endParaRPr>
        </a:p>
      </dgm:t>
    </dgm:pt>
    <dgm:pt modelId="{0BB305E8-6B15-4BCD-AD30-EC1387666E16}" type="sibTrans" cxnId="{6C99BC11-A787-4412-A621-F5F71B9D02E6}">
      <dgm:prSet/>
      <dgm:spPr/>
      <dgm:t>
        <a:bodyPr/>
        <a:lstStyle/>
        <a:p>
          <a:endParaRPr lang="es-BO">
            <a:latin typeface="Century Gothic" panose="020B0502020202020204" pitchFamily="34" charset="0"/>
          </a:endParaRPr>
        </a:p>
      </dgm:t>
    </dgm:pt>
    <dgm:pt modelId="{E130F2BE-1106-4F78-B606-8615782B9D02}" type="parTrans" cxnId="{6C99BC11-A787-4412-A621-F5F71B9D02E6}">
      <dgm:prSet/>
      <dgm:spPr/>
      <dgm:t>
        <a:bodyPr/>
        <a:lstStyle/>
        <a:p>
          <a:endParaRPr lang="es-BO">
            <a:latin typeface="Century Gothic" panose="020B0502020202020204" pitchFamily="34" charset="0"/>
          </a:endParaRPr>
        </a:p>
      </dgm:t>
    </dgm:pt>
    <dgm:pt modelId="{01D9F61F-5573-4A89-9F95-3290E144D70A}">
      <dgm:prSet phldrT="[Texto]" custT="1"/>
      <dgm:spPr>
        <a:solidFill>
          <a:schemeClr val="accent2">
            <a:lumMod val="75000"/>
            <a:alpha val="50196"/>
          </a:schemeClr>
        </a:solidFill>
        <a:ln w="19050">
          <a:solidFill>
            <a:srgbClr val="7F6000"/>
          </a:solidFill>
        </a:ln>
      </dgm:spPr>
      <dgm:t>
        <a:bodyPr/>
        <a:lstStyle/>
        <a:p>
          <a:pPr algn="l">
            <a:buNone/>
          </a:pPr>
          <a:r>
            <a:rPr lang="es-BO" sz="1100" b="1" dirty="0">
              <a:solidFill>
                <a:srgbClr val="000000"/>
              </a:solidFill>
              <a:latin typeface="Century Gothic" panose="020B0502020202020204" pitchFamily="34" charset="0"/>
            </a:rPr>
            <a:t> </a:t>
          </a:r>
        </a:p>
      </dgm:t>
    </dgm:pt>
    <dgm:pt modelId="{26219AF0-B6BF-4322-9215-2C4138DBFD98}" type="parTrans" cxnId="{8186AC18-8921-4E8A-967B-7F48EBE76975}">
      <dgm:prSet/>
      <dgm:spPr/>
      <dgm:t>
        <a:bodyPr/>
        <a:lstStyle/>
        <a:p>
          <a:endParaRPr lang="es-BO"/>
        </a:p>
      </dgm:t>
    </dgm:pt>
    <dgm:pt modelId="{5F896A63-7D05-474A-AE6F-5559516A5EBD}" type="sibTrans" cxnId="{8186AC18-8921-4E8A-967B-7F48EBE76975}">
      <dgm:prSet/>
      <dgm:spPr/>
      <dgm:t>
        <a:bodyPr/>
        <a:lstStyle/>
        <a:p>
          <a:endParaRPr lang="es-BO"/>
        </a:p>
      </dgm:t>
    </dgm:pt>
    <dgm:pt modelId="{CC629FAA-F96C-4444-8167-E75F371B0C73}">
      <dgm:prSet custT="1"/>
      <dgm:spPr>
        <a:solidFill>
          <a:schemeClr val="accent2">
            <a:lumMod val="75000"/>
            <a:alpha val="49804"/>
          </a:schemeClr>
        </a:solidFill>
        <a:ln w="19050">
          <a:solidFill>
            <a:srgbClr val="7F6000"/>
          </a:solidFill>
        </a:ln>
      </dgm:spPr>
      <dgm:t>
        <a:bodyPr/>
        <a:lstStyle/>
        <a:p>
          <a:pPr marL="57150" lvl="1" indent="0" algn="l" defTabSz="488950">
            <a:lnSpc>
              <a:spcPct val="90000"/>
            </a:lnSpc>
            <a:spcBef>
              <a:spcPct val="0"/>
            </a:spcBef>
            <a:spcAft>
              <a:spcPct val="15000"/>
            </a:spcAft>
            <a:buNone/>
          </a:pPr>
          <a:endParaRPr lang="es-BO" sz="1100" b="1" kern="1200" dirty="0">
            <a:solidFill>
              <a:prstClr val="white"/>
            </a:solidFill>
            <a:latin typeface="Century Gothic" panose="020B0502020202020204" pitchFamily="34" charset="0"/>
            <a:ea typeface="+mn-ea"/>
            <a:cs typeface="+mn-cs"/>
          </a:endParaRPr>
        </a:p>
      </dgm:t>
    </dgm:pt>
    <dgm:pt modelId="{C8A45B19-E47A-4F8B-8772-3E4501C9D2AF}" type="sibTrans" cxnId="{A837E47A-31B7-4685-B9E9-D83BDFBCFC85}">
      <dgm:prSet/>
      <dgm:spPr/>
      <dgm:t>
        <a:bodyPr/>
        <a:lstStyle/>
        <a:p>
          <a:endParaRPr lang="es-BO"/>
        </a:p>
      </dgm:t>
    </dgm:pt>
    <dgm:pt modelId="{DF99B74F-CE53-4094-B68C-05358763680B}" type="parTrans" cxnId="{A837E47A-31B7-4685-B9E9-D83BDFBCFC85}">
      <dgm:prSet/>
      <dgm:spPr/>
      <dgm:t>
        <a:bodyPr/>
        <a:lstStyle/>
        <a:p>
          <a:endParaRPr lang="es-BO"/>
        </a:p>
      </dgm:t>
    </dgm:pt>
    <dgm:pt modelId="{B3335340-CBFF-4E81-ADA7-FC3364B0B433}">
      <dgm:prSet custT="1"/>
      <dgm:spPr>
        <a:solidFill>
          <a:schemeClr val="accent2">
            <a:lumMod val="75000"/>
            <a:alpha val="49804"/>
          </a:schemeClr>
        </a:solidFill>
        <a:ln w="19050">
          <a:solidFill>
            <a:srgbClr val="7F6000"/>
          </a:solidFill>
        </a:ln>
      </dgm:spPr>
      <dgm:t>
        <a:bodyPr/>
        <a:lstStyle/>
        <a:p>
          <a:pPr marL="57150" lvl="1" indent="0" algn="ctr" defTabSz="488950">
            <a:lnSpc>
              <a:spcPct val="90000"/>
            </a:lnSpc>
            <a:spcBef>
              <a:spcPct val="0"/>
            </a:spcBef>
            <a:spcAft>
              <a:spcPct val="15000"/>
            </a:spcAft>
            <a:buNone/>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EUR37,500,000</a:t>
          </a:r>
          <a:endParaRPr lang="es-BO"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3D2FE4F2-BE1E-4446-9AF7-B517AE65B2A9}" type="sibTrans" cxnId="{6F797BBB-B8F4-4D5D-87AE-16020F7BCF5B}">
      <dgm:prSet/>
      <dgm:spPr/>
      <dgm:t>
        <a:bodyPr/>
        <a:lstStyle/>
        <a:p>
          <a:endParaRPr lang="es-BO"/>
        </a:p>
      </dgm:t>
    </dgm:pt>
    <dgm:pt modelId="{71157DDD-DC81-47EA-8193-0F476D2DA486}" type="parTrans" cxnId="{6F797BBB-B8F4-4D5D-87AE-16020F7BCF5B}">
      <dgm:prSet/>
      <dgm:spPr/>
      <dgm:t>
        <a:bodyPr/>
        <a:lstStyle/>
        <a:p>
          <a:endParaRPr lang="es-BO"/>
        </a:p>
      </dgm:t>
    </dgm:pt>
    <dgm:pt modelId="{900D8C31-5E57-4ED8-9353-AC0860361B47}">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3779A3E-22EF-4B6E-AA88-E12527F41AB3}" type="sibTrans" cxnId="{A1BCF35A-3DE7-4906-97FA-2D251F2DF1CB}">
      <dgm:prSet/>
      <dgm:spPr/>
      <dgm:t>
        <a:bodyPr/>
        <a:lstStyle/>
        <a:p>
          <a:endParaRPr lang="es-BO"/>
        </a:p>
      </dgm:t>
    </dgm:pt>
    <dgm:pt modelId="{5AAAEB66-3451-4F12-8372-27B46434AF53}" type="parTrans" cxnId="{A1BCF35A-3DE7-4906-97FA-2D251F2DF1CB}">
      <dgm:prSet/>
      <dgm:spPr/>
      <dgm:t>
        <a:bodyPr/>
        <a:lstStyle/>
        <a:p>
          <a:endParaRPr lang="es-BO"/>
        </a:p>
      </dgm:t>
    </dgm:pt>
    <dgm:pt modelId="{6ED06CF2-43D0-408A-B1A8-EA5DCCD67191}">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4A5A4BC0-538A-4FC7-89C3-52275366A9F3}" type="sibTrans" cxnId="{B1CA55DC-E8B4-4B8E-9D2B-86B4B9151F22}">
      <dgm:prSet/>
      <dgm:spPr/>
      <dgm:t>
        <a:bodyPr/>
        <a:lstStyle/>
        <a:p>
          <a:endParaRPr lang="es-BO"/>
        </a:p>
      </dgm:t>
    </dgm:pt>
    <dgm:pt modelId="{AA55EC49-B9C9-4349-B85D-FE35DB40112F}" type="parTrans" cxnId="{B1CA55DC-E8B4-4B8E-9D2B-86B4B9151F22}">
      <dgm:prSet/>
      <dgm:spPr/>
      <dgm:t>
        <a:bodyPr/>
        <a:lstStyle/>
        <a:p>
          <a:endParaRPr lang="es-BO"/>
        </a:p>
      </dgm:t>
    </dgm:pt>
    <dgm:pt modelId="{85B73C0A-7556-4AF5-A6B6-D64E6D01E4AC}">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58EBD36-BC5F-422C-9211-4B52EF9F715F}" type="sibTrans" cxnId="{2F75754D-B1EE-42D0-BB37-82E6BC52CABA}">
      <dgm:prSet/>
      <dgm:spPr/>
      <dgm:t>
        <a:bodyPr/>
        <a:lstStyle/>
        <a:p>
          <a:endParaRPr lang="es-BO"/>
        </a:p>
      </dgm:t>
    </dgm:pt>
    <dgm:pt modelId="{A5AE90C8-D6E2-4A2B-9313-C8658C843C89}" type="parTrans" cxnId="{2F75754D-B1EE-42D0-BB37-82E6BC52CABA}">
      <dgm:prSet/>
      <dgm:spPr/>
      <dgm:t>
        <a:bodyPr/>
        <a:lstStyle/>
        <a:p>
          <a:endParaRPr lang="es-BO"/>
        </a:p>
      </dgm:t>
    </dgm:pt>
    <dgm:pt modelId="{A5D0EDCD-3B54-449C-8B3A-6C90847426E9}">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228BF100-8555-402A-A4A0-039DD2793555}" type="sibTrans" cxnId="{A943EBB4-6E60-461D-9944-FC941998B566}">
      <dgm:prSet/>
      <dgm:spPr/>
      <dgm:t>
        <a:bodyPr/>
        <a:lstStyle/>
        <a:p>
          <a:endParaRPr lang="es-BO"/>
        </a:p>
      </dgm:t>
    </dgm:pt>
    <dgm:pt modelId="{44FAAF72-6AD9-4047-8205-CB8C11663FAA}" type="parTrans" cxnId="{A943EBB4-6E60-461D-9944-FC941998B566}">
      <dgm:prSet/>
      <dgm:spPr/>
      <dgm:t>
        <a:bodyPr/>
        <a:lstStyle/>
        <a:p>
          <a:endParaRPr lang="es-BO"/>
        </a:p>
      </dgm:t>
    </dgm:pt>
    <dgm:pt modelId="{67410081-33CA-427B-820D-FAF7ECD15AF1}">
      <dgm:prSet custT="1"/>
      <dgm:spPr>
        <a:solidFill>
          <a:schemeClr val="accent2">
            <a:lumMod val="75000"/>
            <a:alpha val="49804"/>
          </a:schemeClr>
        </a:solidFill>
        <a:ln w="19050">
          <a:solidFill>
            <a:srgbClr val="7F6000"/>
          </a:solidFill>
        </a:ln>
      </dgm:spPr>
      <dgm:t>
        <a:bodyPr/>
        <a:lstStyle/>
        <a:p>
          <a:pPr marL="57150" lvl="1" indent="0" algn="l" defTabSz="488950">
            <a:lnSpc>
              <a:spcPct val="90000"/>
            </a:lnSpc>
            <a:spcBef>
              <a:spcPct val="0"/>
            </a:spcBef>
            <a:spcAft>
              <a:spcPct val="15000"/>
            </a:spcAft>
            <a:buNone/>
          </a:pPr>
          <a:r>
            <a:rPr lang="es-ES" sz="800" b="1" kern="1200" dirty="0">
              <a:solidFill>
                <a:srgbClr val="000000"/>
              </a:solidFill>
              <a:latin typeface="Century Gothic" panose="020B0502020202020204" pitchFamily="34" charset="0"/>
              <a:ea typeface="+mn-ea"/>
              <a:cs typeface="+mn-cs"/>
              <a:sym typeface="Calibri"/>
            </a:rPr>
            <a:t>CHUQUISACA</a:t>
          </a:r>
        </a:p>
      </dgm:t>
    </dgm:pt>
    <dgm:pt modelId="{A367861E-CC5C-4C8C-B625-AE25353BFE33}" type="sibTrans" cxnId="{291A1E8D-BB84-4515-8D33-914C921AC22B}">
      <dgm:prSet/>
      <dgm:spPr/>
      <dgm:t>
        <a:bodyPr/>
        <a:lstStyle/>
        <a:p>
          <a:endParaRPr lang="es-BO"/>
        </a:p>
      </dgm:t>
    </dgm:pt>
    <dgm:pt modelId="{402374EF-BFBB-4FC4-A11C-A86BBFF455B5}" type="parTrans" cxnId="{291A1E8D-BB84-4515-8D33-914C921AC22B}">
      <dgm:prSet/>
      <dgm:spPr/>
      <dgm:t>
        <a:bodyPr/>
        <a:lstStyle/>
        <a:p>
          <a:endParaRPr lang="es-BO"/>
        </a:p>
      </dgm:t>
    </dgm:pt>
    <dgm:pt modelId="{AE74E855-DC86-4209-81D0-3D6F39852AEC}">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buNone/>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3B59E7A8-CECC-421E-918F-80213F4A0DE3}" type="sibTrans" cxnId="{4891B4B3-3193-46E3-B70F-EA78058CD30A}">
      <dgm:prSet/>
      <dgm:spPr/>
      <dgm:t>
        <a:bodyPr/>
        <a:lstStyle/>
        <a:p>
          <a:endParaRPr lang="es-BO"/>
        </a:p>
      </dgm:t>
    </dgm:pt>
    <dgm:pt modelId="{C2DDC690-EF76-4F33-9688-0F6EDD4B7371}" type="parTrans" cxnId="{4891B4B3-3193-46E3-B70F-EA78058CD30A}">
      <dgm:prSet/>
      <dgm:spPr/>
      <dgm:t>
        <a:bodyPr/>
        <a:lstStyle/>
        <a:p>
          <a:endParaRPr lang="es-BO"/>
        </a:p>
      </dgm:t>
    </dgm:pt>
    <dgm:pt modelId="{94F4F317-33D6-46E1-9DCE-BC159A919BEB}">
      <dgm:prSet custT="1"/>
      <dgm:spPr>
        <a:solidFill>
          <a:schemeClr val="accent2">
            <a:lumMod val="75000"/>
            <a:alpha val="50196"/>
          </a:schemeClr>
        </a:solidFill>
        <a:ln w="19050">
          <a:solidFill>
            <a:srgbClr val="7F6000"/>
          </a:solidFill>
        </a:ln>
      </dgm:spPr>
      <dgm:t>
        <a:bodyPr/>
        <a:lstStyle/>
        <a:p>
          <a:pPr marL="57150" lvl="1" indent="0" algn="l" defTabSz="355600">
            <a:lnSpc>
              <a:spcPct val="90000"/>
            </a:lnSpc>
            <a:spcBef>
              <a:spcPct val="0"/>
            </a:spcBef>
            <a:spcAft>
              <a:spcPct val="15000"/>
            </a:spcAft>
            <a:buNone/>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2DDCF98-DCF0-45DB-B23C-48109F93BD29}" type="parTrans" cxnId="{D4E78B24-C558-4182-9C0B-F6B54FAF238E}">
      <dgm:prSet/>
      <dgm:spPr/>
      <dgm:t>
        <a:bodyPr/>
        <a:lstStyle/>
        <a:p>
          <a:endParaRPr lang="es-BO"/>
        </a:p>
      </dgm:t>
    </dgm:pt>
    <dgm:pt modelId="{B0A8ADAC-9140-49F1-B131-0ACD89C975FD}" type="sibTrans" cxnId="{D4E78B24-C558-4182-9C0B-F6B54FAF238E}">
      <dgm:prSet/>
      <dgm:spPr/>
      <dgm:t>
        <a:bodyPr/>
        <a:lstStyle/>
        <a:p>
          <a:endParaRPr lang="es-BO"/>
        </a:p>
      </dgm:t>
    </dgm:pt>
    <dgm:pt modelId="{4C70D7E1-5EB3-471D-8C89-9F212C42FB83}">
      <dgm:prSet custT="1"/>
      <dgm:spPr>
        <a:solidFill>
          <a:schemeClr val="accent2">
            <a:lumMod val="75000"/>
            <a:alpha val="50196"/>
          </a:schemeClr>
        </a:solidFill>
        <a:ln w="19050">
          <a:solidFill>
            <a:srgbClr val="7F6000"/>
          </a:solidFill>
        </a:ln>
      </dgm:spPr>
      <dgm:t>
        <a:bodyPr/>
        <a:lstStyle/>
        <a:p>
          <a:pPr marL="57150" lvl="1" indent="0" algn="l" defTabSz="355600">
            <a:lnSpc>
              <a:spcPct val="90000"/>
            </a:lnSpc>
            <a:spcBef>
              <a:spcPct val="0"/>
            </a:spcBef>
            <a:spcAft>
              <a:spcPct val="15000"/>
            </a:spcAft>
            <a:buNone/>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9895CF3F-AD80-4213-9F33-A90A30F7022A}" type="parTrans" cxnId="{ECA502FC-4900-4BE1-B9D5-6CD2B4B21084}">
      <dgm:prSet/>
      <dgm:spPr/>
      <dgm:t>
        <a:bodyPr/>
        <a:lstStyle/>
        <a:p>
          <a:endParaRPr lang="es-BO"/>
        </a:p>
      </dgm:t>
    </dgm:pt>
    <dgm:pt modelId="{584089E2-D240-498F-95A4-0352B8FEC027}" type="sibTrans" cxnId="{ECA502FC-4900-4BE1-B9D5-6CD2B4B21084}">
      <dgm:prSet/>
      <dgm:spPr/>
      <dgm:t>
        <a:bodyPr/>
        <a:lstStyle/>
        <a:p>
          <a:endParaRPr lang="es-BO"/>
        </a:p>
      </dgm:t>
    </dgm:pt>
    <dgm:pt modelId="{DF7B4413-1663-412A-8B6A-A50676F91DB1}">
      <dgm:prSet custT="1"/>
      <dgm:spPr>
        <a:solidFill>
          <a:schemeClr val="accent2">
            <a:lumMod val="75000"/>
            <a:alpha val="50196"/>
          </a:schemeClr>
        </a:solidFill>
        <a:ln w="19050">
          <a:solidFill>
            <a:srgbClr val="7F6000"/>
          </a:solidFill>
        </a:ln>
      </dgm:spPr>
      <dgm:t>
        <a:bodyPr/>
        <a:lstStyle/>
        <a:p>
          <a:pPr marL="57150" lvl="1" indent="0" algn="l" defTabSz="444500">
            <a:lnSpc>
              <a:spcPct val="90000"/>
            </a:lnSpc>
            <a:spcBef>
              <a:spcPct val="0"/>
            </a:spcBef>
            <a:spcAft>
              <a:spcPct val="15000"/>
            </a:spcAft>
            <a:buNone/>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F411752-BCAC-40F7-8EC6-9DA8D287101A}" type="parTrans" cxnId="{6A52976D-C6B3-4AD4-9A1F-D89B09492260}">
      <dgm:prSet/>
      <dgm:spPr/>
      <dgm:t>
        <a:bodyPr/>
        <a:lstStyle/>
        <a:p>
          <a:endParaRPr lang="es-BO"/>
        </a:p>
      </dgm:t>
    </dgm:pt>
    <dgm:pt modelId="{136576EB-EC88-4E87-B39C-AAC0D9DD1EF4}" type="sibTrans" cxnId="{6A52976D-C6B3-4AD4-9A1F-D89B09492260}">
      <dgm:prSet/>
      <dgm:spPr/>
      <dgm:t>
        <a:bodyPr/>
        <a:lstStyle/>
        <a:p>
          <a:endParaRPr lang="es-BO"/>
        </a:p>
      </dgm:t>
    </dgm:pt>
    <dgm:pt modelId="{1B67B35D-591F-4E51-B3A8-DD7C1CBFAF45}">
      <dgm:prSet phldrT="[Texto]" custT="1"/>
      <dgm:spPr>
        <a:solidFill>
          <a:schemeClr val="accent2">
            <a:lumMod val="75000"/>
            <a:alpha val="50196"/>
          </a:schemeClr>
        </a:solidFill>
        <a:ln w="19050">
          <a:solidFill>
            <a:srgbClr val="7F6000"/>
          </a:solidFill>
        </a:ln>
      </dgm:spPr>
      <dgm:t>
        <a:bodyPr/>
        <a:lstStyle/>
        <a:p>
          <a:pPr algn="ctr">
            <a:buNone/>
          </a:pPr>
          <a:endParaRPr lang="es-BO" sz="700" b="1" dirty="0">
            <a:solidFill>
              <a:srgbClr val="000000"/>
            </a:solidFill>
            <a:latin typeface="Century Gothic" panose="020B0502020202020204" pitchFamily="34" charset="0"/>
          </a:endParaRPr>
        </a:p>
      </dgm:t>
    </dgm:pt>
    <dgm:pt modelId="{11E5C6D2-419F-40AD-BBE6-F3F6E6F512FF}" type="parTrans" cxnId="{E193FA9C-7A37-455E-8A91-A1B3A04549FD}">
      <dgm:prSet/>
      <dgm:spPr/>
      <dgm:t>
        <a:bodyPr/>
        <a:lstStyle/>
        <a:p>
          <a:endParaRPr lang="es-BO"/>
        </a:p>
      </dgm:t>
    </dgm:pt>
    <dgm:pt modelId="{572254CD-B9FE-4753-BC3E-8524717FAF3E}" type="sibTrans" cxnId="{E193FA9C-7A37-455E-8A91-A1B3A04549FD}">
      <dgm:prSet/>
      <dgm:spPr/>
      <dgm:t>
        <a:bodyPr/>
        <a:lstStyle/>
        <a:p>
          <a:endParaRPr lang="es-BO"/>
        </a:p>
      </dgm:t>
    </dgm:pt>
    <dgm:pt modelId="{0AAFFD6C-383E-4834-8902-62B2EDC744AE}">
      <dgm:prSet phldrT="[Texto]" custT="1"/>
      <dgm:spPr>
        <a:solidFill>
          <a:schemeClr val="accent2">
            <a:lumMod val="75000"/>
            <a:alpha val="50196"/>
          </a:schemeClr>
        </a:solidFill>
        <a:ln w="19050">
          <a:solidFill>
            <a:srgbClr val="7F6000"/>
          </a:solidFill>
        </a:ln>
      </dgm:spPr>
      <dgm:t>
        <a:bodyPr/>
        <a:lstStyle/>
        <a:p>
          <a:pPr algn="l">
            <a:buNone/>
          </a:pPr>
          <a:r>
            <a:rPr lang="es-ES" sz="7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28/06/2018</a:t>
          </a:r>
          <a:endParaRPr lang="es-BO" sz="1200" b="1" dirty="0">
            <a:solidFill>
              <a:srgbClr val="000000"/>
            </a:solidFill>
            <a:latin typeface="Century Gothic" panose="020B0502020202020204" pitchFamily="34" charset="0"/>
          </a:endParaRPr>
        </a:p>
      </dgm:t>
    </dgm:pt>
    <dgm:pt modelId="{785836F1-EF9F-477E-B71E-F5DC624A75BE}" type="parTrans" cxnId="{16C308E3-A232-4DD0-85C1-1EEE981A8448}">
      <dgm:prSet/>
      <dgm:spPr/>
      <dgm:t>
        <a:bodyPr/>
        <a:lstStyle/>
        <a:p>
          <a:endParaRPr lang="es-BO"/>
        </a:p>
      </dgm:t>
    </dgm:pt>
    <dgm:pt modelId="{97DDBF88-B228-4907-B9C4-C442B910099C}" type="sibTrans" cxnId="{16C308E3-A232-4DD0-85C1-1EEE981A8448}">
      <dgm:prSet/>
      <dgm:spPr/>
      <dgm:t>
        <a:bodyPr/>
        <a:lstStyle/>
        <a:p>
          <a:endParaRPr lang="es-BO"/>
        </a:p>
      </dgm:t>
    </dgm:pt>
    <dgm:pt modelId="{555ADCE0-B77B-406E-ACEB-45B1B36813E1}">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B4E16F58-F4C6-46B5-9BD3-F24CF922DC54}" type="parTrans" cxnId="{28F66E7D-ED4C-4A55-B2E0-326F21844BAF}">
      <dgm:prSet/>
      <dgm:spPr/>
      <dgm:t>
        <a:bodyPr/>
        <a:lstStyle/>
        <a:p>
          <a:endParaRPr lang="es-BO"/>
        </a:p>
      </dgm:t>
    </dgm:pt>
    <dgm:pt modelId="{0442A381-1645-4803-920C-7946C10EA140}" type="sibTrans" cxnId="{28F66E7D-ED4C-4A55-B2E0-326F21844BAF}">
      <dgm:prSet/>
      <dgm:spPr/>
      <dgm:t>
        <a:bodyPr/>
        <a:lstStyle/>
        <a:p>
          <a:endParaRPr lang="es-BO"/>
        </a:p>
      </dgm:t>
    </dgm:pt>
    <dgm:pt modelId="{FEC347A1-2BDB-4816-B37F-16B82691108A}">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3C87A7DB-A72F-48DA-A74D-5C406DF3E57E}" type="parTrans" cxnId="{E8E23031-888E-47F9-B532-CAF561AAC021}">
      <dgm:prSet/>
      <dgm:spPr/>
      <dgm:t>
        <a:bodyPr/>
        <a:lstStyle/>
        <a:p>
          <a:endParaRPr lang="es-BO"/>
        </a:p>
      </dgm:t>
    </dgm:pt>
    <dgm:pt modelId="{E7B4D995-2A6B-49E2-BC3F-175FE73B6A5D}" type="sibTrans" cxnId="{E8E23031-888E-47F9-B532-CAF561AAC021}">
      <dgm:prSet/>
      <dgm:spPr/>
      <dgm:t>
        <a:bodyPr/>
        <a:lstStyle/>
        <a:p>
          <a:endParaRPr lang="es-BO"/>
        </a:p>
      </dgm:t>
    </dgm:pt>
    <dgm:pt modelId="{8367D072-0872-4CFF-B53B-4318A3129267}">
      <dgm:prSet custT="1"/>
      <dgm:spPr>
        <a:solidFill>
          <a:schemeClr val="accent2">
            <a:lumMod val="75000"/>
            <a:alpha val="49804"/>
          </a:schemeClr>
        </a:solidFill>
        <a:ln w="19050">
          <a:solidFill>
            <a:srgbClr val="7F6000"/>
          </a:solidFill>
        </a:ln>
      </dgm:spPr>
      <dgm:t>
        <a:bodyPr/>
        <a:lstStyle/>
        <a:p>
          <a:pPr marL="57150" lvl="1" indent="0" algn="ctr" defTabSz="488950">
            <a:lnSpc>
              <a:spcPct val="90000"/>
            </a:lnSpc>
            <a:spcBef>
              <a:spcPct val="0"/>
            </a:spcBef>
            <a:spcAft>
              <a:spcPct val="15000"/>
            </a:spcAft>
            <a:buNone/>
          </a:pPr>
          <a:endParaRPr lang="es-BO" sz="7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BFC304AA-8B8D-41B6-BB02-38644C1B8C93}" type="parTrans" cxnId="{A14D7F82-4DCB-478E-8DD4-F202FC715D3A}">
      <dgm:prSet/>
      <dgm:spPr/>
      <dgm:t>
        <a:bodyPr/>
        <a:lstStyle/>
        <a:p>
          <a:endParaRPr lang="es-BO"/>
        </a:p>
      </dgm:t>
    </dgm:pt>
    <dgm:pt modelId="{867D07CD-0F96-47ED-ADD9-42EA28C3BA79}" type="sibTrans" cxnId="{A14D7F82-4DCB-478E-8DD4-F202FC715D3A}">
      <dgm:prSet/>
      <dgm:spPr/>
      <dgm:t>
        <a:bodyPr/>
        <a:lstStyle/>
        <a:p>
          <a:endParaRPr lang="es-BO"/>
        </a:p>
      </dgm:t>
    </dgm:pt>
    <dgm:pt modelId="{BAC64AD1-36F4-46BF-A25F-F36E81E71E2E}">
      <dgm:prSet phldrT="[Texto]" custT="1"/>
      <dgm:spPr>
        <a:solidFill>
          <a:schemeClr val="accent2">
            <a:lumMod val="75000"/>
            <a:alpha val="50196"/>
          </a:schemeClr>
        </a:solidFill>
        <a:ln w="19050">
          <a:solidFill>
            <a:srgbClr val="7F6000"/>
          </a:solidFill>
        </a:ln>
      </dgm:spPr>
      <dgm:t>
        <a:bodyPr/>
        <a:lstStyle/>
        <a:p>
          <a:pPr marL="57150" lvl="1" indent="0" algn="ctr" defTabSz="488950">
            <a:lnSpc>
              <a:spcPct val="90000"/>
            </a:lnSpc>
            <a:spcBef>
              <a:spcPct val="0"/>
            </a:spcBef>
            <a:spcAft>
              <a:spcPct val="15000"/>
            </a:spcAft>
            <a:buNone/>
          </a:pPr>
          <a:endParaRPr lang="es-BO" sz="700" b="1" kern="1200" dirty="0">
            <a:solidFill>
              <a:prstClr val="white"/>
            </a:solidFill>
            <a:latin typeface="Century Gothic" panose="020B0502020202020204" pitchFamily="34" charset="0"/>
            <a:ea typeface="+mn-ea"/>
            <a:cs typeface="+mn-cs"/>
          </a:endParaRPr>
        </a:p>
      </dgm:t>
    </dgm:pt>
    <dgm:pt modelId="{BF652C6C-6277-4D5D-B3ED-9045DB3EBA14}" type="parTrans" cxnId="{416E9EFE-7F3E-46D3-AD2D-033A4B3A4260}">
      <dgm:prSet/>
      <dgm:spPr/>
      <dgm:t>
        <a:bodyPr/>
        <a:lstStyle/>
        <a:p>
          <a:endParaRPr lang="es-BO"/>
        </a:p>
      </dgm:t>
    </dgm:pt>
    <dgm:pt modelId="{294EAB60-C5A1-4619-9394-A6926A063F87}" type="sibTrans" cxnId="{416E9EFE-7F3E-46D3-AD2D-033A4B3A4260}">
      <dgm:prSet/>
      <dgm:spPr/>
      <dgm:t>
        <a:bodyPr/>
        <a:lstStyle/>
        <a:p>
          <a:endParaRPr lang="es-BO"/>
        </a:p>
      </dgm:t>
    </dgm:pt>
    <dgm:pt modelId="{FF6213E5-C757-4B63-9EA1-543E71C49AEF}">
      <dgm:prSet custT="1"/>
      <dgm:spPr>
        <a:solidFill>
          <a:schemeClr val="accent2">
            <a:lumMod val="75000"/>
            <a:alpha val="50196"/>
          </a:schemeClr>
        </a:solidFill>
        <a:ln w="19050">
          <a:solidFill>
            <a:srgbClr val="7F6000"/>
          </a:solidFill>
        </a:ln>
      </dgm:spPr>
      <dgm:t>
        <a:bodyPr/>
        <a:lstStyle/>
        <a:p>
          <a:pPr marL="57150" lvl="1" indent="0" algn="l" defTabSz="488950">
            <a:lnSpc>
              <a:spcPct val="90000"/>
            </a:lnSpc>
            <a:spcBef>
              <a:spcPct val="0"/>
            </a:spcBef>
            <a:spcAft>
              <a:spcPct val="15000"/>
            </a:spcAft>
            <a:buNone/>
          </a:pPr>
          <a:r>
            <a:rPr lang="es-ES" sz="700" b="1" kern="1200" dirty="0">
              <a:solidFill>
                <a:prstClr val="white"/>
              </a:solidFill>
              <a:latin typeface="Century Gothic" panose="020B0502020202020204" pitchFamily="34" charset="0"/>
              <a:ea typeface="Calibri" panose="020F0502020204030204" pitchFamily="34" charset="0"/>
              <a:cs typeface="Calibri" panose="020F0502020204030204" pitchFamily="34" charset="0"/>
              <a:sym typeface="Calibri"/>
            </a:rPr>
            <a:t>Fecha de Inicio: 05/05/2022</a:t>
          </a:r>
          <a:endParaRPr lang="es-BO" sz="1100" b="1" kern="1200" dirty="0">
            <a:solidFill>
              <a:prstClr val="white"/>
            </a:solidFill>
            <a:latin typeface="Century Gothic" panose="020B0502020202020204" pitchFamily="34" charset="0"/>
            <a:ea typeface="+mn-ea"/>
            <a:cs typeface="+mn-cs"/>
          </a:endParaRPr>
        </a:p>
      </dgm:t>
    </dgm:pt>
    <dgm:pt modelId="{CD5B186D-3FEB-437C-A29C-82AEDBF2880D}" type="parTrans" cxnId="{52F956C6-226D-41E4-8846-369D19C50BEB}">
      <dgm:prSet/>
      <dgm:spPr/>
      <dgm:t>
        <a:bodyPr/>
        <a:lstStyle/>
        <a:p>
          <a:endParaRPr lang="es-BO"/>
        </a:p>
      </dgm:t>
    </dgm:pt>
    <dgm:pt modelId="{FB3CBF6B-81B9-48F7-AE2A-3BE0F15D128A}" type="sibTrans" cxnId="{52F956C6-226D-41E4-8846-369D19C50BEB}">
      <dgm:prSet/>
      <dgm:spPr/>
      <dgm:t>
        <a:bodyPr/>
        <a:lstStyle/>
        <a:p>
          <a:endParaRPr lang="es-BO"/>
        </a:p>
      </dgm:t>
    </dgm:pt>
    <dgm:pt modelId="{1C1756FB-C6E6-4C6E-9B99-04F4C06A34CE}">
      <dgm:prSet custT="1"/>
      <dgm:spPr>
        <a:solidFill>
          <a:schemeClr val="accent2">
            <a:lumMod val="75000"/>
            <a:alpha val="49804"/>
          </a:schemeClr>
        </a:solidFill>
        <a:ln w="19050">
          <a:solidFill>
            <a:srgbClr val="7F6000"/>
          </a:solidFill>
        </a:ln>
      </dgm:spPr>
      <dgm:t>
        <a:bodyPr/>
        <a:lstStyle/>
        <a:p>
          <a:pPr marL="57150" lvl="1" indent="0" algn="ctr" defTabSz="488950">
            <a:lnSpc>
              <a:spcPct val="90000"/>
            </a:lnSpc>
            <a:spcBef>
              <a:spcPct val="0"/>
            </a:spcBef>
            <a:spcAft>
              <a:spcPct val="15000"/>
            </a:spcAft>
            <a:buNone/>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10/02/2017</a:t>
          </a:r>
          <a:endParaRPr lang="es-BO" sz="11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2DD52E3C-37B6-43C6-A552-34A71E4FBC43}" type="parTrans" cxnId="{3A0BCFAE-09F6-4C01-9697-6C8E505D6D15}">
      <dgm:prSet/>
      <dgm:spPr/>
      <dgm:t>
        <a:bodyPr/>
        <a:lstStyle/>
        <a:p>
          <a:endParaRPr lang="es-BO"/>
        </a:p>
      </dgm:t>
    </dgm:pt>
    <dgm:pt modelId="{E5357C68-05F0-49DB-8976-336858070B26}" type="sibTrans" cxnId="{3A0BCFAE-09F6-4C01-9697-6C8E505D6D15}">
      <dgm:prSet/>
      <dgm:spPr/>
      <dgm:t>
        <a:bodyPr/>
        <a:lstStyle/>
        <a:p>
          <a:endParaRPr lang="es-BO"/>
        </a:p>
      </dgm:t>
    </dgm:pt>
    <dgm:pt modelId="{B3081E31-8DFE-4357-96E7-F6476C91D703}">
      <dgm:prSet custT="1"/>
      <dgm:spPr>
        <a:solidFill>
          <a:schemeClr val="accent2">
            <a:lumMod val="75000"/>
            <a:alpha val="49804"/>
          </a:schemeClr>
        </a:solidFill>
        <a:ln w="19050">
          <a:solidFill>
            <a:srgbClr val="7F6000"/>
          </a:solidFill>
        </a:ln>
      </dgm:spPr>
      <dgm:t>
        <a:bodyPr/>
        <a:lstStyle/>
        <a:p>
          <a:pPr marL="57150" lvl="1" indent="0" algn="l" defTabSz="488950">
            <a:lnSpc>
              <a:spcPct val="90000"/>
            </a:lnSpc>
            <a:spcBef>
              <a:spcPct val="0"/>
            </a:spcBef>
            <a:spcAft>
              <a:spcPct val="15000"/>
            </a:spcAft>
            <a:buFont typeface="Arial" panose="020B0604020202020204" pitchFamily="34" charset="0"/>
            <a:buChar char="•"/>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endParaRPr lang="es-BO" sz="7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ADEE911D-5211-4C45-87B7-5715A6DAAE96}" type="parTrans" cxnId="{9F3831B6-8CDF-47FC-B617-D40EC551A53B}">
      <dgm:prSet/>
      <dgm:spPr/>
      <dgm:t>
        <a:bodyPr/>
        <a:lstStyle/>
        <a:p>
          <a:endParaRPr lang="es-BO"/>
        </a:p>
      </dgm:t>
    </dgm:pt>
    <dgm:pt modelId="{3AF83A07-36DB-4AB6-A22A-2D79DE453814}" type="sibTrans" cxnId="{9F3831B6-8CDF-47FC-B617-D40EC551A53B}">
      <dgm:prSet/>
      <dgm:spPr/>
      <dgm:t>
        <a:bodyPr/>
        <a:lstStyle/>
        <a:p>
          <a:endParaRPr lang="es-BO"/>
        </a:p>
      </dgm:t>
    </dgm:pt>
    <dgm:pt modelId="{49EA169B-2B59-42A7-AC92-5371315B7F4D}">
      <dgm:prSet custT="1"/>
      <dgm:spPr>
        <a:solidFill>
          <a:schemeClr val="accent2">
            <a:lumMod val="75000"/>
            <a:alpha val="49804"/>
          </a:schemeClr>
        </a:solidFill>
        <a:ln w="19050">
          <a:solidFill>
            <a:srgbClr val="7F6000"/>
          </a:solidFill>
        </a:ln>
      </dgm:spPr>
      <dgm:t>
        <a:bodyPr/>
        <a:lstStyle/>
        <a:p>
          <a:pPr marL="57150" lvl="1" indent="0" algn="l" defTabSz="466725">
            <a:lnSpc>
              <a:spcPct val="90000"/>
            </a:lnSpc>
            <a:spcBef>
              <a:spcPct val="0"/>
            </a:spcBef>
            <a:spcAft>
              <a:spcPct val="15000"/>
            </a:spcAft>
            <a:buNone/>
          </a:pPr>
          <a:r>
            <a:rPr lang="es-ES" sz="800" b="1" kern="1200" dirty="0" err="1">
              <a:solidFill>
                <a:srgbClr val="000000"/>
              </a:solidFill>
              <a:latin typeface="Century Gothic" panose="020B0502020202020204" pitchFamily="34" charset="0"/>
              <a:ea typeface="+mn-ea"/>
              <a:cs typeface="+mn-cs"/>
            </a:rPr>
            <a:t>DPTO</a:t>
          </a:r>
          <a:r>
            <a:rPr lang="es-ES" sz="800" b="1" kern="1200" dirty="0">
              <a:solidFill>
                <a:srgbClr val="000000"/>
              </a:solidFill>
              <a:latin typeface="Century Gothic" panose="020B0502020202020204" pitchFamily="34" charset="0"/>
              <a:ea typeface="+mn-ea"/>
              <a:cs typeface="+mn-cs"/>
            </a:rPr>
            <a:t>:</a:t>
          </a:r>
          <a:endPar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C2B6F84-C8CB-4E5F-9EB7-1E597E53E77A}" type="parTrans" cxnId="{AEC75A2E-8EBA-4EC2-B941-C7B4A78A37E5}">
      <dgm:prSet/>
      <dgm:spPr/>
      <dgm:t>
        <a:bodyPr/>
        <a:lstStyle/>
        <a:p>
          <a:endParaRPr lang="es-BO"/>
        </a:p>
      </dgm:t>
    </dgm:pt>
    <dgm:pt modelId="{4576E448-D3B2-4E50-9161-9130FA5E2C6C}" type="sibTrans" cxnId="{AEC75A2E-8EBA-4EC2-B941-C7B4A78A37E5}">
      <dgm:prSet/>
      <dgm:spPr/>
      <dgm:t>
        <a:bodyPr/>
        <a:lstStyle/>
        <a:p>
          <a:endParaRPr lang="es-BO"/>
        </a:p>
      </dgm:t>
    </dgm:pt>
    <dgm:pt modelId="{1716C3D6-083C-44A2-A9CB-1065DCF1BE81}">
      <dgm:prSet phldrT="[Texto]" custT="1"/>
      <dgm:spPr>
        <a:solidFill>
          <a:schemeClr val="accent2">
            <a:lumMod val="75000"/>
            <a:alpha val="50196"/>
          </a:schemeClr>
        </a:solidFill>
        <a:ln w="19050">
          <a:solidFill>
            <a:srgbClr val="7F6000"/>
          </a:solidFill>
        </a:ln>
      </dgm:spPr>
      <dgm:t>
        <a:bodyPr/>
        <a:lstStyle/>
        <a:p>
          <a:pPr algn="ctr">
            <a:buNone/>
          </a:pPr>
          <a:r>
            <a:rPr lang="es-ES" sz="900" b="1" dirty="0">
              <a:solidFill>
                <a:srgbClr val="000000"/>
              </a:solidFill>
              <a:effectLst>
                <a:outerShdw blurRad="38100" dist="38100" dir="2700000" algn="tl">
                  <a:srgbClr val="000000">
                    <a:alpha val="43137"/>
                  </a:srgbClr>
                </a:outerShdw>
              </a:effectLst>
              <a:latin typeface="Century Gothic" panose="020B0502020202020204" pitchFamily="34" charset="0"/>
            </a:rPr>
            <a:t>MONTO DEL PRÉSTAMO:</a:t>
          </a:r>
          <a:endParaRPr lang="es-BO" sz="1100" b="1" dirty="0">
            <a:solidFill>
              <a:srgbClr val="000000"/>
            </a:solidFill>
            <a:latin typeface="Century Gothic" panose="020B0502020202020204" pitchFamily="34" charset="0"/>
          </a:endParaRPr>
        </a:p>
      </dgm:t>
    </dgm:pt>
    <dgm:pt modelId="{D6B7DED3-3CFD-4995-8EA0-A18A77BCFC8C}" type="parTrans" cxnId="{C3D74AE8-0988-428B-8EAD-C04B79E99DCA}">
      <dgm:prSet/>
      <dgm:spPr/>
      <dgm:t>
        <a:bodyPr/>
        <a:lstStyle/>
        <a:p>
          <a:endParaRPr lang="es-BO"/>
        </a:p>
      </dgm:t>
    </dgm:pt>
    <dgm:pt modelId="{AD3EDEFA-E412-4674-9737-ECB3BD6D296F}" type="sibTrans" cxnId="{C3D74AE8-0988-428B-8EAD-C04B79E99DCA}">
      <dgm:prSet/>
      <dgm:spPr/>
      <dgm:t>
        <a:bodyPr/>
        <a:lstStyle/>
        <a:p>
          <a:endParaRPr lang="es-BO"/>
        </a:p>
      </dgm:t>
    </dgm:pt>
    <dgm:pt modelId="{FA099ECE-BBFC-4DC3-8D07-F487240D5ED0}">
      <dgm:prSet custT="1"/>
      <dgm:spPr>
        <a:solidFill>
          <a:schemeClr val="accent2">
            <a:lumMod val="75000"/>
            <a:alpha val="49804"/>
          </a:schemeClr>
        </a:solidFill>
        <a:ln w="19050">
          <a:solidFill>
            <a:srgbClr val="7F6000"/>
          </a:solidFill>
        </a:ln>
      </dgm:spPr>
      <dgm:t>
        <a:bodyPr/>
        <a:lstStyle/>
        <a:p>
          <a:pPr marL="57150" lvl="1" indent="0" algn="ctr" defTabSz="488950">
            <a:lnSpc>
              <a:spcPct val="90000"/>
            </a:lnSpc>
            <a:spcBef>
              <a:spcPct val="0"/>
            </a:spcBef>
            <a:spcAft>
              <a:spcPct val="15000"/>
            </a:spcAft>
            <a:buNone/>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11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F9A5492C-1944-4A11-A937-F53A9FC95AB5}" type="parTrans" cxnId="{56D36BC4-1FBD-41F4-AAA9-4E4BB61F0358}">
      <dgm:prSet/>
      <dgm:spPr/>
      <dgm:t>
        <a:bodyPr/>
        <a:lstStyle/>
        <a:p>
          <a:endParaRPr lang="es-BO"/>
        </a:p>
      </dgm:t>
    </dgm:pt>
    <dgm:pt modelId="{78A31ABD-CBB1-4D5F-85E5-393E957560B4}" type="sibTrans" cxnId="{56D36BC4-1FBD-41F4-AAA9-4E4BB61F0358}">
      <dgm:prSet/>
      <dgm:spPr/>
      <dgm:t>
        <a:bodyPr/>
        <a:lstStyle/>
        <a:p>
          <a:endParaRPr lang="es-BO"/>
        </a:p>
      </dgm:t>
    </dgm:pt>
    <dgm:pt modelId="{EA5747BD-E9AA-45EE-BA0F-9CCE691F5A3F}">
      <dgm:prSet phldrT="[Texto]" custT="1"/>
      <dgm:spPr>
        <a:solidFill>
          <a:schemeClr val="accent2">
            <a:lumMod val="75000"/>
            <a:alpha val="50196"/>
          </a:schemeClr>
        </a:solidFill>
        <a:ln w="19050">
          <a:solidFill>
            <a:srgbClr val="7F6000"/>
          </a:solidFill>
        </a:ln>
      </dgm:spPr>
      <dgm:t>
        <a:bodyPr/>
        <a:lstStyle/>
        <a:p>
          <a:pPr marL="57150" lvl="1" indent="0" algn="ctr" defTabSz="488950">
            <a:lnSpc>
              <a:spcPct val="90000"/>
            </a:lnSpc>
            <a:spcBef>
              <a:spcPct val="0"/>
            </a:spcBef>
            <a:spcAft>
              <a:spcPct val="15000"/>
            </a:spcAft>
            <a:buNone/>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1100" b="1" kern="1200" dirty="0">
            <a:solidFill>
              <a:prstClr val="white"/>
            </a:solidFill>
            <a:latin typeface="Century Gothic" panose="020B0502020202020204" pitchFamily="34" charset="0"/>
            <a:ea typeface="+mn-ea"/>
            <a:cs typeface="+mn-cs"/>
          </a:endParaRPr>
        </a:p>
      </dgm:t>
    </dgm:pt>
    <dgm:pt modelId="{9F4D11EA-7CD2-468E-B0E9-93805358BC9E}" type="parTrans" cxnId="{ED5D4E27-03A5-45EC-8E23-FBE00F101A71}">
      <dgm:prSet/>
      <dgm:spPr/>
      <dgm:t>
        <a:bodyPr/>
        <a:lstStyle/>
        <a:p>
          <a:endParaRPr lang="es-BO"/>
        </a:p>
      </dgm:t>
    </dgm:pt>
    <dgm:pt modelId="{29343221-41C5-4C45-8AB0-17B482E068AF}" type="sibTrans" cxnId="{ED5D4E27-03A5-45EC-8E23-FBE00F101A71}">
      <dgm:prSet/>
      <dgm:spPr/>
      <dgm:t>
        <a:bodyPr/>
        <a:lstStyle/>
        <a:p>
          <a:endParaRPr lang="es-BO"/>
        </a:p>
      </dgm:t>
    </dgm:pt>
    <dgm:pt modelId="{C6019BE0-12B3-4CDA-B946-D62555F470AD}">
      <dgm:prSet custT="1"/>
      <dgm:spPr>
        <a:solidFill>
          <a:schemeClr val="accent2">
            <a:lumMod val="75000"/>
            <a:alpha val="50196"/>
          </a:schemeClr>
        </a:solidFill>
        <a:ln w="19050">
          <a:solidFill>
            <a:srgbClr val="7F6000"/>
          </a:solidFill>
        </a:ln>
      </dgm:spPr>
      <dgm:t>
        <a:bodyPr/>
        <a:lstStyle/>
        <a:p>
          <a:pPr marL="57150" lvl="1" indent="0" algn="l" defTabSz="488950">
            <a:lnSpc>
              <a:spcPct val="90000"/>
            </a:lnSpc>
            <a:spcBef>
              <a:spcPct val="0"/>
            </a:spcBef>
            <a:spcAft>
              <a:spcPct val="15000"/>
            </a:spcAft>
            <a:buNone/>
          </a:pPr>
          <a:endParaRPr lang="es-BO" sz="4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7637E32C-7570-41D7-965A-A7EE83BCB49C}" type="parTrans" cxnId="{F16A7CAC-3BB9-46C6-B482-D64AC0FD1CA0}">
      <dgm:prSet/>
      <dgm:spPr/>
      <dgm:t>
        <a:bodyPr/>
        <a:lstStyle/>
        <a:p>
          <a:endParaRPr lang="es-BO"/>
        </a:p>
      </dgm:t>
    </dgm:pt>
    <dgm:pt modelId="{451DD4E4-3501-4A42-B0C5-A6391426CBD3}" type="sibTrans" cxnId="{F16A7CAC-3BB9-46C6-B482-D64AC0FD1CA0}">
      <dgm:prSet/>
      <dgm:spPr/>
      <dgm:t>
        <a:bodyPr/>
        <a:lstStyle/>
        <a:p>
          <a:endParaRPr lang="es-BO"/>
        </a:p>
      </dgm:t>
    </dgm:pt>
    <dgm:pt modelId="{31211221-0B00-4194-B524-8E3C55462DBD}">
      <dgm:prSet custT="1"/>
      <dgm:spPr>
        <a:solidFill>
          <a:schemeClr val="accent2">
            <a:lumMod val="75000"/>
            <a:alpha val="49804"/>
          </a:schemeClr>
        </a:solidFill>
        <a:ln w="19050">
          <a:solidFill>
            <a:srgbClr val="7F6000"/>
          </a:solidFill>
        </a:ln>
      </dgm:spPr>
      <dgm:t>
        <a:bodyPr/>
        <a:lstStyle/>
        <a:p>
          <a:pPr marL="57150" lvl="1" indent="0" algn="ctr" defTabSz="488950">
            <a:lnSpc>
              <a:spcPct val="90000"/>
            </a:lnSpc>
            <a:spcBef>
              <a:spcPct val="0"/>
            </a:spcBef>
            <a:spcAft>
              <a:spcPct val="15000"/>
            </a:spcAft>
            <a:buNone/>
          </a:pPr>
          <a:endParaRPr lang="es-BO" sz="4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61591978-FF4C-4C9A-8F3E-F052EBE72233}" type="parTrans" cxnId="{262BAD38-FFDA-4848-A644-E94C2C444760}">
      <dgm:prSet/>
      <dgm:spPr/>
      <dgm:t>
        <a:bodyPr/>
        <a:lstStyle/>
        <a:p>
          <a:endParaRPr lang="es-BO"/>
        </a:p>
      </dgm:t>
    </dgm:pt>
    <dgm:pt modelId="{E69F02DF-75F7-4D1B-8EB9-EDEC04F065E8}" type="sibTrans" cxnId="{262BAD38-FFDA-4848-A644-E94C2C444760}">
      <dgm:prSet/>
      <dgm:spPr/>
      <dgm:t>
        <a:bodyPr/>
        <a:lstStyle/>
        <a:p>
          <a:endParaRPr lang="es-BO"/>
        </a:p>
      </dgm:t>
    </dgm:pt>
    <dgm:pt modelId="{A5C6C309-AB0A-49A1-AD3C-947580992466}">
      <dgm:prSet phldrT="[Texto]" custT="1"/>
      <dgm:spPr>
        <a:solidFill>
          <a:schemeClr val="accent2">
            <a:lumMod val="75000"/>
            <a:alpha val="50196"/>
          </a:schemeClr>
        </a:solidFill>
        <a:ln w="19050">
          <a:solidFill>
            <a:srgbClr val="7F6000"/>
          </a:solidFill>
        </a:ln>
      </dgm:spPr>
      <dgm:t>
        <a:bodyPr/>
        <a:lstStyle/>
        <a:p>
          <a:pPr algn="ctr">
            <a:buNone/>
          </a:pPr>
          <a:endParaRPr lang="es-BO" sz="400" b="1" dirty="0">
            <a:solidFill>
              <a:srgbClr val="000000"/>
            </a:solidFill>
            <a:effectLst>
              <a:outerShdw blurRad="38100" dist="38100" dir="2700000" algn="tl">
                <a:srgbClr val="000000">
                  <a:alpha val="43137"/>
                </a:srgbClr>
              </a:outerShdw>
            </a:effectLst>
            <a:latin typeface="Century Gothic" panose="020B0502020202020204" pitchFamily="34" charset="0"/>
          </a:endParaRPr>
        </a:p>
      </dgm:t>
    </dgm:pt>
    <dgm:pt modelId="{0A4071FE-CE93-4DAA-912C-A9FAB4F43FBC}" type="parTrans" cxnId="{1ED90097-7F87-4229-8ACB-BBE0D39B1FE1}">
      <dgm:prSet/>
      <dgm:spPr/>
      <dgm:t>
        <a:bodyPr/>
        <a:lstStyle/>
        <a:p>
          <a:endParaRPr lang="es-BO"/>
        </a:p>
      </dgm:t>
    </dgm:pt>
    <dgm:pt modelId="{5209CD7F-8C40-410E-BEB4-8F8124C82408}" type="sibTrans" cxnId="{1ED90097-7F87-4229-8ACB-BBE0D39B1FE1}">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3" custScaleX="286287" custScaleY="163062" custLinFactX="100000" custLinFactY="118568" custLinFactNeighborX="103176" custLinFactNeighborY="200000"/>
      <dgm:spPr>
        <a:blipFill rotWithShape="1">
          <a:blip xmlns:r="http://schemas.openxmlformats.org/officeDocument/2006/relationships" r:embed="rId1"/>
          <a:srcRect/>
          <a:stretch>
            <a:fillRect t="-7000" b="-7000"/>
          </a:stretch>
        </a:blipFill>
        <a:ln w="19050">
          <a:solidFill>
            <a:schemeClr val="bg1"/>
          </a:solidFill>
        </a:ln>
      </dgm:spPr>
    </dgm:pt>
    <dgm:pt modelId="{819540C5-2434-4EBB-92CF-77F883B0EE4B}" type="pres">
      <dgm:prSet presAssocID="{898E8C84-0A2A-4132-81B8-D97CD0F548E5}" presName="childNode" presStyleLbl="node1" presStyleIdx="0" presStyleCnt="3" custScaleX="122596" custScaleY="127734" custLinFactNeighborX="31662">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3" custScaleX="200302" custScaleY="118901" custLinFactNeighborX="86507" custLinFactNeighborY="557">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3" custScaleX="248413" custScaleY="158359" custLinFactX="3321" custLinFactY="106206" custLinFactNeighborX="100000" custLinFactNeighborY="200000"/>
      <dgm:spPr>
        <a:blipFill rotWithShape="1">
          <a:blip xmlns:r="http://schemas.openxmlformats.org/officeDocument/2006/relationships" r:embed="rId2"/>
          <a:srcRect/>
          <a:stretch>
            <a:fillRect t="-4000" b="-4000"/>
          </a:stretch>
        </a:blipFill>
        <a:ln w="19050">
          <a:solidFill>
            <a:schemeClr val="bg1"/>
          </a:solidFill>
        </a:ln>
      </dgm:spPr>
    </dgm:pt>
    <dgm:pt modelId="{EDE520B5-BB4E-400D-A7AA-12D05816E9B4}" type="pres">
      <dgm:prSet presAssocID="{A178379F-F99C-4DEA-8DF5-A38335A1E1E4}" presName="childNode" presStyleLbl="node1" presStyleIdx="1" presStyleCnt="3" custScaleX="127131" custScaleY="127734" custLinFactNeighborX="-6986" custLinFactNeighborY="-331">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3" custScaleX="161958" custScaleY="107870" custLinFactNeighborX="-74434" custLinFactNeighborY="-145">
        <dgm:presLayoutVars>
          <dgm:chMax val="0"/>
          <dgm:bulletEnabled val="1"/>
        </dgm:presLayoutVars>
      </dgm:prSet>
      <dgm:spPr/>
      <dgm:t>
        <a:bodyPr/>
        <a:lstStyle/>
        <a:p>
          <a:endParaRPr lang="es-ES"/>
        </a:p>
      </dgm:t>
    </dgm:pt>
    <dgm:pt modelId="{2A092851-2631-4274-9AD7-830F3EC457FF}" type="pres">
      <dgm:prSet presAssocID="{F78C4CB7-DF64-456F-8010-7A2609FD33B4}" presName="sibTrans" presStyleCnt="0"/>
      <dgm:spPr/>
    </dgm:pt>
    <dgm:pt modelId="{0184A8AC-335C-461E-B01C-F2A2D3C642F9}" type="pres">
      <dgm:prSet presAssocID="{FF25147E-0604-4F6C-A31A-933E14A0009E}" presName="compositeNode" presStyleCnt="0">
        <dgm:presLayoutVars>
          <dgm:bulletEnabled val="1"/>
        </dgm:presLayoutVars>
      </dgm:prSet>
      <dgm:spPr/>
    </dgm:pt>
    <dgm:pt modelId="{565DA495-E44F-4D3F-A4C8-245E9C0CE144}" type="pres">
      <dgm:prSet presAssocID="{FF25147E-0604-4F6C-A31A-933E14A0009E}" presName="image" presStyleLbl="fgImgPlace1" presStyleIdx="2" presStyleCnt="3" custScaleX="255059" custScaleY="170199" custLinFactY="124623" custLinFactNeighborX="19197" custLinFactNeighborY="200000"/>
      <dgm:spPr>
        <a:blipFill rotWithShape="1">
          <a:blip xmlns:r="http://schemas.openxmlformats.org/officeDocument/2006/relationships" r:embed="rId3"/>
          <a:srcRect/>
          <a:stretch>
            <a:fillRect l="-2000" r="-2000"/>
          </a:stretch>
        </a:blipFill>
        <a:ln w="19050">
          <a:solidFill>
            <a:schemeClr val="bg1"/>
          </a:solidFill>
        </a:ln>
      </dgm:spPr>
    </dgm:pt>
    <dgm:pt modelId="{2EA77FF9-9BD2-4CEE-A5AF-C2719B02D6D5}" type="pres">
      <dgm:prSet presAssocID="{FF25147E-0604-4F6C-A31A-933E14A0009E}" presName="childNode" presStyleLbl="node1" presStyleIdx="2" presStyleCnt="3" custScaleX="122718" custScaleY="127734" custLinFactNeighborX="-48650" custLinFactNeighborY="-904">
        <dgm:presLayoutVars>
          <dgm:bulletEnabled val="1"/>
        </dgm:presLayoutVars>
      </dgm:prSet>
      <dgm:spPr/>
      <dgm:t>
        <a:bodyPr/>
        <a:lstStyle/>
        <a:p>
          <a:endParaRPr lang="es-ES"/>
        </a:p>
      </dgm:t>
    </dgm:pt>
    <dgm:pt modelId="{C73ED3CD-8753-4F86-931D-74FB61436E20}" type="pres">
      <dgm:prSet presAssocID="{FF25147E-0604-4F6C-A31A-933E14A0009E}" presName="parentNode" presStyleLbl="revTx" presStyleIdx="2" presStyleCnt="3" custScaleY="125531" custLinFactX="-100000" custLinFactNeighborX="-159912" custLinFactNeighborY="3648">
        <dgm:presLayoutVars>
          <dgm:chMax val="0"/>
          <dgm:bulletEnabled val="1"/>
        </dgm:presLayoutVars>
      </dgm:prSet>
      <dgm:spPr/>
      <dgm:t>
        <a:bodyPr/>
        <a:lstStyle/>
        <a:p>
          <a:endParaRPr lang="es-ES"/>
        </a:p>
      </dgm:t>
    </dgm:pt>
  </dgm:ptLst>
  <dgm:cxnLst>
    <dgm:cxn modelId="{B9513613-45E9-45F6-9788-0FE937F67211}" type="presOf" srcId="{95255AB6-E858-4E44-8BB6-F282A99F31A0}" destId="{819540C5-2434-4EBB-92CF-77F883B0EE4B}" srcOrd="0" destOrd="11" presId="urn:microsoft.com/office/officeart/2005/8/layout/hList2"/>
    <dgm:cxn modelId="{C3D74AE8-0988-428B-8EAD-C04B79E99DCA}" srcId="{898E8C84-0A2A-4132-81B8-D97CD0F548E5}" destId="{1716C3D6-083C-44A2-A9CB-1065DCF1BE81}" srcOrd="2" destOrd="0" parTransId="{D6B7DED3-3CFD-4995-8EA0-A18A77BCFC8C}" sibTransId="{AD3EDEFA-E412-4674-9737-ECB3BD6D296F}"/>
    <dgm:cxn modelId="{6C99BC11-A787-4412-A621-F5F71B9D02E6}" srcId="{898E8C84-0A2A-4132-81B8-D97CD0F548E5}" destId="{79D45560-C08F-4DB4-8A3E-705B2376CCD5}" srcOrd="14" destOrd="0" parTransId="{E130F2BE-1106-4F78-B606-8615782B9D02}" sibTransId="{0BB305E8-6B15-4BCD-AD30-EC1387666E16}"/>
    <dgm:cxn modelId="{262BAD38-FFDA-4848-A644-E94C2C444760}" srcId="{A178379F-F99C-4DEA-8DF5-A38335A1E1E4}" destId="{31211221-0B00-4194-B524-8E3C55462DBD}" srcOrd="4" destOrd="0" parTransId="{61591978-FF4C-4C9A-8F3E-F052EBE72233}" sibTransId="{E69F02DF-75F7-4D1B-8EB9-EDEC04F065E8}"/>
    <dgm:cxn modelId="{A14D7F82-4DCB-478E-8DD4-F202FC715D3A}" srcId="{A178379F-F99C-4DEA-8DF5-A38335A1E1E4}" destId="{8367D072-0872-4CFF-B53B-4318A3129267}" srcOrd="1" destOrd="0" parTransId="{BFC304AA-8B8D-41B6-BB02-38644C1B8C93}" sibTransId="{867D07CD-0F96-47ED-ADD9-42EA28C3BA79}"/>
    <dgm:cxn modelId="{9B7AEF6E-7816-4D9D-9E8A-4593F9B3ABE6}" type="presOf" srcId="{A5C6C309-AB0A-49A1-AD3C-947580992466}" destId="{819540C5-2434-4EBB-92CF-77F883B0EE4B}" srcOrd="0" destOrd="4" presId="urn:microsoft.com/office/officeart/2005/8/layout/hList2"/>
    <dgm:cxn modelId="{56D36BC4-1FBD-41F4-AAA9-4E4BB61F0358}" srcId="{A178379F-F99C-4DEA-8DF5-A38335A1E1E4}" destId="{FA099ECE-BBFC-4DC3-8D07-F487240D5ED0}" srcOrd="2" destOrd="0" parTransId="{F9A5492C-1944-4A11-A937-F53A9FC95AB5}" sibTransId="{78A31ABD-CBB1-4D5F-85E5-393E957560B4}"/>
    <dgm:cxn modelId="{A5A7C1BB-2644-4DD7-B8AD-6371FAE857B5}" srcId="{898E8C84-0A2A-4132-81B8-D97CD0F548E5}" destId="{0F8B3533-B5DD-40B4-8156-FB7636B8BF8D}" srcOrd="9" destOrd="0" parTransId="{8241817F-8E8F-4598-8D86-2B09D47F0A82}" sibTransId="{840C9E90-BD6F-4E4F-840C-84DC644E6784}"/>
    <dgm:cxn modelId="{639D2854-A2F1-40D6-8E50-F03FC7CB55BA}" srcId="{FF25147E-0604-4F6C-A31A-933E14A0009E}" destId="{AF6EA3F5-A55D-47AB-B8AB-5B769AA4C0D4}" srcOrd="13" destOrd="0" parTransId="{101EED7C-BF47-4A9A-B2A6-1FD787623405}" sibTransId="{0BE9BBCD-14AD-4066-8128-900C1AD2634F}"/>
    <dgm:cxn modelId="{66B98791-C308-4CE4-BF1F-6486237F5B48}" type="presOf" srcId="{BAC64AD1-36F4-46BF-A25F-F36E81E71E2E}" destId="{2EA77FF9-9BD2-4CEE-A5AF-C2719B02D6D5}" srcOrd="0" destOrd="1" presId="urn:microsoft.com/office/officeart/2005/8/layout/hList2"/>
    <dgm:cxn modelId="{7613C02A-8579-49B4-8FF0-9CFC0376C58F}" type="presOf" srcId="{FA099ECE-BBFC-4DC3-8D07-F487240D5ED0}" destId="{EDE520B5-BB4E-400D-A7AA-12D05816E9B4}" srcOrd="0" destOrd="2" presId="urn:microsoft.com/office/officeart/2005/8/layout/hList2"/>
    <dgm:cxn modelId="{9F3831B6-8CDF-47FC-B617-D40EC551A53B}" srcId="{A178379F-F99C-4DEA-8DF5-A38335A1E1E4}" destId="{B3081E31-8DFE-4357-96E7-F6476C91D703}" srcOrd="6" destOrd="0" parTransId="{ADEE911D-5211-4C45-87B7-5715A6DAAE96}" sibTransId="{3AF83A07-36DB-4AB6-A22A-2D79DE453814}"/>
    <dgm:cxn modelId="{0DAD7961-02C8-4BB9-A501-394D701E714A}" srcId="{898E8C84-0A2A-4132-81B8-D97CD0F548E5}" destId="{186EDD38-46E8-4036-8392-D572BBEB86E1}" srcOrd="13" destOrd="0" parTransId="{3451FC6B-0AD5-41F6-B958-A64D33253D1E}" sibTransId="{1B764008-1649-4081-8BC7-5D691A72FBFA}"/>
    <dgm:cxn modelId="{AF994EE5-8C23-4ABB-8893-B017EF7C43B9}" srcId="{FF25147E-0604-4F6C-A31A-933E14A0009E}" destId="{A4622505-8C1C-4CF4-BC4C-47CE4931F75E}" srcOrd="0" destOrd="0" parTransId="{3235FC47-3B34-4ADB-8123-0BE7523458EB}" sibTransId="{1D9DDDC9-6F07-4178-92E9-7BD40A481217}"/>
    <dgm:cxn modelId="{291A1E8D-BB84-4515-8D33-914C921AC22B}" srcId="{A178379F-F99C-4DEA-8DF5-A38335A1E1E4}" destId="{67410081-33CA-427B-820D-FAF7ECD15AF1}" srcOrd="14" destOrd="0" parTransId="{402374EF-BFBB-4FC4-A11C-A86BBFF455B5}" sibTransId="{A367861E-CC5C-4C8C-B625-AE25353BFE33}"/>
    <dgm:cxn modelId="{FA797B36-A564-4375-B56E-76EBC55BF374}" type="presOf" srcId="{85B73C0A-7556-4AF5-A6B6-D64E6D01E4AC}" destId="{EDE520B5-BB4E-400D-A7AA-12D05816E9B4}" srcOrd="0" destOrd="11" presId="urn:microsoft.com/office/officeart/2005/8/layout/hList2"/>
    <dgm:cxn modelId="{E5BDB9EA-C938-46C8-A892-C18A8DF55FD7}" srcId="{FF25147E-0604-4F6C-A31A-933E14A0009E}" destId="{E6069C6D-9429-4876-B1C2-413DA47B3788}" srcOrd="10" destOrd="0" parTransId="{C9AA5AC8-9B44-4C6A-9B03-8A7ECDC6D80F}" sibTransId="{0F1FCB3A-C54C-434B-BA77-14CBE236DDB7}"/>
    <dgm:cxn modelId="{C404050B-1108-459D-B56B-F1B03B289E27}" type="presOf" srcId="{EA5747BD-E9AA-45EE-BA0F-9CCE691F5A3F}" destId="{2EA77FF9-9BD2-4CEE-A5AF-C2719B02D6D5}" srcOrd="0" destOrd="2" presId="urn:microsoft.com/office/officeart/2005/8/layout/hList2"/>
    <dgm:cxn modelId="{28F66E7D-ED4C-4A55-B2E0-326F21844BAF}" srcId="{A178379F-F99C-4DEA-8DF5-A38335A1E1E4}" destId="{555ADCE0-B77B-406E-ACEB-45B1B36813E1}" srcOrd="9" destOrd="0" parTransId="{B4E16F58-F4C6-46B5-9BD3-F24CF922DC54}" sibTransId="{0442A381-1645-4803-920C-7946C10EA140}"/>
    <dgm:cxn modelId="{E77BB1BB-7B54-414C-BE11-737968423829}" srcId="{FF25147E-0604-4F6C-A31A-933E14A0009E}" destId="{79260533-2437-49C3-A7E1-4B595544FAC0}" srcOrd="3" destOrd="0" parTransId="{DA363A64-D909-4D79-823B-90AA226D46D1}" sibTransId="{867BB314-CD23-4289-BD9C-3E2A8F61D8C6}"/>
    <dgm:cxn modelId="{3DD66498-AD64-4D00-B9E4-0978BEBC77E5}" type="presOf" srcId="{0AAFFD6C-383E-4834-8902-62B2EDC744AE}" destId="{819540C5-2434-4EBB-92CF-77F883B0EE4B}" srcOrd="0" destOrd="5" presId="urn:microsoft.com/office/officeart/2005/8/layout/hList2"/>
    <dgm:cxn modelId="{6A52976D-C6B3-4AD4-9A1F-D89B09492260}" srcId="{FF25147E-0604-4F6C-A31A-933E14A0009E}" destId="{DF7B4413-1663-412A-8B6A-A50676F91DB1}" srcOrd="12" destOrd="0" parTransId="{5F411752-BCAC-40F7-8EC6-9DA8D287101A}" sibTransId="{136576EB-EC88-4E87-B39C-AAC0D9DD1EF4}"/>
    <dgm:cxn modelId="{036E13D2-63B3-4DD8-9C68-C7BB6A67C7EF}" type="presOf" srcId="{186EDD38-46E8-4036-8392-D572BBEB86E1}" destId="{819540C5-2434-4EBB-92CF-77F883B0EE4B}" srcOrd="0" destOrd="13" presId="urn:microsoft.com/office/officeart/2005/8/layout/hList2"/>
    <dgm:cxn modelId="{16C308E3-A232-4DD0-85C1-1EEE981A8448}" srcId="{898E8C84-0A2A-4132-81B8-D97CD0F548E5}" destId="{0AAFFD6C-383E-4834-8902-62B2EDC744AE}" srcOrd="5" destOrd="0" parTransId="{785836F1-EF9F-477E-B71E-F5DC624A75BE}" sibTransId="{97DDBF88-B228-4907-B9C4-C442B910099C}"/>
    <dgm:cxn modelId="{AF46B3E1-F521-440B-A435-AFF8B80E783C}" type="presOf" srcId="{CC629FAA-F96C-4444-8167-E75F371B0C73}" destId="{EDE520B5-BB4E-400D-A7AA-12D05816E9B4}" srcOrd="0" destOrd="0" presId="urn:microsoft.com/office/officeart/2005/8/layout/hList2"/>
    <dgm:cxn modelId="{D3C169BD-FC05-4526-A914-5C03A04581B3}" type="presOf" srcId="{FEC347A1-2BDB-4816-B37F-16B82691108A}" destId="{EDE520B5-BB4E-400D-A7AA-12D05816E9B4}" srcOrd="0" destOrd="10" presId="urn:microsoft.com/office/officeart/2005/8/layout/hList2"/>
    <dgm:cxn modelId="{3C45251E-AD44-4029-862A-5475C27A6FFE}" type="presOf" srcId="{900D8C31-5E57-4ED8-9353-AC0860361B47}" destId="{EDE520B5-BB4E-400D-A7AA-12D05816E9B4}" srcOrd="0" destOrd="7" presId="urn:microsoft.com/office/officeart/2005/8/layout/hList2"/>
    <dgm:cxn modelId="{60CBF991-C16C-40C0-8EE4-BA9620949C9C}" type="presOf" srcId="{C6019BE0-12B3-4CDA-B946-D62555F470AD}" destId="{2EA77FF9-9BD2-4CEE-A5AF-C2719B02D6D5}" srcOrd="0" destOrd="4" presId="urn:microsoft.com/office/officeart/2005/8/layout/hList2"/>
    <dgm:cxn modelId="{720C1D43-BB15-4D49-B1FB-73E7D44A74C3}" type="presOf" srcId="{DF7B4413-1663-412A-8B6A-A50676F91DB1}" destId="{2EA77FF9-9BD2-4CEE-A5AF-C2719B02D6D5}" srcOrd="0" destOrd="12" presId="urn:microsoft.com/office/officeart/2005/8/layout/hList2"/>
    <dgm:cxn modelId="{B34BFB7F-86AA-466B-9C68-7871D5446B96}" srcId="{898E8C84-0A2A-4132-81B8-D97CD0F548E5}" destId="{941A64BA-5F48-4888-AEF3-F152F489B05D}" srcOrd="8" destOrd="0" parTransId="{CE5B4E67-3E5D-4118-8FD0-DEF278B18420}" sibTransId="{AFEA02B0-0C20-4006-99E4-5731F0757567}"/>
    <dgm:cxn modelId="{66B9EE4E-A181-45D4-B758-7B5DE53C7EDC}" type="presOf" srcId="{179D364B-7321-44FF-9152-BB6063B3271F}" destId="{819540C5-2434-4EBB-92CF-77F883B0EE4B}" srcOrd="0" destOrd="3" presId="urn:microsoft.com/office/officeart/2005/8/layout/hList2"/>
    <dgm:cxn modelId="{ED5D4E27-03A5-45EC-8E23-FBE00F101A71}" srcId="{FF25147E-0604-4F6C-A31A-933E14A0009E}" destId="{EA5747BD-E9AA-45EE-BA0F-9CCE691F5A3F}" srcOrd="2" destOrd="0" parTransId="{9F4D11EA-7CD2-468E-B0E9-93805358BC9E}" sibTransId="{29343221-41C5-4C45-8AB0-17B482E068AF}"/>
    <dgm:cxn modelId="{E8E23031-888E-47F9-B532-CAF561AAC021}" srcId="{A178379F-F99C-4DEA-8DF5-A38335A1E1E4}" destId="{FEC347A1-2BDB-4816-B37F-16B82691108A}" srcOrd="10" destOrd="0" parTransId="{3C87A7DB-A72F-48DA-A74D-5C406DF3E57E}" sibTransId="{E7B4D995-2A6B-49E2-BC3F-175FE73B6A5D}"/>
    <dgm:cxn modelId="{504B6E5C-45EE-4524-BD13-3F3992DCE1A1}" srcId="{898E8C84-0A2A-4132-81B8-D97CD0F548E5}" destId="{EBBFD3A1-53F6-48C5-B357-A2517A4EAF06}" srcOrd="12" destOrd="0" parTransId="{E9C67157-22B7-49E0-BF32-EA52389E087A}" sibTransId="{9FF7A479-B0C0-4369-9601-C2173EF52B8D}"/>
    <dgm:cxn modelId="{C170A860-B3DA-4451-B828-45AEA5E9B47F}" srcId="{FF25147E-0604-4F6C-A31A-933E14A0009E}" destId="{B2996064-251E-462A-9A82-9D834484DBB3}" srcOrd="9" destOrd="0" parTransId="{04F9BB88-C4DB-4ED8-850E-086EDEFD1798}" sibTransId="{AF9E448B-F840-4787-967A-90DE017DE731}"/>
    <dgm:cxn modelId="{44D22BA9-98EF-4BEE-8F50-5B0AAD313EE2}" type="presOf" srcId="{0665F1BC-CC8C-41A8-8D2D-41278B19E334}" destId="{2EA77FF9-9BD2-4CEE-A5AF-C2719B02D6D5}" srcOrd="0" destOrd="14" presId="urn:microsoft.com/office/officeart/2005/8/layout/hList2"/>
    <dgm:cxn modelId="{455218FA-5889-427F-9AF7-E6B9B444FDAD}" type="presOf" srcId="{B3335340-CBFF-4E81-ADA7-FC3364B0B433}" destId="{EDE520B5-BB4E-400D-A7AA-12D05816E9B4}" srcOrd="0" destOrd="3" presId="urn:microsoft.com/office/officeart/2005/8/layout/hList2"/>
    <dgm:cxn modelId="{B1CA55DC-E8B4-4B8E-9D2B-86B4B9151F22}" srcId="{A178379F-F99C-4DEA-8DF5-A38335A1E1E4}" destId="{6ED06CF2-43D0-408A-B1A8-EA5DCCD67191}" srcOrd="8" destOrd="0" parTransId="{AA55EC49-B9C9-4349-B85D-FE35DB40112F}" sibTransId="{4A5A4BC0-538A-4FC7-89C3-52275366A9F3}"/>
    <dgm:cxn modelId="{D9A74D81-4C85-43EF-B658-E2C0949DFDD8}" srcId="{898E8C84-0A2A-4132-81B8-D97CD0F548E5}" destId="{55C852D0-3D3F-4FDD-9C4D-A29C106EB847}" srcOrd="15" destOrd="0" parTransId="{A127AA9B-CED2-48B3-9CAB-DC2757BF182C}" sibTransId="{99E48935-89C3-4A6F-9C33-83BC515CF900}"/>
    <dgm:cxn modelId="{4891B4B3-3193-46E3-B70F-EA78058CD30A}" srcId="{A178379F-F99C-4DEA-8DF5-A38335A1E1E4}" destId="{AE74E855-DC86-4209-81D0-3D6F39852AEC}" srcOrd="15" destOrd="0" parTransId="{C2DDC690-EF76-4F33-9688-0F6EDD4B7371}" sibTransId="{3B59E7A8-CECC-421E-918F-80213F4A0DE3}"/>
    <dgm:cxn modelId="{416E9EFE-7F3E-46D3-AD2D-033A4B3A4260}" srcId="{FF25147E-0604-4F6C-A31A-933E14A0009E}" destId="{BAC64AD1-36F4-46BF-A25F-F36E81E71E2E}" srcOrd="1" destOrd="0" parTransId="{BF652C6C-6277-4D5D-B3ED-9045DB3EBA14}" sibTransId="{294EAB60-C5A1-4619-9394-A6926A063F87}"/>
    <dgm:cxn modelId="{E271A74A-BD5F-4A9D-9FF0-9EDD09F28B24}" type="presOf" srcId="{555ADCE0-B77B-406E-ACEB-45B1B36813E1}" destId="{EDE520B5-BB4E-400D-A7AA-12D05816E9B4}" srcOrd="0" destOrd="9" presId="urn:microsoft.com/office/officeart/2005/8/layout/hList2"/>
    <dgm:cxn modelId="{14E1D713-0A7A-4AD1-9FA8-D6F063D8F446}" srcId="{898E8C84-0A2A-4132-81B8-D97CD0F548E5}" destId="{95255AB6-E858-4E44-8BB6-F282A99F31A0}" srcOrd="11" destOrd="0" parTransId="{7E1075AD-17A1-4DA5-B07F-75DE78F856E5}" sibTransId="{D7F537DF-5B85-4778-94E7-13127E800F7C}"/>
    <dgm:cxn modelId="{38176DDE-A7E9-4DAD-8EE0-CDF379928852}" type="presOf" srcId="{898E8C84-0A2A-4132-81B8-D97CD0F548E5}" destId="{56E194EA-32E0-4562-8397-EF5C87FC40E1}" srcOrd="0" destOrd="0" presId="urn:microsoft.com/office/officeart/2005/8/layout/hList2"/>
    <dgm:cxn modelId="{52F956C6-226D-41E4-8846-369D19C50BEB}" srcId="{FF25147E-0604-4F6C-A31A-933E14A0009E}" destId="{FF6213E5-C757-4B63-9EA1-543E71C49AEF}" srcOrd="5" destOrd="0" parTransId="{CD5B186D-3FEB-437C-A29C-82AEDBF2880D}" sibTransId="{FB3CBF6B-81B9-48F7-AE2A-3BE0F15D128A}"/>
    <dgm:cxn modelId="{ECA502FC-4900-4BE1-B9D5-6CD2B4B21084}" srcId="{FF25147E-0604-4F6C-A31A-933E14A0009E}" destId="{4C70D7E1-5EB3-471D-8C89-9F212C42FB83}" srcOrd="11" destOrd="0" parTransId="{9895CF3F-AD80-4213-9F33-A90A30F7022A}" sibTransId="{584089E2-D240-498F-95A4-0352B8FEC027}"/>
    <dgm:cxn modelId="{B9DD1982-325F-4578-85CB-4A05128EFB10}" type="presOf" srcId="{79D45560-C08F-4DB4-8A3E-705B2376CCD5}" destId="{819540C5-2434-4EBB-92CF-77F883B0EE4B}" srcOrd="0" destOrd="14" presId="urn:microsoft.com/office/officeart/2005/8/layout/hList2"/>
    <dgm:cxn modelId="{C1F0A809-B0F4-4515-A672-4FDC105C168F}" type="presOf" srcId="{A8C745C9-E300-4E62-8CEC-33F67DE6BE5A}" destId="{2EA77FF9-9BD2-4CEE-A5AF-C2719B02D6D5}" srcOrd="0" destOrd="7" presId="urn:microsoft.com/office/officeart/2005/8/layout/hList2"/>
    <dgm:cxn modelId="{225D26E7-FDCE-46F9-9E41-CDF514D4B484}" type="presOf" srcId="{AC053B65-73A6-421C-8F9B-C57291552439}" destId="{2EA77FF9-9BD2-4CEE-A5AF-C2719B02D6D5}" srcOrd="0" destOrd="6"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85150283-1957-4C8C-B2B4-0378BA1A0015}" type="presOf" srcId="{1C1756FB-C6E6-4C6E-9B99-04F4C06A34CE}" destId="{EDE520B5-BB4E-400D-A7AA-12D05816E9B4}" srcOrd="0" destOrd="5" presId="urn:microsoft.com/office/officeart/2005/8/layout/hList2"/>
    <dgm:cxn modelId="{AEC75A2E-8EBA-4EC2-B941-C7B4A78A37E5}" srcId="{A178379F-F99C-4DEA-8DF5-A38335A1E1E4}" destId="{49EA169B-2B59-42A7-AC92-5371315B7F4D}" srcOrd="13" destOrd="0" parTransId="{1C2B6F84-C8CB-4E5F-9EB7-1E597E53E77A}" sibTransId="{4576E448-D3B2-4E50-9161-9130FA5E2C6C}"/>
    <dgm:cxn modelId="{8AE4D4AF-0FAB-4427-AF80-82D56DEDD490}" srcId="{FF25147E-0604-4F6C-A31A-933E14A0009E}" destId="{29A3C183-606A-42D3-83D9-06A1FF88C886}" srcOrd="15" destOrd="0" parTransId="{D8049332-7BA7-4D3F-9540-CE346419B46E}" sibTransId="{F69ABBB7-501C-4682-9358-9DB046E41EBB}"/>
    <dgm:cxn modelId="{35030CD7-063E-45A6-9884-9B495C734670}" type="presOf" srcId="{AE74E855-DC86-4209-81D0-3D6F39852AEC}" destId="{EDE520B5-BB4E-400D-A7AA-12D05816E9B4}" srcOrd="0" destOrd="15" presId="urn:microsoft.com/office/officeart/2005/8/layout/hList2"/>
    <dgm:cxn modelId="{AE3F3323-FDDF-4848-ACBC-69454E9A2C23}" type="presOf" srcId="{49EA169B-2B59-42A7-AC92-5371315B7F4D}" destId="{EDE520B5-BB4E-400D-A7AA-12D05816E9B4}" srcOrd="0" destOrd="13" presId="urn:microsoft.com/office/officeart/2005/8/layout/hList2"/>
    <dgm:cxn modelId="{1F0214DF-384D-4A34-9903-6AF3A59AA071}" type="presOf" srcId="{CCE27CBA-61A6-4AE5-B19D-0F36DDA31E61}" destId="{C1915AD2-D66C-498F-BB34-1D7DE2AB7513}" srcOrd="0" destOrd="0" presId="urn:microsoft.com/office/officeart/2005/8/layout/hList2"/>
    <dgm:cxn modelId="{A943EBB4-6E60-461D-9944-FC941998B566}" srcId="{A178379F-F99C-4DEA-8DF5-A38335A1E1E4}" destId="{A5D0EDCD-3B54-449C-8B3A-6C90847426E9}" srcOrd="12" destOrd="0" parTransId="{44FAAF72-6AD9-4047-8205-CB8C11663FAA}" sibTransId="{228BF100-8555-402A-A4A0-039DD2793555}"/>
    <dgm:cxn modelId="{43149F50-A937-4ED4-9DA6-D2DFDD2FC493}" type="presOf" srcId="{B3081E31-8DFE-4357-96E7-F6476C91D703}" destId="{EDE520B5-BB4E-400D-A7AA-12D05816E9B4}" srcOrd="0" destOrd="6" presId="urn:microsoft.com/office/officeart/2005/8/layout/hList2"/>
    <dgm:cxn modelId="{92CC9E8B-7FA9-4841-B6DF-6E540BEFFC59}" type="presOf" srcId="{A178379F-F99C-4DEA-8DF5-A38335A1E1E4}" destId="{42BCBD49-2038-4520-9095-0DFEBDFFE285}" srcOrd="0" destOrd="0" presId="urn:microsoft.com/office/officeart/2005/8/layout/hList2"/>
    <dgm:cxn modelId="{E4227F6A-1D83-42AB-A830-43EBF97C7483}" type="presOf" srcId="{A5D0EDCD-3B54-449C-8B3A-6C90847426E9}" destId="{EDE520B5-BB4E-400D-A7AA-12D05816E9B4}" srcOrd="0" destOrd="12" presId="urn:microsoft.com/office/officeart/2005/8/layout/hList2"/>
    <dgm:cxn modelId="{BE7104A0-D3D6-42D9-8BA3-8A1904A5E4AB}" type="presOf" srcId="{01D9F61F-5573-4A89-9F95-3290E144D70A}" destId="{819540C5-2434-4EBB-92CF-77F883B0EE4B}" srcOrd="0" destOrd="15" presId="urn:microsoft.com/office/officeart/2005/8/layout/hList2"/>
    <dgm:cxn modelId="{1ED90097-7F87-4229-8ACB-BBE0D39B1FE1}" srcId="{898E8C84-0A2A-4132-81B8-D97CD0F548E5}" destId="{A5C6C309-AB0A-49A1-AD3C-947580992466}" srcOrd="4" destOrd="0" parTransId="{0A4071FE-CE93-4DAA-912C-A9FAB4F43FBC}" sibTransId="{5209CD7F-8C40-410E-BEB4-8F8124C82408}"/>
    <dgm:cxn modelId="{3DC264FA-D61C-4D75-8E45-DFBD4E29C791}" srcId="{898E8C84-0A2A-4132-81B8-D97CD0F548E5}" destId="{3702DC59-63B0-4972-8447-0FCB31255CEC}" srcOrd="10" destOrd="0" parTransId="{C2358F65-6DEF-4B3D-B5D3-95BAF1E22386}" sibTransId="{BEBAF35C-9F89-4043-9311-85703E37A828}"/>
    <dgm:cxn modelId="{CCFCDF4C-1208-4AEE-96AE-3338099917AE}" type="presOf" srcId="{E6069C6D-9429-4876-B1C2-413DA47B3788}" destId="{2EA77FF9-9BD2-4CEE-A5AF-C2719B02D6D5}" srcOrd="0" destOrd="10" presId="urn:microsoft.com/office/officeart/2005/8/layout/hList2"/>
    <dgm:cxn modelId="{DBF3E7B7-8D43-4B3D-8562-674B7549F6DE}" srcId="{FF25147E-0604-4F6C-A31A-933E14A0009E}" destId="{AC053B65-73A6-421C-8F9B-C57291552439}" srcOrd="6" destOrd="0" parTransId="{0432BD69-716A-4C5C-A8C5-4E52FF968DED}" sibTransId="{FCFFFC5B-8B4B-480D-84B0-4CF6C49144F2}"/>
    <dgm:cxn modelId="{2BA9C0A3-78AF-42EC-822D-0D8E39718277}" type="presOf" srcId="{1716C3D6-083C-44A2-A9CB-1065DCF1BE81}" destId="{819540C5-2434-4EBB-92CF-77F883B0EE4B}" srcOrd="0" destOrd="2" presId="urn:microsoft.com/office/officeart/2005/8/layout/hList2"/>
    <dgm:cxn modelId="{F3EEE367-2541-4CC0-A095-D82DE5FA96CE}" type="presOf" srcId="{6ED06CF2-43D0-408A-B1A8-EA5DCCD67191}" destId="{EDE520B5-BB4E-400D-A7AA-12D05816E9B4}" srcOrd="0" destOrd="8" presId="urn:microsoft.com/office/officeart/2005/8/layout/hList2"/>
    <dgm:cxn modelId="{8730E75F-AAAF-46A7-8A09-24F08DD27131}" srcId="{898E8C84-0A2A-4132-81B8-D97CD0F548E5}" destId="{D97AD6A3-B3E1-4CF9-BBE3-23DC65B9FEAB}" srcOrd="6" destOrd="0" parTransId="{44DDE895-5E65-4FF3-A0BF-13C0BFC096D5}" sibTransId="{AE75BC70-1652-4E6B-B9F4-2AED565393E8}"/>
    <dgm:cxn modelId="{52E157AA-9CB4-4C9A-B834-B92F6F89B249}" srcId="{898E8C84-0A2A-4132-81B8-D97CD0F548E5}" destId="{BC24A869-D6B1-4148-91FE-BF75F67F5242}" srcOrd="7" destOrd="0" parTransId="{FFEE1452-967A-49EE-BC5A-339CD3D7A8CC}" sibTransId="{917300D8-BA0D-4D12-8F9F-9A396E385E70}"/>
    <dgm:cxn modelId="{CEA78FE5-0339-44EC-B407-4A77C07B06C9}" type="presOf" srcId="{67410081-33CA-427B-820D-FAF7ECD15AF1}" destId="{EDE520B5-BB4E-400D-A7AA-12D05816E9B4}" srcOrd="0" destOrd="14" presId="urn:microsoft.com/office/officeart/2005/8/layout/hList2"/>
    <dgm:cxn modelId="{EC98408C-9AC0-4FC2-AE09-51400EAA47AB}" type="presOf" srcId="{1B67B35D-591F-4E51-B3A8-DD7C1CBFAF45}" destId="{819540C5-2434-4EBB-92CF-77F883B0EE4B}" srcOrd="0" destOrd="1" presId="urn:microsoft.com/office/officeart/2005/8/layout/hList2"/>
    <dgm:cxn modelId="{41F814A4-B3F2-4EF4-BE96-5B094F057219}" type="presOf" srcId="{94F4F317-33D6-46E1-9DCE-BC159A919BEB}" destId="{2EA77FF9-9BD2-4CEE-A5AF-C2719B02D6D5}" srcOrd="0" destOrd="8" presId="urn:microsoft.com/office/officeart/2005/8/layout/hList2"/>
    <dgm:cxn modelId="{AE84235F-1914-4329-9158-EA440A84F176}" srcId="{FF25147E-0604-4F6C-A31A-933E14A0009E}" destId="{0665F1BC-CC8C-41A8-8D2D-41278B19E334}" srcOrd="14" destOrd="0" parTransId="{22664561-E2FA-46F4-99B0-745498818F97}" sibTransId="{5D50790B-367F-4F9F-987D-7E66E68120C9}"/>
    <dgm:cxn modelId="{AD3A7E6F-C122-48AA-ABF7-CBB16A4E9EC4}" type="presOf" srcId="{EBBFD3A1-53F6-48C5-B357-A2517A4EAF06}" destId="{819540C5-2434-4EBB-92CF-77F883B0EE4B}" srcOrd="0" destOrd="12" presId="urn:microsoft.com/office/officeart/2005/8/layout/hList2"/>
    <dgm:cxn modelId="{A837E47A-31B7-4685-B9E9-D83BDFBCFC85}" srcId="{A178379F-F99C-4DEA-8DF5-A38335A1E1E4}" destId="{CC629FAA-F96C-4444-8167-E75F371B0C73}" srcOrd="0" destOrd="0" parTransId="{DF99B74F-CE53-4094-B68C-05358763680B}" sibTransId="{C8A45B19-E47A-4F8B-8772-3E4501C9D2AF}"/>
    <dgm:cxn modelId="{E193FA9C-7A37-455E-8A91-A1B3A04549FD}" srcId="{898E8C84-0A2A-4132-81B8-D97CD0F548E5}" destId="{1B67B35D-591F-4E51-B3A8-DD7C1CBFAF45}" srcOrd="1" destOrd="0" parTransId="{11E5C6D2-419F-40AD-BBE6-F3F6E6F512FF}" sibTransId="{572254CD-B9FE-4753-BC3E-8524717FAF3E}"/>
    <dgm:cxn modelId="{551F3E97-ABBA-4698-B0CE-4827EED77570}" type="presOf" srcId="{D97AD6A3-B3E1-4CF9-BBE3-23DC65B9FEAB}" destId="{819540C5-2434-4EBB-92CF-77F883B0EE4B}" srcOrd="0" destOrd="6" presId="urn:microsoft.com/office/officeart/2005/8/layout/hList2"/>
    <dgm:cxn modelId="{B868C1BE-96EA-41CA-9D77-31D1BADA9919}" type="presOf" srcId="{941A64BA-5F48-4888-AEF3-F152F489B05D}" destId="{819540C5-2434-4EBB-92CF-77F883B0EE4B}" srcOrd="0" destOrd="8" presId="urn:microsoft.com/office/officeart/2005/8/layout/hList2"/>
    <dgm:cxn modelId="{EA1F0E19-F1FB-42D1-80F1-3BC2B997B204}" type="presOf" srcId="{89E47D5C-50B3-4340-8C4D-68A84D24A215}" destId="{819540C5-2434-4EBB-92CF-77F883B0EE4B}" srcOrd="0" destOrd="0" presId="urn:microsoft.com/office/officeart/2005/8/layout/hList2"/>
    <dgm:cxn modelId="{6F797BBB-B8F4-4D5D-87AE-16020F7BCF5B}" srcId="{A178379F-F99C-4DEA-8DF5-A38335A1E1E4}" destId="{B3335340-CBFF-4E81-ADA7-FC3364B0B433}" srcOrd="3" destOrd="0" parTransId="{71157DDD-DC81-47EA-8193-0F476D2DA486}" sibTransId="{3D2FE4F2-BE1E-4446-9AF7-B517AE65B2A9}"/>
    <dgm:cxn modelId="{52C9450A-2B8D-4246-B609-504763FB57C3}" srcId="{898E8C84-0A2A-4132-81B8-D97CD0F548E5}" destId="{89E47D5C-50B3-4340-8C4D-68A84D24A215}" srcOrd="0" destOrd="0" parTransId="{16ECC016-2A12-46AB-8A1D-B785AD88A1EA}" sibTransId="{F299BE44-D922-4F85-9594-FBB4984B1CB2}"/>
    <dgm:cxn modelId="{CC3C675F-4C76-4C49-8CE6-4FAC8172957F}" type="presOf" srcId="{B2996064-251E-462A-9A82-9D834484DBB3}" destId="{2EA77FF9-9BD2-4CEE-A5AF-C2719B02D6D5}" srcOrd="0" destOrd="9" presId="urn:microsoft.com/office/officeart/2005/8/layout/hList2"/>
    <dgm:cxn modelId="{AC7F3F0D-36E6-4402-B191-A19E8D70C2C8}" type="presOf" srcId="{3702DC59-63B0-4972-8447-0FCB31255CEC}" destId="{819540C5-2434-4EBB-92CF-77F883B0EE4B}" srcOrd="0" destOrd="10" presId="urn:microsoft.com/office/officeart/2005/8/layout/hList2"/>
    <dgm:cxn modelId="{2F75754D-B1EE-42D0-BB37-82E6BC52CABA}" srcId="{A178379F-F99C-4DEA-8DF5-A38335A1E1E4}" destId="{85B73C0A-7556-4AF5-A6B6-D64E6D01E4AC}" srcOrd="11" destOrd="0" parTransId="{A5AE90C8-D6E2-4A2B-9313-C8658C843C89}" sibTransId="{158EBD36-BC5F-422C-9211-4B52EF9F715F}"/>
    <dgm:cxn modelId="{D4E78B24-C558-4182-9C0B-F6B54FAF238E}" srcId="{FF25147E-0604-4F6C-A31A-933E14A0009E}" destId="{94F4F317-33D6-46E1-9DCE-BC159A919BEB}" srcOrd="8" destOrd="0" parTransId="{72DDCF98-DCF0-45DB-B23C-48109F93BD29}" sibTransId="{B0A8ADAC-9140-49F1-B131-0ACD89C975FD}"/>
    <dgm:cxn modelId="{1DFB0019-DBB2-41F8-8B43-BB9111A6F0EE}" type="presOf" srcId="{BC24A869-D6B1-4148-91FE-BF75F67F5242}" destId="{819540C5-2434-4EBB-92CF-77F883B0EE4B}" srcOrd="0" destOrd="7" presId="urn:microsoft.com/office/officeart/2005/8/layout/hList2"/>
    <dgm:cxn modelId="{C01B384C-51B1-4017-9B79-30592EA4BF72}" type="presOf" srcId="{8367D072-0872-4CFF-B53B-4318A3129267}" destId="{EDE520B5-BB4E-400D-A7AA-12D05816E9B4}" srcOrd="0" destOrd="1" presId="urn:microsoft.com/office/officeart/2005/8/layout/hList2"/>
    <dgm:cxn modelId="{23B51D59-7BFD-4CAB-8D4C-DBB9B83E1BC8}" type="presOf" srcId="{A4622505-8C1C-4CF4-BC4C-47CE4931F75E}" destId="{2EA77FF9-9BD2-4CEE-A5AF-C2719B02D6D5}" srcOrd="0" destOrd="0" presId="urn:microsoft.com/office/officeart/2005/8/layout/hList2"/>
    <dgm:cxn modelId="{A9FCE947-6F44-44E3-AF90-25FD2E9885DD}" srcId="{CCE27CBA-61A6-4AE5-B19D-0F36DDA31E61}" destId="{A178379F-F99C-4DEA-8DF5-A38335A1E1E4}" srcOrd="1" destOrd="0" parTransId="{FC1FB316-6206-4B38-AEE0-6B3D64102126}" sibTransId="{F78C4CB7-DF64-456F-8010-7A2609FD33B4}"/>
    <dgm:cxn modelId="{572C930B-04C7-4300-9788-AB9317D009F3}" type="presOf" srcId="{4C70D7E1-5EB3-471D-8C89-9F212C42FB83}" destId="{2EA77FF9-9BD2-4CEE-A5AF-C2719B02D6D5}" srcOrd="0" destOrd="11" presId="urn:microsoft.com/office/officeart/2005/8/layout/hList2"/>
    <dgm:cxn modelId="{F4F1F6C4-AF43-4869-A70E-93E27EB81DE7}" type="presOf" srcId="{FF6213E5-C757-4B63-9EA1-543E71C49AEF}" destId="{2EA77FF9-9BD2-4CEE-A5AF-C2719B02D6D5}" srcOrd="0" destOrd="5" presId="urn:microsoft.com/office/officeart/2005/8/layout/hList2"/>
    <dgm:cxn modelId="{3A0BCFAE-09F6-4C01-9697-6C8E505D6D15}" srcId="{A178379F-F99C-4DEA-8DF5-A38335A1E1E4}" destId="{1C1756FB-C6E6-4C6E-9B99-04F4C06A34CE}" srcOrd="5" destOrd="0" parTransId="{2DD52E3C-37B6-43C6-A552-34A71E4FBC43}" sibTransId="{E5357C68-05F0-49DB-8976-336858070B26}"/>
    <dgm:cxn modelId="{688A1DC2-C9F3-4423-AE41-551F2DF11DE7}" type="presOf" srcId="{31211221-0B00-4194-B524-8E3C55462DBD}" destId="{EDE520B5-BB4E-400D-A7AA-12D05816E9B4}" srcOrd="0" destOrd="4" presId="urn:microsoft.com/office/officeart/2005/8/layout/hList2"/>
    <dgm:cxn modelId="{DF536FE3-8B38-4AE6-94AD-9F0091BA65F3}" srcId="{898E8C84-0A2A-4132-81B8-D97CD0F548E5}" destId="{179D364B-7321-44FF-9152-BB6063B3271F}" srcOrd="3" destOrd="0" parTransId="{6A72C2AA-0AB5-447D-8CB1-6F86D8ACD9BB}" sibTransId="{DCB6047A-3520-4BF8-BE52-37B2048D3D2A}"/>
    <dgm:cxn modelId="{4B8A88B9-DA19-49A4-873C-2A6B06145A9A}" type="presOf" srcId="{29A3C183-606A-42D3-83D9-06A1FF88C886}" destId="{2EA77FF9-9BD2-4CEE-A5AF-C2719B02D6D5}" srcOrd="0" destOrd="15" presId="urn:microsoft.com/office/officeart/2005/8/layout/hList2"/>
    <dgm:cxn modelId="{D3BAF8ED-0766-492E-9EFE-4D075F429672}" type="presOf" srcId="{79260533-2437-49C3-A7E1-4B595544FAC0}" destId="{2EA77FF9-9BD2-4CEE-A5AF-C2719B02D6D5}" srcOrd="0" destOrd="3" presId="urn:microsoft.com/office/officeart/2005/8/layout/hList2"/>
    <dgm:cxn modelId="{F16A7CAC-3BB9-46C6-B482-D64AC0FD1CA0}" srcId="{FF25147E-0604-4F6C-A31A-933E14A0009E}" destId="{C6019BE0-12B3-4CDA-B946-D62555F470AD}" srcOrd="4" destOrd="0" parTransId="{7637E32C-7570-41D7-965A-A7EE83BCB49C}" sibTransId="{451DD4E4-3501-4A42-B0C5-A6391426CBD3}"/>
    <dgm:cxn modelId="{8186AC18-8921-4E8A-967B-7F48EBE76975}" srcId="{79D45560-C08F-4DB4-8A3E-705B2376CCD5}" destId="{01D9F61F-5573-4A89-9F95-3290E144D70A}" srcOrd="0" destOrd="0" parTransId="{26219AF0-B6BF-4322-9215-2C4138DBFD98}" sibTransId="{5F896A63-7D05-474A-AE6F-5559516A5EBD}"/>
    <dgm:cxn modelId="{B1D5CC14-171F-4A9E-960A-51DC8E3971CA}" type="presOf" srcId="{0F8B3533-B5DD-40B4-8156-FB7636B8BF8D}" destId="{819540C5-2434-4EBB-92CF-77F883B0EE4B}" srcOrd="0" destOrd="9" presId="urn:microsoft.com/office/officeart/2005/8/layout/hList2"/>
    <dgm:cxn modelId="{F00ADD3A-32C1-4D5B-AAEA-17B4174256DB}" srcId="{FF25147E-0604-4F6C-A31A-933E14A0009E}" destId="{A8C745C9-E300-4E62-8CEC-33F67DE6BE5A}" srcOrd="7" destOrd="0" parTransId="{53774D44-CD62-4066-9243-F49DF3427269}" sibTransId="{EC78AA7F-F164-46E6-B980-54CB258D6689}"/>
    <dgm:cxn modelId="{A1BCF35A-3DE7-4906-97FA-2D251F2DF1CB}" srcId="{A178379F-F99C-4DEA-8DF5-A38335A1E1E4}" destId="{900D8C31-5E57-4ED8-9353-AC0860361B47}" srcOrd="7" destOrd="0" parTransId="{5AAAEB66-3451-4F12-8372-27B46434AF53}" sibTransId="{03779A3E-22EF-4B6E-AA88-E12527F41AB3}"/>
    <dgm:cxn modelId="{6BFF431F-AD83-41F3-859D-B1ACE44D24BA}" type="presOf" srcId="{FF25147E-0604-4F6C-A31A-933E14A0009E}" destId="{C73ED3CD-8753-4F86-931D-74FB61436E20}" srcOrd="0" destOrd="0" presId="urn:microsoft.com/office/officeart/2005/8/layout/hList2"/>
    <dgm:cxn modelId="{2138733A-74AD-4D1C-BFC0-5FC032D27D6F}" type="presOf" srcId="{55C852D0-3D3F-4FDD-9C4D-A29C106EB847}" destId="{819540C5-2434-4EBB-92CF-77F883B0EE4B}" srcOrd="0" destOrd="16" presId="urn:microsoft.com/office/officeart/2005/8/layout/hList2"/>
    <dgm:cxn modelId="{537A429E-11B7-460B-AEAB-F93D2CB6E9AB}" srcId="{CCE27CBA-61A6-4AE5-B19D-0F36DDA31E61}" destId="{FF25147E-0604-4F6C-A31A-933E14A0009E}" srcOrd="2" destOrd="0" parTransId="{9517C481-298C-40CF-B19E-CEFD1B42E829}" sibTransId="{D5F5EEF3-E391-49A4-B119-86D9FE55FE2A}"/>
    <dgm:cxn modelId="{EFAC6802-F6DC-4474-88F9-9D09235B96A0}" type="presOf" srcId="{AF6EA3F5-A55D-47AB-B8AB-5B769AA4C0D4}" destId="{2EA77FF9-9BD2-4CEE-A5AF-C2719B02D6D5}" srcOrd="0" destOrd="13" presId="urn:microsoft.com/office/officeart/2005/8/layout/hList2"/>
    <dgm:cxn modelId="{9B94C904-7263-43E5-9491-4EA29898012B}" type="presParOf" srcId="{C1915AD2-D66C-498F-BB34-1D7DE2AB7513}" destId="{27D20273-6C51-4594-BCF5-5790B990C968}" srcOrd="0" destOrd="0" presId="urn:microsoft.com/office/officeart/2005/8/layout/hList2"/>
    <dgm:cxn modelId="{1844D3EE-68CF-4E40-95AE-09C3D8178B48}" type="presParOf" srcId="{27D20273-6C51-4594-BCF5-5790B990C968}" destId="{1477EFED-2FCF-4CEF-BB63-2CDD839CE56C}" srcOrd="0" destOrd="0" presId="urn:microsoft.com/office/officeart/2005/8/layout/hList2"/>
    <dgm:cxn modelId="{B9BDD849-B449-45EA-A214-11E227DB58DD}" type="presParOf" srcId="{27D20273-6C51-4594-BCF5-5790B990C968}" destId="{819540C5-2434-4EBB-92CF-77F883B0EE4B}" srcOrd="1" destOrd="0" presId="urn:microsoft.com/office/officeart/2005/8/layout/hList2"/>
    <dgm:cxn modelId="{8AF38B0C-CC5B-4BEF-B515-C7833FEC7315}" type="presParOf" srcId="{27D20273-6C51-4594-BCF5-5790B990C968}" destId="{56E194EA-32E0-4562-8397-EF5C87FC40E1}" srcOrd="2" destOrd="0" presId="urn:microsoft.com/office/officeart/2005/8/layout/hList2"/>
    <dgm:cxn modelId="{162B374D-D9DB-40F2-A84E-9BC50BCCCF6A}" type="presParOf" srcId="{C1915AD2-D66C-498F-BB34-1D7DE2AB7513}" destId="{A8140F86-4951-427B-98ED-C634C1A03088}" srcOrd="1" destOrd="0" presId="urn:microsoft.com/office/officeart/2005/8/layout/hList2"/>
    <dgm:cxn modelId="{B6AC62C8-1F4E-4DB3-9E85-A60294A4F02F}" type="presParOf" srcId="{C1915AD2-D66C-498F-BB34-1D7DE2AB7513}" destId="{34F8466C-8097-40AE-BDA7-F6F7047C38CC}" srcOrd="2" destOrd="0" presId="urn:microsoft.com/office/officeart/2005/8/layout/hList2"/>
    <dgm:cxn modelId="{65E76AC1-297E-4F0C-81BC-7AD14C524C04}" type="presParOf" srcId="{34F8466C-8097-40AE-BDA7-F6F7047C38CC}" destId="{0B075B0F-B53C-493F-A7C9-91F7C6AAA224}" srcOrd="0" destOrd="0" presId="urn:microsoft.com/office/officeart/2005/8/layout/hList2"/>
    <dgm:cxn modelId="{DCFCC228-0949-4A79-8FAB-5AEAF915FEBE}" type="presParOf" srcId="{34F8466C-8097-40AE-BDA7-F6F7047C38CC}" destId="{EDE520B5-BB4E-400D-A7AA-12D05816E9B4}" srcOrd="1" destOrd="0" presId="urn:microsoft.com/office/officeart/2005/8/layout/hList2"/>
    <dgm:cxn modelId="{3CDFD694-E0F8-4D46-B083-D787EA90C20A}" type="presParOf" srcId="{34F8466C-8097-40AE-BDA7-F6F7047C38CC}" destId="{42BCBD49-2038-4520-9095-0DFEBDFFE285}" srcOrd="2" destOrd="0" presId="urn:microsoft.com/office/officeart/2005/8/layout/hList2"/>
    <dgm:cxn modelId="{63B7D25F-B055-45EA-81C5-CDFE43595A50}" type="presParOf" srcId="{C1915AD2-D66C-498F-BB34-1D7DE2AB7513}" destId="{2A092851-2631-4274-9AD7-830F3EC457FF}" srcOrd="3" destOrd="0" presId="urn:microsoft.com/office/officeart/2005/8/layout/hList2"/>
    <dgm:cxn modelId="{D63FF639-FF4F-47E6-8174-48A483784B5D}" type="presParOf" srcId="{C1915AD2-D66C-498F-BB34-1D7DE2AB7513}" destId="{0184A8AC-335C-461E-B01C-F2A2D3C642F9}" srcOrd="4" destOrd="0" presId="urn:microsoft.com/office/officeart/2005/8/layout/hList2"/>
    <dgm:cxn modelId="{B184531C-AEF8-40BF-9DA9-6152FF26148B}" type="presParOf" srcId="{0184A8AC-335C-461E-B01C-F2A2D3C642F9}" destId="{565DA495-E44F-4D3F-A4C8-245E9C0CE144}" srcOrd="0" destOrd="0" presId="urn:microsoft.com/office/officeart/2005/8/layout/hList2"/>
    <dgm:cxn modelId="{3F3612F8-EF37-47DD-8B80-AA6B703A2D20}" type="presParOf" srcId="{0184A8AC-335C-461E-B01C-F2A2D3C642F9}" destId="{2EA77FF9-9BD2-4CEE-A5AF-C2719B02D6D5}" srcOrd="1" destOrd="0" presId="urn:microsoft.com/office/officeart/2005/8/layout/hList2"/>
    <dgm:cxn modelId="{2D1C8D74-E51B-4861-B53F-471A95F8B808}" type="presParOf" srcId="{0184A8AC-335C-461E-B01C-F2A2D3C642F9}" destId="{C73ED3CD-8753-4F86-931D-74FB61436E20}"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custT="1"/>
      <dgm:spPr/>
      <dgm:t>
        <a:bodyPr/>
        <a:lstStyle/>
        <a:p>
          <a:pPr algn="ctr"/>
          <a:r>
            <a:rPr lang="es-ES" altLang="ko-KR" sz="800" b="1" dirty="0">
              <a:latin typeface="+mn-lt"/>
            </a:rPr>
            <a:t>CONSTRUCCIÓN DE COLECTORES, EMISARIO Y PLANTA DE TRATAMIENTO DE AGUAS RESIDUALES PTAR CABEZA DE TORO</a:t>
          </a:r>
          <a:endParaRPr lang="es-BO" sz="800" b="1" dirty="0">
            <a:latin typeface="+mn-lt"/>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a:solidFill>
          <a:srgbClr val="5B9BD5">
            <a:alpha val="60000"/>
          </a:srgbClr>
        </a:solidFill>
        <a:ln w="19050">
          <a:solidFill>
            <a:srgbClr val="203864"/>
          </a:solidFill>
        </a:ln>
      </dgm:spPr>
      <dgm:t>
        <a:bodyPr/>
        <a:lstStyle/>
        <a:p>
          <a:pPr algn="l">
            <a:buNone/>
          </a:pPr>
          <a:endParaRPr lang="es-BO" sz="11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custT="1"/>
      <dgm:spPr/>
      <dgm:t>
        <a:bodyPr/>
        <a:lstStyle/>
        <a:p>
          <a:pPr algn="ctr">
            <a:lnSpc>
              <a:spcPct val="100000"/>
            </a:lnSpc>
          </a:pPr>
          <a:r>
            <a:rPr lang="es-BO" sz="800" b="1" dirty="0">
              <a:latin typeface="+mn-lt"/>
            </a:rPr>
            <a:t>PROGRAMA COSECHANDO AGUA-SEMBRANDO LUZ:</a:t>
          </a:r>
        </a:p>
        <a:p>
          <a:pPr algn="ctr">
            <a:lnSpc>
              <a:spcPct val="90000"/>
            </a:lnSpc>
          </a:pPr>
          <a:r>
            <a:rPr lang="es-BO" sz="800" b="1" dirty="0">
              <a:latin typeface="+mn-lt"/>
            </a:rPr>
            <a:t> COMPONENTE AGUA SEGURA (SEGUNDA FASE)</a:t>
          </a: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C82C3965-14F6-4688-B6BA-43AF2A0DA45E}">
      <dgm:prSet phldrT="[Texto]" custT="1"/>
      <dgm:spPr>
        <a:solidFill>
          <a:srgbClr val="BF9000">
            <a:alpha val="60000"/>
          </a:srgbClr>
        </a:solidFill>
        <a:ln w="19050">
          <a:solidFill>
            <a:srgbClr val="BF9000"/>
          </a:solidFill>
        </a:ln>
      </dgm:spPr>
      <dgm:t>
        <a:bodyPr/>
        <a:lstStyle/>
        <a:p>
          <a:pPr algn="ctr">
            <a:lnSpc>
              <a:spcPct val="90000"/>
            </a:lnSpc>
            <a:buNone/>
          </a:pPr>
          <a:endParaRPr lang="es-BO" sz="11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8B0B8D1C-9323-4B7F-8732-F4B92818FE77}" type="parTrans" cxnId="{0A41DE50-2594-4C57-9894-A7E8954F198A}">
      <dgm:prSet/>
      <dgm:spPr/>
      <dgm:t>
        <a:bodyPr/>
        <a:lstStyle/>
        <a:p>
          <a:endParaRPr lang="es-BO" b="1">
            <a:latin typeface="Century Gothic" panose="020B0502020202020204" pitchFamily="34" charset="0"/>
          </a:endParaRPr>
        </a:p>
      </dgm:t>
    </dgm:pt>
    <dgm:pt modelId="{A50B4D90-A5F8-40C0-B8C4-9AD8997378C8}" type="sibTrans" cxnId="{0A41DE50-2594-4C57-9894-A7E8954F198A}">
      <dgm:prSet/>
      <dgm:spPr/>
      <dgm:t>
        <a:bodyPr/>
        <a:lstStyle/>
        <a:p>
          <a:endParaRPr lang="es-BO" b="1">
            <a:latin typeface="Century Gothic" panose="020B0502020202020204" pitchFamily="34" charset="0"/>
          </a:endParaRPr>
        </a:p>
      </dgm:t>
    </dgm:pt>
    <dgm:pt modelId="{179D364B-7321-44FF-9152-BB6063B3271F}">
      <dgm:prSet phldrT="[Texto]" custT="1"/>
      <dgm:spPr>
        <a:solidFill>
          <a:srgbClr val="5B9BD5">
            <a:alpha val="60000"/>
          </a:srgbClr>
        </a:solidFill>
        <a:ln w="19050">
          <a:solidFill>
            <a:srgbClr val="203864"/>
          </a:solidFill>
        </a:ln>
      </dgm:spPr>
      <dgm:t>
        <a:bodyPr/>
        <a:lstStyle/>
        <a:p>
          <a:pPr algn="ctr">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USD65,000,000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BC24A869-D6B1-4148-91FE-BF75F67F5242}">
      <dgm:prSet phldrT="[Texto]" custT="1"/>
      <dgm:spPr>
        <a:solidFill>
          <a:srgbClr val="5B9BD5">
            <a:alpha val="60000"/>
          </a:srgbClr>
        </a:solidFill>
        <a:ln w="19050">
          <a:solidFill>
            <a:srgbClr val="203864"/>
          </a:solidFill>
        </a:ln>
      </dgm:spPr>
      <dgm:t>
        <a:bodyPr/>
        <a:lstStyle/>
        <a:p>
          <a:pPr algn="l">
            <a:buNone/>
          </a:pPr>
          <a:endParaRPr lang="es-BO" sz="1500" b="1" kern="1200" dirty="0">
            <a:latin typeface="Century Gothic" panose="020B0502020202020204" pitchFamily="34" charset="0"/>
          </a:endParaRPr>
        </a:p>
      </dgm:t>
    </dgm:pt>
    <dgm:pt modelId="{FFEE1452-967A-49EE-BC5A-339CD3D7A8CC}" type="parTrans" cxnId="{52E157AA-9CB4-4C9A-B834-B92F6F89B249}">
      <dgm:prSet/>
      <dgm:spPr/>
      <dgm:t>
        <a:bodyPr/>
        <a:lstStyle/>
        <a:p>
          <a:endParaRPr lang="es-BO">
            <a:latin typeface="Century Gothic" panose="020B0502020202020204" pitchFamily="34" charset="0"/>
          </a:endParaRPr>
        </a:p>
      </dgm:t>
    </dgm:pt>
    <dgm:pt modelId="{917300D8-BA0D-4D12-8F9F-9A396E385E70}" type="sibTrans" cxnId="{52E157AA-9CB4-4C9A-B834-B92F6F89B249}">
      <dgm:prSet/>
      <dgm:spPr/>
      <dgm:t>
        <a:bodyPr/>
        <a:lstStyle/>
        <a:p>
          <a:endParaRPr lang="es-BO">
            <a:latin typeface="Century Gothic" panose="020B0502020202020204" pitchFamily="34" charset="0"/>
          </a:endParaRPr>
        </a:p>
      </dgm:t>
    </dgm:pt>
    <dgm:pt modelId="{CD45D771-1655-47E2-A4D4-9175BC1CB8B1}">
      <dgm:prSet phldrT="[Texto]" custT="1"/>
      <dgm:spPr>
        <a:solidFill>
          <a:srgbClr val="5B9BD5">
            <a:alpha val="60000"/>
          </a:srgbClr>
        </a:solidFill>
        <a:ln w="19050">
          <a:solidFill>
            <a:srgbClr val="203864"/>
          </a:solidFill>
        </a:ln>
      </dgm:spPr>
      <dgm:t>
        <a:bodyPr/>
        <a:lstStyle/>
        <a:p>
          <a:pPr algn="l">
            <a:buNone/>
          </a:pPr>
          <a:r>
            <a:rPr lang="es-ES" sz="800" b="1" kern="1200" dirty="0">
              <a:solidFill>
                <a:prstClr val="black"/>
              </a:solidFill>
              <a:latin typeface="Century Gothic" panose="020B0502020202020204" pitchFamily="34" charset="0"/>
              <a:ea typeface="+mn-ea"/>
              <a:cs typeface="+mn-cs"/>
            </a:rPr>
            <a:t>TARIJA</a:t>
          </a:r>
          <a:endParaRPr lang="es-BO" sz="800" b="1" kern="1200" dirty="0">
            <a:solidFill>
              <a:prstClr val="black"/>
            </a:solidFill>
            <a:latin typeface="Century Gothic" panose="020B0502020202020204" pitchFamily="34" charset="0"/>
            <a:ea typeface="+mn-ea"/>
            <a:cs typeface="+mn-cs"/>
          </a:endParaRPr>
        </a:p>
      </dgm:t>
    </dgm:pt>
    <dgm:pt modelId="{8BA4795F-BAF4-47C9-8D25-A6D596F1FCCA}" type="parTrans" cxnId="{80D01CFA-6DD8-4296-9483-EF1E7122810F}">
      <dgm:prSet/>
      <dgm:spPr/>
      <dgm:t>
        <a:bodyPr/>
        <a:lstStyle/>
        <a:p>
          <a:endParaRPr lang="es-BO">
            <a:latin typeface="Century Gothic" panose="020B0502020202020204" pitchFamily="34" charset="0"/>
          </a:endParaRPr>
        </a:p>
      </dgm:t>
    </dgm:pt>
    <dgm:pt modelId="{CD036522-ABA6-4070-8612-94B562E289C7}" type="sibTrans" cxnId="{80D01CFA-6DD8-4296-9483-EF1E7122810F}">
      <dgm:prSet/>
      <dgm:spPr/>
      <dgm:t>
        <a:bodyPr/>
        <a:lstStyle/>
        <a:p>
          <a:endParaRPr lang="es-BO">
            <a:latin typeface="Century Gothic" panose="020B0502020202020204" pitchFamily="34" charset="0"/>
          </a:endParaRPr>
        </a:p>
      </dgm:t>
    </dgm:pt>
    <dgm:pt modelId="{186EDD38-46E8-4036-8392-D572BBEB86E1}">
      <dgm:prSet phldrT="[Texto]" custT="1"/>
      <dgm:spPr>
        <a:solidFill>
          <a:srgbClr val="5B9BD5">
            <a:alpha val="60000"/>
          </a:srgbClr>
        </a:solidFill>
        <a:ln w="19050">
          <a:solidFill>
            <a:srgbClr val="203864"/>
          </a:solidFill>
        </a:ln>
      </dgm:spPr>
      <dgm:t>
        <a:bodyPr/>
        <a:lstStyle/>
        <a:p>
          <a:pPr algn="l">
            <a:buNone/>
          </a:pPr>
          <a:r>
            <a:rPr lang="es-ES" sz="700" b="1" kern="1200" dirty="0">
              <a:solidFill>
                <a:prstClr val="white"/>
              </a:solidFill>
              <a:latin typeface="Century Gothic" panose="020B0502020202020204" pitchFamily="34" charset="0"/>
              <a:ea typeface="+mn-ea"/>
              <a:cs typeface="+mn-cs"/>
            </a:rPr>
            <a:t>1 PROYECTO (Saneamiento)</a:t>
          </a:r>
          <a:endParaRPr lang="es-BO" sz="600" b="1" kern="1200" dirty="0">
            <a:latin typeface="Century Gothic" panose="020B0502020202020204" pitchFamily="34" charset="0"/>
          </a:endParaRPr>
        </a:p>
      </dgm:t>
    </dgm:pt>
    <dgm:pt modelId="{3451FC6B-0AD5-41F6-B958-A64D33253D1E}" type="parTrans" cxnId="{0DAD7961-02C8-4BB9-A501-394D701E714A}">
      <dgm:prSet/>
      <dgm:spPr/>
      <dgm:t>
        <a:bodyPr/>
        <a:lstStyle/>
        <a:p>
          <a:endParaRPr lang="es-BO">
            <a:latin typeface="Century Gothic" panose="020B0502020202020204" pitchFamily="34" charset="0"/>
          </a:endParaRPr>
        </a:p>
      </dgm:t>
    </dgm:pt>
    <dgm:pt modelId="{1B764008-1649-4081-8BC7-5D691A72FBFA}" type="sibTrans" cxnId="{0DAD7961-02C8-4BB9-A501-394D701E714A}">
      <dgm:prSet/>
      <dgm:spPr/>
      <dgm:t>
        <a:bodyPr/>
        <a:lstStyle/>
        <a:p>
          <a:endParaRPr lang="es-BO">
            <a:latin typeface="Century Gothic" panose="020B0502020202020204" pitchFamily="34" charset="0"/>
          </a:endParaRPr>
        </a:p>
      </dgm:t>
    </dgm:pt>
    <dgm:pt modelId="{941A64BA-5F48-4888-AEF3-F152F489B05D}">
      <dgm:prSet phldrT="[Texto]" custT="1"/>
      <dgm:spPr>
        <a:solidFill>
          <a:srgbClr val="5B9BD5">
            <a:alpha val="60000"/>
          </a:srgbClr>
        </a:solidFill>
        <a:ln w="19050">
          <a:solidFill>
            <a:srgbClr val="203864"/>
          </a:solidFill>
        </a:ln>
      </dgm:spPr>
      <dgm:t>
        <a:bodyPr/>
        <a:lstStyle/>
        <a:p>
          <a:pPr algn="l">
            <a:buNone/>
          </a:pPr>
          <a:endParaRPr lang="es-BO" sz="1500" b="1" kern="1200" dirty="0">
            <a:latin typeface="Century Gothic" panose="020B0502020202020204" pitchFamily="34" charset="0"/>
          </a:endParaRPr>
        </a:p>
      </dgm:t>
    </dgm:pt>
    <dgm:pt modelId="{CE5B4E67-3E5D-4118-8FD0-DEF278B18420}" type="parTrans" cxnId="{B34BFB7F-86AA-466B-9C68-7871D5446B96}">
      <dgm:prSet/>
      <dgm:spPr/>
      <dgm:t>
        <a:bodyPr/>
        <a:lstStyle/>
        <a:p>
          <a:endParaRPr lang="es-BO">
            <a:latin typeface="Century Gothic" panose="020B0502020202020204" pitchFamily="34" charset="0"/>
          </a:endParaRPr>
        </a:p>
      </dgm:t>
    </dgm:pt>
    <dgm:pt modelId="{AFEA02B0-0C20-4006-99E4-5731F0757567}" type="sibTrans" cxnId="{B34BFB7F-86AA-466B-9C68-7871D5446B96}">
      <dgm:prSet/>
      <dgm:spPr/>
      <dgm:t>
        <a:bodyPr/>
        <a:lstStyle/>
        <a:p>
          <a:endParaRPr lang="es-BO">
            <a:latin typeface="Century Gothic" panose="020B0502020202020204" pitchFamily="34" charset="0"/>
          </a:endParaRPr>
        </a:p>
      </dgm:t>
    </dgm:pt>
    <dgm:pt modelId="{0F8B3533-B5DD-40B4-8156-FB7636B8BF8D}">
      <dgm:prSet phldrT="[Texto]" custT="1"/>
      <dgm:spPr>
        <a:solidFill>
          <a:srgbClr val="5B9BD5">
            <a:alpha val="60000"/>
          </a:srgbClr>
        </a:solidFill>
        <a:ln w="19050">
          <a:solidFill>
            <a:srgbClr val="203864"/>
          </a:solidFill>
        </a:ln>
      </dgm:spPr>
      <dgm:t>
        <a:bodyPr/>
        <a:lstStyle/>
        <a:p>
          <a:pPr algn="l">
            <a:buNone/>
          </a:pPr>
          <a:endParaRPr lang="es-BO" sz="1500" b="1" kern="1200" dirty="0">
            <a:latin typeface="Century Gothic" panose="020B0502020202020204" pitchFamily="34" charset="0"/>
          </a:endParaRPr>
        </a:p>
      </dgm:t>
    </dgm:pt>
    <dgm:pt modelId="{8241817F-8E8F-4598-8D86-2B09D47F0A82}" type="parTrans" cxnId="{A5A7C1BB-2644-4DD7-B8AD-6371FAE857B5}">
      <dgm:prSet/>
      <dgm:spPr/>
      <dgm:t>
        <a:bodyPr/>
        <a:lstStyle/>
        <a:p>
          <a:endParaRPr lang="es-BO">
            <a:latin typeface="Century Gothic" panose="020B0502020202020204" pitchFamily="34" charset="0"/>
          </a:endParaRPr>
        </a:p>
      </dgm:t>
    </dgm:pt>
    <dgm:pt modelId="{840C9E90-BD6F-4E4F-840C-84DC644E6784}" type="sibTrans" cxnId="{A5A7C1BB-2644-4DD7-B8AD-6371FAE857B5}">
      <dgm:prSet/>
      <dgm:spPr/>
      <dgm:t>
        <a:bodyPr/>
        <a:lstStyle/>
        <a:p>
          <a:endParaRPr lang="es-BO">
            <a:latin typeface="Century Gothic" panose="020B0502020202020204" pitchFamily="34" charset="0"/>
          </a:endParaRPr>
        </a:p>
      </dgm:t>
    </dgm:pt>
    <dgm:pt modelId="{4373AA9F-BA27-40F3-86DE-FDC975C9BE4F}">
      <dgm:prSet custT="1"/>
      <dgm:spPr>
        <a:solidFill>
          <a:srgbClr val="BF9000">
            <a:alpha val="60000"/>
          </a:srgbClr>
        </a:solidFill>
        <a:ln w="19050">
          <a:solidFill>
            <a:srgbClr val="BF9000"/>
          </a:solidFill>
        </a:ln>
      </dgm:spPr>
      <dgm:t>
        <a:bodyPr/>
        <a:lstStyle/>
        <a:p>
          <a:pPr algn="ctr">
            <a:lnSpc>
              <a:spcPct val="90000"/>
            </a:lnSpc>
            <a:buNone/>
          </a:pPr>
          <a:r>
            <a:rPr lang="es-ES"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rPr>
            <a:t>EURO28,550,000</a:t>
          </a:r>
          <a:endParaRPr lang="es-BO"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38142A37-61B0-4138-A08E-D19A75046CF9}" type="parTrans" cxnId="{B34164DB-B0AD-4B46-A230-FA813F705AFF}">
      <dgm:prSet/>
      <dgm:spPr/>
      <dgm:t>
        <a:bodyPr/>
        <a:lstStyle/>
        <a:p>
          <a:endParaRPr lang="es-BO"/>
        </a:p>
      </dgm:t>
    </dgm:pt>
    <dgm:pt modelId="{C6473B4F-01D4-48BE-8D86-07F01321B56A}" type="sibTrans" cxnId="{B34164DB-B0AD-4B46-A230-FA813F705AFF}">
      <dgm:prSet/>
      <dgm:spPr/>
      <dgm:t>
        <a:bodyPr/>
        <a:lstStyle/>
        <a:p>
          <a:endParaRPr lang="es-BO"/>
        </a:p>
      </dgm:t>
    </dgm:pt>
    <dgm:pt modelId="{E2C326CE-12F6-4666-896F-9DE04FC9D78C}">
      <dgm:prSet custT="1"/>
      <dgm:spPr>
        <a:solidFill>
          <a:srgbClr val="BF9000">
            <a:alpha val="60000"/>
          </a:srgbClr>
        </a:solidFill>
        <a:ln w="19050">
          <a:solidFill>
            <a:srgbClr val="BF9000"/>
          </a:solidFill>
        </a:ln>
      </dgm:spPr>
      <dgm:t>
        <a:bodyPr/>
        <a:lstStyle/>
        <a:p>
          <a:pPr algn="l">
            <a:lnSpc>
              <a:spcPct val="90000"/>
            </a:lnSpc>
            <a:buNone/>
          </a:pPr>
          <a:endParaRPr lang="es-BO" sz="1500" b="1" kern="1200" dirty="0">
            <a:latin typeface="Century Gothic" panose="020B0502020202020204" pitchFamily="34" charset="0"/>
          </a:endParaRPr>
        </a:p>
      </dgm:t>
    </dgm:pt>
    <dgm:pt modelId="{B6F4D781-8349-45F8-AAEF-3ED89D284709}" type="parTrans" cxnId="{C3D8D8F6-EACC-4BE0-AF30-22899AC7F5D2}">
      <dgm:prSet/>
      <dgm:spPr/>
      <dgm:t>
        <a:bodyPr/>
        <a:lstStyle/>
        <a:p>
          <a:endParaRPr lang="es-BO"/>
        </a:p>
      </dgm:t>
    </dgm:pt>
    <dgm:pt modelId="{3F5F64CE-D3B0-4BFA-B8EC-46F197FB646D}" type="sibTrans" cxnId="{C3D8D8F6-EACC-4BE0-AF30-22899AC7F5D2}">
      <dgm:prSet/>
      <dgm:spPr/>
      <dgm:t>
        <a:bodyPr/>
        <a:lstStyle/>
        <a:p>
          <a:endParaRPr lang="es-BO"/>
        </a:p>
      </dgm:t>
    </dgm:pt>
    <dgm:pt modelId="{10E2AC47-6B27-4398-BC32-5DE31B8B5067}">
      <dgm:prSet custT="1"/>
      <dgm:spPr>
        <a:solidFill>
          <a:srgbClr val="BF9000">
            <a:alpha val="60000"/>
          </a:srgbClr>
        </a:solidFill>
        <a:ln w="19050">
          <a:solidFill>
            <a:srgbClr val="BF9000"/>
          </a:solidFill>
        </a:ln>
      </dgm:spPr>
      <dgm:t>
        <a:bodyPr/>
        <a:lstStyle/>
        <a:p>
          <a:pPr algn="l">
            <a:lnSpc>
              <a:spcPct val="90000"/>
            </a:lnSpc>
            <a:buNone/>
          </a:pPr>
          <a:endParaRPr lang="es-BO" sz="1500" b="1" kern="1200" dirty="0">
            <a:latin typeface="Century Gothic" panose="020B0502020202020204" pitchFamily="34" charset="0"/>
          </a:endParaRPr>
        </a:p>
      </dgm:t>
    </dgm:pt>
    <dgm:pt modelId="{B72461AA-02BD-43D7-9D61-BB52AA8B3D9C}" type="parTrans" cxnId="{8F7A2EEF-B037-4A68-A9E9-488FF2F8C91E}">
      <dgm:prSet/>
      <dgm:spPr/>
      <dgm:t>
        <a:bodyPr/>
        <a:lstStyle/>
        <a:p>
          <a:endParaRPr lang="es-BO"/>
        </a:p>
      </dgm:t>
    </dgm:pt>
    <dgm:pt modelId="{074A92D4-9770-4853-B652-C550062F846A}" type="sibTrans" cxnId="{8F7A2EEF-B037-4A68-A9E9-488FF2F8C91E}">
      <dgm:prSet/>
      <dgm:spPr/>
      <dgm:t>
        <a:bodyPr/>
        <a:lstStyle/>
        <a:p>
          <a:endParaRPr lang="es-BO"/>
        </a:p>
      </dgm:t>
    </dgm:pt>
    <dgm:pt modelId="{DE140C29-6449-49E0-BEA4-BD2C9F871D34}">
      <dgm:prSet custT="1"/>
      <dgm:spPr>
        <a:solidFill>
          <a:srgbClr val="BF9000">
            <a:alpha val="60000"/>
          </a:srgbClr>
        </a:solidFill>
        <a:ln w="19050">
          <a:solidFill>
            <a:srgbClr val="BF9000"/>
          </a:solidFill>
        </a:ln>
      </dgm:spPr>
      <dgm:t>
        <a:bodyPr/>
        <a:lstStyle/>
        <a:p>
          <a:pPr algn="l">
            <a:lnSpc>
              <a:spcPct val="90000"/>
            </a:lnSpc>
            <a:buNone/>
          </a:pPr>
          <a:endParaRPr lang="es-BO" sz="700" b="1" kern="1200" dirty="0">
            <a:latin typeface="Century Gothic" panose="020B0502020202020204" pitchFamily="34" charset="0"/>
          </a:endParaRPr>
        </a:p>
      </dgm:t>
    </dgm:pt>
    <dgm:pt modelId="{D716CB50-DA49-4A8F-9244-98049BB39CA4}" type="parTrans" cxnId="{7638D05D-E958-4517-82D1-FCE2ACFB9B92}">
      <dgm:prSet/>
      <dgm:spPr/>
      <dgm:t>
        <a:bodyPr/>
        <a:lstStyle/>
        <a:p>
          <a:endParaRPr lang="es-BO"/>
        </a:p>
      </dgm:t>
    </dgm:pt>
    <dgm:pt modelId="{4719D3A5-E29F-4DDA-9013-948DD9FDE59C}" type="sibTrans" cxnId="{7638D05D-E958-4517-82D1-FCE2ACFB9B92}">
      <dgm:prSet/>
      <dgm:spPr/>
      <dgm:t>
        <a:bodyPr/>
        <a:lstStyle/>
        <a:p>
          <a:endParaRPr lang="es-BO"/>
        </a:p>
      </dgm:t>
    </dgm:pt>
    <dgm:pt modelId="{A93A135F-CA6C-4753-BC5F-BF161207186A}">
      <dgm:prSet custT="1"/>
      <dgm:spPr>
        <a:solidFill>
          <a:srgbClr val="BF9000">
            <a:alpha val="60000"/>
          </a:srgbClr>
        </a:solidFill>
        <a:ln w="19050">
          <a:solidFill>
            <a:srgbClr val="BF9000"/>
          </a:solidFill>
        </a:ln>
      </dgm:spPr>
      <dgm:t>
        <a:bodyPr/>
        <a:lstStyle/>
        <a:p>
          <a:pPr algn="l">
            <a:lnSpc>
              <a:spcPct val="90000"/>
            </a:lnSpc>
            <a:buNone/>
          </a:pPr>
          <a:r>
            <a:rPr lang="es-ES" sz="600" b="1" kern="1200" dirty="0">
              <a:solidFill>
                <a:schemeClr val="tx1"/>
              </a:solidFill>
              <a:latin typeface="Century Gothic" panose="020B0502020202020204" pitchFamily="34" charset="0"/>
            </a:rPr>
            <a:t>SANTA CRUZ, TARIJA, POTOSÍ, ORURO y CHUQUISACA</a:t>
          </a:r>
          <a:endParaRPr lang="es-BO" sz="600" b="1" kern="1200" dirty="0">
            <a:solidFill>
              <a:schemeClr val="tx1"/>
            </a:solidFill>
            <a:latin typeface="Century Gothic" panose="020B0502020202020204" pitchFamily="34" charset="0"/>
          </a:endParaRPr>
        </a:p>
      </dgm:t>
    </dgm:pt>
    <dgm:pt modelId="{9622656A-03D3-4645-8F0E-6ED0E489DA78}" type="parTrans" cxnId="{4CB2F2E9-F7F9-4B6A-935D-9715ED3514BC}">
      <dgm:prSet/>
      <dgm:spPr/>
      <dgm:t>
        <a:bodyPr/>
        <a:lstStyle/>
        <a:p>
          <a:endParaRPr lang="es-BO"/>
        </a:p>
      </dgm:t>
    </dgm:pt>
    <dgm:pt modelId="{B278DA7B-E72D-4446-8510-3F0D50F42D43}" type="sibTrans" cxnId="{4CB2F2E9-F7F9-4B6A-935D-9715ED3514BC}">
      <dgm:prSet/>
      <dgm:spPr/>
      <dgm:t>
        <a:bodyPr/>
        <a:lstStyle/>
        <a:p>
          <a:endParaRPr lang="es-BO"/>
        </a:p>
      </dgm:t>
    </dgm:pt>
    <dgm:pt modelId="{43C3EDE9-3D07-40B6-B34B-B9903129FF85}">
      <dgm:prSet custT="1"/>
      <dgm:spPr>
        <a:solidFill>
          <a:srgbClr val="BF9000">
            <a:alpha val="60000"/>
          </a:srgbClr>
        </a:solidFill>
        <a:ln w="19050">
          <a:solidFill>
            <a:srgbClr val="BF9000"/>
          </a:solidFill>
        </a:ln>
      </dgm:spPr>
      <dgm:t>
        <a:bodyPr/>
        <a:lstStyle/>
        <a:p>
          <a:pPr algn="l">
            <a:lnSpc>
              <a:spcPct val="90000"/>
            </a:lnSpc>
            <a:buNone/>
          </a:pPr>
          <a:endParaRPr lang="es-BO" sz="1300" b="1" kern="1200" dirty="0">
            <a:latin typeface="Century Gothic" panose="020B0502020202020204" pitchFamily="34" charset="0"/>
          </a:endParaRPr>
        </a:p>
      </dgm:t>
    </dgm:pt>
    <dgm:pt modelId="{367792FA-C4CA-4D58-B66F-77E322CC5897}" type="parTrans" cxnId="{63A11857-91B7-4CC2-B7A0-686B5BD5F814}">
      <dgm:prSet/>
      <dgm:spPr/>
      <dgm:t>
        <a:bodyPr/>
        <a:lstStyle/>
        <a:p>
          <a:endParaRPr lang="es-BO"/>
        </a:p>
      </dgm:t>
    </dgm:pt>
    <dgm:pt modelId="{F539B993-6805-49ED-BC5A-241DC3EDA3F8}" type="sibTrans" cxnId="{63A11857-91B7-4CC2-B7A0-686B5BD5F814}">
      <dgm:prSet/>
      <dgm:spPr/>
      <dgm:t>
        <a:bodyPr/>
        <a:lstStyle/>
        <a:p>
          <a:endParaRPr lang="es-BO"/>
        </a:p>
      </dgm:t>
    </dgm:pt>
    <dgm:pt modelId="{45EE9C5A-030D-43CD-85B4-3340B78811C5}">
      <dgm:prSet custT="1"/>
      <dgm:spPr>
        <a:solidFill>
          <a:srgbClr val="BF9000">
            <a:alpha val="60000"/>
          </a:srgbClr>
        </a:solidFill>
        <a:ln w="19050">
          <a:solidFill>
            <a:srgbClr val="BF9000"/>
          </a:solidFill>
        </a:ln>
      </dgm:spPr>
      <dgm:t>
        <a:bodyPr/>
        <a:lstStyle/>
        <a:p>
          <a:pPr algn="l">
            <a:lnSpc>
              <a:spcPct val="90000"/>
            </a:lnSpc>
            <a:buNone/>
          </a:pPr>
          <a:endParaRPr lang="es-BO" sz="700" b="1" kern="1200" dirty="0">
            <a:latin typeface="Century Gothic" panose="020B0502020202020204" pitchFamily="34" charset="0"/>
          </a:endParaRPr>
        </a:p>
      </dgm:t>
    </dgm:pt>
    <dgm:pt modelId="{FCCC7EDE-1C90-477C-A31A-9FF36C8D04BB}" type="parTrans" cxnId="{8D4D23C2-B931-4EE3-A294-9CE814DA44FB}">
      <dgm:prSet/>
      <dgm:spPr/>
      <dgm:t>
        <a:bodyPr/>
        <a:lstStyle/>
        <a:p>
          <a:endParaRPr lang="es-BO"/>
        </a:p>
      </dgm:t>
    </dgm:pt>
    <dgm:pt modelId="{28CA24F2-7406-4CE0-9A31-840E3C0EDE8A}" type="sibTrans" cxnId="{8D4D23C2-B931-4EE3-A294-9CE814DA44FB}">
      <dgm:prSet/>
      <dgm:spPr/>
      <dgm:t>
        <a:bodyPr/>
        <a:lstStyle/>
        <a:p>
          <a:endParaRPr lang="es-BO"/>
        </a:p>
      </dgm:t>
    </dgm:pt>
    <dgm:pt modelId="{1717CD56-3C22-40B0-B65D-DC6B6D5F29D4}">
      <dgm:prSet custT="1"/>
      <dgm:spPr>
        <a:solidFill>
          <a:srgbClr val="BF9000">
            <a:alpha val="60000"/>
          </a:srgbClr>
        </a:solidFill>
        <a:ln w="19050">
          <a:solidFill>
            <a:srgbClr val="BF9000"/>
          </a:solidFill>
        </a:ln>
      </dgm:spPr>
      <dgm:t>
        <a:bodyPr/>
        <a:lstStyle/>
        <a:p>
          <a:pPr algn="l">
            <a:lnSpc>
              <a:spcPct val="90000"/>
            </a:lnSpc>
            <a:buNone/>
          </a:pPr>
          <a:endParaRPr lang="es-BO" sz="1500" b="1" kern="1200" dirty="0">
            <a:latin typeface="Century Gothic" panose="020B0502020202020204" pitchFamily="34" charset="0"/>
          </a:endParaRPr>
        </a:p>
      </dgm:t>
    </dgm:pt>
    <dgm:pt modelId="{123260C7-C44F-479D-9080-F631D2AB3747}" type="parTrans" cxnId="{FBB710C9-CFF6-4DFD-B342-14BB26600F42}">
      <dgm:prSet/>
      <dgm:spPr/>
      <dgm:t>
        <a:bodyPr/>
        <a:lstStyle/>
        <a:p>
          <a:endParaRPr lang="es-BO"/>
        </a:p>
      </dgm:t>
    </dgm:pt>
    <dgm:pt modelId="{950CBE57-C97A-475C-A737-DD8127B9CA20}" type="sibTrans" cxnId="{FBB710C9-CFF6-4DFD-B342-14BB26600F42}">
      <dgm:prSet/>
      <dgm:spPr/>
      <dgm:t>
        <a:bodyPr/>
        <a:lstStyle/>
        <a:p>
          <a:endParaRPr lang="es-BO"/>
        </a:p>
      </dgm:t>
    </dgm:pt>
    <dgm:pt modelId="{4FC22076-D5B8-4DEB-B0F0-3F408D17878B}">
      <dgm:prSet custT="1"/>
      <dgm:spPr>
        <a:solidFill>
          <a:srgbClr val="BF9000">
            <a:alpha val="60000"/>
          </a:srgbClr>
        </a:solidFill>
        <a:ln w="19050">
          <a:solidFill>
            <a:srgbClr val="BF9000"/>
          </a:solidFill>
        </a:ln>
      </dgm:spPr>
      <dgm:t>
        <a:bodyPr/>
        <a:lstStyle/>
        <a:p>
          <a:pPr algn="l">
            <a:lnSpc>
              <a:spcPct val="90000"/>
            </a:lnSpc>
            <a:buNone/>
          </a:pPr>
          <a:r>
            <a:rPr lang="es-ES" sz="700" b="1" kern="1200" dirty="0" err="1">
              <a:solidFill>
                <a:schemeClr val="tx1"/>
              </a:solidFill>
              <a:latin typeface="Century Gothic" panose="020B0502020202020204" pitchFamily="34" charset="0"/>
            </a:rPr>
            <a:t>DPTOS</a:t>
          </a:r>
          <a:r>
            <a:rPr lang="es-ES" sz="700" b="1" kern="1200" dirty="0">
              <a:solidFill>
                <a:schemeClr val="tx1"/>
              </a:solidFill>
              <a:latin typeface="Century Gothic" panose="020B0502020202020204" pitchFamily="34" charset="0"/>
            </a:rPr>
            <a:t>: </a:t>
          </a:r>
          <a:endParaRPr lang="es-BO" sz="700" b="1" kern="1200" dirty="0">
            <a:solidFill>
              <a:schemeClr val="tx1"/>
            </a:solidFill>
            <a:latin typeface="Century Gothic" panose="020B0502020202020204" pitchFamily="34" charset="0"/>
          </a:endParaRPr>
        </a:p>
      </dgm:t>
    </dgm:pt>
    <dgm:pt modelId="{2E810085-F89E-4EAD-948A-328FA02EE9C2}" type="parTrans" cxnId="{73AE61CB-DFDB-4D13-BFF0-F7CD499A0C30}">
      <dgm:prSet/>
      <dgm:spPr/>
      <dgm:t>
        <a:bodyPr/>
        <a:lstStyle/>
        <a:p>
          <a:endParaRPr lang="es-BO"/>
        </a:p>
      </dgm:t>
    </dgm:pt>
    <dgm:pt modelId="{ECB4556A-71F1-4B84-9505-8CAFC09714A0}" type="sibTrans" cxnId="{73AE61CB-DFDB-4D13-BFF0-F7CD499A0C30}">
      <dgm:prSet/>
      <dgm:spPr/>
      <dgm:t>
        <a:bodyPr/>
        <a:lstStyle/>
        <a:p>
          <a:endParaRPr lang="es-BO"/>
        </a:p>
      </dgm:t>
    </dgm:pt>
    <dgm:pt modelId="{55C852D0-3D3F-4FDD-9C4D-A29C106EB847}">
      <dgm:prSet phldrT="[Texto]" custT="1"/>
      <dgm:spPr>
        <a:solidFill>
          <a:srgbClr val="5B9BD5">
            <a:alpha val="60000"/>
          </a:srgbClr>
        </a:solidFill>
        <a:ln w="19050">
          <a:solidFill>
            <a:srgbClr val="203864"/>
          </a:solidFill>
        </a:ln>
      </dgm:spPr>
      <dgm:t>
        <a:bodyPr/>
        <a:lstStyle/>
        <a:p>
          <a:pPr algn="l">
            <a:buNone/>
          </a:pPr>
          <a:endParaRPr lang="es-BO" sz="1200" b="1" kern="1200" dirty="0">
            <a:latin typeface="Century Gothic" panose="020B0502020202020204" pitchFamily="34" charset="0"/>
          </a:endParaRPr>
        </a:p>
      </dgm:t>
    </dgm:pt>
    <dgm:pt modelId="{A127AA9B-CED2-48B3-9CAB-DC2757BF182C}" type="parTrans" cxnId="{D9A74D81-4C85-43EF-B658-E2C0949DFDD8}">
      <dgm:prSet/>
      <dgm:spPr/>
      <dgm:t>
        <a:bodyPr/>
        <a:lstStyle/>
        <a:p>
          <a:endParaRPr lang="es-BO"/>
        </a:p>
      </dgm:t>
    </dgm:pt>
    <dgm:pt modelId="{99E48935-89C3-4A6F-9C33-83BC515CF900}" type="sibTrans" cxnId="{D9A74D81-4C85-43EF-B658-E2C0949DFDD8}">
      <dgm:prSet/>
      <dgm:spPr/>
      <dgm:t>
        <a:bodyPr/>
        <a:lstStyle/>
        <a:p>
          <a:endParaRPr lang="es-BO"/>
        </a:p>
      </dgm:t>
    </dgm:pt>
    <dgm:pt modelId="{8A3E624F-18F6-4CF9-B839-CC959A9CE75B}">
      <dgm:prSet phldrT="[Texto]" custT="1"/>
      <dgm:spPr>
        <a:solidFill>
          <a:srgbClr val="5B9BD5">
            <a:alpha val="60000"/>
          </a:srgbClr>
        </a:solidFill>
        <a:ln w="19050">
          <a:solidFill>
            <a:srgbClr val="203864"/>
          </a:solidFill>
        </a:ln>
      </dgm:spPr>
      <dgm:t>
        <a:bodyPr/>
        <a:lstStyle/>
        <a:p>
          <a:pPr algn="l">
            <a:buClr>
              <a:srgbClr val="000000"/>
            </a:buClr>
            <a:buSzPts val="1600"/>
            <a:buNone/>
          </a:pPr>
          <a:r>
            <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Periodo de programa:</a:t>
          </a:r>
          <a:endParaRPr lang="es-BO"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CF4D0148-597E-4ACA-BD61-09AC67054883}" type="sibTrans" cxnId="{0928377C-6389-43AC-9802-1F5A2BDAF07B}">
      <dgm:prSet/>
      <dgm:spPr/>
      <dgm:t>
        <a:bodyPr/>
        <a:lstStyle/>
        <a:p>
          <a:endParaRPr lang="es-BO">
            <a:latin typeface="Century Gothic" panose="020B0502020202020204" pitchFamily="34" charset="0"/>
          </a:endParaRPr>
        </a:p>
      </dgm:t>
    </dgm:pt>
    <dgm:pt modelId="{D0A361F8-55FE-4D6C-9926-78760F940F3C}" type="parTrans" cxnId="{0928377C-6389-43AC-9802-1F5A2BDAF07B}">
      <dgm:prSet/>
      <dgm:spPr/>
      <dgm:t>
        <a:bodyPr/>
        <a:lstStyle/>
        <a:p>
          <a:endParaRPr lang="es-BO">
            <a:latin typeface="Century Gothic" panose="020B0502020202020204" pitchFamily="34" charset="0"/>
          </a:endParaRPr>
        </a:p>
      </dgm:t>
    </dgm:pt>
    <dgm:pt modelId="{DE8967B3-F50D-4F06-8E67-42A5119B7D51}">
      <dgm:prSet custT="1"/>
      <dgm:spPr>
        <a:solidFill>
          <a:srgbClr val="BF9000">
            <a:alpha val="60000"/>
          </a:srgbClr>
        </a:solidFill>
        <a:ln w="19050">
          <a:solidFill>
            <a:srgbClr val="BF9000"/>
          </a:solidFill>
        </a:ln>
      </dgm:spPr>
      <dgm:t>
        <a:bodyPr/>
        <a:lstStyle/>
        <a:p>
          <a:pPr algn="l">
            <a:lnSpc>
              <a:spcPct val="90000"/>
            </a:lnSpc>
            <a:buNone/>
          </a:pPr>
          <a:r>
            <a:rPr lang="es-ES" sz="600" b="1" kern="1200" dirty="0">
              <a:solidFill>
                <a:schemeClr val="tx1"/>
              </a:solidFill>
              <a:latin typeface="Century Gothic" panose="020B0502020202020204" pitchFamily="34" charset="0"/>
            </a:rPr>
            <a:t>59 MUNICIPIOS BENEFICIARIOS</a:t>
          </a:r>
          <a:endParaRPr lang="es-BO" sz="600" b="1" kern="1200" dirty="0">
            <a:solidFill>
              <a:schemeClr val="tx1"/>
            </a:solidFill>
            <a:latin typeface="Century Gothic" panose="020B0502020202020204" pitchFamily="34" charset="0"/>
          </a:endParaRPr>
        </a:p>
      </dgm:t>
    </dgm:pt>
    <dgm:pt modelId="{B9717CB2-1C05-403A-AAAB-2D005B8CE969}" type="parTrans" cxnId="{FE4198A1-E32D-46FC-A291-B106BC11B05D}">
      <dgm:prSet/>
      <dgm:spPr/>
      <dgm:t>
        <a:bodyPr/>
        <a:lstStyle/>
        <a:p>
          <a:endParaRPr lang="es-BO"/>
        </a:p>
      </dgm:t>
    </dgm:pt>
    <dgm:pt modelId="{F748442C-E029-42A1-AE63-6EB7DCC529CA}" type="sibTrans" cxnId="{FE4198A1-E32D-46FC-A291-B106BC11B05D}">
      <dgm:prSet/>
      <dgm:spPr/>
      <dgm:t>
        <a:bodyPr/>
        <a:lstStyle/>
        <a:p>
          <a:endParaRPr lang="es-BO"/>
        </a:p>
      </dgm:t>
    </dgm:pt>
    <dgm:pt modelId="{A529324E-90B8-46FC-AAFB-70EEFD2A7CC5}">
      <dgm:prSet custT="1"/>
      <dgm:spPr>
        <a:solidFill>
          <a:srgbClr val="BF9000">
            <a:alpha val="60000"/>
          </a:srgbClr>
        </a:solidFill>
        <a:ln w="19050">
          <a:solidFill>
            <a:srgbClr val="BF9000"/>
          </a:solidFill>
        </a:ln>
      </dgm:spPr>
      <dgm:t>
        <a:bodyPr/>
        <a:lstStyle/>
        <a:p>
          <a:pPr algn="l">
            <a:lnSpc>
              <a:spcPct val="90000"/>
            </a:lnSpc>
            <a:buNone/>
          </a:pPr>
          <a:r>
            <a:rPr lang="es-ES" sz="600" b="1" kern="1200" dirty="0">
              <a:latin typeface="Century Gothic" panose="020B0502020202020204" pitchFamily="34" charset="0"/>
            </a:rPr>
            <a:t>4140 SOLUCIONES INDIVIDUALES (</a:t>
          </a:r>
          <a:r>
            <a:rPr lang="es-ES" sz="600" b="1" kern="1200" dirty="0">
              <a:solidFill>
                <a:prstClr val="white"/>
              </a:solidFill>
              <a:latin typeface="Century Gothic" panose="020B0502020202020204" pitchFamily="34" charset="0"/>
              <a:ea typeface="+mn-ea"/>
              <a:cs typeface="+mn-cs"/>
            </a:rPr>
            <a:t>SISTEMAS DE RECOLECCIÓN DE COSECHA DE LLUVIA)</a:t>
          </a:r>
          <a:endParaRPr lang="es-BO" sz="600" b="1" kern="1200" dirty="0">
            <a:solidFill>
              <a:prstClr val="white"/>
            </a:solidFill>
            <a:latin typeface="Century Gothic" panose="020B0502020202020204" pitchFamily="34" charset="0"/>
            <a:ea typeface="+mn-ea"/>
            <a:cs typeface="+mn-cs"/>
          </a:endParaRPr>
        </a:p>
      </dgm:t>
    </dgm:pt>
    <dgm:pt modelId="{3F39D4BA-9FB9-4D81-B121-72617710AAED}" type="parTrans" cxnId="{689E4A44-F88F-4D55-9F20-F9022AAD9B2B}">
      <dgm:prSet/>
      <dgm:spPr/>
      <dgm:t>
        <a:bodyPr/>
        <a:lstStyle/>
        <a:p>
          <a:endParaRPr lang="es-BO"/>
        </a:p>
      </dgm:t>
    </dgm:pt>
    <dgm:pt modelId="{E3645D63-C9F4-41C1-977B-951D794FD8C0}" type="sibTrans" cxnId="{689E4A44-F88F-4D55-9F20-F9022AAD9B2B}">
      <dgm:prSet/>
      <dgm:spPr/>
      <dgm:t>
        <a:bodyPr/>
        <a:lstStyle/>
        <a:p>
          <a:endParaRPr lang="es-BO"/>
        </a:p>
      </dgm:t>
    </dgm:pt>
    <dgm:pt modelId="{4C825CB4-F2F5-4BE7-AACF-DB9AE153971B}">
      <dgm:prSet custT="1"/>
      <dgm:spPr>
        <a:solidFill>
          <a:srgbClr val="BF9000">
            <a:alpha val="60000"/>
          </a:srgbClr>
        </a:solidFill>
        <a:ln w="19050">
          <a:solidFill>
            <a:srgbClr val="BF9000"/>
          </a:solidFill>
        </a:ln>
      </dgm:spPr>
      <dgm:t>
        <a:bodyPr/>
        <a:lstStyle/>
        <a:p>
          <a:pPr algn="ctr">
            <a:lnSpc>
              <a:spcPct val="100000"/>
            </a:lnSpc>
            <a:buNone/>
          </a:pPr>
          <a:r>
            <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rPr>
            <a:t>Periodo de programa:</a:t>
          </a:r>
          <a:endParaRPr lang="es-BO" sz="8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72BEA302-3993-4056-BA8C-2AFF4EF60112}" type="parTrans" cxnId="{D97DDB4F-1808-4770-8EE4-E3C1FE20368B}">
      <dgm:prSet/>
      <dgm:spPr/>
      <dgm:t>
        <a:bodyPr/>
        <a:lstStyle/>
        <a:p>
          <a:endParaRPr lang="es-BO"/>
        </a:p>
      </dgm:t>
    </dgm:pt>
    <dgm:pt modelId="{1051FA84-6010-4C1B-84C3-A399E9139F31}" type="sibTrans" cxnId="{D97DDB4F-1808-4770-8EE4-E3C1FE20368B}">
      <dgm:prSet/>
      <dgm:spPr/>
      <dgm:t>
        <a:bodyPr/>
        <a:lstStyle/>
        <a:p>
          <a:endParaRPr lang="es-BO"/>
        </a:p>
      </dgm:t>
    </dgm:pt>
    <dgm:pt modelId="{9FE3DEB1-C48A-4D3B-AC0B-42B635449B48}">
      <dgm:prSet phldrT="[Texto]" custT="1"/>
      <dgm:spPr>
        <a:solidFill>
          <a:srgbClr val="BF9000">
            <a:alpha val="60000"/>
          </a:srgbClr>
        </a:solidFill>
        <a:ln w="19050">
          <a:solidFill>
            <a:srgbClr val="BF9000"/>
          </a:solidFill>
        </a:ln>
      </dgm:spPr>
      <dgm:t>
        <a:bodyPr/>
        <a:lstStyle/>
        <a:p>
          <a:pPr algn="ctr">
            <a:lnSpc>
              <a:spcPct val="90000"/>
            </a:lnSpc>
            <a:buNone/>
          </a:pPr>
          <a:endParaRPr lang="es-BO" sz="11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5A76255F-DADA-4DA1-A01A-59D2397CD08E}" type="parTrans" cxnId="{EE986447-1BD4-4940-B917-A4D81B2C20B7}">
      <dgm:prSet/>
      <dgm:spPr/>
      <dgm:t>
        <a:bodyPr/>
        <a:lstStyle/>
        <a:p>
          <a:endParaRPr lang="es-BO"/>
        </a:p>
      </dgm:t>
    </dgm:pt>
    <dgm:pt modelId="{C18F528D-9C7E-4FEF-AC23-DD77949533FD}" type="sibTrans" cxnId="{EE986447-1BD4-4940-B917-A4D81B2C20B7}">
      <dgm:prSet/>
      <dgm:spPr/>
      <dgm:t>
        <a:bodyPr/>
        <a:lstStyle/>
        <a:p>
          <a:endParaRPr lang="es-BO"/>
        </a:p>
      </dgm:t>
    </dgm:pt>
    <dgm:pt modelId="{86BA370D-C8E6-4F2F-9083-E6B591128628}">
      <dgm:prSet phldrT="[Texto]" custT="1"/>
      <dgm:spPr>
        <a:solidFill>
          <a:srgbClr val="5B9BD5">
            <a:alpha val="60000"/>
          </a:srgbClr>
        </a:solidFill>
        <a:ln w="19050">
          <a:solidFill>
            <a:srgbClr val="203864"/>
          </a:solidFill>
        </a:ln>
      </dgm:spPr>
      <dgm:t>
        <a:bodyPr/>
        <a:lstStyle/>
        <a:p>
          <a:pPr algn="l">
            <a:buNone/>
          </a:pPr>
          <a:r>
            <a:rPr lang="es-ES" sz="800" b="1" kern="1200" dirty="0" err="1">
              <a:solidFill>
                <a:prstClr val="black"/>
              </a:solidFill>
              <a:latin typeface="Century Gothic" panose="020B0502020202020204" pitchFamily="34" charset="0"/>
              <a:ea typeface="+mn-ea"/>
              <a:cs typeface="+mn-cs"/>
            </a:rPr>
            <a:t>DPTO</a:t>
          </a:r>
          <a:r>
            <a:rPr lang="es-ES" sz="800" b="1" kern="1200" dirty="0">
              <a:solidFill>
                <a:prstClr val="black"/>
              </a:solidFill>
              <a:latin typeface="Century Gothic" panose="020B0502020202020204" pitchFamily="34" charset="0"/>
              <a:ea typeface="+mn-ea"/>
              <a:cs typeface="+mn-cs"/>
            </a:rPr>
            <a:t>: </a:t>
          </a:r>
          <a:endParaRPr lang="es-BO" sz="1500" b="1" kern="1200" dirty="0">
            <a:latin typeface="Century Gothic" panose="020B0502020202020204" pitchFamily="34" charset="0"/>
          </a:endParaRPr>
        </a:p>
      </dgm:t>
    </dgm:pt>
    <dgm:pt modelId="{CFCF3FB7-24BA-4CF0-A943-ED7EB600BCD4}" type="parTrans" cxnId="{1DE2341D-1380-41E0-A9B8-F1C839ED01CA}">
      <dgm:prSet/>
      <dgm:spPr/>
      <dgm:t>
        <a:bodyPr/>
        <a:lstStyle/>
        <a:p>
          <a:endParaRPr lang="es-BO"/>
        </a:p>
      </dgm:t>
    </dgm:pt>
    <dgm:pt modelId="{ABBDE0C7-EE0C-45D0-B6E4-7024694DCC46}" type="sibTrans" cxnId="{1DE2341D-1380-41E0-A9B8-F1C839ED01CA}">
      <dgm:prSet/>
      <dgm:spPr/>
      <dgm:t>
        <a:bodyPr/>
        <a:lstStyle/>
        <a:p>
          <a:endParaRPr lang="es-BO"/>
        </a:p>
      </dgm:t>
    </dgm:pt>
    <dgm:pt modelId="{E5CF8F42-C358-4DA3-8ED5-C8C79B94D2ED}">
      <dgm:prSet phldrT="[Texto]" custT="1"/>
      <dgm:spPr>
        <a:solidFill>
          <a:srgbClr val="5B9BD5">
            <a:alpha val="60000"/>
          </a:srgbClr>
        </a:solidFill>
        <a:ln w="19050">
          <a:solidFill>
            <a:srgbClr val="203864"/>
          </a:solidFill>
        </a:ln>
      </dgm:spPr>
      <dgm:t>
        <a:bodyPr/>
        <a:lstStyle/>
        <a:p>
          <a:pPr algn="l">
            <a:buNone/>
          </a:pPr>
          <a:endParaRPr lang="es-BO" sz="1500" b="1" kern="1200" dirty="0">
            <a:latin typeface="Century Gothic" panose="020B0502020202020204" pitchFamily="34" charset="0"/>
          </a:endParaRPr>
        </a:p>
      </dgm:t>
    </dgm:pt>
    <dgm:pt modelId="{2C1E01CE-2C8E-495B-BE79-AE0BC78F5D79}" type="parTrans" cxnId="{D07ED01B-2800-4127-A8DD-A2AC15371846}">
      <dgm:prSet/>
      <dgm:spPr/>
      <dgm:t>
        <a:bodyPr/>
        <a:lstStyle/>
        <a:p>
          <a:endParaRPr lang="es-BO"/>
        </a:p>
      </dgm:t>
    </dgm:pt>
    <dgm:pt modelId="{3373F08C-B3E1-4830-9749-E0CD77DEBEED}" type="sibTrans" cxnId="{D07ED01B-2800-4127-A8DD-A2AC15371846}">
      <dgm:prSet/>
      <dgm:spPr/>
      <dgm:t>
        <a:bodyPr/>
        <a:lstStyle/>
        <a:p>
          <a:endParaRPr lang="es-BO"/>
        </a:p>
      </dgm:t>
    </dgm:pt>
    <dgm:pt modelId="{FA5C1320-4934-47E7-B9B1-41B2413A11DC}">
      <dgm:prSet phldrT="[Texto]" custT="1"/>
      <dgm:spPr>
        <a:solidFill>
          <a:srgbClr val="5B9BD5">
            <a:alpha val="60000"/>
          </a:srgbClr>
        </a:solidFill>
        <a:ln w="19050">
          <a:solidFill>
            <a:srgbClr val="203864"/>
          </a:solidFill>
        </a:ln>
      </dgm:spPr>
      <dgm:t>
        <a:bodyPr/>
        <a:lstStyle/>
        <a:p>
          <a:pPr algn="ctr">
            <a:buClr>
              <a:srgbClr val="000000"/>
            </a:buClr>
            <a:buSzPts val="1600"/>
            <a:buNone/>
          </a:pPr>
          <a:r>
            <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6 años</a:t>
          </a:r>
          <a:endParaRPr lang="es-BO"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gm:t>
    </dgm:pt>
    <dgm:pt modelId="{A333F564-1A0D-4F42-9D20-62407AD57A5E}" type="parTrans" cxnId="{98893CF0-CE14-4BAC-9A48-E8DD81D27129}">
      <dgm:prSet/>
      <dgm:spPr/>
      <dgm:t>
        <a:bodyPr/>
        <a:lstStyle/>
        <a:p>
          <a:endParaRPr lang="es-BO"/>
        </a:p>
      </dgm:t>
    </dgm:pt>
    <dgm:pt modelId="{ECB6058C-EC66-4F82-A8B6-0C74667BF5CC}" type="sibTrans" cxnId="{98893CF0-CE14-4BAC-9A48-E8DD81D27129}">
      <dgm:prSet/>
      <dgm:spPr/>
      <dgm:t>
        <a:bodyPr/>
        <a:lstStyle/>
        <a:p>
          <a:endParaRPr lang="es-BO"/>
        </a:p>
      </dgm:t>
    </dgm:pt>
    <dgm:pt modelId="{591FBEF4-4DA4-49A9-896B-28630766F01B}">
      <dgm:prSet custT="1"/>
      <dgm:spPr>
        <a:solidFill>
          <a:srgbClr val="BF9000">
            <a:alpha val="60000"/>
          </a:srgbClr>
        </a:solidFill>
        <a:ln w="19050">
          <a:solidFill>
            <a:srgbClr val="BF9000"/>
          </a:solidFill>
        </a:ln>
      </dgm:spPr>
      <dgm:t>
        <a:bodyPr/>
        <a:lstStyle/>
        <a:p>
          <a:pPr algn="ctr">
            <a:lnSpc>
              <a:spcPct val="90000"/>
            </a:lnSpc>
            <a:buNone/>
          </a:pPr>
          <a:r>
            <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rPr>
            <a:t>3 años</a:t>
          </a:r>
          <a:endParaRPr lang="es-BO" sz="800" b="1" kern="1200" dirty="0">
            <a:solidFill>
              <a:schemeClr val="tx1"/>
            </a:solidFill>
            <a:latin typeface="Century Gothic" panose="020B0502020202020204" pitchFamily="34" charset="0"/>
          </a:endParaRPr>
        </a:p>
      </dgm:t>
    </dgm:pt>
    <dgm:pt modelId="{099D13E6-722B-47C0-80F9-9A1E4758D720}" type="parTrans" cxnId="{66560820-D28D-4D25-8B90-9CA6276651BC}">
      <dgm:prSet/>
      <dgm:spPr/>
      <dgm:t>
        <a:bodyPr/>
        <a:lstStyle/>
        <a:p>
          <a:endParaRPr lang="es-BO"/>
        </a:p>
      </dgm:t>
    </dgm:pt>
    <dgm:pt modelId="{2FDF0159-DCFE-4455-B462-59DAA7E2905A}" type="sibTrans" cxnId="{66560820-D28D-4D25-8B90-9CA6276651BC}">
      <dgm:prSet/>
      <dgm:spPr/>
      <dgm:t>
        <a:bodyPr/>
        <a:lstStyle/>
        <a:p>
          <a:endParaRPr lang="es-BO"/>
        </a:p>
      </dgm:t>
    </dgm:pt>
    <dgm:pt modelId="{75414374-B39D-485E-AB2E-A8043CB71C71}">
      <dgm:prSet phldrT="[Texto]" custT="1"/>
      <dgm:spPr>
        <a:solidFill>
          <a:srgbClr val="BF9000">
            <a:alpha val="60000"/>
          </a:srgbClr>
        </a:solidFill>
        <a:ln w="19050">
          <a:solidFill>
            <a:srgbClr val="BF9000"/>
          </a:solidFill>
        </a:ln>
      </dgm:spPr>
      <dgm:t>
        <a:bodyPr/>
        <a:lstStyle/>
        <a:p>
          <a:pPr algn="ctr">
            <a:lnSpc>
              <a:spcPct val="90000"/>
            </a:lnSpc>
            <a:buNone/>
          </a:pPr>
          <a:r>
            <a:rPr lang="es-ES"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5972253C-CE2A-4998-98AD-746B3149944A}" type="parTrans" cxnId="{EAEABEDB-C8C5-47D1-AEF9-D8B9BF634CEB}">
      <dgm:prSet/>
      <dgm:spPr/>
      <dgm:t>
        <a:bodyPr/>
        <a:lstStyle/>
        <a:p>
          <a:endParaRPr lang="es-BO"/>
        </a:p>
      </dgm:t>
    </dgm:pt>
    <dgm:pt modelId="{15DB56F4-344E-4911-B9EA-FBA71C843248}" type="sibTrans" cxnId="{EAEABEDB-C8C5-47D1-AEF9-D8B9BF634CEB}">
      <dgm:prSet/>
      <dgm:spPr/>
      <dgm:t>
        <a:bodyPr/>
        <a:lstStyle/>
        <a:p>
          <a:endParaRPr lang="es-BO"/>
        </a:p>
      </dgm:t>
    </dgm:pt>
    <dgm:pt modelId="{7392069F-BBD5-4FA9-BEF0-2E76BC943435}">
      <dgm:prSet phldrT="[Texto]" custT="1"/>
      <dgm:spPr>
        <a:solidFill>
          <a:srgbClr val="5B9BD5">
            <a:alpha val="60000"/>
          </a:srgbClr>
        </a:solidFill>
        <a:ln w="19050">
          <a:solidFill>
            <a:srgbClr val="203864"/>
          </a:solidFill>
        </a:ln>
      </dgm:spPr>
      <dgm:t>
        <a:bodyPr/>
        <a:lstStyle/>
        <a:p>
          <a:pPr algn="l">
            <a:buNone/>
          </a:pPr>
          <a:endParaRPr lang="es-BO" sz="11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83C80581-8AEB-4157-8EE0-4B724F6C3756}" type="parTrans" cxnId="{C7FB3046-D357-4530-8394-DDE0E3934D46}">
      <dgm:prSet/>
      <dgm:spPr/>
      <dgm:t>
        <a:bodyPr/>
        <a:lstStyle/>
        <a:p>
          <a:endParaRPr lang="es-BO"/>
        </a:p>
      </dgm:t>
    </dgm:pt>
    <dgm:pt modelId="{72A711B3-27E3-4341-B216-FCAF53D0F6D8}" type="sibTrans" cxnId="{C7FB3046-D357-4530-8394-DDE0E3934D46}">
      <dgm:prSet/>
      <dgm:spPr/>
      <dgm:t>
        <a:bodyPr/>
        <a:lstStyle/>
        <a:p>
          <a:endParaRPr lang="es-BO"/>
        </a:p>
      </dgm:t>
    </dgm:pt>
    <dgm:pt modelId="{75ED540C-467A-4EF4-8011-10A5E81C693F}">
      <dgm:prSet phldrT="[Texto]" custT="1"/>
      <dgm:spPr>
        <a:solidFill>
          <a:srgbClr val="5B9BD5">
            <a:alpha val="60000"/>
          </a:srgbClr>
        </a:solidFill>
        <a:ln w="19050">
          <a:solidFill>
            <a:srgbClr val="203864"/>
          </a:solidFill>
        </a:ln>
      </dgm:spPr>
      <dgm:t>
        <a:bodyPr/>
        <a:lstStyle/>
        <a:p>
          <a:pPr algn="ctr">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92C479E7-FAB7-4E64-85CC-A2500EBA417F}" type="parTrans" cxnId="{B8386BA8-6FF5-4376-940D-12C3F2167350}">
      <dgm:prSet/>
      <dgm:spPr/>
      <dgm:t>
        <a:bodyPr/>
        <a:lstStyle/>
        <a:p>
          <a:endParaRPr lang="es-BO"/>
        </a:p>
      </dgm:t>
    </dgm:pt>
    <dgm:pt modelId="{19B20F78-6EC8-4934-9D31-EA7F54B05790}" type="sibTrans" cxnId="{B8386BA8-6FF5-4376-940D-12C3F2167350}">
      <dgm:prSet/>
      <dgm:spPr/>
      <dgm:t>
        <a:bodyPr/>
        <a:lstStyle/>
        <a:p>
          <a:endParaRPr lang="es-BO"/>
        </a:p>
      </dgm:t>
    </dgm:pt>
    <dgm:pt modelId="{530F668E-8D11-4D26-BD0A-74706FCFEC4E}">
      <dgm:prSet phldrT="[Texto]" custT="1"/>
      <dgm:spPr>
        <a:solidFill>
          <a:srgbClr val="5B9BD5">
            <a:alpha val="60000"/>
          </a:srgbClr>
        </a:solidFill>
        <a:ln w="19050">
          <a:solidFill>
            <a:srgbClr val="203864"/>
          </a:solidFill>
        </a:ln>
      </dgm:spPr>
      <dgm:t>
        <a:bodyPr/>
        <a:lstStyle/>
        <a:p>
          <a:pPr algn="ctr">
            <a:buNone/>
          </a:pPr>
          <a:endParaRPr lang="es-BO" sz="5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17AF4A14-BD9E-4B51-883F-ABE8BE1D832C}" type="parTrans" cxnId="{D8D5C29D-4B0F-4D6F-8501-3BBF890E5F11}">
      <dgm:prSet/>
      <dgm:spPr/>
      <dgm:t>
        <a:bodyPr/>
        <a:lstStyle/>
        <a:p>
          <a:endParaRPr lang="es-BO"/>
        </a:p>
      </dgm:t>
    </dgm:pt>
    <dgm:pt modelId="{0CA1A5A1-F700-4155-B355-70271E567C3A}" type="sibTrans" cxnId="{D8D5C29D-4B0F-4D6F-8501-3BBF890E5F11}">
      <dgm:prSet/>
      <dgm:spPr/>
      <dgm:t>
        <a:bodyPr/>
        <a:lstStyle/>
        <a:p>
          <a:endParaRPr lang="es-BO"/>
        </a:p>
      </dgm:t>
    </dgm:pt>
    <dgm:pt modelId="{1F3F47B1-8BCC-4070-9754-41B0F59D0614}">
      <dgm:prSet custT="1"/>
      <dgm:spPr>
        <a:solidFill>
          <a:srgbClr val="BF9000">
            <a:alpha val="60000"/>
          </a:srgbClr>
        </a:solidFill>
        <a:ln w="19050">
          <a:solidFill>
            <a:srgbClr val="BF9000"/>
          </a:solidFill>
        </a:ln>
      </dgm:spPr>
      <dgm:t>
        <a:bodyPr/>
        <a:lstStyle/>
        <a:p>
          <a:pPr algn="ctr">
            <a:lnSpc>
              <a:spcPct val="90000"/>
            </a:lnSpc>
            <a:buNone/>
          </a:pPr>
          <a:endParaRPr lang="es-BO" sz="3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4E71DA36-8FF7-4F79-8D63-46008F31684D}" type="parTrans" cxnId="{313775BD-C081-472A-B68C-B61C71854924}">
      <dgm:prSet/>
      <dgm:spPr/>
      <dgm:t>
        <a:bodyPr/>
        <a:lstStyle/>
        <a:p>
          <a:endParaRPr lang="es-BO"/>
        </a:p>
      </dgm:t>
    </dgm:pt>
    <dgm:pt modelId="{6D9CCB12-7EE1-4729-AD70-3A1E9CEB9DC7}" type="sibTrans" cxnId="{313775BD-C081-472A-B68C-B61C71854924}">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2" custScaleX="250194" custScaleY="169175" custLinFactX="72590" custLinFactY="100000" custLinFactNeighborX="100000" custLinFactNeighborY="198635"/>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12000" b="-12000"/>
          </a:stretch>
        </a:blipFill>
        <a:ln w="19050">
          <a:solidFill>
            <a:srgbClr val="203864"/>
          </a:solidFill>
        </a:ln>
      </dgm:spPr>
    </dgm:pt>
    <dgm:pt modelId="{819540C5-2434-4EBB-92CF-77F883B0EE4B}" type="pres">
      <dgm:prSet presAssocID="{898E8C84-0A2A-4132-81B8-D97CD0F548E5}" presName="childNode" presStyleLbl="node1" presStyleIdx="0" presStyleCnt="2" custScaleX="122596" custScaleY="127734" custLinFactNeighborX="12848" custLinFactNeighborY="-549">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2" custScaleX="215299" custScaleY="128205" custLinFactNeighborX="62337" custLinFactNeighborY="27">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2" custScaleX="245841" custScaleY="154262" custLinFactY="100000" custLinFactNeighborX="78313" custLinFactNeighborY="172004"/>
      <dgm:spPr>
        <a:blipFill rotWithShape="1">
          <a:blip xmlns:r="http://schemas.openxmlformats.org/officeDocument/2006/relationships" r:embed="rId2"/>
          <a:srcRect/>
          <a:stretch>
            <a:fillRect l="-4000" r="-4000"/>
          </a:stretch>
        </a:blipFill>
        <a:ln w="19050">
          <a:solidFill>
            <a:srgbClr val="BF9000"/>
          </a:solidFill>
        </a:ln>
      </dgm:spPr>
    </dgm:pt>
    <dgm:pt modelId="{EDE520B5-BB4E-400D-A7AA-12D05816E9B4}" type="pres">
      <dgm:prSet presAssocID="{A178379F-F99C-4DEA-8DF5-A38335A1E1E4}" presName="childNode" presStyleLbl="node1" presStyleIdx="1" presStyleCnt="2" custScaleX="127131" custScaleY="127734" custLinFactNeighborX="-19974" custLinFactNeighborY="-824">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2" custScaleX="154230" custScaleY="128205" custLinFactX="-65697" custLinFactNeighborX="-100000" custLinFactNeighborY="7194">
        <dgm:presLayoutVars>
          <dgm:chMax val="0"/>
          <dgm:bulletEnabled val="1"/>
        </dgm:presLayoutVars>
      </dgm:prSet>
      <dgm:spPr/>
      <dgm:t>
        <a:bodyPr/>
        <a:lstStyle/>
        <a:p>
          <a:endParaRPr lang="es-ES"/>
        </a:p>
      </dgm:t>
    </dgm:pt>
  </dgm:ptLst>
  <dgm:cxnLst>
    <dgm:cxn modelId="{5922C3FA-3DD3-415C-93CC-18A82E87330E}" type="presOf" srcId="{9FE3DEB1-C48A-4D3B-AC0B-42B635449B48}" destId="{EDE520B5-BB4E-400D-A7AA-12D05816E9B4}" srcOrd="0" destOrd="1" presId="urn:microsoft.com/office/officeart/2005/8/layout/hList2"/>
    <dgm:cxn modelId="{95FE80DD-6E82-4818-8F4D-7C78FE4D71F7}" type="presOf" srcId="{898E8C84-0A2A-4132-81B8-D97CD0F548E5}" destId="{56E194EA-32E0-4562-8397-EF5C87FC40E1}" srcOrd="0" destOrd="0" presId="urn:microsoft.com/office/officeart/2005/8/layout/hList2"/>
    <dgm:cxn modelId="{80D01CFA-6DD8-4296-9483-EF1E7122810F}" srcId="{898E8C84-0A2A-4132-81B8-D97CD0F548E5}" destId="{CD45D771-1655-47E2-A4D4-9175BC1CB8B1}" srcOrd="12" destOrd="0" parTransId="{8BA4795F-BAF4-47C9-8D25-A6D596F1FCCA}" sibTransId="{CD036522-ABA6-4070-8612-94B562E289C7}"/>
    <dgm:cxn modelId="{FF2F2201-85FE-4E06-A1C6-A327DEE67187}" type="presOf" srcId="{CD45D771-1655-47E2-A4D4-9175BC1CB8B1}" destId="{819540C5-2434-4EBB-92CF-77F883B0EE4B}" srcOrd="0" destOrd="12" presId="urn:microsoft.com/office/officeart/2005/8/layout/hList2"/>
    <dgm:cxn modelId="{7CF0B66D-6508-42FA-9FCC-8947275B4677}" type="presOf" srcId="{89E47D5C-50B3-4340-8C4D-68A84D24A215}" destId="{819540C5-2434-4EBB-92CF-77F883B0EE4B}" srcOrd="0" destOrd="0" presId="urn:microsoft.com/office/officeart/2005/8/layout/hList2"/>
    <dgm:cxn modelId="{A9FCE947-6F44-44E3-AF90-25FD2E9885DD}" srcId="{CCE27CBA-61A6-4AE5-B19D-0F36DDA31E61}" destId="{A178379F-F99C-4DEA-8DF5-A38335A1E1E4}" srcOrd="1" destOrd="0" parTransId="{FC1FB316-6206-4B38-AEE0-6B3D64102126}" sibTransId="{F78C4CB7-DF64-456F-8010-7A2609FD33B4}"/>
    <dgm:cxn modelId="{0AD7EF4C-B50C-4DFA-ADFF-7EBCD299E72E}" type="presOf" srcId="{4C825CB4-F2F5-4BE7-AACF-DB9AE153971B}" destId="{EDE520B5-BB4E-400D-A7AA-12D05816E9B4}" srcOrd="0" destOrd="5" presId="urn:microsoft.com/office/officeart/2005/8/layout/hList2"/>
    <dgm:cxn modelId="{EFF4B3D7-B034-484C-87E6-E1928354FD73}" type="presOf" srcId="{1F3F47B1-8BCC-4070-9754-41B0F59D0614}" destId="{EDE520B5-BB4E-400D-A7AA-12D05816E9B4}" srcOrd="0" destOrd="4" presId="urn:microsoft.com/office/officeart/2005/8/layout/hList2"/>
    <dgm:cxn modelId="{C7414403-2D52-4A3C-8DB6-2F05BF67F122}" type="presOf" srcId="{86BA370D-C8E6-4F2F-9083-E6B591128628}" destId="{819540C5-2434-4EBB-92CF-77F883B0EE4B}" srcOrd="0" destOrd="11" presId="urn:microsoft.com/office/officeart/2005/8/layout/hList2"/>
    <dgm:cxn modelId="{66560820-D28D-4D25-8B90-9CA6276651BC}" srcId="{A178379F-F99C-4DEA-8DF5-A38335A1E1E4}" destId="{591FBEF4-4DA4-49A9-896B-28630766F01B}" srcOrd="6" destOrd="0" parTransId="{099D13E6-722B-47C0-80F9-9A1E4758D720}" sibTransId="{2FDF0159-DCFE-4455-B462-59DAA7E2905A}"/>
    <dgm:cxn modelId="{63A11857-91B7-4CC2-B7A0-686B5BD5F814}" srcId="{A178379F-F99C-4DEA-8DF5-A38335A1E1E4}" destId="{43C3EDE9-3D07-40B6-B34B-B9903129FF85}" srcOrd="16" destOrd="0" parTransId="{367792FA-C4CA-4D58-B66F-77E322CC5897}" sibTransId="{F539B993-6805-49ED-BC5A-241DC3EDA3F8}"/>
    <dgm:cxn modelId="{FE4198A1-E32D-46FC-A291-B106BC11B05D}" srcId="{A178379F-F99C-4DEA-8DF5-A38335A1E1E4}" destId="{DE8967B3-F50D-4F06-8E67-42A5119B7D51}" srcOrd="13" destOrd="0" parTransId="{B9717CB2-1C05-403A-AAAB-2D005B8CE969}" sibTransId="{F748442C-E029-42A1-AE63-6EB7DCC529CA}"/>
    <dgm:cxn modelId="{689E4A44-F88F-4D55-9F20-F9022AAD9B2B}" srcId="{A178379F-F99C-4DEA-8DF5-A38335A1E1E4}" destId="{A529324E-90B8-46FC-AAFB-70EEFD2A7CC5}" srcOrd="14" destOrd="0" parTransId="{3F39D4BA-9FB9-4D81-B121-72617710AAED}" sibTransId="{E3645D63-C9F4-41C1-977B-951D794FD8C0}"/>
    <dgm:cxn modelId="{C3D8D8F6-EACC-4BE0-AF30-22899AC7F5D2}" srcId="{A178379F-F99C-4DEA-8DF5-A38335A1E1E4}" destId="{E2C326CE-12F6-4666-896F-9DE04FC9D78C}" srcOrd="7" destOrd="0" parTransId="{B6F4D781-8349-45F8-AAEF-3ED89D284709}" sibTransId="{3F5F64CE-D3B0-4BFA-B8EC-46F197FB646D}"/>
    <dgm:cxn modelId="{7638D05D-E958-4517-82D1-FCE2ACFB9B92}" srcId="{A178379F-F99C-4DEA-8DF5-A38335A1E1E4}" destId="{DE140C29-6449-49E0-BEA4-BD2C9F871D34}" srcOrd="10" destOrd="0" parTransId="{D716CB50-DA49-4A8F-9244-98049BB39CA4}" sibTransId="{4719D3A5-E29F-4DDA-9013-948DD9FDE59C}"/>
    <dgm:cxn modelId="{412A9B1D-DC71-4F42-A08A-547E0B31C156}" type="presOf" srcId="{C82C3965-14F6-4688-B6BA-43AF2A0DA45E}" destId="{EDE520B5-BB4E-400D-A7AA-12D05816E9B4}" srcOrd="0" destOrd="0" presId="urn:microsoft.com/office/officeart/2005/8/layout/hList2"/>
    <dgm:cxn modelId="{C7FB3046-D357-4530-8394-DDE0E3934D46}" srcId="{898E8C84-0A2A-4132-81B8-D97CD0F548E5}" destId="{7392069F-BBD5-4FA9-BEF0-2E76BC943435}" srcOrd="1" destOrd="0" parTransId="{83C80581-8AEB-4157-8EE0-4B724F6C3756}" sibTransId="{72A711B3-27E3-4341-B216-FCAF53D0F6D8}"/>
    <dgm:cxn modelId="{ACB3D0D0-F848-4E79-948A-5E765EBFAA20}" type="presOf" srcId="{4373AA9F-BA27-40F3-86DE-FDC975C9BE4F}" destId="{EDE520B5-BB4E-400D-A7AA-12D05816E9B4}" srcOrd="0" destOrd="3" presId="urn:microsoft.com/office/officeart/2005/8/layout/hList2"/>
    <dgm:cxn modelId="{FBB710C9-CFF6-4DFD-B342-14BB26600F42}" srcId="{A178379F-F99C-4DEA-8DF5-A38335A1E1E4}" destId="{1717CD56-3C22-40B0-B65D-DC6B6D5F29D4}" srcOrd="8" destOrd="0" parTransId="{123260C7-C44F-479D-9080-F631D2AB3747}" sibTransId="{950CBE57-C97A-475C-A737-DD8127B9CA20}"/>
    <dgm:cxn modelId="{0F1061F6-C0F8-49D1-99E4-98F167ECBEF8}" type="presOf" srcId="{43C3EDE9-3D07-40B6-B34B-B9903129FF85}" destId="{EDE520B5-BB4E-400D-A7AA-12D05816E9B4}" srcOrd="0" destOrd="16" presId="urn:microsoft.com/office/officeart/2005/8/layout/hList2"/>
    <dgm:cxn modelId="{8F7A2EEF-B037-4A68-A9E9-488FF2F8C91E}" srcId="{A178379F-F99C-4DEA-8DF5-A38335A1E1E4}" destId="{10E2AC47-6B27-4398-BC32-5DE31B8B5067}" srcOrd="9" destOrd="0" parTransId="{B72461AA-02BD-43D7-9D61-BB52AA8B3D9C}" sibTransId="{074A92D4-9770-4853-B652-C550062F846A}"/>
    <dgm:cxn modelId="{BD5E0FE5-26FC-4755-BD20-E328861F04F8}" type="presOf" srcId="{55C852D0-3D3F-4FDD-9C4D-A29C106EB847}" destId="{819540C5-2434-4EBB-92CF-77F883B0EE4B}" srcOrd="0" destOrd="14" presId="urn:microsoft.com/office/officeart/2005/8/layout/hList2"/>
    <dgm:cxn modelId="{1DE2341D-1380-41E0-A9B8-F1C839ED01CA}" srcId="{898E8C84-0A2A-4132-81B8-D97CD0F548E5}" destId="{86BA370D-C8E6-4F2F-9083-E6B591128628}" srcOrd="11" destOrd="0" parTransId="{CFCF3FB7-24BA-4CF0-A943-ED7EB600BCD4}" sibTransId="{ABBDE0C7-EE0C-45D0-B6E4-7024694DCC46}"/>
    <dgm:cxn modelId="{0197E552-1FE6-408C-9895-3D0E62F9EF30}" type="presOf" srcId="{591FBEF4-4DA4-49A9-896B-28630766F01B}" destId="{EDE520B5-BB4E-400D-A7AA-12D05816E9B4}" srcOrd="0" destOrd="6" presId="urn:microsoft.com/office/officeart/2005/8/layout/hList2"/>
    <dgm:cxn modelId="{B8386BA8-6FF5-4376-940D-12C3F2167350}" srcId="{898E8C84-0A2A-4132-81B8-D97CD0F548E5}" destId="{75ED540C-467A-4EF4-8011-10A5E81C693F}" srcOrd="2" destOrd="0" parTransId="{92C479E7-FAB7-4E64-85CC-A2500EBA417F}" sibTransId="{19B20F78-6EC8-4934-9D31-EA7F54B05790}"/>
    <dgm:cxn modelId="{48B93EAE-C4EB-4A25-8376-F73062D1E4E7}" type="presOf" srcId="{BC24A869-D6B1-4148-91FE-BF75F67F5242}" destId="{819540C5-2434-4EBB-92CF-77F883B0EE4B}" srcOrd="0" destOrd="7" presId="urn:microsoft.com/office/officeart/2005/8/layout/hList2"/>
    <dgm:cxn modelId="{B3BDA082-479F-4B3C-B232-6193D70DA81A}" type="presOf" srcId="{A178379F-F99C-4DEA-8DF5-A38335A1E1E4}" destId="{42BCBD49-2038-4520-9095-0DFEBDFFE285}" srcOrd="0" destOrd="0" presId="urn:microsoft.com/office/officeart/2005/8/layout/hList2"/>
    <dgm:cxn modelId="{B34164DB-B0AD-4B46-A230-FA813F705AFF}" srcId="{A178379F-F99C-4DEA-8DF5-A38335A1E1E4}" destId="{4373AA9F-BA27-40F3-86DE-FDC975C9BE4F}" srcOrd="3" destOrd="0" parTransId="{38142A37-61B0-4138-A08E-D19A75046CF9}" sibTransId="{C6473B4F-01D4-48BE-8D86-07F01321B56A}"/>
    <dgm:cxn modelId="{A5A7C1BB-2644-4DD7-B8AD-6371FAE857B5}" srcId="{898E8C84-0A2A-4132-81B8-D97CD0F548E5}" destId="{0F8B3533-B5DD-40B4-8156-FB7636B8BF8D}" srcOrd="9" destOrd="0" parTransId="{8241817F-8E8F-4598-8D86-2B09D47F0A82}" sibTransId="{840C9E90-BD6F-4E4F-840C-84DC644E6784}"/>
    <dgm:cxn modelId="{34198554-36D0-4574-8895-CB080756ADCD}" type="presOf" srcId="{E2C326CE-12F6-4666-896F-9DE04FC9D78C}" destId="{EDE520B5-BB4E-400D-A7AA-12D05816E9B4}" srcOrd="0" destOrd="7" presId="urn:microsoft.com/office/officeart/2005/8/layout/hList2"/>
    <dgm:cxn modelId="{6C6C1454-E03B-4457-8C6A-6D7B72A265CA}" type="presOf" srcId="{45EE9C5A-030D-43CD-85B4-3340B78811C5}" destId="{EDE520B5-BB4E-400D-A7AA-12D05816E9B4}" srcOrd="0" destOrd="15" presId="urn:microsoft.com/office/officeart/2005/8/layout/hList2"/>
    <dgm:cxn modelId="{E2D2D92A-D4C8-4809-8633-4D439EFA7417}" type="presOf" srcId="{530F668E-8D11-4D26-BD0A-74706FCFEC4E}" destId="{819540C5-2434-4EBB-92CF-77F883B0EE4B}" srcOrd="0" destOrd="4" presId="urn:microsoft.com/office/officeart/2005/8/layout/hList2"/>
    <dgm:cxn modelId="{3ECA7B42-2FB8-4C38-BE7A-09B42D01B7E8}" type="presOf" srcId="{10E2AC47-6B27-4398-BC32-5DE31B8B5067}" destId="{EDE520B5-BB4E-400D-A7AA-12D05816E9B4}" srcOrd="0" destOrd="9" presId="urn:microsoft.com/office/officeart/2005/8/layout/hList2"/>
    <dgm:cxn modelId="{EAEABEDB-C8C5-47D1-AEF9-D8B9BF634CEB}" srcId="{A178379F-F99C-4DEA-8DF5-A38335A1E1E4}" destId="{75414374-B39D-485E-AB2E-A8043CB71C71}" srcOrd="2" destOrd="0" parTransId="{5972253C-CE2A-4998-98AD-746B3149944A}" sibTransId="{15DB56F4-344E-4911-B9EA-FBA71C843248}"/>
    <dgm:cxn modelId="{313775BD-C081-472A-B68C-B61C71854924}" srcId="{A178379F-F99C-4DEA-8DF5-A38335A1E1E4}" destId="{1F3F47B1-8BCC-4070-9754-41B0F59D0614}" srcOrd="4" destOrd="0" parTransId="{4E71DA36-8FF7-4F79-8D63-46008F31684D}" sibTransId="{6D9CCB12-7EE1-4729-AD70-3A1E9CEB9DC7}"/>
    <dgm:cxn modelId="{52C9450A-2B8D-4246-B609-504763FB57C3}" srcId="{898E8C84-0A2A-4132-81B8-D97CD0F548E5}" destId="{89E47D5C-50B3-4340-8C4D-68A84D24A215}" srcOrd="0" destOrd="0" parTransId="{16ECC016-2A12-46AB-8A1D-B785AD88A1EA}" sibTransId="{F299BE44-D922-4F85-9594-FBB4984B1CB2}"/>
    <dgm:cxn modelId="{0A41DE50-2594-4C57-9894-A7E8954F198A}" srcId="{A178379F-F99C-4DEA-8DF5-A38335A1E1E4}" destId="{C82C3965-14F6-4688-B6BA-43AF2A0DA45E}" srcOrd="0" destOrd="0" parTransId="{8B0B8D1C-9323-4B7F-8732-F4B92818FE77}" sibTransId="{A50B4D90-A5F8-40C0-B8C4-9AD8997378C8}"/>
    <dgm:cxn modelId="{AC723B21-046C-43DB-BE6E-AAE56F93540A}" type="presOf" srcId="{179D364B-7321-44FF-9152-BB6063B3271F}" destId="{819540C5-2434-4EBB-92CF-77F883B0EE4B}" srcOrd="0" destOrd="3" presId="urn:microsoft.com/office/officeart/2005/8/layout/hList2"/>
    <dgm:cxn modelId="{BBE95009-BAAB-48C3-9AFF-8F202AB66DCA}" type="presOf" srcId="{DE8967B3-F50D-4F06-8E67-42A5119B7D51}" destId="{EDE520B5-BB4E-400D-A7AA-12D05816E9B4}" srcOrd="0" destOrd="13" presId="urn:microsoft.com/office/officeart/2005/8/layout/hList2"/>
    <dgm:cxn modelId="{B70ED5D4-67EA-41FD-ADA6-5B141EC24F50}" type="presOf" srcId="{75ED540C-467A-4EF4-8011-10A5E81C693F}" destId="{819540C5-2434-4EBB-92CF-77F883B0EE4B}" srcOrd="0" destOrd="2" presId="urn:microsoft.com/office/officeart/2005/8/layout/hList2"/>
    <dgm:cxn modelId="{EE986447-1BD4-4940-B917-A4D81B2C20B7}" srcId="{A178379F-F99C-4DEA-8DF5-A38335A1E1E4}" destId="{9FE3DEB1-C48A-4D3B-AC0B-42B635449B48}" srcOrd="1" destOrd="0" parTransId="{5A76255F-DADA-4DA1-A01A-59D2397CD08E}" sibTransId="{C18F528D-9C7E-4FEF-AC23-DD77949533FD}"/>
    <dgm:cxn modelId="{1F0214DF-384D-4A34-9903-6AF3A59AA071}" type="presOf" srcId="{CCE27CBA-61A6-4AE5-B19D-0F36DDA31E61}" destId="{C1915AD2-D66C-498F-BB34-1D7DE2AB7513}" srcOrd="0" destOrd="0" presId="urn:microsoft.com/office/officeart/2005/8/layout/hList2"/>
    <dgm:cxn modelId="{D07ED01B-2800-4127-A8DD-A2AC15371846}" srcId="{898E8C84-0A2A-4132-81B8-D97CD0F548E5}" destId="{E5CF8F42-C358-4DA3-8ED5-C8C79B94D2ED}" srcOrd="10" destOrd="0" parTransId="{2C1E01CE-2C8E-495B-BE79-AE0BC78F5D79}" sibTransId="{3373F08C-B3E1-4830-9749-E0CD77DEBEED}"/>
    <dgm:cxn modelId="{D97DDB4F-1808-4770-8EE4-E3C1FE20368B}" srcId="{A178379F-F99C-4DEA-8DF5-A38335A1E1E4}" destId="{4C825CB4-F2F5-4BE7-AACF-DB9AE153971B}" srcOrd="5" destOrd="0" parTransId="{72BEA302-3993-4056-BA8C-2AFF4EF60112}" sibTransId="{1051FA84-6010-4C1B-84C3-A399E9139F31}"/>
    <dgm:cxn modelId="{DF536FE3-8B38-4AE6-94AD-9F0091BA65F3}" srcId="{898E8C84-0A2A-4132-81B8-D97CD0F548E5}" destId="{179D364B-7321-44FF-9152-BB6063B3271F}" srcOrd="3" destOrd="0" parTransId="{6A72C2AA-0AB5-447D-8CB1-6F86D8ACD9BB}" sibTransId="{DCB6047A-3520-4BF8-BE52-37B2048D3D2A}"/>
    <dgm:cxn modelId="{3B42D1FD-D227-4CAC-BC25-F2C3E84F03B3}" type="presOf" srcId="{8A3E624F-18F6-4CF9-B839-CC959A9CE75B}" destId="{819540C5-2434-4EBB-92CF-77F883B0EE4B}" srcOrd="0" destOrd="5" presId="urn:microsoft.com/office/officeart/2005/8/layout/hList2"/>
    <dgm:cxn modelId="{911D2677-1F91-4C09-8DF5-104C6AD24D2E}" type="presOf" srcId="{4FC22076-D5B8-4DEB-B0F0-3F408D17878B}" destId="{EDE520B5-BB4E-400D-A7AA-12D05816E9B4}" srcOrd="0" destOrd="11" presId="urn:microsoft.com/office/officeart/2005/8/layout/hList2"/>
    <dgm:cxn modelId="{B34BFB7F-86AA-466B-9C68-7871D5446B96}" srcId="{898E8C84-0A2A-4132-81B8-D97CD0F548E5}" destId="{941A64BA-5F48-4888-AEF3-F152F489B05D}" srcOrd="8" destOrd="0" parTransId="{CE5B4E67-3E5D-4118-8FD0-DEF278B18420}" sibTransId="{AFEA02B0-0C20-4006-99E4-5731F0757567}"/>
    <dgm:cxn modelId="{220F626F-2226-4D12-B5FA-19872EDBDC0A}" type="presOf" srcId="{186EDD38-46E8-4036-8392-D572BBEB86E1}" destId="{819540C5-2434-4EBB-92CF-77F883B0EE4B}" srcOrd="0" destOrd="13"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52E157AA-9CB4-4C9A-B834-B92F6F89B249}" srcId="{898E8C84-0A2A-4132-81B8-D97CD0F548E5}" destId="{BC24A869-D6B1-4148-91FE-BF75F67F5242}" srcOrd="7" destOrd="0" parTransId="{FFEE1452-967A-49EE-BC5A-339CD3D7A8CC}" sibTransId="{917300D8-BA0D-4D12-8F9F-9A396E385E70}"/>
    <dgm:cxn modelId="{F9C3A41E-26D1-42F8-9073-70AD0221CB31}" type="presOf" srcId="{1717CD56-3C22-40B0-B65D-DC6B6D5F29D4}" destId="{EDE520B5-BB4E-400D-A7AA-12D05816E9B4}" srcOrd="0" destOrd="8" presId="urn:microsoft.com/office/officeart/2005/8/layout/hList2"/>
    <dgm:cxn modelId="{F7A56316-EAE1-46A1-B604-AC37DCF4E8CA}" type="presOf" srcId="{0F8B3533-B5DD-40B4-8156-FB7636B8BF8D}" destId="{819540C5-2434-4EBB-92CF-77F883B0EE4B}" srcOrd="0" destOrd="9" presId="urn:microsoft.com/office/officeart/2005/8/layout/hList2"/>
    <dgm:cxn modelId="{73AE61CB-DFDB-4D13-BFF0-F7CD499A0C30}" srcId="{A178379F-F99C-4DEA-8DF5-A38335A1E1E4}" destId="{4FC22076-D5B8-4DEB-B0F0-3F408D17878B}" srcOrd="11" destOrd="0" parTransId="{2E810085-F89E-4EAD-948A-328FA02EE9C2}" sibTransId="{ECB4556A-71F1-4B84-9505-8CAFC09714A0}"/>
    <dgm:cxn modelId="{D9A74D81-4C85-43EF-B658-E2C0949DFDD8}" srcId="{898E8C84-0A2A-4132-81B8-D97CD0F548E5}" destId="{55C852D0-3D3F-4FDD-9C4D-A29C106EB847}" srcOrd="14" destOrd="0" parTransId="{A127AA9B-CED2-48B3-9CAB-DC2757BF182C}" sibTransId="{99E48935-89C3-4A6F-9C33-83BC515CF900}"/>
    <dgm:cxn modelId="{0DAD7961-02C8-4BB9-A501-394D701E714A}" srcId="{898E8C84-0A2A-4132-81B8-D97CD0F548E5}" destId="{186EDD38-46E8-4036-8392-D572BBEB86E1}" srcOrd="13" destOrd="0" parTransId="{3451FC6B-0AD5-41F6-B958-A64D33253D1E}" sibTransId="{1B764008-1649-4081-8BC7-5D691A72FBFA}"/>
    <dgm:cxn modelId="{16229D46-780C-4088-B780-B44896428AA7}" type="presOf" srcId="{A529324E-90B8-46FC-AAFB-70EEFD2A7CC5}" destId="{EDE520B5-BB4E-400D-A7AA-12D05816E9B4}" srcOrd="0" destOrd="14" presId="urn:microsoft.com/office/officeart/2005/8/layout/hList2"/>
    <dgm:cxn modelId="{82964380-6B9F-4254-8015-A31F73825754}" type="presOf" srcId="{7392069F-BBD5-4FA9-BEF0-2E76BC943435}" destId="{819540C5-2434-4EBB-92CF-77F883B0EE4B}" srcOrd="0" destOrd="1" presId="urn:microsoft.com/office/officeart/2005/8/layout/hList2"/>
    <dgm:cxn modelId="{1E491194-8025-483A-B6A2-C4320CC7FB92}" type="presOf" srcId="{941A64BA-5F48-4888-AEF3-F152F489B05D}" destId="{819540C5-2434-4EBB-92CF-77F883B0EE4B}" srcOrd="0" destOrd="8" presId="urn:microsoft.com/office/officeart/2005/8/layout/hList2"/>
    <dgm:cxn modelId="{98893CF0-CE14-4BAC-9A48-E8DD81D27129}" srcId="{898E8C84-0A2A-4132-81B8-D97CD0F548E5}" destId="{FA5C1320-4934-47E7-B9B1-41B2413A11DC}" srcOrd="6" destOrd="0" parTransId="{A333F564-1A0D-4F42-9D20-62407AD57A5E}" sibTransId="{ECB6058C-EC66-4F82-A8B6-0C74667BF5CC}"/>
    <dgm:cxn modelId="{0928377C-6389-43AC-9802-1F5A2BDAF07B}" srcId="{898E8C84-0A2A-4132-81B8-D97CD0F548E5}" destId="{8A3E624F-18F6-4CF9-B839-CC959A9CE75B}" srcOrd="5" destOrd="0" parTransId="{D0A361F8-55FE-4D6C-9926-78760F940F3C}" sibTransId="{CF4D0148-597E-4ACA-BD61-09AC67054883}"/>
    <dgm:cxn modelId="{E4C4A074-B0AB-4BD8-BF17-713F89FA6AFF}" type="presOf" srcId="{FA5C1320-4934-47E7-B9B1-41B2413A11DC}" destId="{819540C5-2434-4EBB-92CF-77F883B0EE4B}" srcOrd="0" destOrd="6" presId="urn:microsoft.com/office/officeart/2005/8/layout/hList2"/>
    <dgm:cxn modelId="{207A4B01-78BE-4977-B731-FAB58C395769}" type="presOf" srcId="{E5CF8F42-C358-4DA3-8ED5-C8C79B94D2ED}" destId="{819540C5-2434-4EBB-92CF-77F883B0EE4B}" srcOrd="0" destOrd="10" presId="urn:microsoft.com/office/officeart/2005/8/layout/hList2"/>
    <dgm:cxn modelId="{A21A7550-4D36-4728-9A91-958E365E12C2}" type="presOf" srcId="{A93A135F-CA6C-4753-BC5F-BF161207186A}" destId="{EDE520B5-BB4E-400D-A7AA-12D05816E9B4}" srcOrd="0" destOrd="12" presId="urn:microsoft.com/office/officeart/2005/8/layout/hList2"/>
    <dgm:cxn modelId="{4CB2F2E9-F7F9-4B6A-935D-9715ED3514BC}" srcId="{A178379F-F99C-4DEA-8DF5-A38335A1E1E4}" destId="{A93A135F-CA6C-4753-BC5F-BF161207186A}" srcOrd="12" destOrd="0" parTransId="{9622656A-03D3-4645-8F0E-6ED0E489DA78}" sibTransId="{B278DA7B-E72D-4446-8510-3F0D50F42D43}"/>
    <dgm:cxn modelId="{D8D5C29D-4B0F-4D6F-8501-3BBF890E5F11}" srcId="{898E8C84-0A2A-4132-81B8-D97CD0F548E5}" destId="{530F668E-8D11-4D26-BD0A-74706FCFEC4E}" srcOrd="4" destOrd="0" parTransId="{17AF4A14-BD9E-4B51-883F-ABE8BE1D832C}" sibTransId="{0CA1A5A1-F700-4155-B355-70271E567C3A}"/>
    <dgm:cxn modelId="{8D4D23C2-B931-4EE3-A294-9CE814DA44FB}" srcId="{A178379F-F99C-4DEA-8DF5-A38335A1E1E4}" destId="{45EE9C5A-030D-43CD-85B4-3340B78811C5}" srcOrd="15" destOrd="0" parTransId="{FCCC7EDE-1C90-477C-A31A-9FF36C8D04BB}" sibTransId="{28CA24F2-7406-4CE0-9A31-840E3C0EDE8A}"/>
    <dgm:cxn modelId="{95E1A6EA-37D8-4465-B6F2-C535A205A2BB}" type="presOf" srcId="{DE140C29-6449-49E0-BEA4-BD2C9F871D34}" destId="{EDE520B5-BB4E-400D-A7AA-12D05816E9B4}" srcOrd="0" destOrd="10" presId="urn:microsoft.com/office/officeart/2005/8/layout/hList2"/>
    <dgm:cxn modelId="{EA6D265C-1562-42A8-AD6B-DC481A04A36A}" type="presOf" srcId="{75414374-B39D-485E-AB2E-A8043CB71C71}" destId="{EDE520B5-BB4E-400D-A7AA-12D05816E9B4}" srcOrd="0" destOrd="2" presId="urn:microsoft.com/office/officeart/2005/8/layout/hList2"/>
    <dgm:cxn modelId="{5DC255E7-6BE6-4472-A431-9B2A65F202BB}" type="presParOf" srcId="{C1915AD2-D66C-498F-BB34-1D7DE2AB7513}" destId="{27D20273-6C51-4594-BCF5-5790B990C968}" srcOrd="0" destOrd="0" presId="urn:microsoft.com/office/officeart/2005/8/layout/hList2"/>
    <dgm:cxn modelId="{7CA89E42-0983-4ECA-8512-60807F2A21E5}" type="presParOf" srcId="{27D20273-6C51-4594-BCF5-5790B990C968}" destId="{1477EFED-2FCF-4CEF-BB63-2CDD839CE56C}" srcOrd="0" destOrd="0" presId="urn:microsoft.com/office/officeart/2005/8/layout/hList2"/>
    <dgm:cxn modelId="{C2A20928-1704-405F-935D-FDEE58457AED}" type="presParOf" srcId="{27D20273-6C51-4594-BCF5-5790B990C968}" destId="{819540C5-2434-4EBB-92CF-77F883B0EE4B}" srcOrd="1" destOrd="0" presId="urn:microsoft.com/office/officeart/2005/8/layout/hList2"/>
    <dgm:cxn modelId="{C86DAADB-B407-4EAA-B592-A1623E3783EF}" type="presParOf" srcId="{27D20273-6C51-4594-BCF5-5790B990C968}" destId="{56E194EA-32E0-4562-8397-EF5C87FC40E1}" srcOrd="2" destOrd="0" presId="urn:microsoft.com/office/officeart/2005/8/layout/hList2"/>
    <dgm:cxn modelId="{5FB4FF3E-8680-4E9F-B755-37B385D59FFB}" type="presParOf" srcId="{C1915AD2-D66C-498F-BB34-1D7DE2AB7513}" destId="{A8140F86-4951-427B-98ED-C634C1A03088}" srcOrd="1" destOrd="0" presId="urn:microsoft.com/office/officeart/2005/8/layout/hList2"/>
    <dgm:cxn modelId="{A5E7C952-A599-4491-BB06-C681D9B21A76}" type="presParOf" srcId="{C1915AD2-D66C-498F-BB34-1D7DE2AB7513}" destId="{34F8466C-8097-40AE-BDA7-F6F7047C38CC}" srcOrd="2" destOrd="0" presId="urn:microsoft.com/office/officeart/2005/8/layout/hList2"/>
    <dgm:cxn modelId="{B0E62BF9-1AC8-48A0-B72C-126FC38F680A}" type="presParOf" srcId="{34F8466C-8097-40AE-BDA7-F6F7047C38CC}" destId="{0B075B0F-B53C-493F-A7C9-91F7C6AAA224}" srcOrd="0" destOrd="0" presId="urn:microsoft.com/office/officeart/2005/8/layout/hList2"/>
    <dgm:cxn modelId="{EC663D0D-DA9E-46BF-A357-0DBE2C19F01A}" type="presParOf" srcId="{34F8466C-8097-40AE-BDA7-F6F7047C38CC}" destId="{EDE520B5-BB4E-400D-A7AA-12D05816E9B4}" srcOrd="1" destOrd="0" presId="urn:microsoft.com/office/officeart/2005/8/layout/hList2"/>
    <dgm:cxn modelId="{C4C01764-53CC-4E26-9A85-9397176CF89E}" type="presParOf" srcId="{34F8466C-8097-40AE-BDA7-F6F7047C38CC}" destId="{42BCBD49-2038-4520-9095-0DFEBDFFE285}" srcOrd="2" destOrd="0" presId="urn:microsoft.com/office/officeart/2005/8/layout/h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custT="1"/>
      <dgm:spPr/>
      <dgm:t>
        <a:bodyPr/>
        <a:lstStyle/>
        <a:p>
          <a:pPr algn="ctr"/>
          <a:r>
            <a:rPr lang="es-ES" altLang="ko-KR" sz="800" b="1" dirty="0">
              <a:latin typeface="+mn-lt"/>
            </a:rPr>
            <a:t>PROYECTO DE ABASTECIMIENTO DE AGUA Y ALCANTARILLADO EN ÁREAS PERIURBANAS Y PEQUEÑAS LOCALIDADES</a:t>
          </a:r>
          <a:endParaRPr lang="es-BO" sz="800" b="1" dirty="0">
            <a:latin typeface="+mn-lt"/>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a:solidFill>
          <a:srgbClr val="5B9BD5">
            <a:alpha val="60000"/>
          </a:srgbClr>
        </a:solidFill>
        <a:ln w="19050">
          <a:solidFill>
            <a:srgbClr val="5B9BD5"/>
          </a:solidFill>
        </a:ln>
      </dgm:spPr>
      <dgm:t>
        <a:bodyPr/>
        <a:lstStyle/>
        <a:p>
          <a:pPr algn="ctr">
            <a:buNone/>
          </a:pPr>
          <a:r>
            <a:rPr lang="es-ES" sz="800" b="1" dirty="0">
              <a:effectLst>
                <a:outerShdw blurRad="38100" dist="38100" dir="2700000" algn="tl">
                  <a:srgbClr val="000000">
                    <a:alpha val="43137"/>
                  </a:srgbClr>
                </a:outerShdw>
              </a:effectLst>
              <a:latin typeface="Century Gothic" panose="020B0502020202020204" pitchFamily="34" charset="0"/>
            </a:rPr>
            <a:t>MONTO DEL PRESTAMO:</a:t>
          </a:r>
          <a:endParaRPr lang="es-BO" sz="800" b="1" dirty="0">
            <a:effectLst>
              <a:outerShdw blurRad="38100" dist="38100" dir="2700000" algn="tl">
                <a:srgbClr val="000000">
                  <a:alpha val="43137"/>
                </a:srgbClr>
              </a:outerShdw>
            </a:effectLst>
            <a:latin typeface="Century Gothic" panose="020B0502020202020204" pitchFamily="34" charset="0"/>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custT="1"/>
      <dgm:spPr/>
      <dgm:t>
        <a:bodyPr/>
        <a:lstStyle/>
        <a:p>
          <a:pPr algn="ctr"/>
          <a:r>
            <a:rPr lang="es-ES" sz="800" b="1" dirty="0">
              <a:latin typeface="+mn-lt"/>
            </a:rPr>
            <a:t>PROGRAMA DE SEGURIDAD HÍDRICA Y SANEAMIENTO AMBIENTAL EN ÁREAS URBANAS DE BOLIVIA</a:t>
          </a:r>
          <a:endParaRPr lang="es-BO" sz="800" b="1" dirty="0">
            <a:latin typeface="+mn-lt"/>
          </a:endParaRP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C82C3965-14F6-4688-B6BA-43AF2A0DA45E}">
      <dgm:prSet phldrT="[Texto]" custT="1"/>
      <dgm:spPr>
        <a:solidFill>
          <a:srgbClr val="BF9000">
            <a:alpha val="60000"/>
          </a:srgbClr>
        </a:solidFill>
        <a:ln w="19050">
          <a:solidFill>
            <a:srgbClr val="BF9000"/>
          </a:solidFill>
        </a:ln>
      </dgm:spPr>
      <dgm:t>
        <a:bodyPr/>
        <a:lstStyle/>
        <a:p>
          <a:pPr marL="114300" lvl="1" indent="-114300" algn="ctr" defTabSz="533400">
            <a:lnSpc>
              <a:spcPct val="90000"/>
            </a:lnSpc>
            <a:spcBef>
              <a:spcPct val="0"/>
            </a:spcBef>
            <a:spcAft>
              <a:spcPct val="15000"/>
            </a:spcAft>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PRESTAMO: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8B0B8D1C-9323-4B7F-8732-F4B92818FE77}" type="parTrans" cxnId="{0A41DE50-2594-4C57-9894-A7E8954F198A}">
      <dgm:prSet/>
      <dgm:spPr/>
      <dgm:t>
        <a:bodyPr/>
        <a:lstStyle/>
        <a:p>
          <a:endParaRPr lang="es-BO" b="1">
            <a:latin typeface="Century Gothic" panose="020B0502020202020204" pitchFamily="34" charset="0"/>
          </a:endParaRPr>
        </a:p>
      </dgm:t>
    </dgm:pt>
    <dgm:pt modelId="{A50B4D90-A5F8-40C0-B8C4-9AD8997378C8}" type="sibTrans" cxnId="{0A41DE50-2594-4C57-9894-A7E8954F198A}">
      <dgm:prSet/>
      <dgm:spPr/>
      <dgm:t>
        <a:bodyPr/>
        <a:lstStyle/>
        <a:p>
          <a:endParaRPr lang="es-BO" b="1">
            <a:latin typeface="Century Gothic" panose="020B0502020202020204" pitchFamily="34" charset="0"/>
          </a:endParaRPr>
        </a:p>
      </dgm:t>
    </dgm:pt>
    <dgm:pt modelId="{FF25147E-0604-4F6C-A31A-933E14A0009E}">
      <dgm:prSet phldrT="[Texto]" custT="1"/>
      <dgm:spPr/>
      <dgm:t>
        <a:bodyPr/>
        <a:lstStyle/>
        <a:p>
          <a:pPr algn="ctr"/>
          <a:r>
            <a:rPr lang="es-BO" sz="900" b="1" dirty="0">
              <a:latin typeface="+mn-lt"/>
            </a:rPr>
            <a:t>PROGRAMA NACIONAL DE DRENAJE PLUVIAL</a:t>
          </a:r>
        </a:p>
      </dgm:t>
    </dgm:pt>
    <dgm:pt modelId="{9517C481-298C-40CF-B19E-CEFD1B42E829}" type="parTrans" cxnId="{537A429E-11B7-460B-AEAB-F93D2CB6E9AB}">
      <dgm:prSet/>
      <dgm:spPr/>
      <dgm:t>
        <a:bodyPr/>
        <a:lstStyle/>
        <a:p>
          <a:endParaRPr lang="es-BO" b="1">
            <a:latin typeface="Century Gothic" panose="020B0502020202020204" pitchFamily="34" charset="0"/>
          </a:endParaRPr>
        </a:p>
      </dgm:t>
    </dgm:pt>
    <dgm:pt modelId="{D5F5EEF3-E391-49A4-B119-86D9FE55FE2A}" type="sibTrans" cxnId="{537A429E-11B7-460B-AEAB-F93D2CB6E9AB}">
      <dgm:prSet/>
      <dgm:spPr/>
      <dgm:t>
        <a:bodyPr/>
        <a:lstStyle/>
        <a:p>
          <a:endParaRPr lang="es-BO" b="1">
            <a:latin typeface="Century Gothic" panose="020B0502020202020204" pitchFamily="34" charset="0"/>
          </a:endParaRPr>
        </a:p>
      </dgm:t>
    </dgm:pt>
    <dgm:pt modelId="{A4622505-8C1C-4CF4-BC4C-47CE4931F75E}">
      <dgm:prSet phldrT="[Texto]" custT="1"/>
      <dgm:spPr>
        <a:solidFill>
          <a:srgbClr val="70AD47">
            <a:alpha val="60000"/>
          </a:srgbClr>
        </a:solidFill>
        <a:ln w="19050">
          <a:solidFill>
            <a:schemeClr val="accent6">
              <a:lumMod val="75000"/>
            </a:schemeClr>
          </a:solidFill>
        </a:ln>
      </dgm:spPr>
      <dgm:t>
        <a:bodyPr/>
        <a:lstStyle/>
        <a:p>
          <a:pPr marL="114300" lvl="1" indent="-114300" algn="ctr" defTabSz="533400">
            <a:lnSpc>
              <a:spcPct val="90000"/>
            </a:lnSpc>
            <a:spcBef>
              <a:spcPct val="0"/>
            </a:spcBef>
            <a:spcAft>
              <a:spcPct val="15000"/>
            </a:spcAft>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PRESTAMO: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3235FC47-3B34-4ADB-8123-0BE7523458EB}" type="parTrans" cxnId="{AF994EE5-8C23-4ABB-8893-B017EF7C43B9}">
      <dgm:prSet/>
      <dgm:spPr/>
      <dgm:t>
        <a:bodyPr/>
        <a:lstStyle/>
        <a:p>
          <a:endParaRPr lang="es-BO" b="1">
            <a:latin typeface="Century Gothic" panose="020B0502020202020204" pitchFamily="34" charset="0"/>
          </a:endParaRPr>
        </a:p>
      </dgm:t>
    </dgm:pt>
    <dgm:pt modelId="{1D9DDDC9-6F07-4178-92E9-7BD40A481217}" type="sibTrans" cxnId="{AF994EE5-8C23-4ABB-8893-B017EF7C43B9}">
      <dgm:prSet/>
      <dgm:spPr/>
      <dgm:t>
        <a:bodyPr/>
        <a:lstStyle/>
        <a:p>
          <a:endParaRPr lang="es-BO" b="1">
            <a:latin typeface="Century Gothic" panose="020B0502020202020204" pitchFamily="34" charset="0"/>
          </a:endParaRPr>
        </a:p>
      </dgm:t>
    </dgm:pt>
    <dgm:pt modelId="{179D364B-7321-44FF-9152-BB6063B3271F}">
      <dgm:prSet phldrT="[Texto]" custT="1"/>
      <dgm:spPr>
        <a:solidFill>
          <a:srgbClr val="5B9BD5">
            <a:alpha val="60000"/>
          </a:srgbClr>
        </a:solidFill>
        <a:ln w="19050">
          <a:solidFill>
            <a:srgbClr val="5B9BD5"/>
          </a:solidFill>
        </a:ln>
      </dgm:spPr>
      <dgm:t>
        <a:bodyPr/>
        <a:lstStyle/>
        <a:p>
          <a:pPr algn="ctr">
            <a:buNone/>
          </a:pPr>
          <a:r>
            <a:rPr lang="es-ES" sz="800" b="1" dirty="0">
              <a:effectLst>
                <a:outerShdw blurRad="38100" dist="38100" dir="2700000" algn="tl">
                  <a:srgbClr val="000000">
                    <a:alpha val="43137"/>
                  </a:srgbClr>
                </a:outerShdw>
              </a:effectLst>
              <a:latin typeface="Century Gothic" panose="020B0502020202020204" pitchFamily="34" charset="0"/>
            </a:rPr>
            <a:t>USD128,000,000</a:t>
          </a:r>
          <a:endParaRPr lang="es-BO" sz="800" b="1" dirty="0">
            <a:effectLst>
              <a:outerShdw blurRad="38100" dist="38100" dir="2700000" algn="tl">
                <a:srgbClr val="000000">
                  <a:alpha val="43137"/>
                </a:srgbClr>
              </a:outerShdw>
            </a:effectLst>
            <a:latin typeface="Century Gothic" panose="020B0502020202020204" pitchFamily="34" charset="0"/>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79260533-2437-49C3-A7E1-4B595544FAC0}">
      <dgm:prSet custT="1"/>
      <dgm:spPr>
        <a:solidFill>
          <a:srgbClr val="70AD47">
            <a:alpha val="60000"/>
          </a:srgbClr>
        </a:solidFill>
        <a:ln w="19050">
          <a:solidFill>
            <a:schemeClr val="accent6">
              <a:lumMod val="75000"/>
            </a:schemeClr>
          </a:solidFill>
        </a:ln>
      </dgm:spPr>
      <dgm:t>
        <a:bodyPr/>
        <a:lstStyle/>
        <a:p>
          <a:pPr marL="114300" lvl="1" indent="-114300" algn="ctr" defTabSz="533400">
            <a:lnSpc>
              <a:spcPct val="90000"/>
            </a:lnSpc>
            <a:spcBef>
              <a:spcPct val="0"/>
            </a:spcBef>
            <a:spcAft>
              <a:spcPct val="15000"/>
            </a:spcAft>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USD80,000,000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DA363A64-D909-4D79-823B-90AA226D46D1}" type="parTrans" cxnId="{E77BB1BB-7B54-414C-BE11-737968423829}">
      <dgm:prSet/>
      <dgm:spPr/>
      <dgm:t>
        <a:bodyPr/>
        <a:lstStyle/>
        <a:p>
          <a:endParaRPr lang="es-BO"/>
        </a:p>
      </dgm:t>
    </dgm:pt>
    <dgm:pt modelId="{867BB314-CD23-4289-BD9C-3E2A8F61D8C6}" type="sibTrans" cxnId="{E77BB1BB-7B54-414C-BE11-737968423829}">
      <dgm:prSet/>
      <dgm:spPr/>
      <dgm:t>
        <a:bodyPr/>
        <a:lstStyle/>
        <a:p>
          <a:endParaRPr lang="es-BO"/>
        </a:p>
      </dgm:t>
    </dgm:pt>
    <dgm:pt modelId="{4373AA9F-BA27-40F3-86DE-FDC975C9BE4F}">
      <dgm:prSet custT="1"/>
      <dgm:spPr>
        <a:solidFill>
          <a:srgbClr val="BF9000">
            <a:alpha val="60000"/>
          </a:srgbClr>
        </a:solidFill>
        <a:ln w="19050">
          <a:solidFill>
            <a:srgbClr val="BF9000"/>
          </a:solidFill>
        </a:ln>
      </dgm:spPr>
      <dgm:t>
        <a:bodyPr/>
        <a:lstStyle/>
        <a:p>
          <a:pPr marL="114300" lvl="1" indent="-114300" algn="ctr" defTabSz="533400">
            <a:lnSpc>
              <a:spcPct val="90000"/>
            </a:lnSpc>
            <a:spcBef>
              <a:spcPct val="0"/>
            </a:spcBef>
            <a:spcAft>
              <a:spcPct val="15000"/>
            </a:spcAft>
            <a:buNone/>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USD150,000,000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gm:t>
    </dgm:pt>
    <dgm:pt modelId="{38142A37-61B0-4138-A08E-D19A75046CF9}" type="parTrans" cxnId="{B34164DB-B0AD-4B46-A230-FA813F705AFF}">
      <dgm:prSet/>
      <dgm:spPr/>
      <dgm:t>
        <a:bodyPr/>
        <a:lstStyle/>
        <a:p>
          <a:endParaRPr lang="es-BO"/>
        </a:p>
      </dgm:t>
    </dgm:pt>
    <dgm:pt modelId="{C6473B4F-01D4-48BE-8D86-07F01321B56A}" type="sibTrans" cxnId="{B34164DB-B0AD-4B46-A230-FA813F705AFF}">
      <dgm:prSet/>
      <dgm:spPr/>
      <dgm:t>
        <a:bodyPr/>
        <a:lstStyle/>
        <a:p>
          <a:endParaRPr lang="es-BO"/>
        </a:p>
      </dgm:t>
    </dgm:pt>
    <dgm:pt modelId="{55C852D0-3D3F-4FDD-9C4D-A29C106EB847}">
      <dgm:prSet phldrT="[Texto]" custT="1"/>
      <dgm:spPr>
        <a:solidFill>
          <a:srgbClr val="5B9BD5">
            <a:alpha val="60000"/>
          </a:srgbClr>
        </a:solidFill>
        <a:ln w="19050">
          <a:solidFill>
            <a:srgbClr val="5B9BD5"/>
          </a:solidFill>
        </a:ln>
      </dgm:spPr>
      <dgm:t>
        <a:bodyPr/>
        <a:lstStyle/>
        <a:p>
          <a:pPr algn="l">
            <a:buNone/>
          </a:pPr>
          <a:endParaRPr lang="es-BO" sz="1200" b="1" dirty="0">
            <a:latin typeface="Century Gothic" panose="020B0502020202020204" pitchFamily="34" charset="0"/>
          </a:endParaRPr>
        </a:p>
      </dgm:t>
    </dgm:pt>
    <dgm:pt modelId="{A127AA9B-CED2-48B3-9CAB-DC2757BF182C}" type="parTrans" cxnId="{D9A74D81-4C85-43EF-B658-E2C0949DFDD8}">
      <dgm:prSet/>
      <dgm:spPr/>
      <dgm:t>
        <a:bodyPr/>
        <a:lstStyle/>
        <a:p>
          <a:endParaRPr lang="es-BO"/>
        </a:p>
      </dgm:t>
    </dgm:pt>
    <dgm:pt modelId="{99E48935-89C3-4A6F-9C33-83BC515CF900}" type="sibTrans" cxnId="{D9A74D81-4C85-43EF-B658-E2C0949DFDD8}">
      <dgm:prSet/>
      <dgm:spPr/>
      <dgm:t>
        <a:bodyPr/>
        <a:lstStyle/>
        <a:p>
          <a:endParaRPr lang="es-BO"/>
        </a:p>
      </dgm:t>
    </dgm:pt>
    <dgm:pt modelId="{740F439D-CDB6-4842-9F76-C8082B0133FD}">
      <dgm:prSet custT="1"/>
      <dgm:spPr>
        <a:solidFill>
          <a:srgbClr val="70AD47">
            <a:alpha val="60000"/>
          </a:srgbClr>
        </a:solidFill>
        <a:ln w="19050">
          <a:solidFill>
            <a:schemeClr val="accent6">
              <a:lumMod val="75000"/>
            </a:schemeClr>
          </a:solidFill>
        </a:ln>
      </dgm:spPr>
      <dgm:t>
        <a:bodyPr/>
        <a:lstStyle/>
        <a:p>
          <a:pPr marL="114300" lvl="1" indent="0" algn="l" defTabSz="533400">
            <a:lnSpc>
              <a:spcPct val="90000"/>
            </a:lnSpc>
            <a:spcBef>
              <a:spcPct val="0"/>
            </a:spcBef>
            <a:spcAft>
              <a:spcPct val="15000"/>
            </a:spcAft>
            <a:buNone/>
          </a:pPr>
          <a:endParaRPr lang="es-BO" sz="1000" b="1" kern="1200" dirty="0">
            <a:latin typeface="Century Gothic" panose="020B0502020202020204" pitchFamily="34" charset="0"/>
          </a:endParaRPr>
        </a:p>
      </dgm:t>
    </dgm:pt>
    <dgm:pt modelId="{C05CBC27-A899-4411-AA2A-F0C558D8F482}" type="sibTrans" cxnId="{B6C3D139-EC95-4578-B991-E3412139593C}">
      <dgm:prSet/>
      <dgm:spPr/>
      <dgm:t>
        <a:bodyPr/>
        <a:lstStyle/>
        <a:p>
          <a:endParaRPr lang="es-BO"/>
        </a:p>
      </dgm:t>
    </dgm:pt>
    <dgm:pt modelId="{522A5633-FF84-4B1A-B486-EAC776DFC31D}" type="parTrans" cxnId="{B6C3D139-EC95-4578-B991-E3412139593C}">
      <dgm:prSet/>
      <dgm:spPr/>
      <dgm:t>
        <a:bodyPr/>
        <a:lstStyle/>
        <a:p>
          <a:endParaRPr lang="es-BO"/>
        </a:p>
      </dgm:t>
    </dgm:pt>
    <dgm:pt modelId="{ED37CE0E-6368-402D-B80B-132A0820945E}">
      <dgm:prSet phldrT="[Texto]" custT="1"/>
      <dgm:spPr>
        <a:solidFill>
          <a:srgbClr val="5B9BD5">
            <a:alpha val="60000"/>
          </a:srgbClr>
        </a:solidFill>
        <a:ln w="19050">
          <a:solidFill>
            <a:srgbClr val="5B9BD5"/>
          </a:solidFill>
        </a:ln>
      </dgm:spPr>
      <dgm:t>
        <a:bodyPr/>
        <a:lstStyle/>
        <a:p>
          <a:pPr algn="l">
            <a:buNone/>
          </a:pPr>
          <a:endParaRPr lang="es-BO" sz="1200" b="1" dirty="0">
            <a:latin typeface="Century Gothic" panose="020B0502020202020204" pitchFamily="34" charset="0"/>
          </a:endParaRPr>
        </a:p>
      </dgm:t>
    </dgm:pt>
    <dgm:pt modelId="{26BCB463-D364-4F52-8C32-B6079F1B7194}" type="parTrans" cxnId="{54C144EB-263F-437F-A9EF-93784267EDD0}">
      <dgm:prSet/>
      <dgm:spPr/>
      <dgm:t>
        <a:bodyPr/>
        <a:lstStyle/>
        <a:p>
          <a:endParaRPr lang="es-BO"/>
        </a:p>
      </dgm:t>
    </dgm:pt>
    <dgm:pt modelId="{88A0AD5F-C542-4BE9-9B9B-70C45F52F113}" type="sibTrans" cxnId="{54C144EB-263F-437F-A9EF-93784267EDD0}">
      <dgm:prSet/>
      <dgm:spPr/>
      <dgm:t>
        <a:bodyPr/>
        <a:lstStyle/>
        <a:p>
          <a:endParaRPr lang="es-BO"/>
        </a:p>
      </dgm:t>
    </dgm:pt>
    <dgm:pt modelId="{06BD081F-90D6-4745-AC43-1A38807774B3}">
      <dgm:prSet phldrT="[Texto]" custT="1"/>
      <dgm:spPr>
        <a:solidFill>
          <a:srgbClr val="BF9000">
            <a:alpha val="60000"/>
          </a:srgbClr>
        </a:solidFill>
        <a:ln w="19050">
          <a:solidFill>
            <a:srgbClr val="BF9000"/>
          </a:solidFill>
        </a:ln>
      </dgm:spPr>
      <dgm:t>
        <a:bodyPr/>
        <a:lstStyle/>
        <a:p>
          <a:pPr marL="114300" lvl="1" indent="-114300" algn="l" defTabSz="533400">
            <a:lnSpc>
              <a:spcPct val="90000"/>
            </a:lnSpc>
            <a:spcBef>
              <a:spcPct val="0"/>
            </a:spcBef>
            <a:spcAft>
              <a:spcPct val="15000"/>
            </a:spcAft>
            <a:buNone/>
          </a:pPr>
          <a:endParaRPr lang="es-BO" sz="1200" b="1" kern="1200" dirty="0">
            <a:solidFill>
              <a:prstClr val="white"/>
            </a:solidFill>
            <a:latin typeface="Century Gothic" panose="020B0502020202020204" pitchFamily="34" charset="0"/>
            <a:ea typeface="+mn-ea"/>
            <a:cs typeface="+mn-cs"/>
          </a:endParaRPr>
        </a:p>
      </dgm:t>
    </dgm:pt>
    <dgm:pt modelId="{1215CE57-B342-4F9E-A056-322C8543A2B3}" type="parTrans" cxnId="{A4BDE608-D01E-41BE-86E4-B90C6E0DFD9F}">
      <dgm:prSet/>
      <dgm:spPr/>
      <dgm:t>
        <a:bodyPr/>
        <a:lstStyle/>
        <a:p>
          <a:endParaRPr lang="es-BO"/>
        </a:p>
      </dgm:t>
    </dgm:pt>
    <dgm:pt modelId="{E50225D2-404D-448D-B9D3-FF9A47E5849B}" type="sibTrans" cxnId="{A4BDE608-D01E-41BE-86E4-B90C6E0DFD9F}">
      <dgm:prSet/>
      <dgm:spPr/>
      <dgm:t>
        <a:bodyPr/>
        <a:lstStyle/>
        <a:p>
          <a:endParaRPr lang="es-BO"/>
        </a:p>
      </dgm:t>
    </dgm:pt>
    <dgm:pt modelId="{3EBB99A6-4B85-49C7-BFE9-FD40A24C6223}">
      <dgm:prSet phldrT="[Texto]" custT="1"/>
      <dgm:spPr>
        <a:solidFill>
          <a:srgbClr val="70AD47">
            <a:alpha val="60000"/>
          </a:srgbClr>
        </a:solidFill>
        <a:ln w="19050">
          <a:solidFill>
            <a:schemeClr val="accent6">
              <a:lumMod val="75000"/>
            </a:schemeClr>
          </a:solidFill>
        </a:ln>
      </dgm:spPr>
      <dgm:t>
        <a:bodyPr/>
        <a:lstStyle/>
        <a:p>
          <a:pPr marL="114300" lvl="1" indent="-114300" algn="l" defTabSz="533400">
            <a:lnSpc>
              <a:spcPct val="90000"/>
            </a:lnSpc>
            <a:spcBef>
              <a:spcPct val="0"/>
            </a:spcBef>
            <a:spcAft>
              <a:spcPct val="15000"/>
            </a:spcAft>
            <a:buNone/>
          </a:pPr>
          <a:endParaRPr lang="es-BO" sz="1200" b="1" kern="1200" dirty="0">
            <a:solidFill>
              <a:prstClr val="white"/>
            </a:solidFill>
            <a:latin typeface="Century Gothic" panose="020B0502020202020204" pitchFamily="34" charset="0"/>
            <a:ea typeface="+mn-ea"/>
            <a:cs typeface="+mn-cs"/>
          </a:endParaRPr>
        </a:p>
      </dgm:t>
    </dgm:pt>
    <dgm:pt modelId="{84B2785A-7690-4996-AFDB-9F046C21CFE0}" type="parTrans" cxnId="{E0220333-DD00-496B-A971-6BD00E8EF0D3}">
      <dgm:prSet/>
      <dgm:spPr/>
      <dgm:t>
        <a:bodyPr/>
        <a:lstStyle/>
        <a:p>
          <a:endParaRPr lang="es-BO"/>
        </a:p>
      </dgm:t>
    </dgm:pt>
    <dgm:pt modelId="{5E8C42B6-9BB4-4B67-85BC-5BBBEBAF7AD6}" type="sibTrans" cxnId="{E0220333-DD00-496B-A971-6BD00E8EF0D3}">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3" custScaleX="193871" custScaleY="139190" custLinFactX="31838" custLinFactY="97898" custLinFactNeighborX="100000" custLinFactNeighborY="100000"/>
      <dgm:spPr>
        <a:blipFill rotWithShape="1">
          <a:blip xmlns:r="http://schemas.openxmlformats.org/officeDocument/2006/relationships" r:embed="rId1"/>
          <a:srcRect/>
          <a:stretch>
            <a:fillRect l="-3000" r="-3000"/>
          </a:stretch>
        </a:blipFill>
      </dgm:spPr>
    </dgm:pt>
    <dgm:pt modelId="{819540C5-2434-4EBB-92CF-77F883B0EE4B}" type="pres">
      <dgm:prSet presAssocID="{898E8C84-0A2A-4132-81B8-D97CD0F548E5}" presName="childNode" presStyleLbl="node1" presStyleIdx="0" presStyleCnt="3" custScaleX="88814" custScaleY="112005" custLinFactNeighborX="3765" custLinFactNeighborY="269">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3" custScaleX="168192" custScaleY="121007" custLinFactNeighborX="33783" custLinFactNeighborY="4234">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3" custScaleX="174277" custScaleY="125160" custLinFactY="100000" custLinFactNeighborX="28386" custLinFactNeighborY="104579"/>
      <dgm:spPr>
        <a:blipFill rotWithShape="1">
          <a:blip xmlns:r="http://schemas.openxmlformats.org/officeDocument/2006/relationships" r:embed="rId2"/>
          <a:srcRect/>
          <a:stretch>
            <a:fillRect l="-6000" r="-6000"/>
          </a:stretch>
        </a:blipFill>
      </dgm:spPr>
    </dgm:pt>
    <dgm:pt modelId="{EDE520B5-BB4E-400D-A7AA-12D05816E9B4}" type="pres">
      <dgm:prSet presAssocID="{A178379F-F99C-4DEA-8DF5-A38335A1E1E4}" presName="childNode" presStyleLbl="node1" presStyleIdx="1" presStyleCnt="3" custScaleX="86064" custScaleY="109455" custLinFactNeighborX="-38642" custLinFactNeighborY="1268">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3" custScaleY="128205" custLinFactX="-69363" custLinFactNeighborX="-100000" custLinFactNeighborY="-4226">
        <dgm:presLayoutVars>
          <dgm:chMax val="0"/>
          <dgm:bulletEnabled val="1"/>
        </dgm:presLayoutVars>
      </dgm:prSet>
      <dgm:spPr/>
      <dgm:t>
        <a:bodyPr/>
        <a:lstStyle/>
        <a:p>
          <a:endParaRPr lang="es-ES"/>
        </a:p>
      </dgm:t>
    </dgm:pt>
    <dgm:pt modelId="{2A092851-2631-4274-9AD7-830F3EC457FF}" type="pres">
      <dgm:prSet presAssocID="{F78C4CB7-DF64-456F-8010-7A2609FD33B4}" presName="sibTrans" presStyleCnt="0"/>
      <dgm:spPr/>
    </dgm:pt>
    <dgm:pt modelId="{0184A8AC-335C-461E-B01C-F2A2D3C642F9}" type="pres">
      <dgm:prSet presAssocID="{FF25147E-0604-4F6C-A31A-933E14A0009E}" presName="compositeNode" presStyleCnt="0">
        <dgm:presLayoutVars>
          <dgm:bulletEnabled val="1"/>
        </dgm:presLayoutVars>
      </dgm:prSet>
      <dgm:spPr/>
    </dgm:pt>
    <dgm:pt modelId="{565DA495-E44F-4D3F-A4C8-245E9C0CE144}" type="pres">
      <dgm:prSet presAssocID="{FF25147E-0604-4F6C-A31A-933E14A0009E}" presName="image" presStyleLbl="fgImgPlace1" presStyleIdx="2" presStyleCnt="3" custScaleX="169197" custScaleY="127673" custLinFactY="93613" custLinFactNeighborX="-80406" custLinFactNeighborY="100000"/>
      <dgm:spPr>
        <a:blipFill rotWithShape="1">
          <a:blip xmlns:r="http://schemas.openxmlformats.org/officeDocument/2006/relationships" r:embed="rId3"/>
          <a:srcRect/>
          <a:stretch>
            <a:fillRect l="-4000" r="-4000"/>
          </a:stretch>
        </a:blipFill>
      </dgm:spPr>
    </dgm:pt>
    <dgm:pt modelId="{2EA77FF9-9BD2-4CEE-A5AF-C2719B02D6D5}" type="pres">
      <dgm:prSet presAssocID="{FF25147E-0604-4F6C-A31A-933E14A0009E}" presName="childNode" presStyleLbl="node1" presStyleIdx="2" presStyleCnt="3" custScaleX="90383" custScaleY="112239" custLinFactNeighborX="-77343" custLinFactNeighborY="703">
        <dgm:presLayoutVars>
          <dgm:bulletEnabled val="1"/>
        </dgm:presLayoutVars>
      </dgm:prSet>
      <dgm:spPr/>
      <dgm:t>
        <a:bodyPr/>
        <a:lstStyle/>
        <a:p>
          <a:endParaRPr lang="es-ES"/>
        </a:p>
      </dgm:t>
    </dgm:pt>
    <dgm:pt modelId="{C73ED3CD-8753-4F86-931D-74FB61436E20}" type="pres">
      <dgm:prSet presAssocID="{FF25147E-0604-4F6C-A31A-933E14A0009E}" presName="parentNode" presStyleLbl="revTx" presStyleIdx="2" presStyleCnt="3" custScaleY="98171" custLinFactX="-175053" custLinFactNeighborX="-200000" custLinFactNeighborY="-835">
        <dgm:presLayoutVars>
          <dgm:chMax val="0"/>
          <dgm:bulletEnabled val="1"/>
        </dgm:presLayoutVars>
      </dgm:prSet>
      <dgm:spPr/>
      <dgm:t>
        <a:bodyPr/>
        <a:lstStyle/>
        <a:p>
          <a:endParaRPr lang="es-ES"/>
        </a:p>
      </dgm:t>
    </dgm:pt>
  </dgm:ptLst>
  <dgm:cxnLst>
    <dgm:cxn modelId="{95FE80DD-6E82-4818-8F4D-7C78FE4D71F7}" type="presOf" srcId="{898E8C84-0A2A-4132-81B8-D97CD0F548E5}" destId="{56E194EA-32E0-4562-8397-EF5C87FC40E1}" srcOrd="0" destOrd="0"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45B4C235-2C97-4C70-9155-53E37EBF79B7}" type="presOf" srcId="{FF25147E-0604-4F6C-A31A-933E14A0009E}" destId="{C73ED3CD-8753-4F86-931D-74FB61436E20}" srcOrd="0" destOrd="0" presId="urn:microsoft.com/office/officeart/2005/8/layout/hList2"/>
    <dgm:cxn modelId="{B34164DB-B0AD-4B46-A230-FA813F705AFF}" srcId="{A178379F-F99C-4DEA-8DF5-A38335A1E1E4}" destId="{4373AA9F-BA27-40F3-86DE-FDC975C9BE4F}" srcOrd="2" destOrd="0" parTransId="{38142A37-61B0-4138-A08E-D19A75046CF9}" sibTransId="{C6473B4F-01D4-48BE-8D86-07F01321B56A}"/>
    <dgm:cxn modelId="{BD5E0FE5-26FC-4755-BD20-E328861F04F8}" type="presOf" srcId="{55C852D0-3D3F-4FDD-9C4D-A29C106EB847}" destId="{819540C5-2434-4EBB-92CF-77F883B0EE4B}" srcOrd="0" destOrd="3" presId="urn:microsoft.com/office/officeart/2005/8/layout/hList2"/>
    <dgm:cxn modelId="{7590DBF9-1D9D-43CD-9F92-63A0B05D6083}" type="presOf" srcId="{79260533-2437-49C3-A7E1-4B595544FAC0}" destId="{2EA77FF9-9BD2-4CEE-A5AF-C2719B02D6D5}" srcOrd="0" destOrd="2" presId="urn:microsoft.com/office/officeart/2005/8/layout/hList2"/>
    <dgm:cxn modelId="{412A9B1D-DC71-4F42-A08A-547E0B31C156}" type="presOf" srcId="{C82C3965-14F6-4688-B6BA-43AF2A0DA45E}" destId="{EDE520B5-BB4E-400D-A7AA-12D05816E9B4}" srcOrd="0" destOrd="1" presId="urn:microsoft.com/office/officeart/2005/8/layout/hList2"/>
    <dgm:cxn modelId="{7CF0B66D-6508-42FA-9FCC-8947275B4677}" type="presOf" srcId="{89E47D5C-50B3-4340-8C4D-68A84D24A215}" destId="{819540C5-2434-4EBB-92CF-77F883B0EE4B}" srcOrd="0" destOrd="1" presId="urn:microsoft.com/office/officeart/2005/8/layout/hList2"/>
    <dgm:cxn modelId="{DF536FE3-8B38-4AE6-94AD-9F0091BA65F3}" srcId="{898E8C84-0A2A-4132-81B8-D97CD0F548E5}" destId="{179D364B-7321-44FF-9152-BB6063B3271F}" srcOrd="2" destOrd="0" parTransId="{6A72C2AA-0AB5-447D-8CB1-6F86D8ACD9BB}" sibTransId="{DCB6047A-3520-4BF8-BE52-37B2048D3D2A}"/>
    <dgm:cxn modelId="{AF994EE5-8C23-4ABB-8893-B017EF7C43B9}" srcId="{FF25147E-0604-4F6C-A31A-933E14A0009E}" destId="{A4622505-8C1C-4CF4-BC4C-47CE4931F75E}" srcOrd="1" destOrd="0" parTransId="{3235FC47-3B34-4ADB-8123-0BE7523458EB}" sibTransId="{1D9DDDC9-6F07-4178-92E9-7BD40A481217}"/>
    <dgm:cxn modelId="{DAEA6D0C-2AAC-46B9-9A0F-1B8FE6B5E0B3}" type="presOf" srcId="{3EBB99A6-4B85-49C7-BFE9-FD40A24C6223}" destId="{2EA77FF9-9BD2-4CEE-A5AF-C2719B02D6D5}" srcOrd="0" destOrd="0" presId="urn:microsoft.com/office/officeart/2005/8/layout/hList2"/>
    <dgm:cxn modelId="{E6B97E7B-6ADC-4D81-B5DB-1805AF00F994}" type="presOf" srcId="{06BD081F-90D6-4745-AC43-1A38807774B3}" destId="{EDE520B5-BB4E-400D-A7AA-12D05816E9B4}" srcOrd="0" destOrd="0" presId="urn:microsoft.com/office/officeart/2005/8/layout/hList2"/>
    <dgm:cxn modelId="{52C9450A-2B8D-4246-B609-504763FB57C3}" srcId="{898E8C84-0A2A-4132-81B8-D97CD0F548E5}" destId="{89E47D5C-50B3-4340-8C4D-68A84D24A215}" srcOrd="1" destOrd="0" parTransId="{16ECC016-2A12-46AB-8A1D-B785AD88A1EA}" sibTransId="{F299BE44-D922-4F85-9594-FBB4984B1CB2}"/>
    <dgm:cxn modelId="{3E857D6A-EBBD-4813-A807-268E3844143D}" type="presOf" srcId="{740F439D-CDB6-4842-9F76-C8082B0133FD}" destId="{2EA77FF9-9BD2-4CEE-A5AF-C2719B02D6D5}" srcOrd="0" destOrd="3" presId="urn:microsoft.com/office/officeart/2005/8/layout/hList2"/>
    <dgm:cxn modelId="{537A429E-11B7-460B-AEAB-F93D2CB6E9AB}" srcId="{CCE27CBA-61A6-4AE5-B19D-0F36DDA31E61}" destId="{FF25147E-0604-4F6C-A31A-933E14A0009E}" srcOrd="2" destOrd="0" parTransId="{9517C481-298C-40CF-B19E-CEFD1B42E829}" sibTransId="{D5F5EEF3-E391-49A4-B119-86D9FE55FE2A}"/>
    <dgm:cxn modelId="{E0220333-DD00-496B-A971-6BD00E8EF0D3}" srcId="{FF25147E-0604-4F6C-A31A-933E14A0009E}" destId="{3EBB99A6-4B85-49C7-BFE9-FD40A24C6223}" srcOrd="0" destOrd="0" parTransId="{84B2785A-7690-4996-AFDB-9F046C21CFE0}" sibTransId="{5E8C42B6-9BB4-4B67-85BC-5BBBEBAF7AD6}"/>
    <dgm:cxn modelId="{702224FD-B729-430D-82C7-CA4C28FC6F7C}" type="presOf" srcId="{ED37CE0E-6368-402D-B80B-132A0820945E}" destId="{819540C5-2434-4EBB-92CF-77F883B0EE4B}" srcOrd="0" destOrd="0" presId="urn:microsoft.com/office/officeart/2005/8/layout/hList2"/>
    <dgm:cxn modelId="{A4BDE608-D01E-41BE-86E4-B90C6E0DFD9F}" srcId="{A178379F-F99C-4DEA-8DF5-A38335A1E1E4}" destId="{06BD081F-90D6-4745-AC43-1A38807774B3}" srcOrd="0" destOrd="0" parTransId="{1215CE57-B342-4F9E-A056-322C8543A2B3}" sibTransId="{E50225D2-404D-448D-B9D3-FF9A47E5849B}"/>
    <dgm:cxn modelId="{E77BB1BB-7B54-414C-BE11-737968423829}" srcId="{FF25147E-0604-4F6C-A31A-933E14A0009E}" destId="{79260533-2437-49C3-A7E1-4B595544FAC0}" srcOrd="2" destOrd="0" parTransId="{DA363A64-D909-4D79-823B-90AA226D46D1}" sibTransId="{867BB314-CD23-4289-BD9C-3E2A8F61D8C6}"/>
    <dgm:cxn modelId="{D9A74D81-4C85-43EF-B658-E2C0949DFDD8}" srcId="{898E8C84-0A2A-4132-81B8-D97CD0F548E5}" destId="{55C852D0-3D3F-4FDD-9C4D-A29C106EB847}" srcOrd="3" destOrd="0" parTransId="{A127AA9B-CED2-48B3-9CAB-DC2757BF182C}" sibTransId="{99E48935-89C3-4A6F-9C33-83BC515CF900}"/>
    <dgm:cxn modelId="{AC723B21-046C-43DB-BE6E-AAE56F93540A}" type="presOf" srcId="{179D364B-7321-44FF-9152-BB6063B3271F}" destId="{819540C5-2434-4EBB-92CF-77F883B0EE4B}" srcOrd="0" destOrd="2" presId="urn:microsoft.com/office/officeart/2005/8/layout/hList2"/>
    <dgm:cxn modelId="{54C144EB-263F-437F-A9EF-93784267EDD0}" srcId="{898E8C84-0A2A-4132-81B8-D97CD0F548E5}" destId="{ED37CE0E-6368-402D-B80B-132A0820945E}" srcOrd="0" destOrd="0" parTransId="{26BCB463-D364-4F52-8C32-B6079F1B7194}" sibTransId="{88A0AD5F-C542-4BE9-9B9B-70C45F52F113}"/>
    <dgm:cxn modelId="{1F0214DF-384D-4A34-9903-6AF3A59AA071}" type="presOf" srcId="{CCE27CBA-61A6-4AE5-B19D-0F36DDA31E61}" destId="{C1915AD2-D66C-498F-BB34-1D7DE2AB7513}" srcOrd="0" destOrd="0" presId="urn:microsoft.com/office/officeart/2005/8/layout/hList2"/>
    <dgm:cxn modelId="{0A41DE50-2594-4C57-9894-A7E8954F198A}" srcId="{A178379F-F99C-4DEA-8DF5-A38335A1E1E4}" destId="{C82C3965-14F6-4688-B6BA-43AF2A0DA45E}" srcOrd="1" destOrd="0" parTransId="{8B0B8D1C-9323-4B7F-8732-F4B92818FE77}" sibTransId="{A50B4D90-A5F8-40C0-B8C4-9AD8997378C8}"/>
    <dgm:cxn modelId="{836AEDBA-C5D9-4EAB-8B83-289E37E90F50}" type="presOf" srcId="{A4622505-8C1C-4CF4-BC4C-47CE4931F75E}" destId="{2EA77FF9-9BD2-4CEE-A5AF-C2719B02D6D5}" srcOrd="0" destOrd="1" presId="urn:microsoft.com/office/officeart/2005/8/layout/hList2"/>
    <dgm:cxn modelId="{ACB3D0D0-F848-4E79-948A-5E765EBFAA20}" type="presOf" srcId="{4373AA9F-BA27-40F3-86DE-FDC975C9BE4F}" destId="{EDE520B5-BB4E-400D-A7AA-12D05816E9B4}" srcOrd="0" destOrd="2" presId="urn:microsoft.com/office/officeart/2005/8/layout/hList2"/>
    <dgm:cxn modelId="{A9FCE947-6F44-44E3-AF90-25FD2E9885DD}" srcId="{CCE27CBA-61A6-4AE5-B19D-0F36DDA31E61}" destId="{A178379F-F99C-4DEA-8DF5-A38335A1E1E4}" srcOrd="1" destOrd="0" parTransId="{FC1FB316-6206-4B38-AEE0-6B3D64102126}" sibTransId="{F78C4CB7-DF64-456F-8010-7A2609FD33B4}"/>
    <dgm:cxn modelId="{B3BDA082-479F-4B3C-B232-6193D70DA81A}" type="presOf" srcId="{A178379F-F99C-4DEA-8DF5-A38335A1E1E4}" destId="{42BCBD49-2038-4520-9095-0DFEBDFFE285}" srcOrd="0" destOrd="0" presId="urn:microsoft.com/office/officeart/2005/8/layout/hList2"/>
    <dgm:cxn modelId="{B6C3D139-EC95-4578-B991-E3412139593C}" srcId="{FF25147E-0604-4F6C-A31A-933E14A0009E}" destId="{740F439D-CDB6-4842-9F76-C8082B0133FD}" srcOrd="3" destOrd="0" parTransId="{522A5633-FF84-4B1A-B486-EAC776DFC31D}" sibTransId="{C05CBC27-A899-4411-AA2A-F0C558D8F482}"/>
    <dgm:cxn modelId="{5DC255E7-6BE6-4472-A431-9B2A65F202BB}" type="presParOf" srcId="{C1915AD2-D66C-498F-BB34-1D7DE2AB7513}" destId="{27D20273-6C51-4594-BCF5-5790B990C968}" srcOrd="0" destOrd="0" presId="urn:microsoft.com/office/officeart/2005/8/layout/hList2"/>
    <dgm:cxn modelId="{7CA89E42-0983-4ECA-8512-60807F2A21E5}" type="presParOf" srcId="{27D20273-6C51-4594-BCF5-5790B990C968}" destId="{1477EFED-2FCF-4CEF-BB63-2CDD839CE56C}" srcOrd="0" destOrd="0" presId="urn:microsoft.com/office/officeart/2005/8/layout/hList2"/>
    <dgm:cxn modelId="{C2A20928-1704-405F-935D-FDEE58457AED}" type="presParOf" srcId="{27D20273-6C51-4594-BCF5-5790B990C968}" destId="{819540C5-2434-4EBB-92CF-77F883B0EE4B}" srcOrd="1" destOrd="0" presId="urn:microsoft.com/office/officeart/2005/8/layout/hList2"/>
    <dgm:cxn modelId="{C86DAADB-B407-4EAA-B592-A1623E3783EF}" type="presParOf" srcId="{27D20273-6C51-4594-BCF5-5790B990C968}" destId="{56E194EA-32E0-4562-8397-EF5C87FC40E1}" srcOrd="2" destOrd="0" presId="urn:microsoft.com/office/officeart/2005/8/layout/hList2"/>
    <dgm:cxn modelId="{5FB4FF3E-8680-4E9F-B755-37B385D59FFB}" type="presParOf" srcId="{C1915AD2-D66C-498F-BB34-1D7DE2AB7513}" destId="{A8140F86-4951-427B-98ED-C634C1A03088}" srcOrd="1" destOrd="0" presId="urn:microsoft.com/office/officeart/2005/8/layout/hList2"/>
    <dgm:cxn modelId="{A5E7C952-A599-4491-BB06-C681D9B21A76}" type="presParOf" srcId="{C1915AD2-D66C-498F-BB34-1D7DE2AB7513}" destId="{34F8466C-8097-40AE-BDA7-F6F7047C38CC}" srcOrd="2" destOrd="0" presId="urn:microsoft.com/office/officeart/2005/8/layout/hList2"/>
    <dgm:cxn modelId="{B0E62BF9-1AC8-48A0-B72C-126FC38F680A}" type="presParOf" srcId="{34F8466C-8097-40AE-BDA7-F6F7047C38CC}" destId="{0B075B0F-B53C-493F-A7C9-91F7C6AAA224}" srcOrd="0" destOrd="0" presId="urn:microsoft.com/office/officeart/2005/8/layout/hList2"/>
    <dgm:cxn modelId="{EC663D0D-DA9E-46BF-A357-0DBE2C19F01A}" type="presParOf" srcId="{34F8466C-8097-40AE-BDA7-F6F7047C38CC}" destId="{EDE520B5-BB4E-400D-A7AA-12D05816E9B4}" srcOrd="1" destOrd="0" presId="urn:microsoft.com/office/officeart/2005/8/layout/hList2"/>
    <dgm:cxn modelId="{C4C01764-53CC-4E26-9A85-9397176CF89E}" type="presParOf" srcId="{34F8466C-8097-40AE-BDA7-F6F7047C38CC}" destId="{42BCBD49-2038-4520-9095-0DFEBDFFE285}" srcOrd="2" destOrd="0" presId="urn:microsoft.com/office/officeart/2005/8/layout/hList2"/>
    <dgm:cxn modelId="{4999B9DE-D19B-4A2B-878D-2DE87FC8603A}" type="presParOf" srcId="{C1915AD2-D66C-498F-BB34-1D7DE2AB7513}" destId="{2A092851-2631-4274-9AD7-830F3EC457FF}" srcOrd="3" destOrd="0" presId="urn:microsoft.com/office/officeart/2005/8/layout/hList2"/>
    <dgm:cxn modelId="{04B6CC49-C6EC-4208-94F5-3F1B03A60AD0}" type="presParOf" srcId="{C1915AD2-D66C-498F-BB34-1D7DE2AB7513}" destId="{0184A8AC-335C-461E-B01C-F2A2D3C642F9}" srcOrd="4" destOrd="0" presId="urn:microsoft.com/office/officeart/2005/8/layout/hList2"/>
    <dgm:cxn modelId="{3E5812BC-E9AA-4E1B-B379-17121BFE9DA2}" type="presParOf" srcId="{0184A8AC-335C-461E-B01C-F2A2D3C642F9}" destId="{565DA495-E44F-4D3F-A4C8-245E9C0CE144}" srcOrd="0" destOrd="0" presId="urn:microsoft.com/office/officeart/2005/8/layout/hList2"/>
    <dgm:cxn modelId="{6E1385FC-01AB-43B9-8F1B-44729044BB3F}" type="presParOf" srcId="{0184A8AC-335C-461E-B01C-F2A2D3C642F9}" destId="{2EA77FF9-9BD2-4CEE-A5AF-C2719B02D6D5}" srcOrd="1" destOrd="0" presId="urn:microsoft.com/office/officeart/2005/8/layout/hList2"/>
    <dgm:cxn modelId="{09089585-3559-411E-8AD4-1CADD0B5F2BB}" type="presParOf" srcId="{0184A8AC-335C-461E-B01C-F2A2D3C642F9}" destId="{C73ED3CD-8753-4F86-931D-74FB61436E20}" srcOrd="2" destOrd="0" presId="urn:microsoft.com/office/officeart/2005/8/layout/h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custT="1"/>
      <dgm:spPr/>
      <dgm:t>
        <a:bodyPr/>
        <a:lstStyle/>
        <a:p>
          <a:pPr algn="ctr"/>
          <a:r>
            <a:rPr lang="es-ES" sz="1200" b="1" dirty="0">
              <a:latin typeface="Century Gothic" panose="020B0502020202020204" pitchFamily="34" charset="0"/>
            </a:rPr>
            <a:t>PROGRAMA PROMULPRE II</a:t>
          </a:r>
          <a:endParaRPr lang="es-BO" sz="1200" b="1" dirty="0">
            <a:latin typeface="Century Gothic" panose="020B0502020202020204" pitchFamily="34" charset="0"/>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a:solidFill>
          <a:srgbClr val="5B9BD5">
            <a:alpha val="69804"/>
          </a:srgbClr>
        </a:solidFill>
      </dgm:spPr>
      <dgm:t>
        <a:bodyPr/>
        <a:lstStyle/>
        <a:p>
          <a:pPr algn="l">
            <a:buNone/>
          </a:pPr>
          <a:endParaRPr lang="es-BO" sz="1200" b="1" dirty="0">
            <a:latin typeface="Century Gothic" panose="020B0502020202020204" pitchFamily="34" charset="0"/>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custT="1"/>
      <dgm:spPr/>
      <dgm:t>
        <a:bodyPr/>
        <a:lstStyle/>
        <a:p>
          <a:pPr algn="ctr"/>
          <a:r>
            <a:rPr lang="es-ES" sz="1200" b="1" dirty="0">
              <a:latin typeface="Century Gothic" panose="020B0502020202020204" pitchFamily="34" charset="0"/>
            </a:rPr>
            <a:t>PROGRAMA - PSLT</a:t>
          </a:r>
          <a:endParaRPr lang="es-BO" sz="1200" b="1" dirty="0">
            <a:latin typeface="Century Gothic" panose="020B0502020202020204" pitchFamily="34" charset="0"/>
          </a:endParaRP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C82C3965-14F6-4688-B6BA-43AF2A0DA45E}">
      <dgm:prSet phldrT="[Texto]" custT="1"/>
      <dgm:spPr>
        <a:solidFill>
          <a:srgbClr val="BF9000">
            <a:alpha val="69804"/>
          </a:srgbClr>
        </a:solidFill>
      </dgm:spPr>
      <dgm:t>
        <a:bodyPr/>
        <a:lstStyle/>
        <a:p>
          <a:pPr algn="l">
            <a:buNone/>
          </a:pPr>
          <a:endParaRPr lang="es-BO" sz="1200" b="1" dirty="0">
            <a:latin typeface="Century Gothic" panose="020B0502020202020204" pitchFamily="34" charset="0"/>
          </a:endParaRPr>
        </a:p>
      </dgm:t>
    </dgm:pt>
    <dgm:pt modelId="{8B0B8D1C-9323-4B7F-8732-F4B92818FE77}" type="parTrans" cxnId="{0A41DE50-2594-4C57-9894-A7E8954F198A}">
      <dgm:prSet/>
      <dgm:spPr/>
      <dgm:t>
        <a:bodyPr/>
        <a:lstStyle/>
        <a:p>
          <a:endParaRPr lang="es-BO" b="1">
            <a:latin typeface="Century Gothic" panose="020B0502020202020204" pitchFamily="34" charset="0"/>
          </a:endParaRPr>
        </a:p>
      </dgm:t>
    </dgm:pt>
    <dgm:pt modelId="{A50B4D90-A5F8-40C0-B8C4-9AD8997378C8}" type="sibTrans" cxnId="{0A41DE50-2594-4C57-9894-A7E8954F198A}">
      <dgm:prSet/>
      <dgm:spPr/>
      <dgm:t>
        <a:bodyPr/>
        <a:lstStyle/>
        <a:p>
          <a:endParaRPr lang="es-BO" b="1">
            <a:latin typeface="Century Gothic" panose="020B0502020202020204" pitchFamily="34" charset="0"/>
          </a:endParaRPr>
        </a:p>
      </dgm:t>
    </dgm:pt>
    <dgm:pt modelId="{FF25147E-0604-4F6C-A31A-933E14A0009E}">
      <dgm:prSet phldrT="[Texto]" custT="1"/>
      <dgm:spPr/>
      <dgm:t>
        <a:bodyPr/>
        <a:lstStyle/>
        <a:p>
          <a:pPr algn="ctr"/>
          <a:r>
            <a:rPr lang="es-MX" sz="1200" b="1" dirty="0">
              <a:latin typeface="Century Gothic" panose="020B0502020202020204" pitchFamily="34" charset="0"/>
            </a:rPr>
            <a:t> PROGRAMA PROASRED</a:t>
          </a:r>
          <a:endParaRPr lang="es-BO" sz="1200" b="1" dirty="0">
            <a:latin typeface="Century Gothic" panose="020B0502020202020204" pitchFamily="34" charset="0"/>
          </a:endParaRPr>
        </a:p>
      </dgm:t>
    </dgm:pt>
    <dgm:pt modelId="{9517C481-298C-40CF-B19E-CEFD1B42E829}" type="parTrans" cxnId="{537A429E-11B7-460B-AEAB-F93D2CB6E9AB}">
      <dgm:prSet/>
      <dgm:spPr/>
      <dgm:t>
        <a:bodyPr/>
        <a:lstStyle/>
        <a:p>
          <a:endParaRPr lang="es-BO" b="1">
            <a:latin typeface="Century Gothic" panose="020B0502020202020204" pitchFamily="34" charset="0"/>
          </a:endParaRPr>
        </a:p>
      </dgm:t>
    </dgm:pt>
    <dgm:pt modelId="{D5F5EEF3-E391-49A4-B119-86D9FE55FE2A}" type="sibTrans" cxnId="{537A429E-11B7-460B-AEAB-F93D2CB6E9AB}">
      <dgm:prSet/>
      <dgm:spPr/>
      <dgm:t>
        <a:bodyPr/>
        <a:lstStyle/>
        <a:p>
          <a:endParaRPr lang="es-BO" b="1">
            <a:latin typeface="Century Gothic" panose="020B0502020202020204" pitchFamily="34" charset="0"/>
          </a:endParaRPr>
        </a:p>
      </dgm:t>
    </dgm:pt>
    <dgm:pt modelId="{A4622505-8C1C-4CF4-BC4C-47CE4931F75E}">
      <dgm:prSet phldrT="[Texto]" custT="1"/>
      <dgm:spPr>
        <a:solidFill>
          <a:srgbClr val="70AD47">
            <a:alpha val="69804"/>
          </a:srgbClr>
        </a:solidFill>
      </dgm:spPr>
      <dgm:t>
        <a:bodyPr/>
        <a:lstStyle/>
        <a:p>
          <a:pPr algn="l">
            <a:buNone/>
          </a:pPr>
          <a:endParaRPr lang="es-BO" sz="1200" b="0" dirty="0">
            <a:latin typeface="Century Gothic" panose="020B0502020202020204" pitchFamily="34" charset="0"/>
          </a:endParaRPr>
        </a:p>
      </dgm:t>
    </dgm:pt>
    <dgm:pt modelId="{3235FC47-3B34-4ADB-8123-0BE7523458EB}" type="parTrans" cxnId="{AF994EE5-8C23-4ABB-8893-B017EF7C43B9}">
      <dgm:prSet/>
      <dgm:spPr/>
      <dgm:t>
        <a:bodyPr/>
        <a:lstStyle/>
        <a:p>
          <a:endParaRPr lang="es-BO" b="1">
            <a:latin typeface="Century Gothic" panose="020B0502020202020204" pitchFamily="34" charset="0"/>
          </a:endParaRPr>
        </a:p>
      </dgm:t>
    </dgm:pt>
    <dgm:pt modelId="{1D9DDDC9-6F07-4178-92E9-7BD40A481217}" type="sibTrans" cxnId="{AF994EE5-8C23-4ABB-8893-B017EF7C43B9}">
      <dgm:prSet/>
      <dgm:spPr/>
      <dgm:t>
        <a:bodyPr/>
        <a:lstStyle/>
        <a:p>
          <a:endParaRPr lang="es-BO" b="1">
            <a:latin typeface="Century Gothic" panose="020B0502020202020204" pitchFamily="34" charset="0"/>
          </a:endParaRPr>
        </a:p>
      </dgm:t>
    </dgm:pt>
    <dgm:pt modelId="{179D364B-7321-44FF-9152-BB6063B3271F}">
      <dgm:prSet phldrT="[Texto]" custT="1"/>
      <dgm:spPr>
        <a:solidFill>
          <a:srgbClr val="5B9BD5">
            <a:alpha val="69804"/>
          </a:srgbClr>
        </a:solidFill>
      </dgm:spPr>
      <dgm:t>
        <a:bodyPr/>
        <a:lstStyle/>
        <a:p>
          <a:pPr algn="ctr">
            <a:buNone/>
          </a:pPr>
          <a:r>
            <a:rPr lang="es-ES" sz="1050" b="1" dirty="0">
              <a:latin typeface="Century Gothic" panose="020B0502020202020204" pitchFamily="34" charset="0"/>
            </a:rPr>
            <a:t>USD30,000,000</a:t>
          </a:r>
          <a:endParaRPr lang="es-BO" sz="1050" b="1" dirty="0">
            <a:latin typeface="Century Gothic" panose="020B0502020202020204" pitchFamily="34" charset="0"/>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BC24A869-D6B1-4148-91FE-BF75F67F5242}">
      <dgm:prSet phldrT="[Texto]" custT="1"/>
      <dgm:spPr>
        <a:solidFill>
          <a:srgbClr val="5B9BD5">
            <a:alpha val="69804"/>
          </a:srgbClr>
        </a:solidFill>
      </dgm:spPr>
      <dgm:t>
        <a:bodyPr/>
        <a:lstStyle/>
        <a:p>
          <a:pPr algn="l">
            <a:buNone/>
          </a:pPr>
          <a:endParaRPr lang="es-BO" sz="1500" b="1" dirty="0">
            <a:latin typeface="Century Gothic" panose="020B0502020202020204" pitchFamily="34" charset="0"/>
          </a:endParaRPr>
        </a:p>
      </dgm:t>
    </dgm:pt>
    <dgm:pt modelId="{FFEE1452-967A-49EE-BC5A-339CD3D7A8CC}" type="parTrans" cxnId="{52E157AA-9CB4-4C9A-B834-B92F6F89B249}">
      <dgm:prSet/>
      <dgm:spPr/>
      <dgm:t>
        <a:bodyPr/>
        <a:lstStyle/>
        <a:p>
          <a:endParaRPr lang="es-BO">
            <a:latin typeface="Century Gothic" panose="020B0502020202020204" pitchFamily="34" charset="0"/>
          </a:endParaRPr>
        </a:p>
      </dgm:t>
    </dgm:pt>
    <dgm:pt modelId="{917300D8-BA0D-4D12-8F9F-9A396E385E70}" type="sibTrans" cxnId="{52E157AA-9CB4-4C9A-B834-B92F6F89B249}">
      <dgm:prSet/>
      <dgm:spPr/>
      <dgm:t>
        <a:bodyPr/>
        <a:lstStyle/>
        <a:p>
          <a:endParaRPr lang="es-BO">
            <a:latin typeface="Century Gothic" panose="020B0502020202020204" pitchFamily="34" charset="0"/>
          </a:endParaRPr>
        </a:p>
      </dgm:t>
    </dgm:pt>
    <dgm:pt modelId="{81DBF62E-FE8F-4FDE-B303-8BF955E2C7B3}">
      <dgm:prSet phldrT="[Texto]" custT="1"/>
      <dgm:spPr>
        <a:solidFill>
          <a:srgbClr val="5B9BD5">
            <a:alpha val="69804"/>
          </a:srgbClr>
        </a:solidFill>
      </dgm:spPr>
      <dgm:t>
        <a:bodyPr/>
        <a:lstStyle/>
        <a:p>
          <a:pPr algn="l">
            <a:buNone/>
          </a:pPr>
          <a:r>
            <a:rPr lang="es-ES" sz="1050" b="1" dirty="0">
              <a:latin typeface="Century Gothic" panose="020B0502020202020204" pitchFamily="34" charset="0"/>
            </a:rPr>
            <a:t>6 ESTUDIOS EN EJECUCIÓN</a:t>
          </a:r>
          <a:endParaRPr lang="es-BO" sz="1050" b="1" dirty="0">
            <a:latin typeface="Century Gothic" panose="020B0502020202020204" pitchFamily="34" charset="0"/>
          </a:endParaRPr>
        </a:p>
      </dgm:t>
    </dgm:pt>
    <dgm:pt modelId="{4AD59889-D894-433D-9D80-DEFB54A69D72}" type="parTrans" cxnId="{6BBC2F6B-3051-49B1-BA18-59C765BE0B3D}">
      <dgm:prSet/>
      <dgm:spPr/>
      <dgm:t>
        <a:bodyPr/>
        <a:lstStyle/>
        <a:p>
          <a:endParaRPr lang="es-BO">
            <a:latin typeface="Century Gothic" panose="020B0502020202020204" pitchFamily="34" charset="0"/>
          </a:endParaRPr>
        </a:p>
      </dgm:t>
    </dgm:pt>
    <dgm:pt modelId="{860BE0A8-7EEB-4376-B683-1365665AEF5D}" type="sibTrans" cxnId="{6BBC2F6B-3051-49B1-BA18-59C765BE0B3D}">
      <dgm:prSet/>
      <dgm:spPr/>
      <dgm:t>
        <a:bodyPr/>
        <a:lstStyle/>
        <a:p>
          <a:endParaRPr lang="es-BO">
            <a:latin typeface="Century Gothic" panose="020B0502020202020204" pitchFamily="34" charset="0"/>
          </a:endParaRPr>
        </a:p>
      </dgm:t>
    </dgm:pt>
    <dgm:pt modelId="{941A64BA-5F48-4888-AEF3-F152F489B05D}">
      <dgm:prSet phldrT="[Texto]" custT="1"/>
      <dgm:spPr>
        <a:solidFill>
          <a:srgbClr val="5B9BD5">
            <a:alpha val="69804"/>
          </a:srgbClr>
        </a:solidFill>
      </dgm:spPr>
      <dgm:t>
        <a:bodyPr/>
        <a:lstStyle/>
        <a:p>
          <a:pPr algn="l">
            <a:buNone/>
          </a:pPr>
          <a:endParaRPr lang="es-BO" sz="1500" b="1" dirty="0">
            <a:latin typeface="Century Gothic" panose="020B0502020202020204" pitchFamily="34" charset="0"/>
          </a:endParaRPr>
        </a:p>
      </dgm:t>
    </dgm:pt>
    <dgm:pt modelId="{CE5B4E67-3E5D-4118-8FD0-DEF278B18420}" type="parTrans" cxnId="{B34BFB7F-86AA-466B-9C68-7871D5446B96}">
      <dgm:prSet/>
      <dgm:spPr/>
      <dgm:t>
        <a:bodyPr/>
        <a:lstStyle/>
        <a:p>
          <a:endParaRPr lang="es-BO">
            <a:latin typeface="Century Gothic" panose="020B0502020202020204" pitchFamily="34" charset="0"/>
          </a:endParaRPr>
        </a:p>
      </dgm:t>
    </dgm:pt>
    <dgm:pt modelId="{AFEA02B0-0C20-4006-99E4-5731F0757567}" type="sibTrans" cxnId="{B34BFB7F-86AA-466B-9C68-7871D5446B96}">
      <dgm:prSet/>
      <dgm:spPr/>
      <dgm:t>
        <a:bodyPr/>
        <a:lstStyle/>
        <a:p>
          <a:endParaRPr lang="es-BO">
            <a:latin typeface="Century Gothic" panose="020B0502020202020204" pitchFamily="34" charset="0"/>
          </a:endParaRPr>
        </a:p>
      </dgm:t>
    </dgm:pt>
    <dgm:pt modelId="{0F8B3533-B5DD-40B4-8156-FB7636B8BF8D}">
      <dgm:prSet phldrT="[Texto]" custT="1"/>
      <dgm:spPr>
        <a:solidFill>
          <a:srgbClr val="5B9BD5">
            <a:alpha val="69804"/>
          </a:srgbClr>
        </a:solidFill>
      </dgm:spPr>
      <dgm:t>
        <a:bodyPr/>
        <a:lstStyle/>
        <a:p>
          <a:pPr algn="l">
            <a:buNone/>
          </a:pPr>
          <a:endParaRPr lang="es-BO" sz="1500" b="1" dirty="0">
            <a:latin typeface="Century Gothic" panose="020B0502020202020204" pitchFamily="34" charset="0"/>
          </a:endParaRPr>
        </a:p>
      </dgm:t>
    </dgm:pt>
    <dgm:pt modelId="{8241817F-8E8F-4598-8D86-2B09D47F0A82}" type="parTrans" cxnId="{A5A7C1BB-2644-4DD7-B8AD-6371FAE857B5}">
      <dgm:prSet/>
      <dgm:spPr/>
      <dgm:t>
        <a:bodyPr/>
        <a:lstStyle/>
        <a:p>
          <a:endParaRPr lang="es-BO">
            <a:latin typeface="Century Gothic" panose="020B0502020202020204" pitchFamily="34" charset="0"/>
          </a:endParaRPr>
        </a:p>
      </dgm:t>
    </dgm:pt>
    <dgm:pt modelId="{840C9E90-BD6F-4E4F-840C-84DC644E6784}" type="sibTrans" cxnId="{A5A7C1BB-2644-4DD7-B8AD-6371FAE857B5}">
      <dgm:prSet/>
      <dgm:spPr/>
      <dgm:t>
        <a:bodyPr/>
        <a:lstStyle/>
        <a:p>
          <a:endParaRPr lang="es-BO">
            <a:latin typeface="Century Gothic" panose="020B0502020202020204" pitchFamily="34" charset="0"/>
          </a:endParaRPr>
        </a:p>
      </dgm:t>
    </dgm:pt>
    <dgm:pt modelId="{3702DC59-63B0-4972-8447-0FCB31255CEC}">
      <dgm:prSet phldrT="[Texto]" custT="1"/>
      <dgm:spPr>
        <a:solidFill>
          <a:srgbClr val="5B9BD5">
            <a:alpha val="69804"/>
          </a:srgbClr>
        </a:solidFill>
      </dgm:spPr>
      <dgm:t>
        <a:bodyPr/>
        <a:lstStyle/>
        <a:p>
          <a:pPr algn="l">
            <a:buNone/>
          </a:pPr>
          <a:endParaRPr lang="es-BO" sz="1500" b="1" dirty="0">
            <a:latin typeface="Century Gothic" panose="020B0502020202020204" pitchFamily="34" charset="0"/>
          </a:endParaRPr>
        </a:p>
      </dgm:t>
    </dgm:pt>
    <dgm:pt modelId="{C2358F65-6DEF-4B3D-B5D3-95BAF1E22386}" type="parTrans" cxnId="{3DC264FA-D61C-4D75-8E45-DFBD4E29C791}">
      <dgm:prSet/>
      <dgm:spPr/>
      <dgm:t>
        <a:bodyPr/>
        <a:lstStyle/>
        <a:p>
          <a:endParaRPr lang="es-BO">
            <a:latin typeface="Century Gothic" panose="020B0502020202020204" pitchFamily="34" charset="0"/>
          </a:endParaRPr>
        </a:p>
      </dgm:t>
    </dgm:pt>
    <dgm:pt modelId="{BEBAF35C-9F89-4043-9311-85703E37A828}" type="sibTrans" cxnId="{3DC264FA-D61C-4D75-8E45-DFBD4E29C791}">
      <dgm:prSet/>
      <dgm:spPr/>
      <dgm:t>
        <a:bodyPr/>
        <a:lstStyle/>
        <a:p>
          <a:endParaRPr lang="es-BO">
            <a:latin typeface="Century Gothic" panose="020B0502020202020204" pitchFamily="34" charset="0"/>
          </a:endParaRPr>
        </a:p>
      </dgm:t>
    </dgm:pt>
    <dgm:pt modelId="{8A3E624F-18F6-4CF9-B839-CC959A9CE75B}">
      <dgm:prSet phldrT="[Texto]" custT="1"/>
      <dgm:spPr>
        <a:solidFill>
          <a:srgbClr val="5B9BD5">
            <a:alpha val="69804"/>
          </a:srgbClr>
        </a:solidFill>
      </dgm:spPr>
      <dgm:t>
        <a:bodyPr/>
        <a:lstStyle/>
        <a:p>
          <a:pPr algn="l">
            <a:buClr>
              <a:srgbClr val="000000"/>
            </a:buClr>
            <a:buSzPts val="160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25/11/2026</a:t>
          </a:r>
          <a:endParaRPr lang="es-BO" sz="1000" b="1" dirty="0">
            <a:solidFill>
              <a:schemeClr val="bg1"/>
            </a:solidFill>
            <a:latin typeface="Century Gothic" panose="020B0502020202020204" pitchFamily="34" charset="0"/>
          </a:endParaRPr>
        </a:p>
      </dgm:t>
    </dgm:pt>
    <dgm:pt modelId="{D0A361F8-55FE-4D6C-9926-78760F940F3C}" type="parTrans" cxnId="{0928377C-6389-43AC-9802-1F5A2BDAF07B}">
      <dgm:prSet/>
      <dgm:spPr/>
      <dgm:t>
        <a:bodyPr/>
        <a:lstStyle/>
        <a:p>
          <a:endParaRPr lang="es-BO">
            <a:latin typeface="Century Gothic" panose="020B0502020202020204" pitchFamily="34" charset="0"/>
          </a:endParaRPr>
        </a:p>
      </dgm:t>
    </dgm:pt>
    <dgm:pt modelId="{CF4D0148-597E-4ACA-BD61-09AC67054883}" type="sibTrans" cxnId="{0928377C-6389-43AC-9802-1F5A2BDAF07B}">
      <dgm:prSet/>
      <dgm:spPr/>
      <dgm:t>
        <a:bodyPr/>
        <a:lstStyle/>
        <a:p>
          <a:endParaRPr lang="es-BO">
            <a:latin typeface="Century Gothic" panose="020B0502020202020204" pitchFamily="34" charset="0"/>
          </a:endParaRPr>
        </a:p>
      </dgm:t>
    </dgm:pt>
    <dgm:pt modelId="{D97AD6A3-B3E1-4CF9-BBE3-23DC65B9FEAB}">
      <dgm:prSet custT="1"/>
      <dgm:spPr>
        <a:solidFill>
          <a:srgbClr val="5B9BD5">
            <a:alpha val="69804"/>
          </a:srgbClr>
        </a:solidFill>
      </dgm:spPr>
      <dgm:t>
        <a:bodyPr/>
        <a:lstStyle/>
        <a:p>
          <a:pPr algn="l">
            <a:buFont typeface="Arial" panose="020B0604020202020204" pitchFamily="34" charset="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04/12/2031</a:t>
          </a:r>
        </a:p>
      </dgm:t>
    </dgm:pt>
    <dgm:pt modelId="{44DDE895-5E65-4FF3-A0BF-13C0BFC096D5}" type="parTrans" cxnId="{8730E75F-AAAF-46A7-8A09-24F08DD27131}">
      <dgm:prSet/>
      <dgm:spPr/>
      <dgm:t>
        <a:bodyPr/>
        <a:lstStyle/>
        <a:p>
          <a:endParaRPr lang="es-BO">
            <a:latin typeface="Century Gothic" panose="020B0502020202020204" pitchFamily="34" charset="0"/>
          </a:endParaRPr>
        </a:p>
      </dgm:t>
    </dgm:pt>
    <dgm:pt modelId="{AE75BC70-1652-4E6B-B9F4-2AED565393E8}" type="sibTrans" cxnId="{8730E75F-AAAF-46A7-8A09-24F08DD27131}">
      <dgm:prSet/>
      <dgm:spPr/>
      <dgm:t>
        <a:bodyPr/>
        <a:lstStyle/>
        <a:p>
          <a:endParaRPr lang="es-BO">
            <a:latin typeface="Century Gothic" panose="020B0502020202020204" pitchFamily="34" charset="0"/>
          </a:endParaRPr>
        </a:p>
      </dgm:t>
    </dgm:pt>
    <dgm:pt modelId="{79260533-2437-49C3-A7E1-4B595544FAC0}">
      <dgm:prSet custT="1"/>
      <dgm:spPr>
        <a:solidFill>
          <a:srgbClr val="70AD47">
            <a:alpha val="69804"/>
          </a:srgbClr>
        </a:solidFill>
      </dgm:spPr>
      <dgm:t>
        <a:bodyPr/>
        <a:lstStyle/>
        <a:p>
          <a:pPr algn="ctr">
            <a:buNone/>
          </a:pPr>
          <a:r>
            <a:rPr lang="es-ES" sz="1100" b="1" dirty="0">
              <a:latin typeface="Century Gothic" panose="020B0502020202020204" pitchFamily="34" charset="0"/>
            </a:rPr>
            <a:t>USD72,000,000</a:t>
          </a:r>
          <a:endParaRPr lang="es-BO" sz="1100" b="1" dirty="0">
            <a:latin typeface="Century Gothic" panose="020B0502020202020204" pitchFamily="34" charset="0"/>
          </a:endParaRPr>
        </a:p>
      </dgm:t>
    </dgm:pt>
    <dgm:pt modelId="{DA363A64-D909-4D79-823B-90AA226D46D1}" type="parTrans" cxnId="{E77BB1BB-7B54-414C-BE11-737968423829}">
      <dgm:prSet/>
      <dgm:spPr/>
      <dgm:t>
        <a:bodyPr/>
        <a:lstStyle/>
        <a:p>
          <a:endParaRPr lang="es-BO"/>
        </a:p>
      </dgm:t>
    </dgm:pt>
    <dgm:pt modelId="{867BB314-CD23-4289-BD9C-3E2A8F61D8C6}" type="sibTrans" cxnId="{E77BB1BB-7B54-414C-BE11-737968423829}">
      <dgm:prSet/>
      <dgm:spPr/>
      <dgm:t>
        <a:bodyPr/>
        <a:lstStyle/>
        <a:p>
          <a:endParaRPr lang="es-BO"/>
        </a:p>
      </dgm:t>
    </dgm:pt>
    <dgm:pt modelId="{B0E0BED5-457A-4959-AD6B-30F743D023F0}">
      <dgm:prSet custT="1"/>
      <dgm:spPr>
        <a:solidFill>
          <a:srgbClr val="70AD47">
            <a:alpha val="69804"/>
          </a:srgbClr>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23/12/2013</a:t>
          </a:r>
          <a:endParaRPr lang="es-BO" sz="1000" b="1" dirty="0">
            <a:solidFill>
              <a:schemeClr val="bg1"/>
            </a:solidFill>
            <a:latin typeface="Century Gothic" panose="020B0502020202020204" pitchFamily="34" charset="0"/>
          </a:endParaRPr>
        </a:p>
      </dgm:t>
    </dgm:pt>
    <dgm:pt modelId="{8954A4F7-B3E7-4ECC-802E-E05FA1D21DC7}" type="parTrans" cxnId="{51BB4747-907B-4536-BFC1-9DC270BF6C6C}">
      <dgm:prSet/>
      <dgm:spPr/>
      <dgm:t>
        <a:bodyPr/>
        <a:lstStyle/>
        <a:p>
          <a:endParaRPr lang="es-BO"/>
        </a:p>
      </dgm:t>
    </dgm:pt>
    <dgm:pt modelId="{982D50DC-EF47-4644-8ACE-8CB0A633CB50}" type="sibTrans" cxnId="{51BB4747-907B-4536-BFC1-9DC270BF6C6C}">
      <dgm:prSet/>
      <dgm:spPr/>
      <dgm:t>
        <a:bodyPr/>
        <a:lstStyle/>
        <a:p>
          <a:endParaRPr lang="es-BO"/>
        </a:p>
      </dgm:t>
    </dgm:pt>
    <dgm:pt modelId="{AC053B65-73A6-421C-8F9B-C57291552439}">
      <dgm:prSet custT="1"/>
      <dgm:spPr>
        <a:solidFill>
          <a:srgbClr val="70AD47">
            <a:alpha val="69804"/>
          </a:srgbClr>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2026</a:t>
          </a:r>
        </a:p>
      </dgm:t>
    </dgm:pt>
    <dgm:pt modelId="{0432BD69-716A-4C5C-A8C5-4E52FF968DED}" type="parTrans" cxnId="{DBF3E7B7-8D43-4B3D-8562-674B7549F6DE}">
      <dgm:prSet/>
      <dgm:spPr/>
      <dgm:t>
        <a:bodyPr/>
        <a:lstStyle/>
        <a:p>
          <a:endParaRPr lang="es-BO"/>
        </a:p>
      </dgm:t>
    </dgm:pt>
    <dgm:pt modelId="{FCFFFC5B-8B4B-480D-84B0-4CF6C49144F2}" type="sibTrans" cxnId="{DBF3E7B7-8D43-4B3D-8562-674B7549F6DE}">
      <dgm:prSet/>
      <dgm:spPr/>
      <dgm:t>
        <a:bodyPr/>
        <a:lstStyle/>
        <a:p>
          <a:endParaRPr lang="es-BO"/>
        </a:p>
      </dgm:t>
    </dgm:pt>
    <dgm:pt modelId="{A8C745C9-E300-4E62-8CEC-33F67DE6BE5A}">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3774D44-CD62-4066-9243-F49DF3427269}" type="parTrans" cxnId="{F00ADD3A-32C1-4D5B-AAEA-17B4174256DB}">
      <dgm:prSet/>
      <dgm:spPr/>
      <dgm:t>
        <a:bodyPr/>
        <a:lstStyle/>
        <a:p>
          <a:endParaRPr lang="es-BO"/>
        </a:p>
      </dgm:t>
    </dgm:pt>
    <dgm:pt modelId="{EC78AA7F-F164-46E6-B980-54CB258D6689}" type="sibTrans" cxnId="{F00ADD3A-32C1-4D5B-AAEA-17B4174256DB}">
      <dgm:prSet/>
      <dgm:spPr/>
      <dgm:t>
        <a:bodyPr/>
        <a:lstStyle/>
        <a:p>
          <a:endParaRPr lang="es-BO"/>
        </a:p>
      </dgm:t>
    </dgm:pt>
    <dgm:pt modelId="{94F4F317-33D6-46E1-9DCE-BC159A919BEB}">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2DDCF98-DCF0-45DB-B23C-48109F93BD29}" type="parTrans" cxnId="{45FA2ED8-C1C3-46C1-862B-F6F73E68359D}">
      <dgm:prSet/>
      <dgm:spPr/>
      <dgm:t>
        <a:bodyPr/>
        <a:lstStyle/>
        <a:p>
          <a:endParaRPr lang="es-BO"/>
        </a:p>
      </dgm:t>
    </dgm:pt>
    <dgm:pt modelId="{B0A8ADAC-9140-49F1-B131-0ACD89C975FD}" type="sibTrans" cxnId="{45FA2ED8-C1C3-46C1-862B-F6F73E68359D}">
      <dgm:prSet/>
      <dgm:spPr/>
      <dgm:t>
        <a:bodyPr/>
        <a:lstStyle/>
        <a:p>
          <a:endParaRPr lang="es-BO"/>
        </a:p>
      </dgm:t>
    </dgm:pt>
    <dgm:pt modelId="{B2996064-251E-462A-9A82-9D834484DBB3}">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4F9BB88-C4DB-4ED8-850E-086EDEFD1798}" type="parTrans" cxnId="{C170A860-B3DA-4451-B828-45AEA5E9B47F}">
      <dgm:prSet/>
      <dgm:spPr/>
      <dgm:t>
        <a:bodyPr/>
        <a:lstStyle/>
        <a:p>
          <a:endParaRPr lang="es-BO"/>
        </a:p>
      </dgm:t>
    </dgm:pt>
    <dgm:pt modelId="{AF9E448B-F840-4787-967A-90DE017DE731}" type="sibTrans" cxnId="{C170A860-B3DA-4451-B828-45AEA5E9B47F}">
      <dgm:prSet/>
      <dgm:spPr/>
      <dgm:t>
        <a:bodyPr/>
        <a:lstStyle/>
        <a:p>
          <a:endParaRPr lang="es-BO"/>
        </a:p>
      </dgm:t>
    </dgm:pt>
    <dgm:pt modelId="{E6069C6D-9429-4876-B1C2-413DA47B3788}">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9AA5AC8-9B44-4C6A-9B03-8A7ECDC6D80F}" type="parTrans" cxnId="{E5BDB9EA-C938-46C8-A892-C18A8DF55FD7}">
      <dgm:prSet/>
      <dgm:spPr/>
      <dgm:t>
        <a:bodyPr/>
        <a:lstStyle/>
        <a:p>
          <a:endParaRPr lang="es-BO"/>
        </a:p>
      </dgm:t>
    </dgm:pt>
    <dgm:pt modelId="{0F1FCB3A-C54C-434B-BA77-14CBE236DDB7}" type="sibTrans" cxnId="{E5BDB9EA-C938-46C8-A892-C18A8DF55FD7}">
      <dgm:prSet/>
      <dgm:spPr/>
      <dgm:t>
        <a:bodyPr/>
        <a:lstStyle/>
        <a:p>
          <a:endParaRPr lang="es-BO"/>
        </a:p>
      </dgm:t>
    </dgm:pt>
    <dgm:pt modelId="{4C70D7E1-5EB3-471D-8C89-9F212C42FB83}">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9895CF3F-AD80-4213-9F33-A90A30F7022A}" type="parTrans" cxnId="{43CFAEA8-F59F-4558-96D4-4A01C3D3EDEA}">
      <dgm:prSet/>
      <dgm:spPr/>
      <dgm:t>
        <a:bodyPr/>
        <a:lstStyle/>
        <a:p>
          <a:endParaRPr lang="es-BO"/>
        </a:p>
      </dgm:t>
    </dgm:pt>
    <dgm:pt modelId="{584089E2-D240-498F-95A4-0352B8FEC027}" type="sibTrans" cxnId="{43CFAEA8-F59F-4558-96D4-4A01C3D3EDEA}">
      <dgm:prSet/>
      <dgm:spPr/>
      <dgm:t>
        <a:bodyPr/>
        <a:lstStyle/>
        <a:p>
          <a:endParaRPr lang="es-BO"/>
        </a:p>
      </dgm:t>
    </dgm:pt>
    <dgm:pt modelId="{DF7B4413-1663-412A-8B6A-A50676F91DB1}">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F411752-BCAC-40F7-8EC6-9DA8D287101A}" type="parTrans" cxnId="{478444E1-F31A-4B9F-B4C3-AEB80AB5351F}">
      <dgm:prSet/>
      <dgm:spPr/>
      <dgm:t>
        <a:bodyPr/>
        <a:lstStyle/>
        <a:p>
          <a:endParaRPr lang="es-BO"/>
        </a:p>
      </dgm:t>
    </dgm:pt>
    <dgm:pt modelId="{136576EB-EC88-4E87-B39C-AAC0D9DD1EF4}" type="sibTrans" cxnId="{478444E1-F31A-4B9F-B4C3-AEB80AB5351F}">
      <dgm:prSet/>
      <dgm:spPr/>
      <dgm:t>
        <a:bodyPr/>
        <a:lstStyle/>
        <a:p>
          <a:endParaRPr lang="es-BO"/>
        </a:p>
      </dgm:t>
    </dgm:pt>
    <dgm:pt modelId="{AF6EA3F5-A55D-47AB-B8AB-5B769AA4C0D4}">
      <dgm:prSet custT="1"/>
      <dgm:spPr>
        <a:solidFill>
          <a:srgbClr val="70AD47">
            <a:alpha val="69804"/>
          </a:srgbClr>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01EED7C-BF47-4A9A-B2A6-1FD787623405}" type="parTrans" cxnId="{639D2854-A2F1-40D6-8E50-F03FC7CB55BA}">
      <dgm:prSet/>
      <dgm:spPr/>
      <dgm:t>
        <a:bodyPr/>
        <a:lstStyle/>
        <a:p>
          <a:endParaRPr lang="es-BO"/>
        </a:p>
      </dgm:t>
    </dgm:pt>
    <dgm:pt modelId="{0BE9BBCD-14AD-4066-8128-900C1AD2634F}" type="sibTrans" cxnId="{639D2854-A2F1-40D6-8E50-F03FC7CB55BA}">
      <dgm:prSet/>
      <dgm:spPr/>
      <dgm:t>
        <a:bodyPr/>
        <a:lstStyle/>
        <a:p>
          <a:endParaRPr lang="es-BO"/>
        </a:p>
      </dgm:t>
    </dgm:pt>
    <dgm:pt modelId="{406A13D7-6B07-4C0E-837B-CA91522B496C}">
      <dgm:prSet custT="1"/>
      <dgm:spPr>
        <a:solidFill>
          <a:srgbClr val="70AD47">
            <a:alpha val="69804"/>
          </a:srgbClr>
        </a:solidFill>
      </dgm:spPr>
      <dgm:t>
        <a:bodyPr/>
        <a:lstStyle/>
        <a:p>
          <a:pPr algn="l">
            <a:buNone/>
          </a:pPr>
          <a:r>
            <a:rPr lang="es-ES" sz="1000" b="1" dirty="0">
              <a:latin typeface="Century Gothic" panose="020B0502020202020204" pitchFamily="34" charset="0"/>
            </a:rPr>
            <a:t>DPTOS: </a:t>
          </a: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D005C4B3-E799-4FAE-A5D7-40C145B443B0}" type="parTrans" cxnId="{7835F372-FEC4-4DAE-85D3-F02796DF17E5}">
      <dgm:prSet/>
      <dgm:spPr/>
      <dgm:t>
        <a:bodyPr/>
        <a:lstStyle/>
        <a:p>
          <a:endParaRPr lang="es-BO"/>
        </a:p>
      </dgm:t>
    </dgm:pt>
    <dgm:pt modelId="{AA4B1C9F-C097-4213-ACDA-1833C8BE0318}" type="sibTrans" cxnId="{7835F372-FEC4-4DAE-85D3-F02796DF17E5}">
      <dgm:prSet/>
      <dgm:spPr/>
      <dgm:t>
        <a:bodyPr/>
        <a:lstStyle/>
        <a:p>
          <a:endParaRPr lang="es-BO"/>
        </a:p>
      </dgm:t>
    </dgm:pt>
    <dgm:pt modelId="{29A3C183-606A-42D3-83D9-06A1FF88C886}">
      <dgm:prSet custT="1"/>
      <dgm:spPr>
        <a:solidFill>
          <a:srgbClr val="70AD47">
            <a:alpha val="69804"/>
          </a:srgbClr>
        </a:solidFill>
      </dgm:spPr>
      <dgm:t>
        <a:bodyPr/>
        <a:lstStyle/>
        <a:p>
          <a:pPr algn="l">
            <a:buNone/>
          </a:pPr>
          <a:r>
            <a:rPr lang="es-ES" sz="1000" b="1" dirty="0">
              <a:latin typeface="Century Gothic" panose="020B0502020202020204" pitchFamily="34" charset="0"/>
            </a:rPr>
            <a:t>POTOSÍ, ORURO, SANTA CRUZ </a:t>
          </a:r>
          <a:endParaRPr lang="es-BO" sz="1000" b="1" dirty="0">
            <a:latin typeface="Century Gothic" panose="020B0502020202020204" pitchFamily="34" charset="0"/>
          </a:endParaRPr>
        </a:p>
      </dgm:t>
    </dgm:pt>
    <dgm:pt modelId="{D8049332-7BA7-4D3F-9540-CE346419B46E}" type="parTrans" cxnId="{8AE4D4AF-0FAB-4427-AF80-82D56DEDD490}">
      <dgm:prSet/>
      <dgm:spPr/>
      <dgm:t>
        <a:bodyPr/>
        <a:lstStyle/>
        <a:p>
          <a:endParaRPr lang="es-BO"/>
        </a:p>
      </dgm:t>
    </dgm:pt>
    <dgm:pt modelId="{F69ABBB7-501C-4682-9358-9DB046E41EBB}" type="sibTrans" cxnId="{8AE4D4AF-0FAB-4427-AF80-82D56DEDD490}">
      <dgm:prSet/>
      <dgm:spPr/>
      <dgm:t>
        <a:bodyPr/>
        <a:lstStyle/>
        <a:p>
          <a:endParaRPr lang="es-BO"/>
        </a:p>
      </dgm:t>
    </dgm:pt>
    <dgm:pt modelId="{2F92A4AE-5419-42E1-B631-1ABBDB67A44D}">
      <dgm:prSet custT="1"/>
      <dgm:spPr>
        <a:solidFill>
          <a:srgbClr val="70AD47">
            <a:alpha val="69804"/>
          </a:srgbClr>
        </a:solidFill>
      </dgm:spPr>
      <dgm:t>
        <a:bodyPr/>
        <a:lstStyle/>
        <a:p>
          <a:pPr algn="l">
            <a:buNone/>
          </a:pPr>
          <a:r>
            <a:rPr lang="es-ES" sz="1000" b="1" dirty="0">
              <a:latin typeface="Century Gothic" panose="020B0502020202020204" pitchFamily="34" charset="0"/>
            </a:rPr>
            <a:t>COCHABAMBA, PANDO</a:t>
          </a:r>
          <a:endParaRPr lang="es-BO" sz="1000" b="1" dirty="0">
            <a:latin typeface="Century Gothic" panose="020B0502020202020204" pitchFamily="34" charset="0"/>
          </a:endParaRPr>
        </a:p>
      </dgm:t>
    </dgm:pt>
    <dgm:pt modelId="{E0F5BBA1-F208-4411-B84B-6482D24921CE}" type="parTrans" cxnId="{E79192C2-20BB-44E4-867F-B3DB708D4E69}">
      <dgm:prSet/>
      <dgm:spPr/>
      <dgm:t>
        <a:bodyPr/>
        <a:lstStyle/>
        <a:p>
          <a:endParaRPr lang="es-BO"/>
        </a:p>
      </dgm:t>
    </dgm:pt>
    <dgm:pt modelId="{BDA71417-7DD7-4AB2-9555-58AEBF85989C}" type="sibTrans" cxnId="{E79192C2-20BB-44E4-867F-B3DB708D4E69}">
      <dgm:prSet/>
      <dgm:spPr/>
      <dgm:t>
        <a:bodyPr/>
        <a:lstStyle/>
        <a:p>
          <a:endParaRPr lang="es-BO"/>
        </a:p>
      </dgm:t>
    </dgm:pt>
    <dgm:pt modelId="{740F439D-CDB6-4842-9F76-C8082B0133FD}">
      <dgm:prSet custT="1"/>
      <dgm:spPr>
        <a:solidFill>
          <a:srgbClr val="70AD47">
            <a:alpha val="69804"/>
          </a:srgbClr>
        </a:solidFill>
      </dgm:spPr>
      <dgm:t>
        <a:bodyPr/>
        <a:lstStyle/>
        <a:p>
          <a:pPr algn="l">
            <a:buNone/>
          </a:pPr>
          <a:r>
            <a:rPr lang="es-ES" sz="1200" b="1" dirty="0">
              <a:latin typeface="Century Gothic" panose="020B0502020202020204" pitchFamily="34" charset="0"/>
            </a:rPr>
            <a:t>17 PROYECTOS</a:t>
          </a:r>
          <a:endParaRPr lang="es-BO" sz="1000" b="1" dirty="0">
            <a:latin typeface="Century Gothic" panose="020B0502020202020204" pitchFamily="34" charset="0"/>
          </a:endParaRPr>
        </a:p>
      </dgm:t>
    </dgm:pt>
    <dgm:pt modelId="{522A5633-FF84-4B1A-B486-EAC776DFC31D}" type="parTrans" cxnId="{B6C3D139-EC95-4578-B991-E3412139593C}">
      <dgm:prSet/>
      <dgm:spPr/>
      <dgm:t>
        <a:bodyPr/>
        <a:lstStyle/>
        <a:p>
          <a:endParaRPr lang="es-BO"/>
        </a:p>
      </dgm:t>
    </dgm:pt>
    <dgm:pt modelId="{C05CBC27-A899-4411-AA2A-F0C558D8F482}" type="sibTrans" cxnId="{B6C3D139-EC95-4578-B991-E3412139593C}">
      <dgm:prSet/>
      <dgm:spPr/>
      <dgm:t>
        <a:bodyPr/>
        <a:lstStyle/>
        <a:p>
          <a:endParaRPr lang="es-BO"/>
        </a:p>
      </dgm:t>
    </dgm:pt>
    <dgm:pt modelId="{4373AA9F-BA27-40F3-86DE-FDC975C9BE4F}">
      <dgm:prSet custT="1"/>
      <dgm:spPr>
        <a:solidFill>
          <a:srgbClr val="BF9000">
            <a:alpha val="69804"/>
          </a:srgbClr>
        </a:solidFill>
      </dgm:spPr>
      <dgm:t>
        <a:bodyPr/>
        <a:lstStyle/>
        <a:p>
          <a:pPr algn="ctr">
            <a:buNone/>
          </a:pPr>
          <a:r>
            <a:rPr lang="es-ES" sz="1100" b="1" dirty="0">
              <a:latin typeface="Century Gothic" panose="020B0502020202020204" pitchFamily="34" charset="0"/>
            </a:rPr>
            <a:t>USD7,153,000</a:t>
          </a:r>
          <a:endParaRPr lang="es-BO" sz="1100" b="1" dirty="0">
            <a:latin typeface="Century Gothic" panose="020B0502020202020204" pitchFamily="34" charset="0"/>
          </a:endParaRPr>
        </a:p>
      </dgm:t>
    </dgm:pt>
    <dgm:pt modelId="{38142A37-61B0-4138-A08E-D19A75046CF9}" type="parTrans" cxnId="{B34164DB-B0AD-4B46-A230-FA813F705AFF}">
      <dgm:prSet/>
      <dgm:spPr/>
      <dgm:t>
        <a:bodyPr/>
        <a:lstStyle/>
        <a:p>
          <a:endParaRPr lang="es-BO"/>
        </a:p>
      </dgm:t>
    </dgm:pt>
    <dgm:pt modelId="{C6473B4F-01D4-48BE-8D86-07F01321B56A}" type="sibTrans" cxnId="{B34164DB-B0AD-4B46-A230-FA813F705AFF}">
      <dgm:prSet/>
      <dgm:spPr/>
      <dgm:t>
        <a:bodyPr/>
        <a:lstStyle/>
        <a:p>
          <a:endParaRPr lang="es-BO"/>
        </a:p>
      </dgm:t>
    </dgm:pt>
    <dgm:pt modelId="{1480E8E1-79FF-490F-8185-685C4BC0438F}">
      <dgm:prSet custT="1"/>
      <dgm:spPr>
        <a:solidFill>
          <a:srgbClr val="BF9000">
            <a:alpha val="69804"/>
          </a:srgbClr>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27/10/201</a:t>
          </a:r>
          <a:endParaRPr lang="es-BO" sz="1000" b="1" dirty="0">
            <a:solidFill>
              <a:schemeClr val="bg1"/>
            </a:solidFill>
            <a:latin typeface="Century Gothic" panose="020B0502020202020204" pitchFamily="34" charset="0"/>
          </a:endParaRPr>
        </a:p>
      </dgm:t>
    </dgm:pt>
    <dgm:pt modelId="{2CADDDD4-8D7A-4EBC-A0CF-B481AC0FB6FF}" type="parTrans" cxnId="{2E3A35E5-8BDA-4485-909E-A83083B3F6BA}">
      <dgm:prSet/>
      <dgm:spPr/>
      <dgm:t>
        <a:bodyPr/>
        <a:lstStyle/>
        <a:p>
          <a:endParaRPr lang="es-BO"/>
        </a:p>
      </dgm:t>
    </dgm:pt>
    <dgm:pt modelId="{632924B6-4634-4891-8453-571FC414F9D1}" type="sibTrans" cxnId="{2E3A35E5-8BDA-4485-909E-A83083B3F6BA}">
      <dgm:prSet/>
      <dgm:spPr/>
      <dgm:t>
        <a:bodyPr/>
        <a:lstStyle/>
        <a:p>
          <a:endParaRPr lang="es-BO"/>
        </a:p>
      </dgm:t>
    </dgm:pt>
    <dgm:pt modelId="{B9CF9806-2941-471E-8B96-98F10D613FD1}">
      <dgm:prSet custT="1"/>
      <dgm:spPr>
        <a:solidFill>
          <a:srgbClr val="BF9000">
            <a:alpha val="69804"/>
          </a:srgbClr>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13/06/2026</a:t>
          </a:r>
        </a:p>
      </dgm:t>
    </dgm:pt>
    <dgm:pt modelId="{0C4834D4-A549-4636-B548-C62145C55FBE}" type="parTrans" cxnId="{F5BB1B4C-4B7E-458A-A5EC-A2A90320886B}">
      <dgm:prSet/>
      <dgm:spPr/>
      <dgm:t>
        <a:bodyPr/>
        <a:lstStyle/>
        <a:p>
          <a:endParaRPr lang="es-BO"/>
        </a:p>
      </dgm:t>
    </dgm:pt>
    <dgm:pt modelId="{ED8188CB-5488-4CBC-BBD6-2DA1D588F637}" type="sibTrans" cxnId="{F5BB1B4C-4B7E-458A-A5EC-A2A90320886B}">
      <dgm:prSet/>
      <dgm:spPr/>
      <dgm:t>
        <a:bodyPr/>
        <a:lstStyle/>
        <a:p>
          <a:endParaRPr lang="es-BO"/>
        </a:p>
      </dgm:t>
    </dgm:pt>
    <dgm:pt modelId="{E2C326CE-12F6-4666-896F-9DE04FC9D78C}">
      <dgm:prSet custT="1"/>
      <dgm:spPr>
        <a:solidFill>
          <a:srgbClr val="BF9000">
            <a:alpha val="69804"/>
          </a:srgbClr>
        </a:solidFill>
      </dgm:spPr>
      <dgm:t>
        <a:bodyPr/>
        <a:lstStyle/>
        <a:p>
          <a:pPr algn="l">
            <a:buNone/>
          </a:pPr>
          <a:endParaRPr lang="es-BO" sz="1500" b="1" dirty="0">
            <a:latin typeface="Century Gothic" panose="020B0502020202020204" pitchFamily="34" charset="0"/>
          </a:endParaRPr>
        </a:p>
      </dgm:t>
    </dgm:pt>
    <dgm:pt modelId="{B6F4D781-8349-45F8-AAEF-3ED89D284709}" type="parTrans" cxnId="{C3D8D8F6-EACC-4BE0-AF30-22899AC7F5D2}">
      <dgm:prSet/>
      <dgm:spPr/>
      <dgm:t>
        <a:bodyPr/>
        <a:lstStyle/>
        <a:p>
          <a:endParaRPr lang="es-BO"/>
        </a:p>
      </dgm:t>
    </dgm:pt>
    <dgm:pt modelId="{3F5F64CE-D3B0-4BFA-B8EC-46F197FB646D}" type="sibTrans" cxnId="{C3D8D8F6-EACC-4BE0-AF30-22899AC7F5D2}">
      <dgm:prSet/>
      <dgm:spPr/>
      <dgm:t>
        <a:bodyPr/>
        <a:lstStyle/>
        <a:p>
          <a:endParaRPr lang="es-BO"/>
        </a:p>
      </dgm:t>
    </dgm:pt>
    <dgm:pt modelId="{10E2AC47-6B27-4398-BC32-5DE31B8B5067}">
      <dgm:prSet custT="1"/>
      <dgm:spPr>
        <a:solidFill>
          <a:srgbClr val="BF9000">
            <a:alpha val="69804"/>
          </a:srgbClr>
        </a:solidFill>
      </dgm:spPr>
      <dgm:t>
        <a:bodyPr/>
        <a:lstStyle/>
        <a:p>
          <a:pPr algn="l">
            <a:buNone/>
          </a:pPr>
          <a:endParaRPr lang="es-BO" sz="1500" b="1" dirty="0">
            <a:latin typeface="Century Gothic" panose="020B0502020202020204" pitchFamily="34" charset="0"/>
          </a:endParaRPr>
        </a:p>
      </dgm:t>
    </dgm:pt>
    <dgm:pt modelId="{B72461AA-02BD-43D7-9D61-BB52AA8B3D9C}" type="parTrans" cxnId="{8F7A2EEF-B037-4A68-A9E9-488FF2F8C91E}">
      <dgm:prSet/>
      <dgm:spPr/>
      <dgm:t>
        <a:bodyPr/>
        <a:lstStyle/>
        <a:p>
          <a:endParaRPr lang="es-BO"/>
        </a:p>
      </dgm:t>
    </dgm:pt>
    <dgm:pt modelId="{074A92D4-9770-4853-B652-C550062F846A}" type="sibTrans" cxnId="{8F7A2EEF-B037-4A68-A9E9-488FF2F8C91E}">
      <dgm:prSet/>
      <dgm:spPr/>
      <dgm:t>
        <a:bodyPr/>
        <a:lstStyle/>
        <a:p>
          <a:endParaRPr lang="es-BO"/>
        </a:p>
      </dgm:t>
    </dgm:pt>
    <dgm:pt modelId="{DE140C29-6449-49E0-BEA4-BD2C9F871D34}">
      <dgm:prSet custT="1"/>
      <dgm:spPr>
        <a:solidFill>
          <a:srgbClr val="BF9000">
            <a:alpha val="69804"/>
          </a:srgbClr>
        </a:solidFill>
      </dgm:spPr>
      <dgm:t>
        <a:bodyPr/>
        <a:lstStyle/>
        <a:p>
          <a:pPr algn="l">
            <a:buNone/>
          </a:pPr>
          <a:endParaRPr lang="es-BO" sz="1500" b="1" dirty="0">
            <a:latin typeface="Century Gothic" panose="020B0502020202020204" pitchFamily="34" charset="0"/>
          </a:endParaRPr>
        </a:p>
      </dgm:t>
    </dgm:pt>
    <dgm:pt modelId="{D716CB50-DA49-4A8F-9244-98049BB39CA4}" type="parTrans" cxnId="{7638D05D-E958-4517-82D1-FCE2ACFB9B92}">
      <dgm:prSet/>
      <dgm:spPr/>
      <dgm:t>
        <a:bodyPr/>
        <a:lstStyle/>
        <a:p>
          <a:endParaRPr lang="es-BO"/>
        </a:p>
      </dgm:t>
    </dgm:pt>
    <dgm:pt modelId="{4719D3A5-E29F-4DDA-9013-948DD9FDE59C}" type="sibTrans" cxnId="{7638D05D-E958-4517-82D1-FCE2ACFB9B92}">
      <dgm:prSet/>
      <dgm:spPr/>
      <dgm:t>
        <a:bodyPr/>
        <a:lstStyle/>
        <a:p>
          <a:endParaRPr lang="es-BO"/>
        </a:p>
      </dgm:t>
    </dgm:pt>
    <dgm:pt modelId="{DC561DAE-2186-4908-BB35-9D1C937ADD57}">
      <dgm:prSet custT="1"/>
      <dgm:spPr>
        <a:solidFill>
          <a:srgbClr val="BF9000">
            <a:alpha val="69804"/>
          </a:srgbClr>
        </a:solidFill>
      </dgm:spPr>
      <dgm:t>
        <a:bodyPr/>
        <a:lstStyle/>
        <a:p>
          <a:pPr algn="l">
            <a:buNone/>
          </a:pPr>
          <a:r>
            <a:rPr lang="es-ES" sz="1200" b="1" dirty="0">
              <a:latin typeface="Century Gothic" panose="020B0502020202020204" pitchFamily="34" charset="0"/>
            </a:rPr>
            <a:t>4 </a:t>
          </a:r>
          <a:r>
            <a:rPr lang="es-ES" sz="1100" b="1" dirty="0">
              <a:latin typeface="Century Gothic" panose="020B0502020202020204" pitchFamily="34" charset="0"/>
            </a:rPr>
            <a:t>PROYECTOS</a:t>
          </a:r>
          <a:endParaRPr lang="es-BO" sz="1100" b="1" dirty="0">
            <a:latin typeface="Century Gothic" panose="020B0502020202020204" pitchFamily="34" charset="0"/>
          </a:endParaRPr>
        </a:p>
      </dgm:t>
    </dgm:pt>
    <dgm:pt modelId="{06C90165-AE3F-43B4-B542-2DA55A2F788E}" type="parTrans" cxnId="{F7F07518-5BEE-44E1-9ED1-CFAC60244AC6}">
      <dgm:prSet/>
      <dgm:spPr/>
      <dgm:t>
        <a:bodyPr/>
        <a:lstStyle/>
        <a:p>
          <a:endParaRPr lang="es-BO"/>
        </a:p>
      </dgm:t>
    </dgm:pt>
    <dgm:pt modelId="{136EC99C-FD89-4F5E-9FF7-751E92AB1F31}" type="sibTrans" cxnId="{F7F07518-5BEE-44E1-9ED1-CFAC60244AC6}">
      <dgm:prSet/>
      <dgm:spPr/>
      <dgm:t>
        <a:bodyPr/>
        <a:lstStyle/>
        <a:p>
          <a:endParaRPr lang="es-BO"/>
        </a:p>
      </dgm:t>
    </dgm:pt>
    <dgm:pt modelId="{45EE9C5A-030D-43CD-85B4-3340B78811C5}">
      <dgm:prSet custT="1"/>
      <dgm:spPr>
        <a:solidFill>
          <a:srgbClr val="BF9000">
            <a:alpha val="69804"/>
          </a:srgbClr>
        </a:solidFill>
      </dgm:spPr>
      <dgm:t>
        <a:bodyPr/>
        <a:lstStyle/>
        <a:p>
          <a:pPr algn="l">
            <a:buNone/>
          </a:pPr>
          <a:r>
            <a:rPr lang="es-MX" sz="1100" b="1" dirty="0">
              <a:latin typeface="Century Gothic" panose="020B0502020202020204" pitchFamily="34" charset="0"/>
            </a:rPr>
            <a:t>   </a:t>
          </a:r>
          <a:endParaRPr lang="es-BO" sz="1100" b="1" dirty="0">
            <a:latin typeface="Century Gothic" panose="020B0502020202020204" pitchFamily="34" charset="0"/>
          </a:endParaRPr>
        </a:p>
      </dgm:t>
    </dgm:pt>
    <dgm:pt modelId="{FCCC7EDE-1C90-477C-A31A-9FF36C8D04BB}" type="parTrans" cxnId="{8D4D23C2-B931-4EE3-A294-9CE814DA44FB}">
      <dgm:prSet/>
      <dgm:spPr/>
      <dgm:t>
        <a:bodyPr/>
        <a:lstStyle/>
        <a:p>
          <a:endParaRPr lang="es-BO"/>
        </a:p>
      </dgm:t>
    </dgm:pt>
    <dgm:pt modelId="{28CA24F2-7406-4CE0-9A31-840E3C0EDE8A}" type="sibTrans" cxnId="{8D4D23C2-B931-4EE3-A294-9CE814DA44FB}">
      <dgm:prSet/>
      <dgm:spPr/>
      <dgm:t>
        <a:bodyPr/>
        <a:lstStyle/>
        <a:p>
          <a:endParaRPr lang="es-BO"/>
        </a:p>
      </dgm:t>
    </dgm:pt>
    <dgm:pt modelId="{1717CD56-3C22-40B0-B65D-DC6B6D5F29D4}">
      <dgm:prSet custT="1"/>
      <dgm:spPr>
        <a:solidFill>
          <a:srgbClr val="BF9000">
            <a:alpha val="69804"/>
          </a:srgbClr>
        </a:solidFill>
      </dgm:spPr>
      <dgm:t>
        <a:bodyPr/>
        <a:lstStyle/>
        <a:p>
          <a:pPr algn="l">
            <a:buNone/>
          </a:pPr>
          <a:endParaRPr lang="es-BO" sz="1500" b="1" dirty="0">
            <a:latin typeface="Century Gothic" panose="020B0502020202020204" pitchFamily="34" charset="0"/>
          </a:endParaRPr>
        </a:p>
      </dgm:t>
    </dgm:pt>
    <dgm:pt modelId="{123260C7-C44F-479D-9080-F631D2AB3747}" type="parTrans" cxnId="{FBB710C9-CFF6-4DFD-B342-14BB26600F42}">
      <dgm:prSet/>
      <dgm:spPr/>
      <dgm:t>
        <a:bodyPr/>
        <a:lstStyle/>
        <a:p>
          <a:endParaRPr lang="es-BO"/>
        </a:p>
      </dgm:t>
    </dgm:pt>
    <dgm:pt modelId="{950CBE57-C97A-475C-A737-DD8127B9CA20}" type="sibTrans" cxnId="{FBB710C9-CFF6-4DFD-B342-14BB26600F42}">
      <dgm:prSet/>
      <dgm:spPr/>
      <dgm:t>
        <a:bodyPr/>
        <a:lstStyle/>
        <a:p>
          <a:endParaRPr lang="es-BO"/>
        </a:p>
      </dgm:t>
    </dgm:pt>
    <dgm:pt modelId="{4FC22076-D5B8-4DEB-B0F0-3F408D17878B}">
      <dgm:prSet custT="1"/>
      <dgm:spPr>
        <a:solidFill>
          <a:srgbClr val="BF9000">
            <a:alpha val="69804"/>
          </a:srgbClr>
        </a:solidFill>
      </dgm:spPr>
      <dgm:t>
        <a:bodyPr/>
        <a:lstStyle/>
        <a:p>
          <a:pPr algn="l">
            <a:buNone/>
          </a:pPr>
          <a:endParaRPr lang="es-BO" sz="1000" b="1" dirty="0">
            <a:latin typeface="Century Gothic" panose="020B0502020202020204" pitchFamily="34" charset="0"/>
          </a:endParaRPr>
        </a:p>
      </dgm:t>
    </dgm:pt>
    <dgm:pt modelId="{2E810085-F89E-4EAD-948A-328FA02EE9C2}" type="parTrans" cxnId="{73AE61CB-DFDB-4D13-BFF0-F7CD499A0C30}">
      <dgm:prSet/>
      <dgm:spPr/>
      <dgm:t>
        <a:bodyPr/>
        <a:lstStyle/>
        <a:p>
          <a:endParaRPr lang="es-BO"/>
        </a:p>
      </dgm:t>
    </dgm:pt>
    <dgm:pt modelId="{ECB4556A-71F1-4B84-9505-8CAFC09714A0}" type="sibTrans" cxnId="{73AE61CB-DFDB-4D13-BFF0-F7CD499A0C30}">
      <dgm:prSet/>
      <dgm:spPr/>
      <dgm:t>
        <a:bodyPr/>
        <a:lstStyle/>
        <a:p>
          <a:endParaRPr lang="es-BO"/>
        </a:p>
      </dgm:t>
    </dgm:pt>
    <dgm:pt modelId="{AF7F22D7-D73B-4ADE-B0F7-277F3296331E}">
      <dgm:prSet custT="1"/>
      <dgm:spPr>
        <a:solidFill>
          <a:srgbClr val="BF9000">
            <a:alpha val="69804"/>
          </a:srgbClr>
        </a:solidFill>
      </dgm:spPr>
      <dgm:t>
        <a:bodyPr/>
        <a:lstStyle/>
        <a:p>
          <a:pPr algn="l">
            <a:buNone/>
          </a:pPr>
          <a:r>
            <a:rPr lang="es-ES" sz="1050" b="1" dirty="0">
              <a:latin typeface="Century Gothic" panose="020B0502020202020204" pitchFamily="34" charset="0"/>
            </a:rPr>
            <a:t>DEPARTAMENTO: LA PAZ</a:t>
          </a:r>
          <a:endParaRPr lang="es-BO" sz="1000" b="1" dirty="0">
            <a:latin typeface="Century Gothic" panose="020B0502020202020204" pitchFamily="34" charset="0"/>
          </a:endParaRPr>
        </a:p>
      </dgm:t>
    </dgm:pt>
    <dgm:pt modelId="{E30FF821-A05A-4FBD-AE8D-EADFA2EAA959}" type="parTrans" cxnId="{1D16EC0B-F492-41A0-BE61-F3B3C1ECA3EB}">
      <dgm:prSet/>
      <dgm:spPr/>
      <dgm:t>
        <a:bodyPr/>
        <a:lstStyle/>
        <a:p>
          <a:endParaRPr lang="es-BO"/>
        </a:p>
      </dgm:t>
    </dgm:pt>
    <dgm:pt modelId="{86D84BC1-CE5B-4D89-9318-788D649838E3}" type="sibTrans" cxnId="{1D16EC0B-F492-41A0-BE61-F3B3C1ECA3EB}">
      <dgm:prSet/>
      <dgm:spPr/>
      <dgm:t>
        <a:bodyPr/>
        <a:lstStyle/>
        <a:p>
          <a:endParaRPr lang="es-BO"/>
        </a:p>
      </dgm:t>
    </dgm:pt>
    <dgm:pt modelId="{EDB241D0-2644-4F1D-BAF3-513C734EE8B4}">
      <dgm:prSet phldrT="[Texto]" custT="1"/>
      <dgm:spPr>
        <a:solidFill>
          <a:srgbClr val="5B9BD5">
            <a:alpha val="69804"/>
          </a:srgbClr>
        </a:solidFill>
      </dgm:spPr>
      <dgm:t>
        <a:bodyPr/>
        <a:lstStyle/>
        <a:p>
          <a:pPr algn="l">
            <a:buNone/>
          </a:pPr>
          <a:endParaRPr lang="es-BO" sz="1100" b="1" dirty="0">
            <a:latin typeface="Century Gothic" panose="020B0502020202020204" pitchFamily="34" charset="0"/>
          </a:endParaRPr>
        </a:p>
      </dgm:t>
    </dgm:pt>
    <dgm:pt modelId="{0C45C48D-71DF-42AA-87E5-0915BBFC36B6}" type="parTrans" cxnId="{16426EEE-58D0-4500-BACF-57FD08CCC714}">
      <dgm:prSet/>
      <dgm:spPr/>
      <dgm:t>
        <a:bodyPr/>
        <a:lstStyle/>
        <a:p>
          <a:endParaRPr lang="es-BO"/>
        </a:p>
      </dgm:t>
    </dgm:pt>
    <dgm:pt modelId="{B9A3DEC1-8C77-4242-93E4-9FF30600D53D}" type="sibTrans" cxnId="{16426EEE-58D0-4500-BACF-57FD08CCC714}">
      <dgm:prSet/>
      <dgm:spPr/>
      <dgm:t>
        <a:bodyPr/>
        <a:lstStyle/>
        <a:p>
          <a:endParaRPr lang="es-BO"/>
        </a:p>
      </dgm:t>
    </dgm:pt>
    <dgm:pt modelId="{95255AB6-E858-4E44-8BB6-F282A99F31A0}">
      <dgm:prSet phldrT="[Texto]" custT="1"/>
      <dgm:spPr>
        <a:solidFill>
          <a:srgbClr val="5B9BD5">
            <a:alpha val="69804"/>
          </a:srgbClr>
        </a:solidFill>
      </dgm:spPr>
      <dgm:t>
        <a:bodyPr/>
        <a:lstStyle/>
        <a:p>
          <a:pPr algn="l">
            <a:buNone/>
          </a:pPr>
          <a:r>
            <a:rPr lang="es-BO" sz="1000" b="1" dirty="0">
              <a:latin typeface="Century Gothic" panose="020B0502020202020204" pitchFamily="34" charset="0"/>
            </a:rPr>
            <a:t>DPTOS: </a:t>
          </a:r>
          <a:endParaRPr lang="es-BO" sz="1100" b="1" dirty="0">
            <a:latin typeface="Century Gothic" panose="020B0502020202020204" pitchFamily="34" charset="0"/>
          </a:endParaRPr>
        </a:p>
      </dgm:t>
    </dgm:pt>
    <dgm:pt modelId="{7E1075AD-17A1-4DA5-B07F-75DE78F856E5}" type="parTrans" cxnId="{14E1D713-0A7A-4AD1-9FA8-D6F063D8F446}">
      <dgm:prSet/>
      <dgm:spPr/>
      <dgm:t>
        <a:bodyPr/>
        <a:lstStyle/>
        <a:p>
          <a:endParaRPr lang="es-BO"/>
        </a:p>
      </dgm:t>
    </dgm:pt>
    <dgm:pt modelId="{D7F537DF-5B85-4778-94E7-13127E800F7C}" type="sibTrans" cxnId="{14E1D713-0A7A-4AD1-9FA8-D6F063D8F446}">
      <dgm:prSet/>
      <dgm:spPr/>
      <dgm:t>
        <a:bodyPr/>
        <a:lstStyle/>
        <a:p>
          <a:endParaRPr lang="es-BO"/>
        </a:p>
      </dgm:t>
    </dgm:pt>
    <dgm:pt modelId="{68972167-6A5C-44AE-B573-517820BE83A6}">
      <dgm:prSet custT="1"/>
      <dgm:spPr>
        <a:solidFill>
          <a:srgbClr val="70AD47">
            <a:alpha val="69804"/>
          </a:srgbClr>
        </a:solidFill>
      </dgm:spPr>
      <dgm:t>
        <a:bodyPr/>
        <a:lstStyle/>
        <a:p>
          <a:pPr algn="l">
            <a:buNone/>
          </a:pPr>
          <a:endParaRPr lang="es-BO" sz="1000" b="1" dirty="0">
            <a:latin typeface="Century Gothic" panose="020B0502020202020204" pitchFamily="34" charset="0"/>
          </a:endParaRPr>
        </a:p>
      </dgm:t>
    </dgm:pt>
    <dgm:pt modelId="{28EF50E6-C6E5-4561-9729-5E4F2752E667}" type="parTrans" cxnId="{9E4FA461-3584-48E6-B8D0-F1A464D16CC0}">
      <dgm:prSet/>
      <dgm:spPr/>
      <dgm:t>
        <a:bodyPr/>
        <a:lstStyle/>
        <a:p>
          <a:endParaRPr lang="es-BO"/>
        </a:p>
      </dgm:t>
    </dgm:pt>
    <dgm:pt modelId="{0EF3C87B-645C-4F3E-99F3-D4582F6CBC47}" type="sibTrans" cxnId="{9E4FA461-3584-48E6-B8D0-F1A464D16CC0}">
      <dgm:prSet/>
      <dgm:spPr/>
      <dgm:t>
        <a:bodyPr/>
        <a:lstStyle/>
        <a:p>
          <a:endParaRPr lang="es-BO"/>
        </a:p>
      </dgm:t>
    </dgm:pt>
    <dgm:pt modelId="{EE3CE01C-3606-4D53-B354-3984E7BC3CD6}">
      <dgm:prSet custT="1"/>
      <dgm:spPr>
        <a:solidFill>
          <a:srgbClr val="BF9000">
            <a:alpha val="69804"/>
          </a:srgbClr>
        </a:solidFill>
      </dgm:spPr>
      <dgm:t>
        <a:bodyPr/>
        <a:lstStyle/>
        <a:p>
          <a:pPr algn="l">
            <a:buNone/>
          </a:pPr>
          <a:r>
            <a:rPr lang="es-ES" sz="1100" b="1" dirty="0">
              <a:latin typeface="Century Gothic" panose="020B0502020202020204" pitchFamily="34" charset="0"/>
            </a:rPr>
            <a:t> 4 PROYECTOS EN  EJECUCIÓN  </a:t>
          </a:r>
          <a:endParaRPr lang="es-BO" sz="1100" b="1" dirty="0">
            <a:latin typeface="Century Gothic" panose="020B0502020202020204" pitchFamily="34" charset="0"/>
          </a:endParaRPr>
        </a:p>
      </dgm:t>
    </dgm:pt>
    <dgm:pt modelId="{5462AC52-4B4C-42BC-86D4-58A1177CED48}" type="parTrans" cxnId="{E1EFD6FA-BFE8-4944-ACF9-767ABFF26BCB}">
      <dgm:prSet/>
      <dgm:spPr/>
      <dgm:t>
        <a:bodyPr/>
        <a:lstStyle/>
        <a:p>
          <a:endParaRPr lang="es-BO"/>
        </a:p>
      </dgm:t>
    </dgm:pt>
    <dgm:pt modelId="{646647D5-984D-47AA-9D53-9329B540D3A0}" type="sibTrans" cxnId="{E1EFD6FA-BFE8-4944-ACF9-767ABFF26BCB}">
      <dgm:prSet/>
      <dgm:spPr/>
      <dgm:t>
        <a:bodyPr/>
        <a:lstStyle/>
        <a:p>
          <a:endParaRPr lang="es-BO"/>
        </a:p>
      </dgm:t>
    </dgm:pt>
    <dgm:pt modelId="{6115F834-9069-4FAE-8F36-4C22EE4A29ED}">
      <dgm:prSet custT="1"/>
      <dgm:spPr>
        <a:solidFill>
          <a:srgbClr val="BF9000">
            <a:alpha val="69804"/>
          </a:srgbClr>
        </a:solidFill>
      </dgm:spPr>
      <dgm:t>
        <a:bodyPr/>
        <a:lstStyle/>
        <a:p>
          <a:pPr algn="l">
            <a:buNone/>
          </a:pPr>
          <a:endParaRPr lang="es-BO" sz="300" b="1" dirty="0">
            <a:latin typeface="Century Gothic" panose="020B0502020202020204" pitchFamily="34" charset="0"/>
          </a:endParaRPr>
        </a:p>
      </dgm:t>
    </dgm:pt>
    <dgm:pt modelId="{3205C831-8AE7-4EA1-95E4-35000EB7B36B}" type="parTrans" cxnId="{664C8318-433C-44A7-8BD3-EB8C1AD9DC80}">
      <dgm:prSet/>
      <dgm:spPr/>
      <dgm:t>
        <a:bodyPr/>
        <a:lstStyle/>
        <a:p>
          <a:endParaRPr lang="es-BO"/>
        </a:p>
      </dgm:t>
    </dgm:pt>
    <dgm:pt modelId="{1AD7C7FA-BBCF-4D48-98BE-008951EA8BB3}" type="sibTrans" cxnId="{664C8318-433C-44A7-8BD3-EB8C1AD9DC80}">
      <dgm:prSet/>
      <dgm:spPr/>
      <dgm:t>
        <a:bodyPr/>
        <a:lstStyle/>
        <a:p>
          <a:endParaRPr lang="es-BO"/>
        </a:p>
      </dgm:t>
    </dgm:pt>
    <dgm:pt modelId="{8BF33041-2E90-41CD-AD77-790A1B69E2B8}">
      <dgm:prSet phldrT="[Texto]" custT="1"/>
      <dgm:spPr>
        <a:solidFill>
          <a:srgbClr val="5B9BD5">
            <a:alpha val="69804"/>
          </a:srgbClr>
        </a:solidFill>
      </dgm:spPr>
      <dgm:t>
        <a:bodyPr/>
        <a:lstStyle/>
        <a:p>
          <a:pPr algn="l">
            <a:buNone/>
          </a:pPr>
          <a:endParaRPr lang="es-BO" sz="1050" b="1" dirty="0">
            <a:latin typeface="Century Gothic" panose="020B0502020202020204" pitchFamily="34" charset="0"/>
          </a:endParaRPr>
        </a:p>
      </dgm:t>
    </dgm:pt>
    <dgm:pt modelId="{2970EC91-C6F8-469C-8DA1-46BE8131E7E2}" type="parTrans" cxnId="{D388813C-E4A4-4B36-B886-67FC8AAAC1E6}">
      <dgm:prSet/>
      <dgm:spPr/>
      <dgm:t>
        <a:bodyPr/>
        <a:lstStyle/>
        <a:p>
          <a:endParaRPr lang="es-BO"/>
        </a:p>
      </dgm:t>
    </dgm:pt>
    <dgm:pt modelId="{BC2352E1-CEB8-4307-B176-655D97D913F2}" type="sibTrans" cxnId="{D388813C-E4A4-4B36-B886-67FC8AAAC1E6}">
      <dgm:prSet/>
      <dgm:spPr/>
      <dgm:t>
        <a:bodyPr/>
        <a:lstStyle/>
        <a:p>
          <a:endParaRPr lang="es-BO"/>
        </a:p>
      </dgm:t>
    </dgm:pt>
    <dgm:pt modelId="{EA440256-491C-47F3-8404-DAAD3F05F8CD}">
      <dgm:prSet phldrT="[Texto]" custT="1"/>
      <dgm:spPr>
        <a:solidFill>
          <a:srgbClr val="5B9BD5">
            <a:alpha val="69804"/>
          </a:srgbClr>
        </a:solidFill>
      </dgm:spPr>
      <dgm:t>
        <a:bodyPr/>
        <a:lstStyle/>
        <a:p>
          <a:pPr algn="l">
            <a:buNone/>
          </a:pPr>
          <a:endParaRPr lang="es-BO" sz="400" b="1" dirty="0">
            <a:latin typeface="Century Gothic" panose="020B0502020202020204" pitchFamily="34" charset="0"/>
          </a:endParaRPr>
        </a:p>
      </dgm:t>
    </dgm:pt>
    <dgm:pt modelId="{3BBE1434-4ACD-400D-BC80-0BD5CDBB793A}" type="parTrans" cxnId="{6FB1BB8C-C51D-4C56-851D-4A80BE79488A}">
      <dgm:prSet/>
      <dgm:spPr/>
      <dgm:t>
        <a:bodyPr/>
        <a:lstStyle/>
        <a:p>
          <a:endParaRPr lang="es-BO"/>
        </a:p>
      </dgm:t>
    </dgm:pt>
    <dgm:pt modelId="{A7901D5C-449C-47C6-AAA0-604A7A48F2F7}" type="sibTrans" cxnId="{6FB1BB8C-C51D-4C56-851D-4A80BE79488A}">
      <dgm:prSet/>
      <dgm:spPr/>
      <dgm:t>
        <a:bodyPr/>
        <a:lstStyle/>
        <a:p>
          <a:endParaRPr lang="es-BO"/>
        </a:p>
      </dgm:t>
    </dgm:pt>
    <dgm:pt modelId="{4AFF9F26-F154-41CD-8C8A-D10076890C7C}">
      <dgm:prSet custT="1"/>
      <dgm:spPr>
        <a:solidFill>
          <a:srgbClr val="5B9BD5">
            <a:alpha val="69804"/>
          </a:srgbClr>
        </a:solidFill>
      </dgm:spPr>
      <dgm:t>
        <a:bodyPr/>
        <a:lstStyle/>
        <a:p>
          <a:pPr algn="l">
            <a:buNone/>
          </a:pPr>
          <a:r>
            <a:rPr lang="es-BO" sz="1000" b="1" dirty="0">
              <a:latin typeface="Century Gothic" panose="020B0502020202020204" pitchFamily="34" charset="0"/>
            </a:rPr>
            <a:t>CHUQUISACA, PANDO, LA PAZ</a:t>
          </a:r>
        </a:p>
      </dgm:t>
    </dgm:pt>
    <dgm:pt modelId="{EC703A6D-BFC5-4DCB-B7A0-62ADA843A17D}" type="parTrans" cxnId="{E02A2F6C-07A3-4053-BA9F-A5BEA86DA3DB}">
      <dgm:prSet/>
      <dgm:spPr/>
      <dgm:t>
        <a:bodyPr/>
        <a:lstStyle/>
        <a:p>
          <a:endParaRPr lang="es-BO"/>
        </a:p>
      </dgm:t>
    </dgm:pt>
    <dgm:pt modelId="{38205FAC-FDB2-4CEA-84A0-FFF67044C6E2}" type="sibTrans" cxnId="{E02A2F6C-07A3-4053-BA9F-A5BEA86DA3DB}">
      <dgm:prSet/>
      <dgm:spPr/>
      <dgm:t>
        <a:bodyPr/>
        <a:lstStyle/>
        <a:p>
          <a:endParaRPr lang="es-BO"/>
        </a:p>
      </dgm:t>
    </dgm:pt>
    <dgm:pt modelId="{00E82852-20B8-4461-8049-E74C0857DF60}">
      <dgm:prSet custT="1"/>
      <dgm:spPr>
        <a:solidFill>
          <a:srgbClr val="5B9BD5">
            <a:alpha val="69804"/>
          </a:srgbClr>
        </a:solidFill>
      </dgm:spPr>
      <dgm:t>
        <a:bodyPr/>
        <a:lstStyle/>
        <a:p>
          <a:pPr algn="l">
            <a:buNone/>
          </a:pPr>
          <a:r>
            <a:rPr lang="es-BO" sz="1000" b="1" dirty="0">
              <a:latin typeface="Century Gothic" panose="020B0502020202020204" pitchFamily="34" charset="0"/>
            </a:rPr>
            <a:t>COCHABAMBA SANTA CRUZ</a:t>
          </a:r>
        </a:p>
      </dgm:t>
    </dgm:pt>
    <dgm:pt modelId="{B73D4692-774B-4661-8610-33079D07AA46}" type="sibTrans" cxnId="{495F1048-8FB4-482E-B034-15AF8FA2FC77}">
      <dgm:prSet/>
      <dgm:spPr/>
      <dgm:t>
        <a:bodyPr/>
        <a:lstStyle/>
        <a:p>
          <a:endParaRPr lang="es-BO"/>
        </a:p>
      </dgm:t>
    </dgm:pt>
    <dgm:pt modelId="{97EB7AC4-E040-45AC-9F36-84EC8085B8C6}" type="parTrans" cxnId="{495F1048-8FB4-482E-B034-15AF8FA2FC77}">
      <dgm:prSet/>
      <dgm:spPr/>
      <dgm:t>
        <a:bodyPr/>
        <a:lstStyle/>
        <a:p>
          <a:endParaRPr lang="es-BO"/>
        </a:p>
      </dgm:t>
    </dgm:pt>
    <dgm:pt modelId="{F983FA2D-9400-4763-BE3D-25C16E233ABA}">
      <dgm:prSet custT="1"/>
      <dgm:spPr>
        <a:solidFill>
          <a:srgbClr val="5B9BD5">
            <a:alpha val="69804"/>
          </a:srgbClr>
        </a:solidFill>
      </dgm:spPr>
      <dgm:t>
        <a:bodyPr/>
        <a:lstStyle/>
        <a:p>
          <a:pPr algn="l">
            <a:buNone/>
          </a:pPr>
          <a:r>
            <a:rPr lang="es-ES" sz="1050" b="1" dirty="0">
              <a:latin typeface="Century Gothic" panose="020B0502020202020204" pitchFamily="34" charset="0"/>
            </a:rPr>
            <a:t>6 PROYECTOS DE PREINVERSIÓN</a:t>
          </a:r>
          <a:endParaRPr lang="es-BO" sz="1000" b="1" dirty="0">
            <a:latin typeface="Century Gothic" panose="020B0502020202020204" pitchFamily="34" charset="0"/>
          </a:endParaRPr>
        </a:p>
      </dgm:t>
    </dgm:pt>
    <dgm:pt modelId="{60B805FF-D561-4A44-957B-0036AFDB26F8}" type="parTrans" cxnId="{3DB42B0C-C5C1-4C6B-BF75-4979C56884E0}">
      <dgm:prSet/>
      <dgm:spPr/>
      <dgm:t>
        <a:bodyPr/>
        <a:lstStyle/>
        <a:p>
          <a:endParaRPr lang="es-BO"/>
        </a:p>
      </dgm:t>
    </dgm:pt>
    <dgm:pt modelId="{6EC0142D-5C52-4B41-8607-1C452C4724BC}" type="sibTrans" cxnId="{3DB42B0C-C5C1-4C6B-BF75-4979C56884E0}">
      <dgm:prSet/>
      <dgm:spPr/>
      <dgm:t>
        <a:bodyPr/>
        <a:lstStyle/>
        <a:p>
          <a:endParaRPr lang="es-BO"/>
        </a:p>
      </dgm:t>
    </dgm:pt>
    <dgm:pt modelId="{6B60CE37-32C7-48BA-8AF2-D56D7AE9137A}">
      <dgm:prSet custT="1"/>
      <dgm:spPr>
        <a:solidFill>
          <a:srgbClr val="BF9000">
            <a:alpha val="69804"/>
          </a:srgbClr>
        </a:solidFill>
      </dgm:spPr>
      <dgm:t>
        <a:bodyPr/>
        <a:lstStyle/>
        <a:p>
          <a:pPr algn="l">
            <a:buNone/>
          </a:pPr>
          <a:endParaRPr lang="es-BO" sz="1050" b="1" dirty="0">
            <a:latin typeface="Century Gothic" panose="020B0502020202020204" pitchFamily="34" charset="0"/>
          </a:endParaRPr>
        </a:p>
      </dgm:t>
    </dgm:pt>
    <dgm:pt modelId="{AD7D53C1-8361-49CA-9AAD-397B9225A107}" type="parTrans" cxnId="{E46E59A9-699E-469F-AB97-803C099398F2}">
      <dgm:prSet/>
      <dgm:spPr/>
      <dgm:t>
        <a:bodyPr/>
        <a:lstStyle/>
        <a:p>
          <a:endParaRPr lang="es-BO"/>
        </a:p>
      </dgm:t>
    </dgm:pt>
    <dgm:pt modelId="{00F6992B-B84C-4855-99D5-6AC5945D83C3}" type="sibTrans" cxnId="{E46E59A9-699E-469F-AB97-803C099398F2}">
      <dgm:prSet/>
      <dgm:spPr/>
      <dgm:t>
        <a:bodyPr/>
        <a:lstStyle/>
        <a:p>
          <a:endParaRPr lang="es-BO"/>
        </a:p>
      </dgm:t>
    </dgm:pt>
    <dgm:pt modelId="{8A9EC575-7F33-4F1A-A1C9-FD3FD603C925}">
      <dgm:prSet custT="1"/>
      <dgm:spPr>
        <a:solidFill>
          <a:srgbClr val="BF9000">
            <a:alpha val="69804"/>
          </a:srgbClr>
        </a:solidFill>
      </dgm:spPr>
      <dgm:t>
        <a:bodyPr/>
        <a:lstStyle/>
        <a:p>
          <a:pPr algn="l">
            <a:buNone/>
          </a:pPr>
          <a:endParaRPr lang="es-BO" sz="1100" b="1" dirty="0">
            <a:latin typeface="Century Gothic" panose="020B0502020202020204" pitchFamily="34" charset="0"/>
          </a:endParaRPr>
        </a:p>
      </dgm:t>
    </dgm:pt>
    <dgm:pt modelId="{AAB82860-796A-4A89-9C77-9A7FE86DB470}" type="parTrans" cxnId="{8CA3F7DC-D86B-4543-AD4B-EAF0FA15B8EF}">
      <dgm:prSet/>
      <dgm:spPr/>
      <dgm:t>
        <a:bodyPr/>
        <a:lstStyle/>
        <a:p>
          <a:endParaRPr lang="es-BO"/>
        </a:p>
      </dgm:t>
    </dgm:pt>
    <dgm:pt modelId="{1F33666B-83AF-4130-A1A2-C96CFB3B8D17}" type="sibTrans" cxnId="{8CA3F7DC-D86B-4543-AD4B-EAF0FA15B8EF}">
      <dgm:prSet/>
      <dgm:spPr/>
      <dgm:t>
        <a:bodyPr/>
        <a:lstStyle/>
        <a:p>
          <a:endParaRPr lang="es-BO"/>
        </a:p>
      </dgm:t>
    </dgm:pt>
    <dgm:pt modelId="{94219A63-7921-4089-B445-3DDCDC7CC83F}">
      <dgm:prSet custT="1"/>
      <dgm:spPr>
        <a:solidFill>
          <a:srgbClr val="BF9000">
            <a:alpha val="69804"/>
          </a:srgbClr>
        </a:solidFill>
      </dgm:spPr>
      <dgm:t>
        <a:bodyPr/>
        <a:lstStyle/>
        <a:p>
          <a:pPr algn="l">
            <a:buNone/>
          </a:pPr>
          <a:endParaRPr lang="es-BO" sz="300" b="1" dirty="0">
            <a:latin typeface="Century Gothic" panose="020B0502020202020204" pitchFamily="34" charset="0"/>
          </a:endParaRPr>
        </a:p>
      </dgm:t>
    </dgm:pt>
    <dgm:pt modelId="{983CAC7F-DB55-4FCB-BC07-6AD3C9F4B0EF}" type="parTrans" cxnId="{CCA43B83-16BD-4C50-8488-7979B836D488}">
      <dgm:prSet/>
      <dgm:spPr/>
      <dgm:t>
        <a:bodyPr/>
        <a:lstStyle/>
        <a:p>
          <a:endParaRPr lang="es-BO"/>
        </a:p>
      </dgm:t>
    </dgm:pt>
    <dgm:pt modelId="{260D72C0-B7BF-41AB-9966-F62B1C4B2E7D}" type="sibTrans" cxnId="{CCA43B83-16BD-4C50-8488-7979B836D488}">
      <dgm:prSet/>
      <dgm:spPr/>
      <dgm:t>
        <a:bodyPr/>
        <a:lstStyle/>
        <a:p>
          <a:endParaRPr lang="es-BO"/>
        </a:p>
      </dgm:t>
    </dgm:pt>
    <dgm:pt modelId="{7E6869AD-C1E6-4751-B1A7-6109D6F0B262}">
      <dgm:prSet phldrT="[Texto]" custT="1"/>
      <dgm:spPr>
        <a:solidFill>
          <a:srgbClr val="5B9BD5">
            <a:alpha val="69804"/>
          </a:srgbClr>
        </a:solidFill>
      </dgm:spPr>
      <dgm:t>
        <a:bodyPr/>
        <a:lstStyle/>
        <a:p>
          <a:pPr algn="l">
            <a:buNone/>
          </a:pPr>
          <a:r>
            <a:rPr lang="es-ES" sz="1050" b="1" dirty="0">
              <a:latin typeface="Century Gothic" panose="020B0502020202020204" pitchFamily="34" charset="0"/>
            </a:rPr>
            <a:t>MONTO DEL PRESTAMO</a:t>
          </a:r>
          <a:r>
            <a:rPr lang="es-ES" sz="1200" b="1" dirty="0">
              <a:latin typeface="Century Gothic" panose="020B0502020202020204" pitchFamily="34" charset="0"/>
            </a:rPr>
            <a:t>:</a:t>
          </a:r>
          <a:endParaRPr lang="es-BO" sz="1200" b="1" dirty="0">
            <a:latin typeface="Century Gothic" panose="020B0502020202020204" pitchFamily="34" charset="0"/>
          </a:endParaRPr>
        </a:p>
      </dgm:t>
    </dgm:pt>
    <dgm:pt modelId="{12A1FA1D-4202-413E-B76F-5023100199FD}" type="parTrans" cxnId="{DC6CEB4E-FE24-4B63-A284-675E6889B54A}">
      <dgm:prSet/>
      <dgm:spPr/>
      <dgm:t>
        <a:bodyPr/>
        <a:lstStyle/>
        <a:p>
          <a:endParaRPr lang="es-BO"/>
        </a:p>
      </dgm:t>
    </dgm:pt>
    <dgm:pt modelId="{0F6B1661-1470-4778-B0AC-45AAC9D5C767}" type="sibTrans" cxnId="{DC6CEB4E-FE24-4B63-A284-675E6889B54A}">
      <dgm:prSet/>
      <dgm:spPr/>
      <dgm:t>
        <a:bodyPr/>
        <a:lstStyle/>
        <a:p>
          <a:endParaRPr lang="es-BO"/>
        </a:p>
      </dgm:t>
    </dgm:pt>
    <dgm:pt modelId="{334F8C19-26FD-4CEC-B923-62790B4E098F}">
      <dgm:prSet phldrT="[Texto]" custT="1"/>
      <dgm:spPr>
        <a:solidFill>
          <a:srgbClr val="BF9000">
            <a:alpha val="69804"/>
          </a:srgbClr>
        </a:solidFill>
      </dgm:spPr>
      <dgm:t>
        <a:bodyPr/>
        <a:lstStyle/>
        <a:p>
          <a:pPr algn="ctr">
            <a:buNone/>
          </a:pPr>
          <a:r>
            <a:rPr lang="es-ES" sz="1050" b="1" dirty="0">
              <a:latin typeface="Century Gothic" panose="020B0502020202020204" pitchFamily="34" charset="0"/>
            </a:rPr>
            <a:t>MONTO DEL PRESTAMO:</a:t>
          </a:r>
          <a:endParaRPr lang="es-BO" sz="1050" b="1" dirty="0">
            <a:latin typeface="Century Gothic" panose="020B0502020202020204" pitchFamily="34" charset="0"/>
          </a:endParaRPr>
        </a:p>
      </dgm:t>
    </dgm:pt>
    <dgm:pt modelId="{9903C4AB-1FD4-41C5-B3E3-E0A7540EB229}" type="parTrans" cxnId="{5620AAAA-8BFA-4543-8FCA-9D94A46C1014}">
      <dgm:prSet/>
      <dgm:spPr/>
      <dgm:t>
        <a:bodyPr/>
        <a:lstStyle/>
        <a:p>
          <a:endParaRPr lang="es-BO"/>
        </a:p>
      </dgm:t>
    </dgm:pt>
    <dgm:pt modelId="{35640590-ABFF-4999-88C8-BEEF2226551E}" type="sibTrans" cxnId="{5620AAAA-8BFA-4543-8FCA-9D94A46C1014}">
      <dgm:prSet/>
      <dgm:spPr/>
      <dgm:t>
        <a:bodyPr/>
        <a:lstStyle/>
        <a:p>
          <a:endParaRPr lang="es-BO"/>
        </a:p>
      </dgm:t>
    </dgm:pt>
    <dgm:pt modelId="{1250FCD7-776B-42EA-85F4-8863BDC6B56C}">
      <dgm:prSet phldrT="[Texto]" custT="1"/>
      <dgm:spPr>
        <a:solidFill>
          <a:srgbClr val="70AD47">
            <a:alpha val="69804"/>
          </a:srgbClr>
        </a:solidFill>
      </dgm:spPr>
      <dgm:t>
        <a:bodyPr/>
        <a:lstStyle/>
        <a:p>
          <a:pPr algn="ctr">
            <a:buNone/>
          </a:pPr>
          <a:r>
            <a:rPr lang="es-ES" sz="1050" b="1" dirty="0">
              <a:latin typeface="Century Gothic" panose="020B0502020202020204" pitchFamily="34" charset="0"/>
            </a:rPr>
            <a:t>MONTO DEL PRESTAMO:</a:t>
          </a:r>
          <a:endParaRPr lang="es-BO" sz="1050" b="0" dirty="0">
            <a:latin typeface="Century Gothic" panose="020B0502020202020204" pitchFamily="34" charset="0"/>
          </a:endParaRPr>
        </a:p>
      </dgm:t>
    </dgm:pt>
    <dgm:pt modelId="{1664122D-11B3-4E0B-B0B0-33F3B2F07EAE}" type="parTrans" cxnId="{A4A075A4-2939-47DF-93B5-C43E7D9F44F7}">
      <dgm:prSet/>
      <dgm:spPr/>
      <dgm:t>
        <a:bodyPr/>
        <a:lstStyle/>
        <a:p>
          <a:endParaRPr lang="es-BO"/>
        </a:p>
      </dgm:t>
    </dgm:pt>
    <dgm:pt modelId="{0F64A836-D13F-4E55-B2D3-2AFA8609FB00}" type="sibTrans" cxnId="{A4A075A4-2939-47DF-93B5-C43E7D9F44F7}">
      <dgm:prSet/>
      <dgm:spPr/>
      <dgm:t>
        <a:bodyPr/>
        <a:lstStyle/>
        <a:p>
          <a:endParaRPr lang="es-BO"/>
        </a:p>
      </dgm:t>
    </dgm:pt>
    <dgm:pt modelId="{C072D64B-FE26-4FA7-B6CB-83A16B70F526}">
      <dgm:prSet custT="1"/>
      <dgm:spPr>
        <a:solidFill>
          <a:srgbClr val="70AD47">
            <a:alpha val="69804"/>
          </a:srgbClr>
        </a:solidFill>
      </dgm:spPr>
      <dgm:t>
        <a:bodyPr/>
        <a:lstStyle/>
        <a:p>
          <a:pPr algn="ctr">
            <a:buNone/>
          </a:pPr>
          <a:endParaRPr lang="es-BO" sz="700" b="1" dirty="0">
            <a:latin typeface="Century Gothic" panose="020B0502020202020204" pitchFamily="34" charset="0"/>
          </a:endParaRPr>
        </a:p>
      </dgm:t>
    </dgm:pt>
    <dgm:pt modelId="{FBE93B8E-016C-48B2-BD13-C99E2C2BD2D5}" type="parTrans" cxnId="{033BC656-4F5E-4629-98EC-39B48333F616}">
      <dgm:prSet/>
      <dgm:spPr/>
      <dgm:t>
        <a:bodyPr/>
        <a:lstStyle/>
        <a:p>
          <a:endParaRPr lang="es-BO"/>
        </a:p>
      </dgm:t>
    </dgm:pt>
    <dgm:pt modelId="{5D5C49B3-AEB4-4C43-8741-5605DE162C9B}" type="sibTrans" cxnId="{033BC656-4F5E-4629-98EC-39B48333F616}">
      <dgm:prSet/>
      <dgm:spPr/>
      <dgm:t>
        <a:bodyPr/>
        <a:lstStyle/>
        <a:p>
          <a:endParaRPr lang="es-BO"/>
        </a:p>
      </dgm:t>
    </dgm:pt>
    <dgm:pt modelId="{C0A85C2C-EE58-4BFF-B94A-783F446F0BED}">
      <dgm:prSet custT="1"/>
      <dgm:spPr>
        <a:solidFill>
          <a:srgbClr val="BF9000">
            <a:alpha val="69804"/>
          </a:srgbClr>
        </a:solidFill>
      </dgm:spPr>
      <dgm:t>
        <a:bodyPr/>
        <a:lstStyle/>
        <a:p>
          <a:pPr algn="ctr">
            <a:buNone/>
          </a:pPr>
          <a:endParaRPr lang="es-BO" sz="400" b="1" dirty="0">
            <a:latin typeface="Century Gothic" panose="020B0502020202020204" pitchFamily="34" charset="0"/>
          </a:endParaRPr>
        </a:p>
      </dgm:t>
    </dgm:pt>
    <dgm:pt modelId="{D0C2153C-6327-4DF1-BC4A-90F57CC92E6E}" type="parTrans" cxnId="{21F4F3ED-9087-4750-855C-75C4CC526BA8}">
      <dgm:prSet/>
      <dgm:spPr/>
      <dgm:t>
        <a:bodyPr/>
        <a:lstStyle/>
        <a:p>
          <a:endParaRPr lang="es-BO"/>
        </a:p>
      </dgm:t>
    </dgm:pt>
    <dgm:pt modelId="{A4D14A5E-62D3-4B21-8E19-8EF9FA6ACD4A}" type="sibTrans" cxnId="{21F4F3ED-9087-4750-855C-75C4CC526BA8}">
      <dgm:prSet/>
      <dgm:spPr/>
      <dgm:t>
        <a:bodyPr/>
        <a:lstStyle/>
        <a:p>
          <a:endParaRPr lang="es-BO"/>
        </a:p>
      </dgm:t>
    </dgm:pt>
    <dgm:pt modelId="{E8ABAA21-A1D0-4D3C-96BF-C597967C0D35}">
      <dgm:prSet phldrT="[Texto]" custT="1"/>
      <dgm:spPr>
        <a:solidFill>
          <a:srgbClr val="5B9BD5">
            <a:alpha val="69804"/>
          </a:srgbClr>
        </a:solidFill>
      </dgm:spPr>
      <dgm:t>
        <a:bodyPr/>
        <a:lstStyle/>
        <a:p>
          <a:pPr algn="ctr">
            <a:buNone/>
          </a:pPr>
          <a:endParaRPr lang="es-BO" sz="500" b="1" dirty="0">
            <a:latin typeface="Century Gothic" panose="020B0502020202020204" pitchFamily="34" charset="0"/>
          </a:endParaRPr>
        </a:p>
      </dgm:t>
    </dgm:pt>
    <dgm:pt modelId="{60F78CFE-47DF-4C6B-AB47-87638DADF6B6}" type="parTrans" cxnId="{5C26B237-142C-45E2-B7D3-962BDF6B8509}">
      <dgm:prSet/>
      <dgm:spPr/>
      <dgm:t>
        <a:bodyPr/>
        <a:lstStyle/>
        <a:p>
          <a:endParaRPr lang="es-BO"/>
        </a:p>
      </dgm:t>
    </dgm:pt>
    <dgm:pt modelId="{98A007DF-818C-4F41-BD49-0F1E30B83702}" type="sibTrans" cxnId="{5C26B237-142C-45E2-B7D3-962BDF6B8509}">
      <dgm:prSet/>
      <dgm:spPr/>
      <dgm:t>
        <a:bodyPr/>
        <a:lstStyle/>
        <a:p>
          <a:endParaRPr lang="es-BO"/>
        </a:p>
      </dgm:t>
    </dgm:pt>
    <dgm:pt modelId="{8D5A20FF-83B0-4ACE-A698-DD9E9E370A23}">
      <dgm:prSet phldrT="[Texto]" custT="1"/>
      <dgm:spPr>
        <a:solidFill>
          <a:srgbClr val="70AD47">
            <a:alpha val="69804"/>
          </a:srgbClr>
        </a:solidFill>
      </dgm:spPr>
      <dgm:t>
        <a:bodyPr/>
        <a:lstStyle/>
        <a:p>
          <a:pPr algn="l">
            <a:buNone/>
          </a:pPr>
          <a:endParaRPr lang="es-BO" sz="300" b="0" dirty="0">
            <a:latin typeface="Century Gothic" panose="020B0502020202020204" pitchFamily="34" charset="0"/>
          </a:endParaRPr>
        </a:p>
      </dgm:t>
    </dgm:pt>
    <dgm:pt modelId="{CE85EAD9-F4DA-4347-A548-0672FFE2F36F}" type="parTrans" cxnId="{E0151291-7A7C-4367-B1DD-5188BACCA933}">
      <dgm:prSet/>
      <dgm:spPr/>
      <dgm:t>
        <a:bodyPr/>
        <a:lstStyle/>
        <a:p>
          <a:endParaRPr lang="es-BO"/>
        </a:p>
      </dgm:t>
    </dgm:pt>
    <dgm:pt modelId="{69F9F90F-A7A0-42CE-81FE-AF8280A06D95}" type="sibTrans" cxnId="{E0151291-7A7C-4367-B1DD-5188BACCA933}">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3" custScaleX="244619" custScaleY="145619" custLinFactX="52402" custLinFactY="100000" custLinFactNeighborX="100000" custLinFactNeighborY="121839"/>
      <dgm:spPr>
        <a:blipFill rotWithShape="1">
          <a:blip xmlns:r="http://schemas.openxmlformats.org/officeDocument/2006/relationships" r:embed="rId1"/>
          <a:srcRect/>
          <a:stretch>
            <a:fillRect l="-4000" r="-4000"/>
          </a:stretch>
        </a:blipFill>
      </dgm:spPr>
    </dgm:pt>
    <dgm:pt modelId="{819540C5-2434-4EBB-92CF-77F883B0EE4B}" type="pres">
      <dgm:prSet presAssocID="{898E8C84-0A2A-4132-81B8-D97CD0F548E5}" presName="childNode" presStyleLbl="node1" presStyleIdx="0" presStyleCnt="3" custScaleX="119930" custScaleY="127734" custLinFactNeighborX="17678" custLinFactNeighborY="-549">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3" custScaleX="52328" custLinFactNeighborX="16887" custLinFactNeighborY="-7084">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3" custScaleX="231835" custScaleY="138415" custLinFactX="31603" custLinFactY="100000" custLinFactNeighborX="100000" custLinFactNeighborY="117082"/>
      <dgm:spPr>
        <a:blipFill>
          <a:blip xmlns:r="http://schemas.openxmlformats.org/officeDocument/2006/relationships" r:embed="rId2"/>
          <a:srcRect/>
          <a:stretch>
            <a:fillRect t="-24000" b="-24000"/>
          </a:stretch>
        </a:blipFill>
      </dgm:spPr>
    </dgm:pt>
    <dgm:pt modelId="{EDE520B5-BB4E-400D-A7AA-12D05816E9B4}" type="pres">
      <dgm:prSet presAssocID="{A178379F-F99C-4DEA-8DF5-A38335A1E1E4}" presName="childNode" presStyleLbl="node1" presStyleIdx="1" presStyleCnt="3" custScaleX="119292" custScaleY="127734" custLinFactNeighborX="5708" custLinFactNeighborY="-3641">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3" custScaleX="80168" custLinFactNeighborX="-21397" custLinFactNeighborY="-9465">
        <dgm:presLayoutVars>
          <dgm:chMax val="0"/>
          <dgm:bulletEnabled val="1"/>
        </dgm:presLayoutVars>
      </dgm:prSet>
      <dgm:spPr/>
      <dgm:t>
        <a:bodyPr/>
        <a:lstStyle/>
        <a:p>
          <a:endParaRPr lang="es-ES"/>
        </a:p>
      </dgm:t>
    </dgm:pt>
    <dgm:pt modelId="{2A092851-2631-4274-9AD7-830F3EC457FF}" type="pres">
      <dgm:prSet presAssocID="{F78C4CB7-DF64-456F-8010-7A2609FD33B4}" presName="sibTrans" presStyleCnt="0"/>
      <dgm:spPr/>
    </dgm:pt>
    <dgm:pt modelId="{0184A8AC-335C-461E-B01C-F2A2D3C642F9}" type="pres">
      <dgm:prSet presAssocID="{FF25147E-0604-4F6C-A31A-933E14A0009E}" presName="compositeNode" presStyleCnt="0">
        <dgm:presLayoutVars>
          <dgm:bulletEnabled val="1"/>
        </dgm:presLayoutVars>
      </dgm:prSet>
      <dgm:spPr/>
    </dgm:pt>
    <dgm:pt modelId="{565DA495-E44F-4D3F-A4C8-245E9C0CE144}" type="pres">
      <dgm:prSet presAssocID="{FF25147E-0604-4F6C-A31A-933E14A0009E}" presName="image" presStyleLbl="fgImgPlace1" presStyleIdx="2" presStyleCnt="3" custScaleX="238394" custScaleY="137851" custLinFactY="100000" custLinFactNeighborX="73528" custLinFactNeighborY="123511"/>
      <dgm:spPr>
        <a:blipFill rotWithShape="1">
          <a:blip xmlns:r="http://schemas.openxmlformats.org/officeDocument/2006/relationships" r:embed="rId3"/>
          <a:srcRect/>
          <a:stretch>
            <a:fillRect l="-1000" r="-1000"/>
          </a:stretch>
        </a:blipFill>
      </dgm:spPr>
    </dgm:pt>
    <dgm:pt modelId="{2EA77FF9-9BD2-4CEE-A5AF-C2719B02D6D5}" type="pres">
      <dgm:prSet presAssocID="{FF25147E-0604-4F6C-A31A-933E14A0009E}" presName="childNode" presStyleLbl="node1" presStyleIdx="2" presStyleCnt="3" custScaleX="122718" custScaleY="127734" custLinFactNeighborX="-14698" custLinFactNeighborY="-3174">
        <dgm:presLayoutVars>
          <dgm:bulletEnabled val="1"/>
        </dgm:presLayoutVars>
      </dgm:prSet>
      <dgm:spPr/>
      <dgm:t>
        <a:bodyPr/>
        <a:lstStyle/>
        <a:p>
          <a:endParaRPr lang="es-ES"/>
        </a:p>
      </dgm:t>
    </dgm:pt>
    <dgm:pt modelId="{C73ED3CD-8753-4F86-931D-74FB61436E20}" type="pres">
      <dgm:prSet presAssocID="{FF25147E-0604-4F6C-A31A-933E14A0009E}" presName="parentNode" presStyleLbl="revTx" presStyleIdx="2" presStyleCnt="3" custScaleX="37051" custLinFactX="-27805" custLinFactNeighborX="-100000" custLinFactNeighborY="-9407">
        <dgm:presLayoutVars>
          <dgm:chMax val="0"/>
          <dgm:bulletEnabled val="1"/>
        </dgm:presLayoutVars>
      </dgm:prSet>
      <dgm:spPr/>
      <dgm:t>
        <a:bodyPr/>
        <a:lstStyle/>
        <a:p>
          <a:endParaRPr lang="es-ES"/>
        </a:p>
      </dgm:t>
    </dgm:pt>
  </dgm:ptLst>
  <dgm:cxnLst>
    <dgm:cxn modelId="{F7A56316-EAE1-46A1-B604-AC37DCF4E8CA}" type="presOf" srcId="{0F8B3533-B5DD-40B4-8156-FB7636B8BF8D}" destId="{819540C5-2434-4EBB-92CF-77F883B0EE4B}" srcOrd="0" destOrd="8" presId="urn:microsoft.com/office/officeart/2005/8/layout/hList2"/>
    <dgm:cxn modelId="{E1EFD6FA-BFE8-4944-ACF9-767ABFF26BCB}" srcId="{A178379F-F99C-4DEA-8DF5-A38335A1E1E4}" destId="{EE3CE01C-3606-4D53-B354-3984E7BC3CD6}" srcOrd="16" destOrd="0" parTransId="{5462AC52-4B4C-42BC-86D4-58A1177CED48}" sibTransId="{646647D5-984D-47AA-9D53-9329B540D3A0}"/>
    <dgm:cxn modelId="{8CA3F7DC-D86B-4543-AD4B-EAF0FA15B8EF}" srcId="{A178379F-F99C-4DEA-8DF5-A38335A1E1E4}" destId="{8A9EC575-7F33-4F1A-A1C9-FD3FD603C925}" srcOrd="17" destOrd="0" parTransId="{AAB82860-796A-4A89-9C77-9A7FE86DB470}" sibTransId="{1F33666B-83AF-4130-A1A2-C96CFB3B8D17}"/>
    <dgm:cxn modelId="{412A9B1D-DC71-4F42-A08A-547E0B31C156}" type="presOf" srcId="{C82C3965-14F6-4688-B6BA-43AF2A0DA45E}" destId="{EDE520B5-BB4E-400D-A7AA-12D05816E9B4}" srcOrd="0" destOrd="0" presId="urn:microsoft.com/office/officeart/2005/8/layout/hList2"/>
    <dgm:cxn modelId="{C261C25A-22D3-49FC-98C4-369D7F0A421C}" type="presOf" srcId="{EE3CE01C-3606-4D53-B354-3984E7BC3CD6}" destId="{EDE520B5-BB4E-400D-A7AA-12D05816E9B4}" srcOrd="0" destOrd="16" presId="urn:microsoft.com/office/officeart/2005/8/layout/hList2"/>
    <dgm:cxn modelId="{A9FCE947-6F44-44E3-AF90-25FD2E9885DD}" srcId="{CCE27CBA-61A6-4AE5-B19D-0F36DDA31E61}" destId="{A178379F-F99C-4DEA-8DF5-A38335A1E1E4}" srcOrd="1" destOrd="0" parTransId="{FC1FB316-6206-4B38-AEE0-6B3D64102126}" sibTransId="{F78C4CB7-DF64-456F-8010-7A2609FD33B4}"/>
    <dgm:cxn modelId="{95E1A6EA-37D8-4465-B6F2-C535A205A2BB}" type="presOf" srcId="{DE140C29-6449-49E0-BEA4-BD2C9F871D34}" destId="{EDE520B5-BB4E-400D-A7AA-12D05816E9B4}" srcOrd="0" destOrd="9" presId="urn:microsoft.com/office/officeart/2005/8/layout/hList2"/>
    <dgm:cxn modelId="{5143E7A7-707C-4755-BDBC-D45D94ADA4CE}" type="presOf" srcId="{EDB241D0-2644-4F1D-BAF3-513C734EE8B4}" destId="{819540C5-2434-4EBB-92CF-77F883B0EE4B}" srcOrd="0" destOrd="10" presId="urn:microsoft.com/office/officeart/2005/8/layout/hList2"/>
    <dgm:cxn modelId="{8F7A2EEF-B037-4A68-A9E9-488FF2F8C91E}" srcId="{A178379F-F99C-4DEA-8DF5-A38335A1E1E4}" destId="{10E2AC47-6B27-4398-BC32-5DE31B8B5067}" srcOrd="8" destOrd="0" parTransId="{B72461AA-02BD-43D7-9D61-BB52AA8B3D9C}" sibTransId="{074A92D4-9770-4853-B652-C550062F846A}"/>
    <dgm:cxn modelId="{E02A2F6C-07A3-4053-BA9F-A5BEA86DA3DB}" srcId="{898E8C84-0A2A-4132-81B8-D97CD0F548E5}" destId="{4AFF9F26-F154-41CD-8C8A-D10076890C7C}" srcOrd="12" destOrd="0" parTransId="{EC703A6D-BFC5-4DCB-B7A0-62ADA843A17D}" sibTransId="{38205FAC-FDB2-4CEA-84A0-FFF67044C6E2}"/>
    <dgm:cxn modelId="{95FE80DD-6E82-4818-8F4D-7C78FE4D71F7}" type="presOf" srcId="{898E8C84-0A2A-4132-81B8-D97CD0F548E5}" destId="{56E194EA-32E0-4562-8397-EF5C87FC40E1}" srcOrd="0" destOrd="0" presId="urn:microsoft.com/office/officeart/2005/8/layout/hList2"/>
    <dgm:cxn modelId="{7AF75354-82E3-4B0F-9744-AF00F5E90D58}" type="presOf" srcId="{94F4F317-33D6-46E1-9DCE-BC159A919BEB}" destId="{2EA77FF9-9BD2-4CEE-A5AF-C2719B02D6D5}" srcOrd="0" destOrd="8" presId="urn:microsoft.com/office/officeart/2005/8/layout/hList2"/>
    <dgm:cxn modelId="{85150A2D-70F5-4CD5-8BCA-ACC26A31BC05}" type="presOf" srcId="{F983FA2D-9400-4763-BE3D-25C16E233ABA}" destId="{819540C5-2434-4EBB-92CF-77F883B0EE4B}" srcOrd="0" destOrd="14" presId="urn:microsoft.com/office/officeart/2005/8/layout/hList2"/>
    <dgm:cxn modelId="{77FF385E-E2D0-499E-9A1D-11B4F9B9B0DE}" type="presOf" srcId="{E8ABAA21-A1D0-4D3C-96BF-C597967C0D35}" destId="{819540C5-2434-4EBB-92CF-77F883B0EE4B}" srcOrd="0" destOrd="3" presId="urn:microsoft.com/office/officeart/2005/8/layout/hList2"/>
    <dgm:cxn modelId="{41316B23-ED01-4832-BD29-9C04554714A7}" type="presOf" srcId="{C0A85C2C-EE58-4BFF-B94A-783F446F0BED}" destId="{EDE520B5-BB4E-400D-A7AA-12D05816E9B4}" srcOrd="0" destOrd="3" presId="urn:microsoft.com/office/officeart/2005/8/layout/hList2"/>
    <dgm:cxn modelId="{5C26B237-142C-45E2-B7D3-962BDF6B8509}" srcId="{898E8C84-0A2A-4132-81B8-D97CD0F548E5}" destId="{E8ABAA21-A1D0-4D3C-96BF-C597967C0D35}" srcOrd="3" destOrd="0" parTransId="{60F78CFE-47DF-4C6B-AB47-87638DADF6B6}" sibTransId="{98A007DF-818C-4F41-BD49-0F1E30B83702}"/>
    <dgm:cxn modelId="{E5BDB9EA-C938-46C8-A892-C18A8DF55FD7}" srcId="{FF25147E-0604-4F6C-A31A-933E14A0009E}" destId="{E6069C6D-9429-4876-B1C2-413DA47B3788}" srcOrd="10" destOrd="0" parTransId="{C9AA5AC8-9B44-4C6A-9B03-8A7ECDC6D80F}" sibTransId="{0F1FCB3A-C54C-434B-BA77-14CBE236DDB7}"/>
    <dgm:cxn modelId="{DF536FE3-8B38-4AE6-94AD-9F0091BA65F3}" srcId="{898E8C84-0A2A-4132-81B8-D97CD0F548E5}" destId="{179D364B-7321-44FF-9152-BB6063B3271F}" srcOrd="2" destOrd="0" parTransId="{6A72C2AA-0AB5-447D-8CB1-6F86D8ACD9BB}" sibTransId="{DCB6047A-3520-4BF8-BE52-37B2048D3D2A}"/>
    <dgm:cxn modelId="{C152AF12-C21B-4D6F-9A2B-0C569C7B5784}" type="presOf" srcId="{81DBF62E-FE8F-4FDE-B303-8BF955E2C7B3}" destId="{819540C5-2434-4EBB-92CF-77F883B0EE4B}" srcOrd="0" destOrd="16" presId="urn:microsoft.com/office/officeart/2005/8/layout/hList2"/>
    <dgm:cxn modelId="{09ABA334-CA01-4F0A-8C88-43CE2881076F}" type="presOf" srcId="{7E6869AD-C1E6-4751-B1A7-6109D6F0B262}" destId="{819540C5-2434-4EBB-92CF-77F883B0EE4B}" srcOrd="0" destOrd="1" presId="urn:microsoft.com/office/officeart/2005/8/layout/hList2"/>
    <dgm:cxn modelId="{D388813C-E4A4-4B36-B886-67FC8AAAC1E6}" srcId="{EA440256-491C-47F3-8404-DAAD3F05F8CD}" destId="{8BF33041-2E90-41CD-AD77-790A1B69E2B8}" srcOrd="1" destOrd="0" parTransId="{2970EC91-C6F8-469C-8DA1-46BE8131E7E2}" sibTransId="{BC2352E1-CEB8-4307-B176-655D97D913F2}"/>
    <dgm:cxn modelId="{5FEA60A9-9FDB-46E6-9E9A-4ADFEF83F430}" type="presOf" srcId="{2F92A4AE-5419-42E1-B631-1ABBDB67A44D}" destId="{2EA77FF9-9BD2-4CEE-A5AF-C2719B02D6D5}" srcOrd="0" destOrd="16" presId="urn:microsoft.com/office/officeart/2005/8/layout/hList2"/>
    <dgm:cxn modelId="{F5BB1B4C-4B7E-458A-A5EC-A2A90320886B}" srcId="{A178379F-F99C-4DEA-8DF5-A38335A1E1E4}" destId="{B9CF9806-2941-471E-8B96-98F10D613FD1}" srcOrd="5" destOrd="0" parTransId="{0C4834D4-A549-4636-B548-C62145C55FBE}" sibTransId="{ED8188CB-5488-4CBC-BBD6-2DA1D588F637}"/>
    <dgm:cxn modelId="{0A41DE50-2594-4C57-9894-A7E8954F198A}" srcId="{A178379F-F99C-4DEA-8DF5-A38335A1E1E4}" destId="{C82C3965-14F6-4688-B6BA-43AF2A0DA45E}" srcOrd="0" destOrd="0" parTransId="{8B0B8D1C-9323-4B7F-8732-F4B92818FE77}" sibTransId="{A50B4D90-A5F8-40C0-B8C4-9AD8997378C8}"/>
    <dgm:cxn modelId="{AC723B21-046C-43DB-BE6E-AAE56F93540A}" type="presOf" srcId="{179D364B-7321-44FF-9152-BB6063B3271F}" destId="{819540C5-2434-4EBB-92CF-77F883B0EE4B}" srcOrd="0" destOrd="2" presId="urn:microsoft.com/office/officeart/2005/8/layout/hList2"/>
    <dgm:cxn modelId="{C656740A-E490-4113-AF1C-CCBF1954C76B}" type="presOf" srcId="{334F8C19-26FD-4CEC-B923-62790B4E098F}" destId="{EDE520B5-BB4E-400D-A7AA-12D05816E9B4}" srcOrd="0" destOrd="1" presId="urn:microsoft.com/office/officeart/2005/8/layout/hList2"/>
    <dgm:cxn modelId="{033BC656-4F5E-4629-98EC-39B48333F616}" srcId="{FF25147E-0604-4F6C-A31A-933E14A0009E}" destId="{C072D64B-FE26-4FA7-B6CB-83A16B70F526}" srcOrd="4" destOrd="0" parTransId="{FBE93B8E-016C-48B2-BD13-C99E2C2BD2D5}" sibTransId="{5D5C49B3-AEB4-4C43-8741-5605DE162C9B}"/>
    <dgm:cxn modelId="{1E491194-8025-483A-B6A2-C4320CC7FB92}" type="presOf" srcId="{941A64BA-5F48-4888-AEF3-F152F489B05D}" destId="{819540C5-2434-4EBB-92CF-77F883B0EE4B}" srcOrd="0" destOrd="7" presId="urn:microsoft.com/office/officeart/2005/8/layout/hList2"/>
    <dgm:cxn modelId="{7835F372-FEC4-4DAE-85D3-F02796DF17E5}" srcId="{FF25147E-0604-4F6C-A31A-933E14A0009E}" destId="{406A13D7-6B07-4C0E-837B-CA91522B496C}" srcOrd="14" destOrd="0" parTransId="{D005C4B3-E799-4FAE-A5D7-40C145B443B0}" sibTransId="{AA4B1C9F-C097-4213-ACDA-1833C8BE0318}"/>
    <dgm:cxn modelId="{4481B79D-8530-4C25-B311-47C7CC3DF088}" type="presOf" srcId="{95255AB6-E858-4E44-8BB6-F282A99F31A0}" destId="{819540C5-2434-4EBB-92CF-77F883B0EE4B}" srcOrd="0" destOrd="11" presId="urn:microsoft.com/office/officeart/2005/8/layout/hList2"/>
    <dgm:cxn modelId="{43CFAEA8-F59F-4558-96D4-4A01C3D3EDEA}" srcId="{FF25147E-0604-4F6C-A31A-933E14A0009E}" destId="{4C70D7E1-5EB3-471D-8C89-9F212C42FB83}" srcOrd="11" destOrd="0" parTransId="{9895CF3F-AD80-4213-9F33-A90A30F7022A}" sibTransId="{584089E2-D240-498F-95A4-0352B8FEC027}"/>
    <dgm:cxn modelId="{ACB3D0D0-F848-4E79-948A-5E765EBFAA20}" type="presOf" srcId="{4373AA9F-BA27-40F3-86DE-FDC975C9BE4F}" destId="{EDE520B5-BB4E-400D-A7AA-12D05816E9B4}" srcOrd="0" destOrd="2" presId="urn:microsoft.com/office/officeart/2005/8/layout/hList2"/>
    <dgm:cxn modelId="{A4A075A4-2939-47DF-93B5-C43E7D9F44F7}" srcId="{FF25147E-0604-4F6C-A31A-933E14A0009E}" destId="{1250FCD7-776B-42EA-85F4-8863BDC6B56C}" srcOrd="2" destOrd="0" parTransId="{1664122D-11B3-4E0B-B0B0-33F3B2F07EAE}" sibTransId="{0F64A836-D13F-4E55-B2D3-2AFA8609FB00}"/>
    <dgm:cxn modelId="{836AEDBA-C5D9-4EAB-8B83-289E37E90F50}" type="presOf" srcId="{A4622505-8C1C-4CF4-BC4C-47CE4931F75E}" destId="{2EA77FF9-9BD2-4CEE-A5AF-C2719B02D6D5}" srcOrd="0" destOrd="0" presId="urn:microsoft.com/office/officeart/2005/8/layout/hList2"/>
    <dgm:cxn modelId="{52E157AA-9CB4-4C9A-B834-B92F6F89B249}" srcId="{898E8C84-0A2A-4132-81B8-D97CD0F548E5}" destId="{BC24A869-D6B1-4148-91FE-BF75F67F5242}" srcOrd="6" destOrd="0" parTransId="{FFEE1452-967A-49EE-BC5A-339CD3D7A8CC}" sibTransId="{917300D8-BA0D-4D12-8F9F-9A396E385E70}"/>
    <dgm:cxn modelId="{6D451999-35A4-4D7E-9338-CB9F6A6AD2F7}" type="presOf" srcId="{68972167-6A5C-44AE-B573-517820BE83A6}" destId="{2EA77FF9-9BD2-4CEE-A5AF-C2719B02D6D5}" srcOrd="0" destOrd="17" presId="urn:microsoft.com/office/officeart/2005/8/layout/hList2"/>
    <dgm:cxn modelId="{DBF3E7B7-8D43-4B3D-8562-674B7549F6DE}" srcId="{FF25147E-0604-4F6C-A31A-933E14A0009E}" destId="{AC053B65-73A6-421C-8F9B-C57291552439}" srcOrd="6" destOrd="0" parTransId="{0432BD69-716A-4C5C-A8C5-4E52FF968DED}" sibTransId="{FCFFFC5B-8B4B-480D-84B0-4CF6C49144F2}"/>
    <dgm:cxn modelId="{21F4F3ED-9087-4750-855C-75C4CC526BA8}" srcId="{A178379F-F99C-4DEA-8DF5-A38335A1E1E4}" destId="{C0A85C2C-EE58-4BFF-B94A-783F446F0BED}" srcOrd="3" destOrd="0" parTransId="{D0C2153C-6327-4DF1-BC4A-90F57CC92E6E}" sibTransId="{A4D14A5E-62D3-4B21-8E19-8EF9FA6ACD4A}"/>
    <dgm:cxn modelId="{E79192C2-20BB-44E4-867F-B3DB708D4E69}" srcId="{FF25147E-0604-4F6C-A31A-933E14A0009E}" destId="{2F92A4AE-5419-42E1-B631-1ABBDB67A44D}" srcOrd="16" destOrd="0" parTransId="{E0F5BBA1-F208-4411-B84B-6482D24921CE}" sibTransId="{BDA71417-7DD7-4AB2-9555-58AEBF85989C}"/>
    <dgm:cxn modelId="{8D4D23C2-B931-4EE3-A294-9CE814DA44FB}" srcId="{A178379F-F99C-4DEA-8DF5-A38335A1E1E4}" destId="{45EE9C5A-030D-43CD-85B4-3340B78811C5}" srcOrd="18" destOrd="0" parTransId="{FCCC7EDE-1C90-477C-A31A-9FF36C8D04BB}" sibTransId="{28CA24F2-7406-4CE0-9A31-840E3C0EDE8A}"/>
    <dgm:cxn modelId="{54DCEE84-3220-433C-B9BC-4490047D058A}" type="presOf" srcId="{3702DC59-63B0-4972-8447-0FCB31255CEC}" destId="{819540C5-2434-4EBB-92CF-77F883B0EE4B}" srcOrd="0" destOrd="9" presId="urn:microsoft.com/office/officeart/2005/8/layout/hList2"/>
    <dgm:cxn modelId="{478444E1-F31A-4B9F-B4C3-AEB80AB5351F}" srcId="{FF25147E-0604-4F6C-A31A-933E14A0009E}" destId="{DF7B4413-1663-412A-8B6A-A50676F91DB1}" srcOrd="12" destOrd="0" parTransId="{5F411752-BCAC-40F7-8EC6-9DA8D287101A}" sibTransId="{136576EB-EC88-4E87-B39C-AAC0D9DD1EF4}"/>
    <dgm:cxn modelId="{913976CD-7066-49B6-924B-32D10E6E5058}" type="presOf" srcId="{8D5A20FF-83B0-4ACE-A698-DD9E9E370A23}" destId="{2EA77FF9-9BD2-4CEE-A5AF-C2719B02D6D5}" srcOrd="0" destOrd="1" presId="urn:microsoft.com/office/officeart/2005/8/layout/hList2"/>
    <dgm:cxn modelId="{8AE4D4AF-0FAB-4427-AF80-82D56DEDD490}" srcId="{FF25147E-0604-4F6C-A31A-933E14A0009E}" destId="{29A3C183-606A-42D3-83D9-06A1FF88C886}" srcOrd="15" destOrd="0" parTransId="{D8049332-7BA7-4D3F-9540-CE346419B46E}" sibTransId="{F69ABBB7-501C-4682-9358-9DB046E41EBB}"/>
    <dgm:cxn modelId="{F00ADD3A-32C1-4D5B-AAEA-17B4174256DB}" srcId="{FF25147E-0604-4F6C-A31A-933E14A0009E}" destId="{A8C745C9-E300-4E62-8CEC-33F67DE6BE5A}" srcOrd="7" destOrd="0" parTransId="{53774D44-CD62-4066-9243-F49DF3427269}" sibTransId="{EC78AA7F-F164-46E6-B980-54CB258D6689}"/>
    <dgm:cxn modelId="{F9C3A41E-26D1-42F8-9073-70AD0221CB31}" type="presOf" srcId="{1717CD56-3C22-40B0-B65D-DC6B6D5F29D4}" destId="{EDE520B5-BB4E-400D-A7AA-12D05816E9B4}" srcOrd="0" destOrd="7" presId="urn:microsoft.com/office/officeart/2005/8/layout/hList2"/>
    <dgm:cxn modelId="{73AE61CB-DFDB-4D13-BFF0-F7CD499A0C30}" srcId="{A178379F-F99C-4DEA-8DF5-A38335A1E1E4}" destId="{4FC22076-D5B8-4DEB-B0F0-3F408D17878B}" srcOrd="10" destOrd="0" parTransId="{2E810085-F89E-4EAD-948A-328FA02EE9C2}" sibTransId="{ECB4556A-71F1-4B84-9505-8CAFC09714A0}"/>
    <dgm:cxn modelId="{DC6CEB4E-FE24-4B63-A284-675E6889B54A}" srcId="{898E8C84-0A2A-4132-81B8-D97CD0F548E5}" destId="{7E6869AD-C1E6-4751-B1A7-6109D6F0B262}" srcOrd="1" destOrd="0" parTransId="{12A1FA1D-4202-413E-B76F-5023100199FD}" sibTransId="{0F6B1661-1470-4778-B0AC-45AAC9D5C767}"/>
    <dgm:cxn modelId="{1F8E8F26-A910-4E2B-9BFB-791B99B7264A}" type="presOf" srcId="{AF7F22D7-D73B-4ADE-B0F7-277F3296331E}" destId="{EDE520B5-BB4E-400D-A7AA-12D05816E9B4}" srcOrd="0" destOrd="11" presId="urn:microsoft.com/office/officeart/2005/8/layout/hList2"/>
    <dgm:cxn modelId="{E46E59A9-699E-469F-AB97-803C099398F2}" srcId="{A178379F-F99C-4DEA-8DF5-A38335A1E1E4}" destId="{6B60CE37-32C7-48BA-8AF2-D56D7AE9137A}" srcOrd="12" destOrd="0" parTransId="{AD7D53C1-8361-49CA-9AAD-397B9225A107}" sibTransId="{00F6992B-B84C-4855-99D5-6AC5945D83C3}"/>
    <dgm:cxn modelId="{CCA43B83-16BD-4C50-8488-7979B836D488}" srcId="{A178379F-F99C-4DEA-8DF5-A38335A1E1E4}" destId="{94219A63-7921-4089-B445-3DDCDC7CC83F}" srcOrd="14" destOrd="0" parTransId="{983CAC7F-DB55-4FCB-BC07-6AD3C9F4B0EF}" sibTransId="{260D72C0-B7BF-41AB-9966-F62B1C4B2E7D}"/>
    <dgm:cxn modelId="{5ECB1FA3-6A73-4002-8210-D24C39AE4D4A}" type="presOf" srcId="{29A3C183-606A-42D3-83D9-06A1FF88C886}" destId="{2EA77FF9-9BD2-4CEE-A5AF-C2719B02D6D5}" srcOrd="0" destOrd="15" presId="urn:microsoft.com/office/officeart/2005/8/layout/hList2"/>
    <dgm:cxn modelId="{F3275EA2-0520-4D70-9E36-A934662DB839}" type="presOf" srcId="{C072D64B-FE26-4FA7-B6CB-83A16B70F526}" destId="{2EA77FF9-9BD2-4CEE-A5AF-C2719B02D6D5}" srcOrd="0" destOrd="4" presId="urn:microsoft.com/office/officeart/2005/8/layout/hList2"/>
    <dgm:cxn modelId="{322ADFE1-642F-4D0F-ABA0-714C40A82341}" type="presOf" srcId="{D97AD6A3-B3E1-4CF9-BBE3-23DC65B9FEAB}" destId="{819540C5-2434-4EBB-92CF-77F883B0EE4B}" srcOrd="0" destOrd="5" presId="urn:microsoft.com/office/officeart/2005/8/layout/hList2"/>
    <dgm:cxn modelId="{A68BEE06-4512-45B9-8744-666FEB7C6D68}" type="presOf" srcId="{4C70D7E1-5EB3-471D-8C89-9F212C42FB83}" destId="{2EA77FF9-9BD2-4CEE-A5AF-C2719B02D6D5}" srcOrd="0" destOrd="11" presId="urn:microsoft.com/office/officeart/2005/8/layout/hList2"/>
    <dgm:cxn modelId="{3B42D1FD-D227-4CAC-BC25-F2C3E84F03B3}" type="presOf" srcId="{8A3E624F-18F6-4CF9-B839-CC959A9CE75B}" destId="{819540C5-2434-4EBB-92CF-77F883B0EE4B}" srcOrd="0" destOrd="4" presId="urn:microsoft.com/office/officeart/2005/8/layout/hList2"/>
    <dgm:cxn modelId="{C170A860-B3DA-4451-B828-45AEA5E9B47F}" srcId="{FF25147E-0604-4F6C-A31A-933E14A0009E}" destId="{B2996064-251E-462A-9A82-9D834484DBB3}" srcOrd="9" destOrd="0" parTransId="{04F9BB88-C4DB-4ED8-850E-086EDEFD1798}" sibTransId="{AF9E448B-F840-4787-967A-90DE017DE731}"/>
    <dgm:cxn modelId="{E0151291-7A7C-4367-B1DD-5188BACCA933}" srcId="{FF25147E-0604-4F6C-A31A-933E14A0009E}" destId="{8D5A20FF-83B0-4ACE-A698-DD9E9E370A23}" srcOrd="1" destOrd="0" parTransId="{CE85EAD9-F4DA-4347-A548-0672FFE2F36F}" sibTransId="{69F9F90F-A7A0-42CE-81FE-AF8280A06D95}"/>
    <dgm:cxn modelId="{9E4FA461-3584-48E6-B8D0-F1A464D16CC0}" srcId="{FF25147E-0604-4F6C-A31A-933E14A0009E}" destId="{68972167-6A5C-44AE-B573-517820BE83A6}" srcOrd="17" destOrd="0" parTransId="{28EF50E6-C6E5-4561-9729-5E4F2752E667}" sibTransId="{0EF3C87B-645C-4F3E-99F3-D4582F6CBC47}"/>
    <dgm:cxn modelId="{911D2677-1F91-4C09-8DF5-104C6AD24D2E}" type="presOf" srcId="{4FC22076-D5B8-4DEB-B0F0-3F408D17878B}" destId="{EDE520B5-BB4E-400D-A7AA-12D05816E9B4}" srcOrd="0" destOrd="10" presId="urn:microsoft.com/office/officeart/2005/8/layout/hList2"/>
    <dgm:cxn modelId="{6BBC2F6B-3051-49B1-BA18-59C765BE0B3D}" srcId="{EA440256-491C-47F3-8404-DAAD3F05F8CD}" destId="{81DBF62E-FE8F-4FDE-B303-8BF955E2C7B3}" srcOrd="0" destOrd="0" parTransId="{4AD59889-D894-433D-9D80-DEFB54A69D72}" sibTransId="{860BE0A8-7EEB-4376-B683-1365665AEF5D}"/>
    <dgm:cxn modelId="{5E78E8ED-1B61-494C-8E33-4640C65BE873}" type="presOf" srcId="{00E82852-20B8-4461-8049-E74C0857DF60}" destId="{819540C5-2434-4EBB-92CF-77F883B0EE4B}" srcOrd="0" destOrd="13" presId="urn:microsoft.com/office/officeart/2005/8/layout/hList2"/>
    <dgm:cxn modelId="{AA43888E-11BD-464F-8095-4EE58E8C07D8}" type="presOf" srcId="{E6069C6D-9429-4876-B1C2-413DA47B3788}" destId="{2EA77FF9-9BD2-4CEE-A5AF-C2719B02D6D5}" srcOrd="0" destOrd="10" presId="urn:microsoft.com/office/officeart/2005/8/layout/hList2"/>
    <dgm:cxn modelId="{664C8318-433C-44A7-8BD3-EB8C1AD9DC80}" srcId="{A178379F-F99C-4DEA-8DF5-A38335A1E1E4}" destId="{6115F834-9069-4FAE-8F36-4C22EE4A29ED}" srcOrd="15" destOrd="0" parTransId="{3205C831-8AE7-4EA1-95E4-35000EB7B36B}" sibTransId="{1AD7C7FA-BBCF-4D48-98BE-008951EA8BB3}"/>
    <dgm:cxn modelId="{259BD5E1-11BB-4741-AC1D-F6DC2A8FA2D6}" type="presOf" srcId="{B9CF9806-2941-471E-8B96-98F10D613FD1}" destId="{EDE520B5-BB4E-400D-A7AA-12D05816E9B4}" srcOrd="0" destOrd="5" presId="urn:microsoft.com/office/officeart/2005/8/layout/hList2"/>
    <dgm:cxn modelId="{3DC264FA-D61C-4D75-8E45-DFBD4E29C791}" srcId="{898E8C84-0A2A-4132-81B8-D97CD0F548E5}" destId="{3702DC59-63B0-4972-8447-0FCB31255CEC}" srcOrd="9" destOrd="0" parTransId="{C2358F65-6DEF-4B3D-B5D3-95BAF1E22386}" sibTransId="{BEBAF35C-9F89-4043-9311-85703E37A828}"/>
    <dgm:cxn modelId="{D1520336-F9C3-4838-B563-4503398466DD}" type="presOf" srcId="{DC561DAE-2186-4908-BB35-9D1C937ADD57}" destId="{EDE520B5-BB4E-400D-A7AA-12D05816E9B4}" srcOrd="0" destOrd="13" presId="urn:microsoft.com/office/officeart/2005/8/layout/hList2"/>
    <dgm:cxn modelId="{1D16EC0B-F492-41A0-BE61-F3B3C1ECA3EB}" srcId="{A178379F-F99C-4DEA-8DF5-A38335A1E1E4}" destId="{AF7F22D7-D73B-4ADE-B0F7-277F3296331E}" srcOrd="11" destOrd="0" parTransId="{E30FF821-A05A-4FBD-AE8D-EADFA2EAA959}" sibTransId="{86D84BC1-CE5B-4D89-9318-788D649838E3}"/>
    <dgm:cxn modelId="{14906F2C-20D1-43B0-9AE1-A275EDDB67F3}" type="presOf" srcId="{DF7B4413-1663-412A-8B6A-A50676F91DB1}" destId="{2EA77FF9-9BD2-4CEE-A5AF-C2719B02D6D5}" srcOrd="0" destOrd="12" presId="urn:microsoft.com/office/officeart/2005/8/layout/hList2"/>
    <dgm:cxn modelId="{BCB9F2F3-B5BB-4E69-A810-141D3885D8EB}" type="presOf" srcId="{B0E0BED5-457A-4959-AD6B-30F743D023F0}" destId="{2EA77FF9-9BD2-4CEE-A5AF-C2719B02D6D5}" srcOrd="0" destOrd="5" presId="urn:microsoft.com/office/officeart/2005/8/layout/hList2"/>
    <dgm:cxn modelId="{C76E89CB-35FF-48FC-B832-7E2F87744B41}" type="presOf" srcId="{406A13D7-6B07-4C0E-837B-CA91522B496C}" destId="{2EA77FF9-9BD2-4CEE-A5AF-C2719B02D6D5}" srcOrd="0" destOrd="14" presId="urn:microsoft.com/office/officeart/2005/8/layout/hList2"/>
    <dgm:cxn modelId="{51BB4747-907B-4536-BFC1-9DC270BF6C6C}" srcId="{FF25147E-0604-4F6C-A31A-933E14A0009E}" destId="{B0E0BED5-457A-4959-AD6B-30F743D023F0}" srcOrd="5" destOrd="0" parTransId="{8954A4F7-B3E7-4ECC-802E-E05FA1D21DC7}" sibTransId="{982D50DC-EF47-4644-8ACE-8CB0A633CB50}"/>
    <dgm:cxn modelId="{8730E75F-AAAF-46A7-8A09-24F08DD27131}" srcId="{898E8C84-0A2A-4132-81B8-D97CD0F548E5}" destId="{D97AD6A3-B3E1-4CF9-BBE3-23DC65B9FEAB}" srcOrd="5" destOrd="0" parTransId="{44DDE895-5E65-4FF3-A0BF-13C0BFC096D5}" sibTransId="{AE75BC70-1652-4E6B-B9F4-2AED565393E8}"/>
    <dgm:cxn modelId="{C3D8D8F6-EACC-4BE0-AF30-22899AC7F5D2}" srcId="{A178379F-F99C-4DEA-8DF5-A38335A1E1E4}" destId="{E2C326CE-12F6-4666-896F-9DE04FC9D78C}" srcOrd="6" destOrd="0" parTransId="{B6F4D781-8349-45F8-AAEF-3ED89D284709}" sibTransId="{3F5F64CE-D3B0-4BFA-B8EC-46F197FB646D}"/>
    <dgm:cxn modelId="{F9C01146-8BA2-4D95-B080-989E37C83E6A}" type="presOf" srcId="{1480E8E1-79FF-490F-8185-685C4BC0438F}" destId="{EDE520B5-BB4E-400D-A7AA-12D05816E9B4}" srcOrd="0" destOrd="4" presId="urn:microsoft.com/office/officeart/2005/8/layout/hList2"/>
    <dgm:cxn modelId="{45FA2ED8-C1C3-46C1-862B-F6F73E68359D}" srcId="{FF25147E-0604-4F6C-A31A-933E14A0009E}" destId="{94F4F317-33D6-46E1-9DCE-BC159A919BEB}" srcOrd="8" destOrd="0" parTransId="{72DDCF98-DCF0-45DB-B23C-48109F93BD29}" sibTransId="{B0A8ADAC-9140-49F1-B131-0ACD89C975FD}"/>
    <dgm:cxn modelId="{48B93EAE-C4EB-4A25-8376-F73062D1E4E7}" type="presOf" srcId="{BC24A869-D6B1-4148-91FE-BF75F67F5242}" destId="{819540C5-2434-4EBB-92CF-77F883B0EE4B}" srcOrd="0" destOrd="6" presId="urn:microsoft.com/office/officeart/2005/8/layout/hList2"/>
    <dgm:cxn modelId="{F641AC95-D284-4F7F-ADB3-3D27DA95F9DC}" type="presOf" srcId="{B2996064-251E-462A-9A82-9D834484DBB3}" destId="{2EA77FF9-9BD2-4CEE-A5AF-C2719B02D6D5}" srcOrd="0" destOrd="9" presId="urn:microsoft.com/office/officeart/2005/8/layout/hList2"/>
    <dgm:cxn modelId="{52C9450A-2B8D-4246-B609-504763FB57C3}" srcId="{898E8C84-0A2A-4132-81B8-D97CD0F548E5}" destId="{89E47D5C-50B3-4340-8C4D-68A84D24A215}" srcOrd="0" destOrd="0" parTransId="{16ECC016-2A12-46AB-8A1D-B785AD88A1EA}" sibTransId="{F299BE44-D922-4F85-9594-FBB4984B1CB2}"/>
    <dgm:cxn modelId="{34198554-36D0-4574-8895-CB080756ADCD}" type="presOf" srcId="{E2C326CE-12F6-4666-896F-9DE04FC9D78C}" destId="{EDE520B5-BB4E-400D-A7AA-12D05816E9B4}" srcOrd="0" destOrd="6"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24132A11-1851-45C3-83BC-DD8562FBC90F}" type="presOf" srcId="{4AFF9F26-F154-41CD-8C8A-D10076890C7C}" destId="{819540C5-2434-4EBB-92CF-77F883B0EE4B}" srcOrd="0" destOrd="12" presId="urn:microsoft.com/office/officeart/2005/8/layout/hList2"/>
    <dgm:cxn modelId="{69DA4FB6-7F2A-4566-BF31-0D3ED505A2D3}" type="presOf" srcId="{AC053B65-73A6-421C-8F9B-C57291552439}" destId="{2EA77FF9-9BD2-4CEE-A5AF-C2719B02D6D5}" srcOrd="0" destOrd="6" presId="urn:microsoft.com/office/officeart/2005/8/layout/hList2"/>
    <dgm:cxn modelId="{2E3A35E5-8BDA-4485-909E-A83083B3F6BA}" srcId="{A178379F-F99C-4DEA-8DF5-A38335A1E1E4}" destId="{1480E8E1-79FF-490F-8185-685C4BC0438F}" srcOrd="4" destOrd="0" parTransId="{2CADDDD4-8D7A-4EBC-A0CF-B481AC0FB6FF}" sibTransId="{632924B6-4634-4891-8453-571FC414F9D1}"/>
    <dgm:cxn modelId="{E77BB1BB-7B54-414C-BE11-737968423829}" srcId="{FF25147E-0604-4F6C-A31A-933E14A0009E}" destId="{79260533-2437-49C3-A7E1-4B595544FAC0}" srcOrd="3" destOrd="0" parTransId="{DA363A64-D909-4D79-823B-90AA226D46D1}" sibTransId="{867BB314-CD23-4289-BD9C-3E2A8F61D8C6}"/>
    <dgm:cxn modelId="{A08B46D6-B8B0-43D6-B70E-D24C5B7AEC19}" type="presOf" srcId="{AF6EA3F5-A55D-47AB-B8AB-5B769AA4C0D4}" destId="{2EA77FF9-9BD2-4CEE-A5AF-C2719B02D6D5}" srcOrd="0" destOrd="13" presId="urn:microsoft.com/office/officeart/2005/8/layout/hList2"/>
    <dgm:cxn modelId="{537A429E-11B7-460B-AEAB-F93D2CB6E9AB}" srcId="{CCE27CBA-61A6-4AE5-B19D-0F36DDA31E61}" destId="{FF25147E-0604-4F6C-A31A-933E14A0009E}" srcOrd="2" destOrd="0" parTransId="{9517C481-298C-40CF-B19E-CEFD1B42E829}" sibTransId="{D5F5EEF3-E391-49A4-B119-86D9FE55FE2A}"/>
    <dgm:cxn modelId="{FBB710C9-CFF6-4DFD-B342-14BB26600F42}" srcId="{A178379F-F99C-4DEA-8DF5-A38335A1E1E4}" destId="{1717CD56-3C22-40B0-B65D-DC6B6D5F29D4}" srcOrd="7" destOrd="0" parTransId="{123260C7-C44F-479D-9080-F631D2AB3747}" sibTransId="{950CBE57-C97A-475C-A737-DD8127B9CA20}"/>
    <dgm:cxn modelId="{5620AAAA-8BFA-4543-8FCA-9D94A46C1014}" srcId="{A178379F-F99C-4DEA-8DF5-A38335A1E1E4}" destId="{334F8C19-26FD-4CEC-B923-62790B4E098F}" srcOrd="1" destOrd="0" parTransId="{9903C4AB-1FD4-41C5-B3E3-E0A7540EB229}" sibTransId="{35640590-ABFF-4999-88C8-BEEF2226551E}"/>
    <dgm:cxn modelId="{B34164DB-B0AD-4B46-A230-FA813F705AFF}" srcId="{A178379F-F99C-4DEA-8DF5-A38335A1E1E4}" destId="{4373AA9F-BA27-40F3-86DE-FDC975C9BE4F}" srcOrd="2" destOrd="0" parTransId="{38142A37-61B0-4138-A08E-D19A75046CF9}" sibTransId="{C6473B4F-01D4-48BE-8D86-07F01321B56A}"/>
    <dgm:cxn modelId="{3DB42B0C-C5C1-4C6B-BF75-4979C56884E0}" srcId="{898E8C84-0A2A-4132-81B8-D97CD0F548E5}" destId="{F983FA2D-9400-4763-BE3D-25C16E233ABA}" srcOrd="14" destOrd="0" parTransId="{60B805FF-D561-4A44-957B-0036AFDB26F8}" sibTransId="{6EC0142D-5C52-4B41-8607-1C452C4724BC}"/>
    <dgm:cxn modelId="{14E1D713-0A7A-4AD1-9FA8-D6F063D8F446}" srcId="{898E8C84-0A2A-4132-81B8-D97CD0F548E5}" destId="{95255AB6-E858-4E44-8BB6-F282A99F31A0}" srcOrd="11" destOrd="0" parTransId="{7E1075AD-17A1-4DA5-B07F-75DE78F856E5}" sibTransId="{D7F537DF-5B85-4778-94E7-13127E800F7C}"/>
    <dgm:cxn modelId="{B6E266CB-0A44-48A1-8904-444DE5072DE8}" type="presOf" srcId="{1250FCD7-776B-42EA-85F4-8863BDC6B56C}" destId="{2EA77FF9-9BD2-4CEE-A5AF-C2719B02D6D5}" srcOrd="0" destOrd="2" presId="urn:microsoft.com/office/officeart/2005/8/layout/hList2"/>
    <dgm:cxn modelId="{7CF0B66D-6508-42FA-9FCC-8947275B4677}" type="presOf" srcId="{89E47D5C-50B3-4340-8C4D-68A84D24A215}" destId="{819540C5-2434-4EBB-92CF-77F883B0EE4B}" srcOrd="0" destOrd="0" presId="urn:microsoft.com/office/officeart/2005/8/layout/hList2"/>
    <dgm:cxn modelId="{3ECA7B42-2FB8-4C38-BE7A-09B42D01B7E8}" type="presOf" srcId="{10E2AC47-6B27-4398-BC32-5DE31B8B5067}" destId="{EDE520B5-BB4E-400D-A7AA-12D05816E9B4}" srcOrd="0" destOrd="8" presId="urn:microsoft.com/office/officeart/2005/8/layout/hList2"/>
    <dgm:cxn modelId="{6FB1BB8C-C51D-4C56-851D-4A80BE79488A}" srcId="{898E8C84-0A2A-4132-81B8-D97CD0F548E5}" destId="{EA440256-491C-47F3-8404-DAAD3F05F8CD}" srcOrd="15" destOrd="0" parTransId="{3BBE1434-4ACD-400D-BC80-0BD5CDBB793A}" sibTransId="{A7901D5C-449C-47C6-AAA0-604A7A48F2F7}"/>
    <dgm:cxn modelId="{45B4C235-2C97-4C70-9155-53E37EBF79B7}" type="presOf" srcId="{FF25147E-0604-4F6C-A31A-933E14A0009E}" destId="{C73ED3CD-8753-4F86-931D-74FB61436E20}" srcOrd="0" destOrd="0" presId="urn:microsoft.com/office/officeart/2005/8/layout/hList2"/>
    <dgm:cxn modelId="{6C6C1454-E03B-4457-8C6A-6D7B72A265CA}" type="presOf" srcId="{45EE9C5A-030D-43CD-85B4-3340B78811C5}" destId="{EDE520B5-BB4E-400D-A7AA-12D05816E9B4}" srcOrd="0" destOrd="18" presId="urn:microsoft.com/office/officeart/2005/8/layout/hList2"/>
    <dgm:cxn modelId="{AF994EE5-8C23-4ABB-8893-B017EF7C43B9}" srcId="{FF25147E-0604-4F6C-A31A-933E14A0009E}" destId="{A4622505-8C1C-4CF4-BC4C-47CE4931F75E}" srcOrd="0" destOrd="0" parTransId="{3235FC47-3B34-4ADB-8123-0BE7523458EB}" sibTransId="{1D9DDDC9-6F07-4178-92E9-7BD40A481217}"/>
    <dgm:cxn modelId="{1F0214DF-384D-4A34-9903-6AF3A59AA071}" type="presOf" srcId="{CCE27CBA-61A6-4AE5-B19D-0F36DDA31E61}" destId="{C1915AD2-D66C-498F-BB34-1D7DE2AB7513}" srcOrd="0" destOrd="0" presId="urn:microsoft.com/office/officeart/2005/8/layout/hList2"/>
    <dgm:cxn modelId="{16426EEE-58D0-4500-BACF-57FD08CCC714}" srcId="{898E8C84-0A2A-4132-81B8-D97CD0F548E5}" destId="{EDB241D0-2644-4F1D-BAF3-513C734EE8B4}" srcOrd="10" destOrd="0" parTransId="{0C45C48D-71DF-42AA-87E5-0915BBFC36B6}" sibTransId="{B9A3DEC1-8C77-4242-93E4-9FF30600D53D}"/>
    <dgm:cxn modelId="{A53DD09E-539F-492C-B406-3A41C66E7EC1}" type="presOf" srcId="{8BF33041-2E90-41CD-AD77-790A1B69E2B8}" destId="{819540C5-2434-4EBB-92CF-77F883B0EE4B}" srcOrd="0" destOrd="17" presId="urn:microsoft.com/office/officeart/2005/8/layout/hList2"/>
    <dgm:cxn modelId="{BFAF89BB-2832-4ECA-B7C0-93D4A114FEA1}" type="presOf" srcId="{8A9EC575-7F33-4F1A-A1C9-FD3FD603C925}" destId="{EDE520B5-BB4E-400D-A7AA-12D05816E9B4}" srcOrd="0" destOrd="17" presId="urn:microsoft.com/office/officeart/2005/8/layout/hList2"/>
    <dgm:cxn modelId="{639D2854-A2F1-40D6-8E50-F03FC7CB55BA}" srcId="{FF25147E-0604-4F6C-A31A-933E14A0009E}" destId="{AF6EA3F5-A55D-47AB-B8AB-5B769AA4C0D4}" srcOrd="13" destOrd="0" parTransId="{101EED7C-BF47-4A9A-B2A6-1FD787623405}" sibTransId="{0BE9BBCD-14AD-4066-8128-900C1AD2634F}"/>
    <dgm:cxn modelId="{47925015-32A2-49F5-A470-30F00AAADA44}" type="presOf" srcId="{EA440256-491C-47F3-8404-DAAD3F05F8CD}" destId="{819540C5-2434-4EBB-92CF-77F883B0EE4B}" srcOrd="0" destOrd="15" presId="urn:microsoft.com/office/officeart/2005/8/layout/hList2"/>
    <dgm:cxn modelId="{5EC4C1E1-BB5C-4B6F-AEFE-FE32B0AF972A}" type="presOf" srcId="{94219A63-7921-4089-B445-3DDCDC7CC83F}" destId="{EDE520B5-BB4E-400D-A7AA-12D05816E9B4}" srcOrd="0" destOrd="14" presId="urn:microsoft.com/office/officeart/2005/8/layout/hList2"/>
    <dgm:cxn modelId="{7590DBF9-1D9D-43CD-9F92-63A0B05D6083}" type="presOf" srcId="{79260533-2437-49C3-A7E1-4B595544FAC0}" destId="{2EA77FF9-9BD2-4CEE-A5AF-C2719B02D6D5}" srcOrd="0" destOrd="3" presId="urn:microsoft.com/office/officeart/2005/8/layout/hList2"/>
    <dgm:cxn modelId="{3E857D6A-EBBD-4813-A807-268E3844143D}" type="presOf" srcId="{740F439D-CDB6-4842-9F76-C8082B0133FD}" destId="{2EA77FF9-9BD2-4CEE-A5AF-C2719B02D6D5}" srcOrd="0" destOrd="18" presId="urn:microsoft.com/office/officeart/2005/8/layout/hList2"/>
    <dgm:cxn modelId="{B34BFB7F-86AA-466B-9C68-7871D5446B96}" srcId="{898E8C84-0A2A-4132-81B8-D97CD0F548E5}" destId="{941A64BA-5F48-4888-AEF3-F152F489B05D}" srcOrd="7" destOrd="0" parTransId="{CE5B4E67-3E5D-4118-8FD0-DEF278B18420}" sibTransId="{AFEA02B0-0C20-4006-99E4-5731F0757567}"/>
    <dgm:cxn modelId="{F7F07518-5BEE-44E1-9ED1-CFAC60244AC6}" srcId="{A178379F-F99C-4DEA-8DF5-A38335A1E1E4}" destId="{DC561DAE-2186-4908-BB35-9D1C937ADD57}" srcOrd="13" destOrd="0" parTransId="{06C90165-AE3F-43B4-B542-2DA55A2F788E}" sibTransId="{136EC99C-FD89-4F5E-9FF7-751E92AB1F31}"/>
    <dgm:cxn modelId="{495F1048-8FB4-482E-B034-15AF8FA2FC77}" srcId="{898E8C84-0A2A-4132-81B8-D97CD0F548E5}" destId="{00E82852-20B8-4461-8049-E74C0857DF60}" srcOrd="13" destOrd="0" parTransId="{97EB7AC4-E040-45AC-9F36-84EC8085B8C6}" sibTransId="{B73D4692-774B-4661-8610-33079D07AA46}"/>
    <dgm:cxn modelId="{A5A7C1BB-2644-4DD7-B8AD-6371FAE857B5}" srcId="{898E8C84-0A2A-4132-81B8-D97CD0F548E5}" destId="{0F8B3533-B5DD-40B4-8156-FB7636B8BF8D}" srcOrd="8" destOrd="0" parTransId="{8241817F-8E8F-4598-8D86-2B09D47F0A82}" sibTransId="{840C9E90-BD6F-4E4F-840C-84DC644E6784}"/>
    <dgm:cxn modelId="{7638D05D-E958-4517-82D1-FCE2ACFB9B92}" srcId="{A178379F-F99C-4DEA-8DF5-A38335A1E1E4}" destId="{DE140C29-6449-49E0-BEA4-BD2C9F871D34}" srcOrd="9" destOrd="0" parTransId="{D716CB50-DA49-4A8F-9244-98049BB39CA4}" sibTransId="{4719D3A5-E29F-4DDA-9013-948DD9FDE59C}"/>
    <dgm:cxn modelId="{0928377C-6389-43AC-9802-1F5A2BDAF07B}" srcId="{898E8C84-0A2A-4132-81B8-D97CD0F548E5}" destId="{8A3E624F-18F6-4CF9-B839-CC959A9CE75B}" srcOrd="4" destOrd="0" parTransId="{D0A361F8-55FE-4D6C-9926-78760F940F3C}" sibTransId="{CF4D0148-597E-4ACA-BD61-09AC67054883}"/>
    <dgm:cxn modelId="{AAF4B80B-A43B-4793-AC24-D4E7EC0B1D5B}" type="presOf" srcId="{6B60CE37-32C7-48BA-8AF2-D56D7AE9137A}" destId="{EDE520B5-BB4E-400D-A7AA-12D05816E9B4}" srcOrd="0" destOrd="12" presId="urn:microsoft.com/office/officeart/2005/8/layout/hList2"/>
    <dgm:cxn modelId="{BCFFFF1F-DFF8-4AC7-864F-EC0416D2D57A}" type="presOf" srcId="{6115F834-9069-4FAE-8F36-4C22EE4A29ED}" destId="{EDE520B5-BB4E-400D-A7AA-12D05816E9B4}" srcOrd="0" destOrd="15" presId="urn:microsoft.com/office/officeart/2005/8/layout/hList2"/>
    <dgm:cxn modelId="{B6C3D139-EC95-4578-B991-E3412139593C}" srcId="{FF25147E-0604-4F6C-A31A-933E14A0009E}" destId="{740F439D-CDB6-4842-9F76-C8082B0133FD}" srcOrd="18" destOrd="0" parTransId="{522A5633-FF84-4B1A-B486-EAC776DFC31D}" sibTransId="{C05CBC27-A899-4411-AA2A-F0C558D8F482}"/>
    <dgm:cxn modelId="{AFAA1283-31D6-49FC-A0D4-54138C9F9D5A}" type="presOf" srcId="{A8C745C9-E300-4E62-8CEC-33F67DE6BE5A}" destId="{2EA77FF9-9BD2-4CEE-A5AF-C2719B02D6D5}" srcOrd="0" destOrd="7" presId="urn:microsoft.com/office/officeart/2005/8/layout/hList2"/>
    <dgm:cxn modelId="{B3BDA082-479F-4B3C-B232-6193D70DA81A}" type="presOf" srcId="{A178379F-F99C-4DEA-8DF5-A38335A1E1E4}" destId="{42BCBD49-2038-4520-9095-0DFEBDFFE285}" srcOrd="0" destOrd="0" presId="urn:microsoft.com/office/officeart/2005/8/layout/hList2"/>
    <dgm:cxn modelId="{5DC255E7-6BE6-4472-A431-9B2A65F202BB}" type="presParOf" srcId="{C1915AD2-D66C-498F-BB34-1D7DE2AB7513}" destId="{27D20273-6C51-4594-BCF5-5790B990C968}" srcOrd="0" destOrd="0" presId="urn:microsoft.com/office/officeart/2005/8/layout/hList2"/>
    <dgm:cxn modelId="{7CA89E42-0983-4ECA-8512-60807F2A21E5}" type="presParOf" srcId="{27D20273-6C51-4594-BCF5-5790B990C968}" destId="{1477EFED-2FCF-4CEF-BB63-2CDD839CE56C}" srcOrd="0" destOrd="0" presId="urn:microsoft.com/office/officeart/2005/8/layout/hList2"/>
    <dgm:cxn modelId="{C2A20928-1704-405F-935D-FDEE58457AED}" type="presParOf" srcId="{27D20273-6C51-4594-BCF5-5790B990C968}" destId="{819540C5-2434-4EBB-92CF-77F883B0EE4B}" srcOrd="1" destOrd="0" presId="urn:microsoft.com/office/officeart/2005/8/layout/hList2"/>
    <dgm:cxn modelId="{C86DAADB-B407-4EAA-B592-A1623E3783EF}" type="presParOf" srcId="{27D20273-6C51-4594-BCF5-5790B990C968}" destId="{56E194EA-32E0-4562-8397-EF5C87FC40E1}" srcOrd="2" destOrd="0" presId="urn:microsoft.com/office/officeart/2005/8/layout/hList2"/>
    <dgm:cxn modelId="{5FB4FF3E-8680-4E9F-B755-37B385D59FFB}" type="presParOf" srcId="{C1915AD2-D66C-498F-BB34-1D7DE2AB7513}" destId="{A8140F86-4951-427B-98ED-C634C1A03088}" srcOrd="1" destOrd="0" presId="urn:microsoft.com/office/officeart/2005/8/layout/hList2"/>
    <dgm:cxn modelId="{A5E7C952-A599-4491-BB06-C681D9B21A76}" type="presParOf" srcId="{C1915AD2-D66C-498F-BB34-1D7DE2AB7513}" destId="{34F8466C-8097-40AE-BDA7-F6F7047C38CC}" srcOrd="2" destOrd="0" presId="urn:microsoft.com/office/officeart/2005/8/layout/hList2"/>
    <dgm:cxn modelId="{B0E62BF9-1AC8-48A0-B72C-126FC38F680A}" type="presParOf" srcId="{34F8466C-8097-40AE-BDA7-F6F7047C38CC}" destId="{0B075B0F-B53C-493F-A7C9-91F7C6AAA224}" srcOrd="0" destOrd="0" presId="urn:microsoft.com/office/officeart/2005/8/layout/hList2"/>
    <dgm:cxn modelId="{EC663D0D-DA9E-46BF-A357-0DBE2C19F01A}" type="presParOf" srcId="{34F8466C-8097-40AE-BDA7-F6F7047C38CC}" destId="{EDE520B5-BB4E-400D-A7AA-12D05816E9B4}" srcOrd="1" destOrd="0" presId="urn:microsoft.com/office/officeart/2005/8/layout/hList2"/>
    <dgm:cxn modelId="{C4C01764-53CC-4E26-9A85-9397176CF89E}" type="presParOf" srcId="{34F8466C-8097-40AE-BDA7-F6F7047C38CC}" destId="{42BCBD49-2038-4520-9095-0DFEBDFFE285}" srcOrd="2" destOrd="0" presId="urn:microsoft.com/office/officeart/2005/8/layout/hList2"/>
    <dgm:cxn modelId="{4999B9DE-D19B-4A2B-878D-2DE87FC8603A}" type="presParOf" srcId="{C1915AD2-D66C-498F-BB34-1D7DE2AB7513}" destId="{2A092851-2631-4274-9AD7-830F3EC457FF}" srcOrd="3" destOrd="0" presId="urn:microsoft.com/office/officeart/2005/8/layout/hList2"/>
    <dgm:cxn modelId="{04B6CC49-C6EC-4208-94F5-3F1B03A60AD0}" type="presParOf" srcId="{C1915AD2-D66C-498F-BB34-1D7DE2AB7513}" destId="{0184A8AC-335C-461E-B01C-F2A2D3C642F9}" srcOrd="4" destOrd="0" presId="urn:microsoft.com/office/officeart/2005/8/layout/hList2"/>
    <dgm:cxn modelId="{3E5812BC-E9AA-4E1B-B379-17121BFE9DA2}" type="presParOf" srcId="{0184A8AC-335C-461E-B01C-F2A2D3C642F9}" destId="{565DA495-E44F-4D3F-A4C8-245E9C0CE144}" srcOrd="0" destOrd="0" presId="urn:microsoft.com/office/officeart/2005/8/layout/hList2"/>
    <dgm:cxn modelId="{6E1385FC-01AB-43B9-8F1B-44729044BB3F}" type="presParOf" srcId="{0184A8AC-335C-461E-B01C-F2A2D3C642F9}" destId="{2EA77FF9-9BD2-4CEE-A5AF-C2719B02D6D5}" srcOrd="1" destOrd="0" presId="urn:microsoft.com/office/officeart/2005/8/layout/hList2"/>
    <dgm:cxn modelId="{09089585-3559-411E-8AD4-1CADD0B5F2BB}" type="presParOf" srcId="{0184A8AC-335C-461E-B01C-F2A2D3C642F9}" destId="{C73ED3CD-8753-4F86-931D-74FB61436E20}" srcOrd="2" destOrd="0" presId="urn:microsoft.com/office/officeart/2005/8/layout/h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C82DCD5-E909-409D-8025-875D450CE26B}" type="doc">
      <dgm:prSet loTypeId="urn:microsoft.com/office/officeart/2008/layout/AscendingPictureAccentProcess" loCatId="process" qsTypeId="urn:microsoft.com/office/officeart/2005/8/quickstyle/simple1" qsCatId="simple" csTypeId="urn:microsoft.com/office/officeart/2005/8/colors/colorful5" csCatId="colorful" phldr="1"/>
      <dgm:spPr/>
      <dgm:t>
        <a:bodyPr/>
        <a:lstStyle/>
        <a:p>
          <a:endParaRPr lang="es-BO"/>
        </a:p>
      </dgm:t>
    </dgm:pt>
    <dgm:pt modelId="{FA782A6B-158C-4D5D-A6B6-3C37152703C1}">
      <dgm:prSet phldrT="[Texto]" custT="1"/>
      <dgm:spPr>
        <a:solidFill>
          <a:schemeClr val="accent1">
            <a:lumMod val="75000"/>
          </a:schemeClr>
        </a:solidFill>
      </dgm:spPr>
      <dgm:t>
        <a:bodyPr/>
        <a:lstStyle/>
        <a:p>
          <a:pPr algn="ctr"/>
          <a:r>
            <a:rPr lang="es-BO" sz="1100" b="1" dirty="0">
              <a:latin typeface="Century Gothic" panose="020B0502020202020204" pitchFamily="34" charset="0"/>
            </a:rPr>
            <a:t>PROGRAMA NACIONAL DE INFRAESTRUCTURA PARA LA GESTIÓN INTEGRAL DE RESIDUOS - PRONIGIR</a:t>
          </a:r>
        </a:p>
      </dgm:t>
    </dgm:pt>
    <dgm:pt modelId="{944AF5C4-9F43-4169-B07C-502C2745FCB8}" type="parTrans" cxnId="{BD942379-F840-47F1-9953-34C0B44D291B}">
      <dgm:prSet/>
      <dgm:spPr/>
      <dgm:t>
        <a:bodyPr/>
        <a:lstStyle/>
        <a:p>
          <a:endParaRPr lang="es-BO"/>
        </a:p>
      </dgm:t>
    </dgm:pt>
    <dgm:pt modelId="{F5F2BE06-E100-4D28-9A72-062E34929A84}" type="sibTrans" cxnId="{BD942379-F840-47F1-9953-34C0B44D291B}">
      <dgm:prSet/>
      <dgm:spPr>
        <a:blipFill rotWithShape="1">
          <a:blip xmlns:r="http://schemas.openxmlformats.org/officeDocument/2006/relationships" r:embed="rId1"/>
          <a:srcRect/>
          <a:stretch>
            <a:fillRect l="-6000" r="-6000"/>
          </a:stretch>
        </a:blipFill>
      </dgm:spPr>
      <dgm:t>
        <a:bodyPr/>
        <a:lstStyle/>
        <a:p>
          <a:endParaRPr lang="es-BO"/>
        </a:p>
      </dgm:t>
    </dgm:pt>
    <dgm:pt modelId="{27BB42F0-AF24-43A1-9C23-9BA6306A59E7}" type="pres">
      <dgm:prSet presAssocID="{BC82DCD5-E909-409D-8025-875D450CE26B}" presName="Name0" presStyleCnt="0">
        <dgm:presLayoutVars>
          <dgm:chMax val="7"/>
          <dgm:chPref val="7"/>
          <dgm:dir/>
        </dgm:presLayoutVars>
      </dgm:prSet>
      <dgm:spPr/>
      <dgm:t>
        <a:bodyPr/>
        <a:lstStyle/>
        <a:p>
          <a:endParaRPr lang="es-ES"/>
        </a:p>
      </dgm:t>
    </dgm:pt>
    <dgm:pt modelId="{B4724984-EAD2-495F-9315-0C14B4ECC6F1}" type="pres">
      <dgm:prSet presAssocID="{FA782A6B-158C-4D5D-A6B6-3C37152703C1}" presName="parTx1" presStyleLbl="node1" presStyleIdx="0" presStyleCnt="1" custScaleX="92586" custLinFactNeighborX="-3919" custLinFactNeighborY="-14098"/>
      <dgm:spPr/>
      <dgm:t>
        <a:bodyPr/>
        <a:lstStyle/>
        <a:p>
          <a:endParaRPr lang="es-ES"/>
        </a:p>
      </dgm:t>
    </dgm:pt>
    <dgm:pt modelId="{57628DDB-2415-4B78-9E00-C5C41A5CC048}" type="pres">
      <dgm:prSet presAssocID="{F5F2BE06-E100-4D28-9A72-062E34929A84}" presName="picture1" presStyleCnt="0"/>
      <dgm:spPr/>
    </dgm:pt>
    <dgm:pt modelId="{D77931E6-7B79-4CF7-8AD8-415BDB80A996}" type="pres">
      <dgm:prSet presAssocID="{F5F2BE06-E100-4D28-9A72-062E34929A84}" presName="imageRepeatNode" presStyleLbl="fgImgPlace1" presStyleIdx="0" presStyleCnt="1" custScaleX="108005" custScaleY="107824" custLinFactNeighborX="5520" custLinFactNeighborY="-1338"/>
      <dgm:spPr/>
      <dgm:t>
        <a:bodyPr/>
        <a:lstStyle/>
        <a:p>
          <a:endParaRPr lang="es-ES"/>
        </a:p>
      </dgm:t>
    </dgm:pt>
  </dgm:ptLst>
  <dgm:cxnLst>
    <dgm:cxn modelId="{2C1D3BFB-030D-487A-9546-23F08E19F6B6}" type="presOf" srcId="{F5F2BE06-E100-4D28-9A72-062E34929A84}" destId="{D77931E6-7B79-4CF7-8AD8-415BDB80A996}" srcOrd="0" destOrd="0" presId="urn:microsoft.com/office/officeart/2008/layout/AscendingPictureAccentProcess"/>
    <dgm:cxn modelId="{BD942379-F840-47F1-9953-34C0B44D291B}" srcId="{BC82DCD5-E909-409D-8025-875D450CE26B}" destId="{FA782A6B-158C-4D5D-A6B6-3C37152703C1}" srcOrd="0" destOrd="0" parTransId="{944AF5C4-9F43-4169-B07C-502C2745FCB8}" sibTransId="{F5F2BE06-E100-4D28-9A72-062E34929A84}"/>
    <dgm:cxn modelId="{31189385-ED9A-4518-90B5-E1C30DD73FE2}" type="presOf" srcId="{FA782A6B-158C-4D5D-A6B6-3C37152703C1}" destId="{B4724984-EAD2-495F-9315-0C14B4ECC6F1}" srcOrd="0" destOrd="0" presId="urn:microsoft.com/office/officeart/2008/layout/AscendingPictureAccentProcess"/>
    <dgm:cxn modelId="{112B0DD0-9DB1-453D-BE4E-0ADAAA7EBCAC}" type="presOf" srcId="{BC82DCD5-E909-409D-8025-875D450CE26B}" destId="{27BB42F0-AF24-43A1-9C23-9BA6306A59E7}" srcOrd="0" destOrd="0" presId="urn:microsoft.com/office/officeart/2008/layout/AscendingPictureAccentProcess"/>
    <dgm:cxn modelId="{94B0DD30-574E-4725-AC29-C6F23FB49F06}" type="presParOf" srcId="{27BB42F0-AF24-43A1-9C23-9BA6306A59E7}" destId="{B4724984-EAD2-495F-9315-0C14B4ECC6F1}" srcOrd="0" destOrd="0" presId="urn:microsoft.com/office/officeart/2008/layout/AscendingPictureAccentProcess"/>
    <dgm:cxn modelId="{659B9262-47F5-4547-96B4-E6473F2FE5E4}" type="presParOf" srcId="{27BB42F0-AF24-43A1-9C23-9BA6306A59E7}" destId="{57628DDB-2415-4B78-9E00-C5C41A5CC048}" srcOrd="1" destOrd="0" presId="urn:microsoft.com/office/officeart/2008/layout/AscendingPictureAccentProcess"/>
    <dgm:cxn modelId="{210F0D25-5556-458A-9E30-51DCCE689406}" type="presParOf" srcId="{57628DDB-2415-4B78-9E00-C5C41A5CC048}" destId="{D77931E6-7B79-4CF7-8AD8-415BDB80A996}"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dgm:spPr/>
      <dgm:t>
        <a:bodyPr/>
        <a:lstStyle/>
        <a:p>
          <a:r>
            <a:rPr lang="es-ES" altLang="ko-KR" b="1" dirty="0">
              <a:latin typeface="Century Gothic" panose="020B0502020202020204" pitchFamily="34" charset="0"/>
            </a:rPr>
            <a:t>PROGRAMA NACIONAL DE RIEGO TECNIFICADO CON ENFOQUE DE CUENCA I</a:t>
          </a:r>
          <a:endParaRPr lang="es-BO" b="1" dirty="0">
            <a:latin typeface="Century Gothic" panose="020B0502020202020204" pitchFamily="34" charset="0"/>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dgm:t>
        <a:bodyPr/>
        <a:lstStyle/>
        <a:p>
          <a:pPr algn="l">
            <a:buNone/>
          </a:pPr>
          <a:r>
            <a:rPr lang="es-ES" sz="1500" b="1" dirty="0">
              <a:latin typeface="Century Gothic" panose="020B0502020202020204" pitchFamily="34" charset="0"/>
            </a:rPr>
            <a:t>MONTO DEL PRESTAMO:</a:t>
          </a:r>
          <a:endParaRPr lang="es-BO" sz="1500" b="1" dirty="0">
            <a:latin typeface="Century Gothic" panose="020B0502020202020204" pitchFamily="34" charset="0"/>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dgm:spPr/>
      <dgm:t>
        <a:bodyPr/>
        <a:lstStyle/>
        <a:p>
          <a:r>
            <a:rPr lang="es-ES" b="1" dirty="0">
              <a:latin typeface="Century Gothic" panose="020B0502020202020204" pitchFamily="34" charset="0"/>
            </a:rPr>
            <a:t>PROGRAMA PRESAS RESILIENTES</a:t>
          </a:r>
          <a:endParaRPr lang="es-BO" b="1" dirty="0">
            <a:latin typeface="Century Gothic" panose="020B0502020202020204" pitchFamily="34" charset="0"/>
          </a:endParaRP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C82C3965-14F6-4688-B6BA-43AF2A0DA45E}">
      <dgm:prSet phldrT="[Texto]" custT="1"/>
      <dgm:spPr>
        <a:solidFill>
          <a:schemeClr val="accent4">
            <a:lumMod val="75000"/>
          </a:schemeClr>
        </a:solidFill>
      </dgm:spPr>
      <dgm:t>
        <a:bodyPr/>
        <a:lstStyle/>
        <a:p>
          <a:pPr>
            <a:buNone/>
          </a:pPr>
          <a:r>
            <a:rPr lang="es-ES" sz="1500" b="1" dirty="0">
              <a:latin typeface="Century Gothic" panose="020B0502020202020204" pitchFamily="34" charset="0"/>
            </a:rPr>
            <a:t>MONTO DEL PRESTAMO:</a:t>
          </a:r>
          <a:endParaRPr lang="es-BO" sz="1500" b="1" dirty="0">
            <a:latin typeface="Century Gothic" panose="020B0502020202020204" pitchFamily="34" charset="0"/>
          </a:endParaRPr>
        </a:p>
      </dgm:t>
    </dgm:pt>
    <dgm:pt modelId="{8B0B8D1C-9323-4B7F-8732-F4B92818FE77}" type="parTrans" cxnId="{0A41DE50-2594-4C57-9894-A7E8954F198A}">
      <dgm:prSet/>
      <dgm:spPr/>
      <dgm:t>
        <a:bodyPr/>
        <a:lstStyle/>
        <a:p>
          <a:endParaRPr lang="es-BO" b="1">
            <a:latin typeface="Century Gothic" panose="020B0502020202020204" pitchFamily="34" charset="0"/>
          </a:endParaRPr>
        </a:p>
      </dgm:t>
    </dgm:pt>
    <dgm:pt modelId="{A50B4D90-A5F8-40C0-B8C4-9AD8997378C8}" type="sibTrans" cxnId="{0A41DE50-2594-4C57-9894-A7E8954F198A}">
      <dgm:prSet/>
      <dgm:spPr/>
      <dgm:t>
        <a:bodyPr/>
        <a:lstStyle/>
        <a:p>
          <a:endParaRPr lang="es-BO" b="1">
            <a:latin typeface="Century Gothic" panose="020B0502020202020204" pitchFamily="34" charset="0"/>
          </a:endParaRPr>
        </a:p>
      </dgm:t>
    </dgm:pt>
    <dgm:pt modelId="{FF25147E-0604-4F6C-A31A-933E14A0009E}">
      <dgm:prSet phldrT="[Texto]"/>
      <dgm:spPr/>
      <dgm:t>
        <a:bodyPr/>
        <a:lstStyle/>
        <a:p>
          <a:r>
            <a:rPr lang="es-ES" b="1" dirty="0">
              <a:latin typeface="Century Gothic" panose="020B0502020202020204" pitchFamily="34" charset="0"/>
            </a:rPr>
            <a:t>PROGRAMA GESTIÓN RESILIENTE DEL AGUA PARA RIEGO COMUNITARIO Y FAMIILAR</a:t>
          </a:r>
          <a:endParaRPr lang="es-BO" b="1" dirty="0">
            <a:latin typeface="Century Gothic" panose="020B0502020202020204" pitchFamily="34" charset="0"/>
          </a:endParaRPr>
        </a:p>
      </dgm:t>
    </dgm:pt>
    <dgm:pt modelId="{9517C481-298C-40CF-B19E-CEFD1B42E829}" type="parTrans" cxnId="{537A429E-11B7-460B-AEAB-F93D2CB6E9AB}">
      <dgm:prSet/>
      <dgm:spPr/>
      <dgm:t>
        <a:bodyPr/>
        <a:lstStyle/>
        <a:p>
          <a:endParaRPr lang="es-BO" b="1">
            <a:latin typeface="Century Gothic" panose="020B0502020202020204" pitchFamily="34" charset="0"/>
          </a:endParaRPr>
        </a:p>
      </dgm:t>
    </dgm:pt>
    <dgm:pt modelId="{D5F5EEF3-E391-49A4-B119-86D9FE55FE2A}" type="sibTrans" cxnId="{537A429E-11B7-460B-AEAB-F93D2CB6E9AB}">
      <dgm:prSet/>
      <dgm:spPr/>
      <dgm:t>
        <a:bodyPr/>
        <a:lstStyle/>
        <a:p>
          <a:endParaRPr lang="es-BO" b="1">
            <a:latin typeface="Century Gothic" panose="020B0502020202020204" pitchFamily="34" charset="0"/>
          </a:endParaRPr>
        </a:p>
      </dgm:t>
    </dgm:pt>
    <dgm:pt modelId="{A4622505-8C1C-4CF4-BC4C-47CE4931F75E}">
      <dgm:prSet phldrT="[Texto]" custT="1"/>
      <dgm:spPr>
        <a:solidFill>
          <a:schemeClr val="accent6"/>
        </a:solidFill>
      </dgm:spPr>
      <dgm:t>
        <a:bodyPr/>
        <a:lstStyle/>
        <a:p>
          <a:pPr algn="l">
            <a:buNone/>
          </a:pPr>
          <a:r>
            <a:rPr lang="es-ES" sz="1500" b="1" dirty="0">
              <a:latin typeface="Century Gothic" panose="020B0502020202020204" pitchFamily="34" charset="0"/>
            </a:rPr>
            <a:t>MONTO DEL PRESTAMO:</a:t>
          </a:r>
          <a:endParaRPr lang="es-BO" sz="1500" b="0" dirty="0">
            <a:latin typeface="Century Gothic" panose="020B0502020202020204" pitchFamily="34" charset="0"/>
          </a:endParaRPr>
        </a:p>
      </dgm:t>
    </dgm:pt>
    <dgm:pt modelId="{3235FC47-3B34-4ADB-8123-0BE7523458EB}" type="parTrans" cxnId="{AF994EE5-8C23-4ABB-8893-B017EF7C43B9}">
      <dgm:prSet/>
      <dgm:spPr/>
      <dgm:t>
        <a:bodyPr/>
        <a:lstStyle/>
        <a:p>
          <a:endParaRPr lang="es-BO" b="1">
            <a:latin typeface="Century Gothic" panose="020B0502020202020204" pitchFamily="34" charset="0"/>
          </a:endParaRPr>
        </a:p>
      </dgm:t>
    </dgm:pt>
    <dgm:pt modelId="{1D9DDDC9-6F07-4178-92E9-7BD40A481217}" type="sibTrans" cxnId="{AF994EE5-8C23-4ABB-8893-B017EF7C43B9}">
      <dgm:prSet/>
      <dgm:spPr/>
      <dgm:t>
        <a:bodyPr/>
        <a:lstStyle/>
        <a:p>
          <a:endParaRPr lang="es-BO" b="1">
            <a:latin typeface="Century Gothic" panose="020B0502020202020204" pitchFamily="34" charset="0"/>
          </a:endParaRPr>
        </a:p>
      </dgm:t>
    </dgm:pt>
    <dgm:pt modelId="{179D364B-7321-44FF-9152-BB6063B3271F}">
      <dgm:prSet phldrT="[Texto]" custT="1"/>
      <dgm:spPr/>
      <dgm:t>
        <a:bodyPr/>
        <a:lstStyle/>
        <a:p>
          <a:pPr algn="l">
            <a:buNone/>
          </a:pPr>
          <a:r>
            <a:rPr lang="es-ES" sz="1900" b="1" dirty="0">
              <a:latin typeface="Century Gothic" panose="020B0502020202020204" pitchFamily="34" charset="0"/>
            </a:rPr>
            <a:t>USD150,000,000</a:t>
          </a:r>
          <a:endParaRPr lang="es-BO" sz="1900" b="1" dirty="0">
            <a:latin typeface="Century Gothic" panose="020B0502020202020204" pitchFamily="34" charset="0"/>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BC24A869-D6B1-4148-91FE-BF75F67F5242}">
      <dgm:prSet phldrT="[Texto]" custT="1"/>
      <dgm:spPr/>
      <dgm:t>
        <a:bodyPr/>
        <a:lstStyle/>
        <a:p>
          <a:pPr algn="l">
            <a:buNone/>
          </a:pPr>
          <a:endParaRPr lang="es-BO" sz="1500" b="1" dirty="0">
            <a:latin typeface="Century Gothic" panose="020B0502020202020204" pitchFamily="34" charset="0"/>
          </a:endParaRPr>
        </a:p>
      </dgm:t>
    </dgm:pt>
    <dgm:pt modelId="{FFEE1452-967A-49EE-BC5A-339CD3D7A8CC}" type="parTrans" cxnId="{52E157AA-9CB4-4C9A-B834-B92F6F89B249}">
      <dgm:prSet/>
      <dgm:spPr/>
      <dgm:t>
        <a:bodyPr/>
        <a:lstStyle/>
        <a:p>
          <a:endParaRPr lang="es-BO">
            <a:latin typeface="Century Gothic" panose="020B0502020202020204" pitchFamily="34" charset="0"/>
          </a:endParaRPr>
        </a:p>
      </dgm:t>
    </dgm:pt>
    <dgm:pt modelId="{917300D8-BA0D-4D12-8F9F-9A396E385E70}" type="sibTrans" cxnId="{52E157AA-9CB4-4C9A-B834-B92F6F89B249}">
      <dgm:prSet/>
      <dgm:spPr/>
      <dgm:t>
        <a:bodyPr/>
        <a:lstStyle/>
        <a:p>
          <a:endParaRPr lang="es-BO">
            <a:latin typeface="Century Gothic" panose="020B0502020202020204" pitchFamily="34" charset="0"/>
          </a:endParaRPr>
        </a:p>
      </dgm:t>
    </dgm:pt>
    <dgm:pt modelId="{CD45D771-1655-47E2-A4D4-9175BC1CB8B1}">
      <dgm:prSet phldrT="[Texto]" custT="1"/>
      <dgm:spPr/>
      <dgm:t>
        <a:bodyPr/>
        <a:lstStyle/>
        <a:p>
          <a:pPr algn="l">
            <a:buNone/>
          </a:pPr>
          <a:r>
            <a:rPr lang="es-ES" sz="1000" b="1" dirty="0">
              <a:latin typeface="Century Gothic" panose="020B0502020202020204" pitchFamily="34" charset="0"/>
            </a:rPr>
            <a:t>TARIJA, POTOSÍ, ORURO</a:t>
          </a:r>
          <a:endParaRPr lang="es-BO" sz="1000" b="1" dirty="0">
            <a:latin typeface="Century Gothic" panose="020B0502020202020204" pitchFamily="34" charset="0"/>
          </a:endParaRPr>
        </a:p>
      </dgm:t>
    </dgm:pt>
    <dgm:pt modelId="{8BA4795F-BAF4-47C9-8D25-A6D596F1FCCA}" type="parTrans" cxnId="{80D01CFA-6DD8-4296-9483-EF1E7122810F}">
      <dgm:prSet/>
      <dgm:spPr/>
      <dgm:t>
        <a:bodyPr/>
        <a:lstStyle/>
        <a:p>
          <a:endParaRPr lang="es-BO">
            <a:latin typeface="Century Gothic" panose="020B0502020202020204" pitchFamily="34" charset="0"/>
          </a:endParaRPr>
        </a:p>
      </dgm:t>
    </dgm:pt>
    <dgm:pt modelId="{CD036522-ABA6-4070-8612-94B562E289C7}" type="sibTrans" cxnId="{80D01CFA-6DD8-4296-9483-EF1E7122810F}">
      <dgm:prSet/>
      <dgm:spPr/>
      <dgm:t>
        <a:bodyPr/>
        <a:lstStyle/>
        <a:p>
          <a:endParaRPr lang="es-BO">
            <a:latin typeface="Century Gothic" panose="020B0502020202020204" pitchFamily="34" charset="0"/>
          </a:endParaRPr>
        </a:p>
      </dgm:t>
    </dgm:pt>
    <dgm:pt modelId="{EBBFD3A1-53F6-48C5-B357-A2517A4EAF06}">
      <dgm:prSet phldrT="[Texto]" custT="1"/>
      <dgm:spPr/>
      <dgm:t>
        <a:bodyPr/>
        <a:lstStyle/>
        <a:p>
          <a:pPr algn="l">
            <a:buNone/>
          </a:pPr>
          <a:r>
            <a:rPr lang="es-ES" sz="1000" b="1" dirty="0">
              <a:latin typeface="Century Gothic" panose="020B0502020202020204" pitchFamily="34" charset="0"/>
            </a:rPr>
            <a:t>LA PAZ, COCHABAMBA</a:t>
          </a:r>
          <a:endParaRPr lang="es-BO" sz="1000" b="1" dirty="0">
            <a:latin typeface="Century Gothic" panose="020B0502020202020204" pitchFamily="34" charset="0"/>
          </a:endParaRPr>
        </a:p>
      </dgm:t>
    </dgm:pt>
    <dgm:pt modelId="{E9C67157-22B7-49E0-BF32-EA52389E087A}" type="parTrans" cxnId="{504B6E5C-45EE-4524-BD13-3F3992DCE1A1}">
      <dgm:prSet/>
      <dgm:spPr/>
      <dgm:t>
        <a:bodyPr/>
        <a:lstStyle/>
        <a:p>
          <a:endParaRPr lang="es-BO">
            <a:latin typeface="Century Gothic" panose="020B0502020202020204" pitchFamily="34" charset="0"/>
          </a:endParaRPr>
        </a:p>
      </dgm:t>
    </dgm:pt>
    <dgm:pt modelId="{9FF7A479-B0C0-4369-9601-C2173EF52B8D}" type="sibTrans" cxnId="{504B6E5C-45EE-4524-BD13-3F3992DCE1A1}">
      <dgm:prSet/>
      <dgm:spPr/>
      <dgm:t>
        <a:bodyPr/>
        <a:lstStyle/>
        <a:p>
          <a:endParaRPr lang="es-BO">
            <a:latin typeface="Century Gothic" panose="020B0502020202020204" pitchFamily="34" charset="0"/>
          </a:endParaRPr>
        </a:p>
      </dgm:t>
    </dgm:pt>
    <dgm:pt modelId="{16C71314-83DA-4046-885C-7E9FC551D42E}">
      <dgm:prSet phldrT="[Texto]" custT="1"/>
      <dgm:spPr/>
      <dgm:t>
        <a:bodyPr/>
        <a:lstStyle/>
        <a:p>
          <a:pPr algn="l">
            <a:buNone/>
          </a:pPr>
          <a:r>
            <a:rPr lang="es-ES" sz="1000" b="1" dirty="0">
              <a:latin typeface="Century Gothic" panose="020B0502020202020204" pitchFamily="34" charset="0"/>
            </a:rPr>
            <a:t>CHUQUISACA</a:t>
          </a:r>
          <a:endParaRPr lang="es-BO" sz="1000" b="1" dirty="0">
            <a:latin typeface="Century Gothic" panose="020B0502020202020204" pitchFamily="34" charset="0"/>
          </a:endParaRPr>
        </a:p>
      </dgm:t>
    </dgm:pt>
    <dgm:pt modelId="{BD744AB5-C3B6-4019-ABA6-3FDD2B525241}" type="parTrans" cxnId="{E143949E-649A-4B80-9F3A-251B6720728B}">
      <dgm:prSet/>
      <dgm:spPr/>
      <dgm:t>
        <a:bodyPr/>
        <a:lstStyle/>
        <a:p>
          <a:endParaRPr lang="es-BO">
            <a:latin typeface="Century Gothic" panose="020B0502020202020204" pitchFamily="34" charset="0"/>
          </a:endParaRPr>
        </a:p>
      </dgm:t>
    </dgm:pt>
    <dgm:pt modelId="{2C2156EA-9077-4D1E-B3C4-BAD88B38C2E4}" type="sibTrans" cxnId="{E143949E-649A-4B80-9F3A-251B6720728B}">
      <dgm:prSet/>
      <dgm:spPr/>
      <dgm:t>
        <a:bodyPr/>
        <a:lstStyle/>
        <a:p>
          <a:endParaRPr lang="es-BO">
            <a:latin typeface="Century Gothic" panose="020B0502020202020204" pitchFamily="34" charset="0"/>
          </a:endParaRPr>
        </a:p>
      </dgm:t>
    </dgm:pt>
    <dgm:pt modelId="{81DBF62E-FE8F-4FDE-B303-8BF955E2C7B3}">
      <dgm:prSet phldrT="[Texto]" custT="1"/>
      <dgm:spPr/>
      <dgm:t>
        <a:bodyPr/>
        <a:lstStyle/>
        <a:p>
          <a:pPr algn="ctr">
            <a:buNone/>
          </a:pPr>
          <a:r>
            <a:rPr lang="es-ES" sz="1400" b="1" dirty="0">
              <a:latin typeface="Century Gothic" panose="020B0502020202020204" pitchFamily="34" charset="0"/>
            </a:rPr>
            <a:t>6</a:t>
          </a:r>
          <a:r>
            <a:rPr lang="es-ES" sz="1050" b="1" dirty="0">
              <a:latin typeface="Century Gothic" panose="020B0502020202020204" pitchFamily="34" charset="0"/>
            </a:rPr>
            <a:t> EN EJECUCIÓN HASTA MARZO 2026</a:t>
          </a:r>
          <a:endParaRPr lang="es-BO" sz="1050" b="1" dirty="0">
            <a:latin typeface="Century Gothic" panose="020B0502020202020204" pitchFamily="34" charset="0"/>
          </a:endParaRPr>
        </a:p>
      </dgm:t>
    </dgm:pt>
    <dgm:pt modelId="{4AD59889-D894-433D-9D80-DEFB54A69D72}" type="parTrans" cxnId="{6BBC2F6B-3051-49B1-BA18-59C765BE0B3D}">
      <dgm:prSet/>
      <dgm:spPr/>
      <dgm:t>
        <a:bodyPr/>
        <a:lstStyle/>
        <a:p>
          <a:endParaRPr lang="es-BO">
            <a:latin typeface="Century Gothic" panose="020B0502020202020204" pitchFamily="34" charset="0"/>
          </a:endParaRPr>
        </a:p>
      </dgm:t>
    </dgm:pt>
    <dgm:pt modelId="{860BE0A8-7EEB-4376-B683-1365665AEF5D}" type="sibTrans" cxnId="{6BBC2F6B-3051-49B1-BA18-59C765BE0B3D}">
      <dgm:prSet/>
      <dgm:spPr/>
      <dgm:t>
        <a:bodyPr/>
        <a:lstStyle/>
        <a:p>
          <a:endParaRPr lang="es-BO">
            <a:latin typeface="Century Gothic" panose="020B0502020202020204" pitchFamily="34" charset="0"/>
          </a:endParaRPr>
        </a:p>
      </dgm:t>
    </dgm:pt>
    <dgm:pt modelId="{941A64BA-5F48-4888-AEF3-F152F489B05D}">
      <dgm:prSet phldrT="[Texto]" custT="1"/>
      <dgm:spPr/>
      <dgm:t>
        <a:bodyPr/>
        <a:lstStyle/>
        <a:p>
          <a:pPr algn="l">
            <a:buNone/>
          </a:pPr>
          <a:endParaRPr lang="es-BO" sz="1500" b="1" dirty="0">
            <a:latin typeface="Century Gothic" panose="020B0502020202020204" pitchFamily="34" charset="0"/>
          </a:endParaRPr>
        </a:p>
      </dgm:t>
    </dgm:pt>
    <dgm:pt modelId="{CE5B4E67-3E5D-4118-8FD0-DEF278B18420}" type="parTrans" cxnId="{B34BFB7F-86AA-466B-9C68-7871D5446B96}">
      <dgm:prSet/>
      <dgm:spPr/>
      <dgm:t>
        <a:bodyPr/>
        <a:lstStyle/>
        <a:p>
          <a:endParaRPr lang="es-BO">
            <a:latin typeface="Century Gothic" panose="020B0502020202020204" pitchFamily="34" charset="0"/>
          </a:endParaRPr>
        </a:p>
      </dgm:t>
    </dgm:pt>
    <dgm:pt modelId="{AFEA02B0-0C20-4006-99E4-5731F0757567}" type="sibTrans" cxnId="{B34BFB7F-86AA-466B-9C68-7871D5446B96}">
      <dgm:prSet/>
      <dgm:spPr/>
      <dgm:t>
        <a:bodyPr/>
        <a:lstStyle/>
        <a:p>
          <a:endParaRPr lang="es-BO">
            <a:latin typeface="Century Gothic" panose="020B0502020202020204" pitchFamily="34" charset="0"/>
          </a:endParaRPr>
        </a:p>
      </dgm:t>
    </dgm:pt>
    <dgm:pt modelId="{0F8B3533-B5DD-40B4-8156-FB7636B8BF8D}">
      <dgm:prSet phldrT="[Texto]" custT="1"/>
      <dgm:spPr/>
      <dgm:t>
        <a:bodyPr/>
        <a:lstStyle/>
        <a:p>
          <a:pPr algn="l">
            <a:buNone/>
          </a:pPr>
          <a:endParaRPr lang="es-BO" sz="1500" b="1" dirty="0">
            <a:latin typeface="Century Gothic" panose="020B0502020202020204" pitchFamily="34" charset="0"/>
          </a:endParaRPr>
        </a:p>
      </dgm:t>
    </dgm:pt>
    <dgm:pt modelId="{8241817F-8E8F-4598-8D86-2B09D47F0A82}" type="parTrans" cxnId="{A5A7C1BB-2644-4DD7-B8AD-6371FAE857B5}">
      <dgm:prSet/>
      <dgm:spPr/>
      <dgm:t>
        <a:bodyPr/>
        <a:lstStyle/>
        <a:p>
          <a:endParaRPr lang="es-BO">
            <a:latin typeface="Century Gothic" panose="020B0502020202020204" pitchFamily="34" charset="0"/>
          </a:endParaRPr>
        </a:p>
      </dgm:t>
    </dgm:pt>
    <dgm:pt modelId="{840C9E90-BD6F-4E4F-840C-84DC644E6784}" type="sibTrans" cxnId="{A5A7C1BB-2644-4DD7-B8AD-6371FAE857B5}">
      <dgm:prSet/>
      <dgm:spPr/>
      <dgm:t>
        <a:bodyPr/>
        <a:lstStyle/>
        <a:p>
          <a:endParaRPr lang="es-BO">
            <a:latin typeface="Century Gothic" panose="020B0502020202020204" pitchFamily="34" charset="0"/>
          </a:endParaRPr>
        </a:p>
      </dgm:t>
    </dgm:pt>
    <dgm:pt modelId="{3702DC59-63B0-4972-8447-0FCB31255CEC}">
      <dgm:prSet phldrT="[Texto]" custT="1"/>
      <dgm:spPr/>
      <dgm:t>
        <a:bodyPr/>
        <a:lstStyle/>
        <a:p>
          <a:pPr algn="l">
            <a:buNone/>
          </a:pPr>
          <a:endParaRPr lang="es-BO" sz="1500" b="1" dirty="0">
            <a:latin typeface="Century Gothic" panose="020B0502020202020204" pitchFamily="34" charset="0"/>
          </a:endParaRPr>
        </a:p>
      </dgm:t>
    </dgm:pt>
    <dgm:pt modelId="{C2358F65-6DEF-4B3D-B5D3-95BAF1E22386}" type="parTrans" cxnId="{3DC264FA-D61C-4D75-8E45-DFBD4E29C791}">
      <dgm:prSet/>
      <dgm:spPr/>
      <dgm:t>
        <a:bodyPr/>
        <a:lstStyle/>
        <a:p>
          <a:endParaRPr lang="es-BO">
            <a:latin typeface="Century Gothic" panose="020B0502020202020204" pitchFamily="34" charset="0"/>
          </a:endParaRPr>
        </a:p>
      </dgm:t>
    </dgm:pt>
    <dgm:pt modelId="{BEBAF35C-9F89-4043-9311-85703E37A828}" type="sibTrans" cxnId="{3DC264FA-D61C-4D75-8E45-DFBD4E29C791}">
      <dgm:prSet/>
      <dgm:spPr/>
      <dgm:t>
        <a:bodyPr/>
        <a:lstStyle/>
        <a:p>
          <a:endParaRPr lang="es-BO">
            <a:latin typeface="Century Gothic" panose="020B0502020202020204" pitchFamily="34" charset="0"/>
          </a:endParaRPr>
        </a:p>
      </dgm:t>
    </dgm:pt>
    <dgm:pt modelId="{F90097D9-4624-4BEC-8DF0-F2411DDB5732}">
      <dgm:prSet phldrT="[Texto]" custT="1"/>
      <dgm:spPr/>
      <dgm:t>
        <a:bodyPr/>
        <a:lstStyle/>
        <a:p>
          <a:pPr algn="l">
            <a:buNone/>
          </a:pPr>
          <a:r>
            <a:rPr lang="es-ES" sz="1000" b="1" dirty="0">
              <a:latin typeface="Century Gothic" panose="020B0502020202020204" pitchFamily="34" charset="0"/>
            </a:rPr>
            <a:t>DPTOS: </a:t>
          </a:r>
          <a:endParaRPr lang="es-BO" sz="1500" b="1" dirty="0">
            <a:latin typeface="Century Gothic" panose="020B0502020202020204" pitchFamily="34" charset="0"/>
          </a:endParaRPr>
        </a:p>
      </dgm:t>
    </dgm:pt>
    <dgm:pt modelId="{10A26063-5AA6-4CEC-9020-311F7A08DB84}" type="parTrans" cxnId="{5C304D31-933C-4A09-A3B1-E8E82A9A7D6E}">
      <dgm:prSet/>
      <dgm:spPr/>
      <dgm:t>
        <a:bodyPr/>
        <a:lstStyle/>
        <a:p>
          <a:endParaRPr lang="es-BO">
            <a:latin typeface="Century Gothic" panose="020B0502020202020204" pitchFamily="34" charset="0"/>
          </a:endParaRPr>
        </a:p>
      </dgm:t>
    </dgm:pt>
    <dgm:pt modelId="{CE388902-F31D-431A-9720-B62CD9BB03E9}" type="sibTrans" cxnId="{5C304D31-933C-4A09-A3B1-E8E82A9A7D6E}">
      <dgm:prSet/>
      <dgm:spPr/>
      <dgm:t>
        <a:bodyPr/>
        <a:lstStyle/>
        <a:p>
          <a:endParaRPr lang="es-BO">
            <a:latin typeface="Century Gothic" panose="020B0502020202020204" pitchFamily="34" charset="0"/>
          </a:endParaRPr>
        </a:p>
      </dgm:t>
    </dgm:pt>
    <dgm:pt modelId="{8A3E624F-18F6-4CF9-B839-CC959A9CE75B}">
      <dgm:prSet phldrT="[Texto]" custT="1"/>
      <dgm:spPr/>
      <dgm:t>
        <a:bodyPr/>
        <a:lstStyle/>
        <a:p>
          <a:pPr algn="l">
            <a:buClr>
              <a:srgbClr val="000000"/>
            </a:buClr>
            <a:buSzPts val="160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dirty="0">
            <a:solidFill>
              <a:schemeClr val="bg1"/>
            </a:solidFill>
            <a:latin typeface="Century Gothic" panose="020B0502020202020204" pitchFamily="34" charset="0"/>
          </a:endParaRPr>
        </a:p>
      </dgm:t>
    </dgm:pt>
    <dgm:pt modelId="{D0A361F8-55FE-4D6C-9926-78760F940F3C}" type="parTrans" cxnId="{0928377C-6389-43AC-9802-1F5A2BDAF07B}">
      <dgm:prSet/>
      <dgm:spPr/>
      <dgm:t>
        <a:bodyPr/>
        <a:lstStyle/>
        <a:p>
          <a:endParaRPr lang="es-BO">
            <a:latin typeface="Century Gothic" panose="020B0502020202020204" pitchFamily="34" charset="0"/>
          </a:endParaRPr>
        </a:p>
      </dgm:t>
    </dgm:pt>
    <dgm:pt modelId="{CF4D0148-597E-4ACA-BD61-09AC67054883}" type="sibTrans" cxnId="{0928377C-6389-43AC-9802-1F5A2BDAF07B}">
      <dgm:prSet/>
      <dgm:spPr/>
      <dgm:t>
        <a:bodyPr/>
        <a:lstStyle/>
        <a:p>
          <a:endParaRPr lang="es-BO">
            <a:latin typeface="Century Gothic" panose="020B0502020202020204" pitchFamily="34" charset="0"/>
          </a:endParaRPr>
        </a:p>
      </dgm:t>
    </dgm:pt>
    <dgm:pt modelId="{D97AD6A3-B3E1-4CF9-BBE3-23DC65B9FEAB}">
      <dgm:prSet custT="1"/>
      <dgm:spPr/>
      <dgm:t>
        <a:bodyPr/>
        <a:lstStyle/>
        <a:p>
          <a:pPr algn="l">
            <a:buFont typeface="Arial" panose="020B0604020202020204" pitchFamily="34" charset="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dgm:t>
    </dgm:pt>
    <dgm:pt modelId="{44DDE895-5E65-4FF3-A0BF-13C0BFC096D5}" type="parTrans" cxnId="{8730E75F-AAAF-46A7-8A09-24F08DD27131}">
      <dgm:prSet/>
      <dgm:spPr/>
      <dgm:t>
        <a:bodyPr/>
        <a:lstStyle/>
        <a:p>
          <a:endParaRPr lang="es-BO">
            <a:latin typeface="Century Gothic" panose="020B0502020202020204" pitchFamily="34" charset="0"/>
          </a:endParaRPr>
        </a:p>
      </dgm:t>
    </dgm:pt>
    <dgm:pt modelId="{AE75BC70-1652-4E6B-B9F4-2AED565393E8}" type="sibTrans" cxnId="{8730E75F-AAAF-46A7-8A09-24F08DD27131}">
      <dgm:prSet/>
      <dgm:spPr/>
      <dgm:t>
        <a:bodyPr/>
        <a:lstStyle/>
        <a:p>
          <a:endParaRPr lang="es-BO">
            <a:latin typeface="Century Gothic" panose="020B0502020202020204" pitchFamily="34" charset="0"/>
          </a:endParaRPr>
        </a:p>
      </dgm:t>
    </dgm:pt>
    <dgm:pt modelId="{79260533-2437-49C3-A7E1-4B595544FAC0}">
      <dgm:prSet custT="1"/>
      <dgm:spPr>
        <a:solidFill>
          <a:schemeClr val="accent6"/>
        </a:solidFill>
      </dgm:spPr>
      <dgm:t>
        <a:bodyPr/>
        <a:lstStyle/>
        <a:p>
          <a:pPr algn="l">
            <a:buNone/>
          </a:pPr>
          <a:r>
            <a:rPr lang="es-ES" sz="1900" b="1" dirty="0">
              <a:latin typeface="Century Gothic" panose="020B0502020202020204" pitchFamily="34" charset="0"/>
            </a:rPr>
            <a:t>USD150,000,000</a:t>
          </a:r>
          <a:endParaRPr lang="es-BO" sz="1900" b="1" dirty="0">
            <a:latin typeface="Century Gothic" panose="020B0502020202020204" pitchFamily="34" charset="0"/>
          </a:endParaRPr>
        </a:p>
      </dgm:t>
    </dgm:pt>
    <dgm:pt modelId="{DA363A64-D909-4D79-823B-90AA226D46D1}" type="parTrans" cxnId="{E77BB1BB-7B54-414C-BE11-737968423829}">
      <dgm:prSet/>
      <dgm:spPr/>
      <dgm:t>
        <a:bodyPr/>
        <a:lstStyle/>
        <a:p>
          <a:endParaRPr lang="es-BO"/>
        </a:p>
      </dgm:t>
    </dgm:pt>
    <dgm:pt modelId="{867BB314-CD23-4289-BD9C-3E2A8F61D8C6}" type="sibTrans" cxnId="{E77BB1BB-7B54-414C-BE11-737968423829}">
      <dgm:prSet/>
      <dgm:spPr/>
      <dgm:t>
        <a:bodyPr/>
        <a:lstStyle/>
        <a:p>
          <a:endParaRPr lang="es-BO"/>
        </a:p>
      </dgm:t>
    </dgm:pt>
    <dgm:pt modelId="{B0E0BED5-457A-4959-AD6B-30F743D023F0}">
      <dgm:prSet custT="1"/>
      <dgm:spPr>
        <a:solidFill>
          <a:schemeClr val="accent6"/>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dirty="0">
            <a:solidFill>
              <a:schemeClr val="bg1"/>
            </a:solidFill>
            <a:latin typeface="Century Gothic" panose="020B0502020202020204" pitchFamily="34" charset="0"/>
          </a:endParaRPr>
        </a:p>
      </dgm:t>
    </dgm:pt>
    <dgm:pt modelId="{8954A4F7-B3E7-4ECC-802E-E05FA1D21DC7}" type="parTrans" cxnId="{51BB4747-907B-4536-BFC1-9DC270BF6C6C}">
      <dgm:prSet/>
      <dgm:spPr/>
      <dgm:t>
        <a:bodyPr/>
        <a:lstStyle/>
        <a:p>
          <a:endParaRPr lang="es-BO"/>
        </a:p>
      </dgm:t>
    </dgm:pt>
    <dgm:pt modelId="{982D50DC-EF47-4644-8ACE-8CB0A633CB50}" type="sibTrans" cxnId="{51BB4747-907B-4536-BFC1-9DC270BF6C6C}">
      <dgm:prSet/>
      <dgm:spPr/>
      <dgm:t>
        <a:bodyPr/>
        <a:lstStyle/>
        <a:p>
          <a:endParaRPr lang="es-BO"/>
        </a:p>
      </dgm:t>
    </dgm:pt>
    <dgm:pt modelId="{AC053B65-73A6-421C-8F9B-C57291552439}">
      <dgm:prSet custT="1"/>
      <dgm:spPr>
        <a:solidFill>
          <a:schemeClr val="accent6"/>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dgm:t>
    </dgm:pt>
    <dgm:pt modelId="{0432BD69-716A-4C5C-A8C5-4E52FF968DED}" type="parTrans" cxnId="{DBF3E7B7-8D43-4B3D-8562-674B7549F6DE}">
      <dgm:prSet/>
      <dgm:spPr/>
      <dgm:t>
        <a:bodyPr/>
        <a:lstStyle/>
        <a:p>
          <a:endParaRPr lang="es-BO"/>
        </a:p>
      </dgm:t>
    </dgm:pt>
    <dgm:pt modelId="{FCFFFC5B-8B4B-480D-84B0-4CF6C49144F2}" type="sibTrans" cxnId="{DBF3E7B7-8D43-4B3D-8562-674B7549F6DE}">
      <dgm:prSet/>
      <dgm:spPr/>
      <dgm:t>
        <a:bodyPr/>
        <a:lstStyle/>
        <a:p>
          <a:endParaRPr lang="es-BO"/>
        </a:p>
      </dgm:t>
    </dgm:pt>
    <dgm:pt modelId="{A8C745C9-E300-4E62-8CEC-33F67DE6BE5A}">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3774D44-CD62-4066-9243-F49DF3427269}" type="parTrans" cxnId="{F00ADD3A-32C1-4D5B-AAEA-17B4174256DB}">
      <dgm:prSet/>
      <dgm:spPr/>
      <dgm:t>
        <a:bodyPr/>
        <a:lstStyle/>
        <a:p>
          <a:endParaRPr lang="es-BO"/>
        </a:p>
      </dgm:t>
    </dgm:pt>
    <dgm:pt modelId="{EC78AA7F-F164-46E6-B980-54CB258D6689}" type="sibTrans" cxnId="{F00ADD3A-32C1-4D5B-AAEA-17B4174256DB}">
      <dgm:prSet/>
      <dgm:spPr/>
      <dgm:t>
        <a:bodyPr/>
        <a:lstStyle/>
        <a:p>
          <a:endParaRPr lang="es-BO"/>
        </a:p>
      </dgm:t>
    </dgm:pt>
    <dgm:pt modelId="{94F4F317-33D6-46E1-9DCE-BC159A919BEB}">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2DDCF98-DCF0-45DB-B23C-48109F93BD29}" type="parTrans" cxnId="{45FA2ED8-C1C3-46C1-862B-F6F73E68359D}">
      <dgm:prSet/>
      <dgm:spPr/>
      <dgm:t>
        <a:bodyPr/>
        <a:lstStyle/>
        <a:p>
          <a:endParaRPr lang="es-BO"/>
        </a:p>
      </dgm:t>
    </dgm:pt>
    <dgm:pt modelId="{B0A8ADAC-9140-49F1-B131-0ACD89C975FD}" type="sibTrans" cxnId="{45FA2ED8-C1C3-46C1-862B-F6F73E68359D}">
      <dgm:prSet/>
      <dgm:spPr/>
      <dgm:t>
        <a:bodyPr/>
        <a:lstStyle/>
        <a:p>
          <a:endParaRPr lang="es-BO"/>
        </a:p>
      </dgm:t>
    </dgm:pt>
    <dgm:pt modelId="{B2996064-251E-462A-9A82-9D834484DBB3}">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4F9BB88-C4DB-4ED8-850E-086EDEFD1798}" type="parTrans" cxnId="{C170A860-B3DA-4451-B828-45AEA5E9B47F}">
      <dgm:prSet/>
      <dgm:spPr/>
      <dgm:t>
        <a:bodyPr/>
        <a:lstStyle/>
        <a:p>
          <a:endParaRPr lang="es-BO"/>
        </a:p>
      </dgm:t>
    </dgm:pt>
    <dgm:pt modelId="{AF9E448B-F840-4787-967A-90DE017DE731}" type="sibTrans" cxnId="{C170A860-B3DA-4451-B828-45AEA5E9B47F}">
      <dgm:prSet/>
      <dgm:spPr/>
      <dgm:t>
        <a:bodyPr/>
        <a:lstStyle/>
        <a:p>
          <a:endParaRPr lang="es-BO"/>
        </a:p>
      </dgm:t>
    </dgm:pt>
    <dgm:pt modelId="{E6069C6D-9429-4876-B1C2-413DA47B3788}">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9AA5AC8-9B44-4C6A-9B03-8A7ECDC6D80F}" type="parTrans" cxnId="{E5BDB9EA-C938-46C8-A892-C18A8DF55FD7}">
      <dgm:prSet/>
      <dgm:spPr/>
      <dgm:t>
        <a:bodyPr/>
        <a:lstStyle/>
        <a:p>
          <a:endParaRPr lang="es-BO"/>
        </a:p>
      </dgm:t>
    </dgm:pt>
    <dgm:pt modelId="{0F1FCB3A-C54C-434B-BA77-14CBE236DDB7}" type="sibTrans" cxnId="{E5BDB9EA-C938-46C8-A892-C18A8DF55FD7}">
      <dgm:prSet/>
      <dgm:spPr/>
      <dgm:t>
        <a:bodyPr/>
        <a:lstStyle/>
        <a:p>
          <a:endParaRPr lang="es-BO"/>
        </a:p>
      </dgm:t>
    </dgm:pt>
    <dgm:pt modelId="{4C70D7E1-5EB3-471D-8C89-9F212C42FB83}">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9895CF3F-AD80-4213-9F33-A90A30F7022A}" type="parTrans" cxnId="{43CFAEA8-F59F-4558-96D4-4A01C3D3EDEA}">
      <dgm:prSet/>
      <dgm:spPr/>
      <dgm:t>
        <a:bodyPr/>
        <a:lstStyle/>
        <a:p>
          <a:endParaRPr lang="es-BO"/>
        </a:p>
      </dgm:t>
    </dgm:pt>
    <dgm:pt modelId="{584089E2-D240-498F-95A4-0352B8FEC027}" type="sibTrans" cxnId="{43CFAEA8-F59F-4558-96D4-4A01C3D3EDEA}">
      <dgm:prSet/>
      <dgm:spPr/>
      <dgm:t>
        <a:bodyPr/>
        <a:lstStyle/>
        <a:p>
          <a:endParaRPr lang="es-BO"/>
        </a:p>
      </dgm:t>
    </dgm:pt>
    <dgm:pt modelId="{DF7B4413-1663-412A-8B6A-A50676F91DB1}">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F411752-BCAC-40F7-8EC6-9DA8D287101A}" type="parTrans" cxnId="{478444E1-F31A-4B9F-B4C3-AEB80AB5351F}">
      <dgm:prSet/>
      <dgm:spPr/>
      <dgm:t>
        <a:bodyPr/>
        <a:lstStyle/>
        <a:p>
          <a:endParaRPr lang="es-BO"/>
        </a:p>
      </dgm:t>
    </dgm:pt>
    <dgm:pt modelId="{136576EB-EC88-4E87-B39C-AAC0D9DD1EF4}" type="sibTrans" cxnId="{478444E1-F31A-4B9F-B4C3-AEB80AB5351F}">
      <dgm:prSet/>
      <dgm:spPr/>
      <dgm:t>
        <a:bodyPr/>
        <a:lstStyle/>
        <a:p>
          <a:endParaRPr lang="es-BO"/>
        </a:p>
      </dgm:t>
    </dgm:pt>
    <dgm:pt modelId="{AF6EA3F5-A55D-47AB-B8AB-5B769AA4C0D4}">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01EED7C-BF47-4A9A-B2A6-1FD787623405}" type="parTrans" cxnId="{639D2854-A2F1-40D6-8E50-F03FC7CB55BA}">
      <dgm:prSet/>
      <dgm:spPr/>
      <dgm:t>
        <a:bodyPr/>
        <a:lstStyle/>
        <a:p>
          <a:endParaRPr lang="es-BO"/>
        </a:p>
      </dgm:t>
    </dgm:pt>
    <dgm:pt modelId="{0BE9BBCD-14AD-4066-8128-900C1AD2634F}" type="sibTrans" cxnId="{639D2854-A2F1-40D6-8E50-F03FC7CB55BA}">
      <dgm:prSet/>
      <dgm:spPr/>
      <dgm:t>
        <a:bodyPr/>
        <a:lstStyle/>
        <a:p>
          <a:endParaRPr lang="es-BO"/>
        </a:p>
      </dgm:t>
    </dgm:pt>
    <dgm:pt modelId="{406A13D7-6B07-4C0E-837B-CA91522B496C}">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D005C4B3-E799-4FAE-A5D7-40C145B443B0}" type="parTrans" cxnId="{7835F372-FEC4-4DAE-85D3-F02796DF17E5}">
      <dgm:prSet/>
      <dgm:spPr/>
      <dgm:t>
        <a:bodyPr/>
        <a:lstStyle/>
        <a:p>
          <a:endParaRPr lang="es-BO"/>
        </a:p>
      </dgm:t>
    </dgm:pt>
    <dgm:pt modelId="{AA4B1C9F-C097-4213-ACDA-1833C8BE0318}" type="sibTrans" cxnId="{7835F372-FEC4-4DAE-85D3-F02796DF17E5}">
      <dgm:prSet/>
      <dgm:spPr/>
      <dgm:t>
        <a:bodyPr/>
        <a:lstStyle/>
        <a:p>
          <a:endParaRPr lang="es-BO"/>
        </a:p>
      </dgm:t>
    </dgm:pt>
    <dgm:pt modelId="{740F439D-CDB6-4842-9F76-C8082B0133FD}">
      <dgm:prSet custT="1"/>
      <dgm:spPr>
        <a:solidFill>
          <a:schemeClr val="accent6"/>
        </a:solidFill>
      </dgm:spPr>
      <dgm:t>
        <a:bodyPr/>
        <a:lstStyle/>
        <a:p>
          <a:pPr algn="ctr">
            <a:buNone/>
          </a:pPr>
          <a:r>
            <a:rPr lang="es-ES" sz="1500" b="1" dirty="0">
              <a:latin typeface="Century Gothic" panose="020B0502020202020204" pitchFamily="34" charset="0"/>
            </a:rPr>
            <a:t>12</a:t>
          </a:r>
          <a:r>
            <a:rPr lang="es-ES" sz="1200" b="1" dirty="0">
              <a:latin typeface="Century Gothic" panose="020B0502020202020204" pitchFamily="34" charset="0"/>
            </a:rPr>
            <a:t> PROYECTOS</a:t>
          </a:r>
          <a:endParaRPr lang="es-BO" sz="1000" b="1" dirty="0">
            <a:latin typeface="Century Gothic" panose="020B0502020202020204" pitchFamily="34" charset="0"/>
          </a:endParaRPr>
        </a:p>
      </dgm:t>
    </dgm:pt>
    <dgm:pt modelId="{522A5633-FF84-4B1A-B486-EAC776DFC31D}" type="parTrans" cxnId="{B6C3D139-EC95-4578-B991-E3412139593C}">
      <dgm:prSet/>
      <dgm:spPr/>
      <dgm:t>
        <a:bodyPr/>
        <a:lstStyle/>
        <a:p>
          <a:endParaRPr lang="es-BO"/>
        </a:p>
      </dgm:t>
    </dgm:pt>
    <dgm:pt modelId="{C05CBC27-A899-4411-AA2A-F0C558D8F482}" type="sibTrans" cxnId="{B6C3D139-EC95-4578-B991-E3412139593C}">
      <dgm:prSet/>
      <dgm:spPr/>
      <dgm:t>
        <a:bodyPr/>
        <a:lstStyle/>
        <a:p>
          <a:endParaRPr lang="es-BO"/>
        </a:p>
      </dgm:t>
    </dgm:pt>
    <dgm:pt modelId="{4373AA9F-BA27-40F3-86DE-FDC975C9BE4F}">
      <dgm:prSet custT="1"/>
      <dgm:spPr>
        <a:solidFill>
          <a:schemeClr val="accent4">
            <a:lumMod val="75000"/>
          </a:schemeClr>
        </a:solidFill>
      </dgm:spPr>
      <dgm:t>
        <a:bodyPr/>
        <a:lstStyle/>
        <a:p>
          <a:pPr>
            <a:buNone/>
          </a:pPr>
          <a:r>
            <a:rPr lang="es-ES" sz="1900" b="1" dirty="0">
              <a:latin typeface="Century Gothic" panose="020B0502020202020204" pitchFamily="34" charset="0"/>
            </a:rPr>
            <a:t>USD240,000,000</a:t>
          </a:r>
          <a:endParaRPr lang="es-BO" sz="1900" b="1" dirty="0">
            <a:latin typeface="Century Gothic" panose="020B0502020202020204" pitchFamily="34" charset="0"/>
          </a:endParaRPr>
        </a:p>
      </dgm:t>
    </dgm:pt>
    <dgm:pt modelId="{38142A37-61B0-4138-A08E-D19A75046CF9}" type="parTrans" cxnId="{B34164DB-B0AD-4B46-A230-FA813F705AFF}">
      <dgm:prSet/>
      <dgm:spPr/>
      <dgm:t>
        <a:bodyPr/>
        <a:lstStyle/>
        <a:p>
          <a:endParaRPr lang="es-BO"/>
        </a:p>
      </dgm:t>
    </dgm:pt>
    <dgm:pt modelId="{C6473B4F-01D4-48BE-8D86-07F01321B56A}" type="sibTrans" cxnId="{B34164DB-B0AD-4B46-A230-FA813F705AFF}">
      <dgm:prSet/>
      <dgm:spPr/>
      <dgm:t>
        <a:bodyPr/>
        <a:lstStyle/>
        <a:p>
          <a:endParaRPr lang="es-BO"/>
        </a:p>
      </dgm:t>
    </dgm:pt>
    <dgm:pt modelId="{1480E8E1-79FF-490F-8185-685C4BC0438F}">
      <dgm:prSet custT="1"/>
      <dgm:spPr>
        <a:solidFill>
          <a:schemeClr val="accent4">
            <a:lumMod val="75000"/>
          </a:schemeClr>
        </a:solidFill>
      </dgm:spPr>
      <dgm:t>
        <a:bodyPr/>
        <a:lstStyle/>
        <a:p>
          <a:pPr>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31/10/2025</a:t>
          </a:r>
          <a:endParaRPr lang="es-BO" sz="1000" b="1" dirty="0">
            <a:solidFill>
              <a:schemeClr val="bg1"/>
            </a:solidFill>
            <a:latin typeface="Century Gothic" panose="020B0502020202020204" pitchFamily="34" charset="0"/>
          </a:endParaRPr>
        </a:p>
      </dgm:t>
    </dgm:pt>
    <dgm:pt modelId="{2CADDDD4-8D7A-4EBC-A0CF-B481AC0FB6FF}" type="parTrans" cxnId="{2E3A35E5-8BDA-4485-909E-A83083B3F6BA}">
      <dgm:prSet/>
      <dgm:spPr/>
      <dgm:t>
        <a:bodyPr/>
        <a:lstStyle/>
        <a:p>
          <a:endParaRPr lang="es-BO"/>
        </a:p>
      </dgm:t>
    </dgm:pt>
    <dgm:pt modelId="{632924B6-4634-4891-8453-571FC414F9D1}" type="sibTrans" cxnId="{2E3A35E5-8BDA-4485-909E-A83083B3F6BA}">
      <dgm:prSet/>
      <dgm:spPr/>
      <dgm:t>
        <a:bodyPr/>
        <a:lstStyle/>
        <a:p>
          <a:endParaRPr lang="es-BO"/>
        </a:p>
      </dgm:t>
    </dgm:pt>
    <dgm:pt modelId="{B9CF9806-2941-471E-8B96-98F10D613FD1}">
      <dgm:prSet custT="1"/>
      <dgm:spPr>
        <a:solidFill>
          <a:schemeClr val="accent4">
            <a:lumMod val="75000"/>
          </a:schemeClr>
        </a:solidFill>
      </dgm:spPr>
      <dgm:t>
        <a:bodyPr/>
        <a:lstStyle/>
        <a:p>
          <a:pPr>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31/10/2030</a:t>
          </a:r>
        </a:p>
      </dgm:t>
    </dgm:pt>
    <dgm:pt modelId="{0C4834D4-A549-4636-B548-C62145C55FBE}" type="parTrans" cxnId="{F5BB1B4C-4B7E-458A-A5EC-A2A90320886B}">
      <dgm:prSet/>
      <dgm:spPr/>
      <dgm:t>
        <a:bodyPr/>
        <a:lstStyle/>
        <a:p>
          <a:endParaRPr lang="es-BO"/>
        </a:p>
      </dgm:t>
    </dgm:pt>
    <dgm:pt modelId="{ED8188CB-5488-4CBC-BBD6-2DA1D588F637}" type="sibTrans" cxnId="{F5BB1B4C-4B7E-458A-A5EC-A2A90320886B}">
      <dgm:prSet/>
      <dgm:spPr/>
      <dgm:t>
        <a:bodyPr/>
        <a:lstStyle/>
        <a:p>
          <a:endParaRPr lang="es-BO"/>
        </a:p>
      </dgm:t>
    </dgm:pt>
    <dgm:pt modelId="{E2C326CE-12F6-4666-896F-9DE04FC9D78C}">
      <dgm:prSet custT="1"/>
      <dgm:spPr>
        <a:solidFill>
          <a:schemeClr val="accent4">
            <a:lumMod val="75000"/>
          </a:schemeClr>
        </a:solidFill>
      </dgm:spPr>
      <dgm:t>
        <a:bodyPr/>
        <a:lstStyle/>
        <a:p>
          <a:pPr>
            <a:buNone/>
          </a:pPr>
          <a:endParaRPr lang="es-BO" sz="1500" b="1" dirty="0">
            <a:latin typeface="Century Gothic" panose="020B0502020202020204" pitchFamily="34" charset="0"/>
          </a:endParaRPr>
        </a:p>
      </dgm:t>
    </dgm:pt>
    <dgm:pt modelId="{B6F4D781-8349-45F8-AAEF-3ED89D284709}" type="parTrans" cxnId="{C3D8D8F6-EACC-4BE0-AF30-22899AC7F5D2}">
      <dgm:prSet/>
      <dgm:spPr/>
      <dgm:t>
        <a:bodyPr/>
        <a:lstStyle/>
        <a:p>
          <a:endParaRPr lang="es-BO"/>
        </a:p>
      </dgm:t>
    </dgm:pt>
    <dgm:pt modelId="{3F5F64CE-D3B0-4BFA-B8EC-46F197FB646D}" type="sibTrans" cxnId="{C3D8D8F6-EACC-4BE0-AF30-22899AC7F5D2}">
      <dgm:prSet/>
      <dgm:spPr/>
      <dgm:t>
        <a:bodyPr/>
        <a:lstStyle/>
        <a:p>
          <a:endParaRPr lang="es-BO"/>
        </a:p>
      </dgm:t>
    </dgm:pt>
    <dgm:pt modelId="{10E2AC47-6B27-4398-BC32-5DE31B8B5067}">
      <dgm:prSet custT="1"/>
      <dgm:spPr>
        <a:solidFill>
          <a:schemeClr val="accent4">
            <a:lumMod val="75000"/>
          </a:schemeClr>
        </a:solidFill>
      </dgm:spPr>
      <dgm:t>
        <a:bodyPr/>
        <a:lstStyle/>
        <a:p>
          <a:pPr>
            <a:buNone/>
          </a:pPr>
          <a:endParaRPr lang="es-BO" sz="1500" b="1" dirty="0">
            <a:latin typeface="Century Gothic" panose="020B0502020202020204" pitchFamily="34" charset="0"/>
          </a:endParaRPr>
        </a:p>
      </dgm:t>
    </dgm:pt>
    <dgm:pt modelId="{B72461AA-02BD-43D7-9D61-BB52AA8B3D9C}" type="parTrans" cxnId="{8F7A2EEF-B037-4A68-A9E9-488FF2F8C91E}">
      <dgm:prSet/>
      <dgm:spPr/>
      <dgm:t>
        <a:bodyPr/>
        <a:lstStyle/>
        <a:p>
          <a:endParaRPr lang="es-BO"/>
        </a:p>
      </dgm:t>
    </dgm:pt>
    <dgm:pt modelId="{074A92D4-9770-4853-B652-C550062F846A}" type="sibTrans" cxnId="{8F7A2EEF-B037-4A68-A9E9-488FF2F8C91E}">
      <dgm:prSet/>
      <dgm:spPr/>
      <dgm:t>
        <a:bodyPr/>
        <a:lstStyle/>
        <a:p>
          <a:endParaRPr lang="es-BO"/>
        </a:p>
      </dgm:t>
    </dgm:pt>
    <dgm:pt modelId="{DE140C29-6449-49E0-BEA4-BD2C9F871D34}">
      <dgm:prSet custT="1"/>
      <dgm:spPr>
        <a:solidFill>
          <a:schemeClr val="accent4">
            <a:lumMod val="75000"/>
          </a:schemeClr>
        </a:solidFill>
      </dgm:spPr>
      <dgm:t>
        <a:bodyPr/>
        <a:lstStyle/>
        <a:p>
          <a:pPr>
            <a:buNone/>
          </a:pPr>
          <a:endParaRPr lang="es-BO" sz="1500" b="1" dirty="0">
            <a:latin typeface="Century Gothic" panose="020B0502020202020204" pitchFamily="34" charset="0"/>
          </a:endParaRPr>
        </a:p>
      </dgm:t>
    </dgm:pt>
    <dgm:pt modelId="{D716CB50-DA49-4A8F-9244-98049BB39CA4}" type="parTrans" cxnId="{7638D05D-E958-4517-82D1-FCE2ACFB9B92}">
      <dgm:prSet/>
      <dgm:spPr/>
      <dgm:t>
        <a:bodyPr/>
        <a:lstStyle/>
        <a:p>
          <a:endParaRPr lang="es-BO"/>
        </a:p>
      </dgm:t>
    </dgm:pt>
    <dgm:pt modelId="{4719D3A5-E29F-4DDA-9013-948DD9FDE59C}" type="sibTrans" cxnId="{7638D05D-E958-4517-82D1-FCE2ACFB9B92}">
      <dgm:prSet/>
      <dgm:spPr/>
      <dgm:t>
        <a:bodyPr/>
        <a:lstStyle/>
        <a:p>
          <a:endParaRPr lang="es-BO"/>
        </a:p>
      </dgm:t>
    </dgm:pt>
    <dgm:pt modelId="{5FB5C494-A713-439C-B91C-6C770041AC6F}">
      <dgm:prSet custT="1"/>
      <dgm:spPr>
        <a:solidFill>
          <a:schemeClr val="accent4">
            <a:lumMod val="75000"/>
          </a:schemeClr>
        </a:solidFill>
      </dgm:spPr>
      <dgm:t>
        <a:bodyPr/>
        <a:lstStyle/>
        <a:p>
          <a:pPr>
            <a:buNone/>
          </a:pPr>
          <a:r>
            <a:rPr lang="es-ES" sz="1000" b="1" dirty="0">
              <a:latin typeface="Century Gothic" panose="020B0502020202020204" pitchFamily="34" charset="0"/>
            </a:rPr>
            <a:t>DPTOS: </a:t>
          </a:r>
          <a:endParaRPr lang="es-BO" sz="1000" b="1" dirty="0">
            <a:latin typeface="Century Gothic" panose="020B0502020202020204" pitchFamily="34" charset="0"/>
          </a:endParaRPr>
        </a:p>
      </dgm:t>
    </dgm:pt>
    <dgm:pt modelId="{132FB109-CDB7-4177-97D4-4CFA481398DB}" type="parTrans" cxnId="{2C9F5964-54FC-442B-AAC5-C64F688388AB}">
      <dgm:prSet/>
      <dgm:spPr/>
      <dgm:t>
        <a:bodyPr/>
        <a:lstStyle/>
        <a:p>
          <a:endParaRPr lang="es-BO"/>
        </a:p>
      </dgm:t>
    </dgm:pt>
    <dgm:pt modelId="{7C663DB7-1967-47C3-84C7-2E5565D482DA}" type="sibTrans" cxnId="{2C9F5964-54FC-442B-AAC5-C64F688388AB}">
      <dgm:prSet/>
      <dgm:spPr/>
      <dgm:t>
        <a:bodyPr/>
        <a:lstStyle/>
        <a:p>
          <a:endParaRPr lang="es-BO"/>
        </a:p>
      </dgm:t>
    </dgm:pt>
    <dgm:pt modelId="{A93A135F-CA6C-4753-BC5F-BF161207186A}">
      <dgm:prSet custT="1"/>
      <dgm:spPr>
        <a:solidFill>
          <a:schemeClr val="accent4">
            <a:lumMod val="75000"/>
          </a:schemeClr>
        </a:solidFill>
      </dgm:spPr>
      <dgm:t>
        <a:bodyPr/>
        <a:lstStyle/>
        <a:p>
          <a:pPr>
            <a:buNone/>
          </a:pPr>
          <a:r>
            <a:rPr lang="es-ES" sz="1000" b="1" dirty="0">
              <a:latin typeface="Century Gothic" panose="020B0502020202020204" pitchFamily="34" charset="0"/>
            </a:rPr>
            <a:t>TARIJA, POTOSÍ, ORURO</a:t>
          </a:r>
          <a:endParaRPr lang="es-BO" sz="1000" b="1" dirty="0">
            <a:latin typeface="Century Gothic" panose="020B0502020202020204" pitchFamily="34" charset="0"/>
          </a:endParaRPr>
        </a:p>
      </dgm:t>
    </dgm:pt>
    <dgm:pt modelId="{9622656A-03D3-4645-8F0E-6ED0E489DA78}" type="parTrans" cxnId="{4CB2F2E9-F7F9-4B6A-935D-9715ED3514BC}">
      <dgm:prSet/>
      <dgm:spPr/>
      <dgm:t>
        <a:bodyPr/>
        <a:lstStyle/>
        <a:p>
          <a:endParaRPr lang="es-BO"/>
        </a:p>
      </dgm:t>
    </dgm:pt>
    <dgm:pt modelId="{B278DA7B-E72D-4446-8510-3F0D50F42D43}" type="sibTrans" cxnId="{4CB2F2E9-F7F9-4B6A-935D-9715ED3514BC}">
      <dgm:prSet/>
      <dgm:spPr/>
      <dgm:t>
        <a:bodyPr/>
        <a:lstStyle/>
        <a:p>
          <a:endParaRPr lang="es-BO"/>
        </a:p>
      </dgm:t>
    </dgm:pt>
    <dgm:pt modelId="{9B32386C-34D1-48D6-A4E3-DF41FFAB471C}">
      <dgm:prSet custT="1"/>
      <dgm:spPr>
        <a:solidFill>
          <a:schemeClr val="accent4">
            <a:lumMod val="75000"/>
          </a:schemeClr>
        </a:solidFill>
      </dgm:spPr>
      <dgm:t>
        <a:bodyPr/>
        <a:lstStyle/>
        <a:p>
          <a:pPr>
            <a:buNone/>
          </a:pPr>
          <a:r>
            <a:rPr lang="es-ES" sz="1000" b="1" dirty="0">
              <a:latin typeface="Century Gothic" panose="020B0502020202020204" pitchFamily="34" charset="0"/>
            </a:rPr>
            <a:t>LA PAZ, COCHABAMBA</a:t>
          </a:r>
          <a:endParaRPr lang="es-BO" sz="1000" b="1" dirty="0">
            <a:latin typeface="Century Gothic" panose="020B0502020202020204" pitchFamily="34" charset="0"/>
          </a:endParaRPr>
        </a:p>
      </dgm:t>
    </dgm:pt>
    <dgm:pt modelId="{F173D54A-3934-4902-A47A-371D99B470E3}" type="parTrans" cxnId="{BF040284-3FEC-4BEA-A4EF-BD9C365A630B}">
      <dgm:prSet/>
      <dgm:spPr/>
      <dgm:t>
        <a:bodyPr/>
        <a:lstStyle/>
        <a:p>
          <a:endParaRPr lang="es-BO"/>
        </a:p>
      </dgm:t>
    </dgm:pt>
    <dgm:pt modelId="{63B48A9A-0A97-4DED-AC6C-66453F4AED81}" type="sibTrans" cxnId="{BF040284-3FEC-4BEA-A4EF-BD9C365A630B}">
      <dgm:prSet/>
      <dgm:spPr/>
      <dgm:t>
        <a:bodyPr/>
        <a:lstStyle/>
        <a:p>
          <a:endParaRPr lang="es-BO"/>
        </a:p>
      </dgm:t>
    </dgm:pt>
    <dgm:pt modelId="{530183D9-E6E6-45A0-B2AC-8B98FE9CA154}">
      <dgm:prSet custT="1"/>
      <dgm:spPr>
        <a:solidFill>
          <a:schemeClr val="accent4">
            <a:lumMod val="75000"/>
          </a:schemeClr>
        </a:solidFill>
      </dgm:spPr>
      <dgm:t>
        <a:bodyPr/>
        <a:lstStyle/>
        <a:p>
          <a:pPr>
            <a:buNone/>
          </a:pPr>
          <a:endParaRPr lang="es-BO" sz="1000" b="1" dirty="0">
            <a:latin typeface="Century Gothic" panose="020B0502020202020204" pitchFamily="34" charset="0"/>
          </a:endParaRPr>
        </a:p>
      </dgm:t>
    </dgm:pt>
    <dgm:pt modelId="{2052897F-635E-43FD-B358-23A39F681348}" type="parTrans" cxnId="{13FDD79F-A6BF-4BB8-9759-3F92CD0C1479}">
      <dgm:prSet/>
      <dgm:spPr/>
      <dgm:t>
        <a:bodyPr/>
        <a:lstStyle/>
        <a:p>
          <a:endParaRPr lang="es-BO"/>
        </a:p>
      </dgm:t>
    </dgm:pt>
    <dgm:pt modelId="{7F223F94-0930-4521-A6C7-042F486AE84D}" type="sibTrans" cxnId="{13FDD79F-A6BF-4BB8-9759-3F92CD0C1479}">
      <dgm:prSet/>
      <dgm:spPr/>
      <dgm:t>
        <a:bodyPr/>
        <a:lstStyle/>
        <a:p>
          <a:endParaRPr lang="es-BO"/>
        </a:p>
      </dgm:t>
    </dgm:pt>
    <dgm:pt modelId="{21FCAD9D-F6CC-4096-A9F4-0030486ADBE5}">
      <dgm:prSet custT="1"/>
      <dgm:spPr>
        <a:solidFill>
          <a:schemeClr val="accent4">
            <a:lumMod val="75000"/>
          </a:schemeClr>
        </a:solidFill>
      </dgm:spPr>
      <dgm:t>
        <a:bodyPr/>
        <a:lstStyle/>
        <a:p>
          <a:pPr>
            <a:buNone/>
          </a:pPr>
          <a:r>
            <a:rPr lang="es-ES" sz="1500" b="1" dirty="0">
              <a:latin typeface="Century Gothic" panose="020B0502020202020204" pitchFamily="34" charset="0"/>
            </a:rPr>
            <a:t>9 </a:t>
          </a:r>
          <a:r>
            <a:rPr lang="es-ES" sz="1200" b="1" dirty="0">
              <a:latin typeface="Century Gothic" panose="020B0502020202020204" pitchFamily="34" charset="0"/>
            </a:rPr>
            <a:t>PROYECTOS DE INVERSIÓN PRE-CARTERA</a:t>
          </a:r>
          <a:endParaRPr lang="es-BO" sz="1200" b="1" dirty="0">
            <a:latin typeface="Century Gothic" panose="020B0502020202020204" pitchFamily="34" charset="0"/>
          </a:endParaRPr>
        </a:p>
      </dgm:t>
    </dgm:pt>
    <dgm:pt modelId="{14B03D7E-8AD1-4AC7-A880-E4F7B6B01D19}" type="parTrans" cxnId="{93DA44E0-E6E9-40CF-9A90-A1DC7FAD2A80}">
      <dgm:prSet/>
      <dgm:spPr/>
      <dgm:t>
        <a:bodyPr/>
        <a:lstStyle/>
        <a:p>
          <a:endParaRPr lang="es-BO"/>
        </a:p>
      </dgm:t>
    </dgm:pt>
    <dgm:pt modelId="{998A2180-76E1-4D59-9F64-386EB533B8A3}" type="sibTrans" cxnId="{93DA44E0-E6E9-40CF-9A90-A1DC7FAD2A80}">
      <dgm:prSet/>
      <dgm:spPr/>
      <dgm:t>
        <a:bodyPr/>
        <a:lstStyle/>
        <a:p>
          <a:endParaRPr lang="es-BO"/>
        </a:p>
      </dgm:t>
    </dgm:pt>
    <dgm:pt modelId="{DC561DAE-2186-4908-BB35-9D1C937ADD57}">
      <dgm:prSet custT="1"/>
      <dgm:spPr>
        <a:solidFill>
          <a:schemeClr val="accent4">
            <a:lumMod val="75000"/>
          </a:schemeClr>
        </a:solidFill>
      </dgm:spPr>
      <dgm:t>
        <a:bodyPr/>
        <a:lstStyle/>
        <a:p>
          <a:pPr>
            <a:buNone/>
          </a:pPr>
          <a:r>
            <a:rPr lang="es-ES" sz="1500" b="1" dirty="0">
              <a:latin typeface="Century Gothic" panose="020B0502020202020204" pitchFamily="34" charset="0"/>
            </a:rPr>
            <a:t>12</a:t>
          </a:r>
          <a:r>
            <a:rPr lang="es-ES" sz="1200" b="1" dirty="0">
              <a:latin typeface="Century Gothic" panose="020B0502020202020204" pitchFamily="34" charset="0"/>
            </a:rPr>
            <a:t> ESTUDIOS DE PREINVERSIÓN (CARTERA ABIERTA)</a:t>
          </a:r>
          <a:endParaRPr lang="es-BO" sz="1200" b="1" dirty="0">
            <a:latin typeface="Century Gothic" panose="020B0502020202020204" pitchFamily="34" charset="0"/>
          </a:endParaRPr>
        </a:p>
      </dgm:t>
    </dgm:pt>
    <dgm:pt modelId="{06C90165-AE3F-43B4-B542-2DA55A2F788E}" type="parTrans" cxnId="{F7F07518-5BEE-44E1-9ED1-CFAC60244AC6}">
      <dgm:prSet/>
      <dgm:spPr/>
      <dgm:t>
        <a:bodyPr/>
        <a:lstStyle/>
        <a:p>
          <a:endParaRPr lang="es-BO"/>
        </a:p>
      </dgm:t>
    </dgm:pt>
    <dgm:pt modelId="{136EC99C-FD89-4F5E-9FF7-751E92AB1F31}" type="sibTrans" cxnId="{F7F07518-5BEE-44E1-9ED1-CFAC60244AC6}">
      <dgm:prSet/>
      <dgm:spPr/>
      <dgm:t>
        <a:bodyPr/>
        <a:lstStyle/>
        <a:p>
          <a:endParaRPr lang="es-BO"/>
        </a:p>
      </dgm:t>
    </dgm:pt>
    <dgm:pt modelId="{03F4FF03-21B8-4B81-AAD6-93EA83EB4C2A}">
      <dgm:prSet custT="1"/>
      <dgm:spPr>
        <a:solidFill>
          <a:schemeClr val="accent4">
            <a:lumMod val="75000"/>
          </a:schemeClr>
        </a:solidFill>
      </dgm:spPr>
      <dgm:t>
        <a:bodyPr/>
        <a:lstStyle/>
        <a:p>
          <a:pPr>
            <a:buNone/>
          </a:pPr>
          <a:r>
            <a:rPr lang="es-ES" sz="1000" b="1" dirty="0">
              <a:latin typeface="Century Gothic" panose="020B0502020202020204" pitchFamily="34" charset="0"/>
            </a:rPr>
            <a:t>SANTA CRUZ</a:t>
          </a:r>
          <a:endParaRPr lang="es-BO" sz="1000" b="1" dirty="0">
            <a:latin typeface="Century Gothic" panose="020B0502020202020204" pitchFamily="34" charset="0"/>
          </a:endParaRPr>
        </a:p>
      </dgm:t>
    </dgm:pt>
    <dgm:pt modelId="{E14F29A1-3A2A-4FE5-832B-9A5C24AA9A16}" type="parTrans" cxnId="{31FCFCD7-E35B-45E5-A60D-1A244E45CA5B}">
      <dgm:prSet/>
      <dgm:spPr/>
      <dgm:t>
        <a:bodyPr/>
        <a:lstStyle/>
        <a:p>
          <a:endParaRPr lang="es-BO"/>
        </a:p>
      </dgm:t>
    </dgm:pt>
    <dgm:pt modelId="{49D2975E-F093-4430-A6E8-1482112A9A62}" type="sibTrans" cxnId="{31FCFCD7-E35B-45E5-A60D-1A244E45CA5B}">
      <dgm:prSet/>
      <dgm:spPr/>
      <dgm:t>
        <a:bodyPr/>
        <a:lstStyle/>
        <a:p>
          <a:endParaRPr lang="es-BO"/>
        </a:p>
      </dgm:t>
    </dgm:pt>
    <dgm:pt modelId="{43C3EDE9-3D07-40B6-B34B-B9903129FF85}">
      <dgm:prSet custT="1"/>
      <dgm:spPr>
        <a:solidFill>
          <a:schemeClr val="accent4">
            <a:lumMod val="75000"/>
          </a:schemeClr>
        </a:solidFill>
      </dgm:spPr>
      <dgm:t>
        <a:bodyPr/>
        <a:lstStyle/>
        <a:p>
          <a:pPr>
            <a:buNone/>
          </a:pPr>
          <a:r>
            <a:rPr lang="es-ES" sz="1300" b="1" dirty="0">
              <a:latin typeface="Century Gothic" panose="020B0502020202020204" pitchFamily="34" charset="0"/>
            </a:rPr>
            <a:t>RIEGO MAYOR &gt;500 HA</a:t>
          </a:r>
          <a:endParaRPr lang="es-BO" sz="1300" b="1" dirty="0">
            <a:latin typeface="Century Gothic" panose="020B0502020202020204" pitchFamily="34" charset="0"/>
          </a:endParaRPr>
        </a:p>
      </dgm:t>
    </dgm:pt>
    <dgm:pt modelId="{367792FA-C4CA-4D58-B66F-77E322CC5897}" type="parTrans" cxnId="{63A11857-91B7-4CC2-B7A0-686B5BD5F814}">
      <dgm:prSet/>
      <dgm:spPr/>
      <dgm:t>
        <a:bodyPr/>
        <a:lstStyle/>
        <a:p>
          <a:endParaRPr lang="es-BO"/>
        </a:p>
      </dgm:t>
    </dgm:pt>
    <dgm:pt modelId="{F539B993-6805-49ED-BC5A-241DC3EDA3F8}" type="sibTrans" cxnId="{63A11857-91B7-4CC2-B7A0-686B5BD5F814}">
      <dgm:prSet/>
      <dgm:spPr/>
      <dgm:t>
        <a:bodyPr/>
        <a:lstStyle/>
        <a:p>
          <a:endParaRPr lang="es-BO"/>
        </a:p>
      </dgm:t>
    </dgm:pt>
    <dgm:pt modelId="{45EE9C5A-030D-43CD-85B4-3340B78811C5}">
      <dgm:prSet custT="1"/>
      <dgm:spPr>
        <a:solidFill>
          <a:schemeClr val="accent4">
            <a:lumMod val="75000"/>
          </a:schemeClr>
        </a:solidFill>
      </dgm:spPr>
      <dgm:t>
        <a:bodyPr/>
        <a:lstStyle/>
        <a:p>
          <a:pPr>
            <a:buNone/>
          </a:pPr>
          <a:endParaRPr lang="es-BO" sz="1200" b="1" dirty="0">
            <a:latin typeface="Century Gothic" panose="020B0502020202020204" pitchFamily="34" charset="0"/>
          </a:endParaRPr>
        </a:p>
      </dgm:t>
    </dgm:pt>
    <dgm:pt modelId="{FCCC7EDE-1C90-477C-A31A-9FF36C8D04BB}" type="parTrans" cxnId="{8D4D23C2-B931-4EE3-A294-9CE814DA44FB}">
      <dgm:prSet/>
      <dgm:spPr/>
      <dgm:t>
        <a:bodyPr/>
        <a:lstStyle/>
        <a:p>
          <a:endParaRPr lang="es-BO"/>
        </a:p>
      </dgm:t>
    </dgm:pt>
    <dgm:pt modelId="{28CA24F2-7406-4CE0-9A31-840E3C0EDE8A}" type="sibTrans" cxnId="{8D4D23C2-B931-4EE3-A294-9CE814DA44FB}">
      <dgm:prSet/>
      <dgm:spPr/>
      <dgm:t>
        <a:bodyPr/>
        <a:lstStyle/>
        <a:p>
          <a:endParaRPr lang="es-BO"/>
        </a:p>
      </dgm:t>
    </dgm:pt>
    <dgm:pt modelId="{1717CD56-3C22-40B0-B65D-DC6B6D5F29D4}">
      <dgm:prSet custT="1"/>
      <dgm:spPr>
        <a:solidFill>
          <a:schemeClr val="accent4">
            <a:lumMod val="75000"/>
          </a:schemeClr>
        </a:solidFill>
      </dgm:spPr>
      <dgm:t>
        <a:bodyPr/>
        <a:lstStyle/>
        <a:p>
          <a:pPr>
            <a:buNone/>
          </a:pPr>
          <a:endParaRPr lang="es-BO" sz="1500" b="1" dirty="0">
            <a:latin typeface="Century Gothic" panose="020B0502020202020204" pitchFamily="34" charset="0"/>
          </a:endParaRPr>
        </a:p>
      </dgm:t>
    </dgm:pt>
    <dgm:pt modelId="{123260C7-C44F-479D-9080-F631D2AB3747}" type="parTrans" cxnId="{FBB710C9-CFF6-4DFD-B342-14BB26600F42}">
      <dgm:prSet/>
      <dgm:spPr/>
      <dgm:t>
        <a:bodyPr/>
        <a:lstStyle/>
        <a:p>
          <a:endParaRPr lang="es-BO"/>
        </a:p>
      </dgm:t>
    </dgm:pt>
    <dgm:pt modelId="{950CBE57-C97A-475C-A737-DD8127B9CA20}" type="sibTrans" cxnId="{FBB710C9-CFF6-4DFD-B342-14BB26600F42}">
      <dgm:prSet/>
      <dgm:spPr/>
      <dgm:t>
        <a:bodyPr/>
        <a:lstStyle/>
        <a:p>
          <a:endParaRPr lang="es-BO"/>
        </a:p>
      </dgm:t>
    </dgm:pt>
    <dgm:pt modelId="{4FC22076-D5B8-4DEB-B0F0-3F408D17878B}">
      <dgm:prSet custT="1"/>
      <dgm:spPr>
        <a:solidFill>
          <a:schemeClr val="accent4">
            <a:lumMod val="75000"/>
          </a:schemeClr>
        </a:solidFill>
      </dgm:spPr>
      <dgm:t>
        <a:bodyPr/>
        <a:lstStyle/>
        <a:p>
          <a:pPr>
            <a:buNone/>
          </a:pPr>
          <a:endParaRPr lang="es-BO" sz="1000" b="1" dirty="0">
            <a:latin typeface="Century Gothic" panose="020B0502020202020204" pitchFamily="34" charset="0"/>
          </a:endParaRPr>
        </a:p>
      </dgm:t>
    </dgm:pt>
    <dgm:pt modelId="{2E810085-F89E-4EAD-948A-328FA02EE9C2}" type="parTrans" cxnId="{73AE61CB-DFDB-4D13-BFF0-F7CD499A0C30}">
      <dgm:prSet/>
      <dgm:spPr/>
      <dgm:t>
        <a:bodyPr/>
        <a:lstStyle/>
        <a:p>
          <a:endParaRPr lang="es-BO"/>
        </a:p>
      </dgm:t>
    </dgm:pt>
    <dgm:pt modelId="{ECB4556A-71F1-4B84-9505-8CAFC09714A0}" type="sibTrans" cxnId="{73AE61CB-DFDB-4D13-BFF0-F7CD499A0C30}">
      <dgm:prSet/>
      <dgm:spPr/>
      <dgm:t>
        <a:bodyPr/>
        <a:lstStyle/>
        <a:p>
          <a:endParaRPr lang="es-BO"/>
        </a:p>
      </dgm:t>
    </dgm:pt>
    <dgm:pt modelId="{AF7F22D7-D73B-4ADE-B0F7-277F3296331E}">
      <dgm:prSet custT="1"/>
      <dgm:spPr>
        <a:solidFill>
          <a:schemeClr val="accent4">
            <a:lumMod val="75000"/>
          </a:schemeClr>
        </a:solidFill>
      </dgm:spPr>
      <dgm:t>
        <a:bodyPr/>
        <a:lstStyle/>
        <a:p>
          <a:pPr>
            <a:buNone/>
          </a:pPr>
          <a:endParaRPr lang="es-BO" sz="1000" b="1" dirty="0">
            <a:latin typeface="Century Gothic" panose="020B0502020202020204" pitchFamily="34" charset="0"/>
          </a:endParaRPr>
        </a:p>
      </dgm:t>
    </dgm:pt>
    <dgm:pt modelId="{E30FF821-A05A-4FBD-AE8D-EADFA2EAA959}" type="parTrans" cxnId="{1D16EC0B-F492-41A0-BE61-F3B3C1ECA3EB}">
      <dgm:prSet/>
      <dgm:spPr/>
      <dgm:t>
        <a:bodyPr/>
        <a:lstStyle/>
        <a:p>
          <a:endParaRPr lang="es-BO"/>
        </a:p>
      </dgm:t>
    </dgm:pt>
    <dgm:pt modelId="{86D84BC1-CE5B-4D89-9318-788D649838E3}" type="sibTrans" cxnId="{1D16EC0B-F492-41A0-BE61-F3B3C1ECA3EB}">
      <dgm:prSet/>
      <dgm:spPr/>
      <dgm:t>
        <a:bodyPr/>
        <a:lstStyle/>
        <a:p>
          <a:endParaRPr lang="es-BO"/>
        </a:p>
      </dgm:t>
    </dgm:pt>
    <dgm:pt modelId="{0E9DDC79-E80D-4A70-8224-9172718F7E9E}">
      <dgm:prSet custT="1"/>
      <dgm:spPr>
        <a:solidFill>
          <a:schemeClr val="accent4">
            <a:lumMod val="75000"/>
          </a:schemeClr>
        </a:solidFill>
      </dgm:spPr>
      <dgm:t>
        <a:bodyPr/>
        <a:lstStyle/>
        <a:p>
          <a:pPr>
            <a:buNone/>
          </a:pPr>
          <a:endParaRPr lang="es-BO" sz="1000" b="1" dirty="0">
            <a:latin typeface="Century Gothic" panose="020B0502020202020204" pitchFamily="34" charset="0"/>
          </a:endParaRPr>
        </a:p>
      </dgm:t>
    </dgm:pt>
    <dgm:pt modelId="{DB6A18B1-2758-4AC7-B9D0-5AF31C190715}" type="parTrans" cxnId="{970964C6-E587-40D2-8C4B-DF9FC24D0325}">
      <dgm:prSet/>
      <dgm:spPr/>
      <dgm:t>
        <a:bodyPr/>
        <a:lstStyle/>
        <a:p>
          <a:endParaRPr lang="es-BO"/>
        </a:p>
      </dgm:t>
    </dgm:pt>
    <dgm:pt modelId="{92CA046A-BA07-49A7-B491-993EC6578893}" type="sibTrans" cxnId="{970964C6-E587-40D2-8C4B-DF9FC24D0325}">
      <dgm:prSet/>
      <dgm:spPr/>
      <dgm:t>
        <a:bodyPr/>
        <a:lstStyle/>
        <a:p>
          <a:endParaRPr lang="es-BO"/>
        </a:p>
      </dgm:t>
    </dgm:pt>
    <dgm:pt modelId="{0665F1BC-CC8C-41A8-8D2D-41278B19E334}">
      <dgm:prSet custT="1"/>
      <dgm:spPr>
        <a:solidFill>
          <a:schemeClr val="accent6"/>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22664561-E2FA-46F4-99B0-745498818F97}" type="parTrans" cxnId="{AE84235F-1914-4329-9158-EA440A84F176}">
      <dgm:prSet/>
      <dgm:spPr/>
      <dgm:t>
        <a:bodyPr/>
        <a:lstStyle/>
        <a:p>
          <a:endParaRPr lang="es-BO"/>
        </a:p>
      </dgm:t>
    </dgm:pt>
    <dgm:pt modelId="{5D50790B-367F-4F9F-987D-7E66E68120C9}" type="sibTrans" cxnId="{AE84235F-1914-4329-9158-EA440A84F176}">
      <dgm:prSet/>
      <dgm:spPr/>
      <dgm:t>
        <a:bodyPr/>
        <a:lstStyle/>
        <a:p>
          <a:endParaRPr lang="es-BO"/>
        </a:p>
      </dgm:t>
    </dgm:pt>
    <dgm:pt modelId="{6E565B5A-EA18-4BB9-BDD3-A5A10C9B75BB}">
      <dgm:prSet custT="1"/>
      <dgm:spPr>
        <a:solidFill>
          <a:schemeClr val="accent6"/>
        </a:solidFill>
      </dgm:spPr>
      <dgm:t>
        <a:bodyPr/>
        <a:lstStyle/>
        <a:p>
          <a:pPr algn="l">
            <a:buNone/>
          </a:pPr>
          <a:r>
            <a:rPr lang="es-ES" sz="1500" b="1" dirty="0">
              <a:latin typeface="Century Gothic" panose="020B0502020202020204" pitchFamily="34" charset="0"/>
            </a:rPr>
            <a:t>A NIVEL NACIONAL</a:t>
          </a:r>
          <a:endParaRPr lang="es-ES" sz="15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49B41DF-74F6-4497-A11C-04D0129A515C}" type="parTrans" cxnId="{A3EE65ED-6405-466F-985D-745A039BA0C6}">
      <dgm:prSet/>
      <dgm:spPr/>
      <dgm:t>
        <a:bodyPr/>
        <a:lstStyle/>
        <a:p>
          <a:endParaRPr lang="es-BO"/>
        </a:p>
      </dgm:t>
    </dgm:pt>
    <dgm:pt modelId="{BAE48BE5-9E4F-4139-A546-8C29DFB36E21}" type="sibTrans" cxnId="{A3EE65ED-6405-466F-985D-745A039BA0C6}">
      <dgm:prSet/>
      <dgm:spPr/>
      <dgm:t>
        <a:bodyPr/>
        <a:lstStyle/>
        <a:p>
          <a:endParaRPr lang="es-BO"/>
        </a:p>
      </dgm:t>
    </dgm:pt>
    <dgm:pt modelId="{EDB241D0-2644-4F1D-BAF3-513C734EE8B4}">
      <dgm:prSet phldrT="[Texto]" custT="1"/>
      <dgm:spPr/>
      <dgm:t>
        <a:bodyPr/>
        <a:lstStyle/>
        <a:p>
          <a:pPr algn="l">
            <a:buNone/>
          </a:pPr>
          <a:endParaRPr lang="es-BO" sz="1500" b="1" dirty="0">
            <a:latin typeface="Century Gothic" panose="020B0502020202020204" pitchFamily="34" charset="0"/>
          </a:endParaRPr>
        </a:p>
      </dgm:t>
    </dgm:pt>
    <dgm:pt modelId="{0C45C48D-71DF-42AA-87E5-0915BBFC36B6}" type="parTrans" cxnId="{16426EEE-58D0-4500-BACF-57FD08CCC714}">
      <dgm:prSet/>
      <dgm:spPr/>
      <dgm:t>
        <a:bodyPr/>
        <a:lstStyle/>
        <a:p>
          <a:endParaRPr lang="es-BO"/>
        </a:p>
      </dgm:t>
    </dgm:pt>
    <dgm:pt modelId="{B9A3DEC1-8C77-4242-93E4-9FF30600D53D}" type="sibTrans" cxnId="{16426EEE-58D0-4500-BACF-57FD08CCC714}">
      <dgm:prSet/>
      <dgm:spPr/>
      <dgm:t>
        <a:bodyPr/>
        <a:lstStyle/>
        <a:p>
          <a:endParaRPr lang="es-BO"/>
        </a:p>
      </dgm:t>
    </dgm:pt>
    <dgm:pt modelId="{95255AB6-E858-4E44-8BB6-F282A99F31A0}">
      <dgm:prSet phldrT="[Texto]" custT="1"/>
      <dgm:spPr/>
      <dgm:t>
        <a:bodyPr/>
        <a:lstStyle/>
        <a:p>
          <a:pPr algn="l">
            <a:buNone/>
          </a:pPr>
          <a:endParaRPr lang="es-BO" sz="1500" b="1" dirty="0">
            <a:latin typeface="Century Gothic" panose="020B0502020202020204" pitchFamily="34" charset="0"/>
          </a:endParaRPr>
        </a:p>
      </dgm:t>
    </dgm:pt>
    <dgm:pt modelId="{7E1075AD-17A1-4DA5-B07F-75DE78F856E5}" type="parTrans" cxnId="{14E1D713-0A7A-4AD1-9FA8-D6F063D8F446}">
      <dgm:prSet/>
      <dgm:spPr/>
      <dgm:t>
        <a:bodyPr/>
        <a:lstStyle/>
        <a:p>
          <a:endParaRPr lang="es-BO"/>
        </a:p>
      </dgm:t>
    </dgm:pt>
    <dgm:pt modelId="{D7F537DF-5B85-4778-94E7-13127E800F7C}" type="sibTrans" cxnId="{14E1D713-0A7A-4AD1-9FA8-D6F063D8F446}">
      <dgm:prSet/>
      <dgm:spPr/>
      <dgm:t>
        <a:bodyPr/>
        <a:lstStyle/>
        <a:p>
          <a:endParaRPr lang="es-BO"/>
        </a:p>
      </dgm:t>
    </dgm:pt>
    <dgm:pt modelId="{55C852D0-3D3F-4FDD-9C4D-A29C106EB847}">
      <dgm:prSet phldrT="[Texto]" custT="1"/>
      <dgm:spPr/>
      <dgm:t>
        <a:bodyPr/>
        <a:lstStyle/>
        <a:p>
          <a:pPr algn="l">
            <a:buNone/>
          </a:pPr>
          <a:endParaRPr lang="es-BO" sz="1200" b="1" dirty="0">
            <a:latin typeface="Century Gothic" panose="020B0502020202020204" pitchFamily="34" charset="0"/>
          </a:endParaRPr>
        </a:p>
      </dgm:t>
    </dgm:pt>
    <dgm:pt modelId="{A127AA9B-CED2-48B3-9CAB-DC2757BF182C}" type="parTrans" cxnId="{D9A74D81-4C85-43EF-B658-E2C0949DFDD8}">
      <dgm:prSet/>
      <dgm:spPr/>
      <dgm:t>
        <a:bodyPr/>
        <a:lstStyle/>
        <a:p>
          <a:endParaRPr lang="es-BO"/>
        </a:p>
      </dgm:t>
    </dgm:pt>
    <dgm:pt modelId="{99E48935-89C3-4A6F-9C33-83BC515CF900}" type="sibTrans" cxnId="{D9A74D81-4C85-43EF-B658-E2C0949DFDD8}">
      <dgm:prSet/>
      <dgm:spPr/>
      <dgm:t>
        <a:bodyPr/>
        <a:lstStyle/>
        <a:p>
          <a:endParaRPr lang="es-BO"/>
        </a:p>
      </dgm:t>
    </dgm:pt>
    <dgm:pt modelId="{79D45560-C08F-4DB4-8A3E-705B2376CCD5}">
      <dgm:prSet phldrT="[Texto]" custT="1"/>
      <dgm:spPr/>
      <dgm:t>
        <a:bodyPr/>
        <a:lstStyle/>
        <a:p>
          <a:pPr algn="ctr">
            <a:buNone/>
          </a:pPr>
          <a:r>
            <a:rPr lang="es-ES" sz="1400" b="1" dirty="0">
              <a:latin typeface="Century Gothic" panose="020B0502020202020204" pitchFamily="34" charset="0"/>
            </a:rPr>
            <a:t>32</a:t>
          </a:r>
          <a:r>
            <a:rPr lang="es-ES" sz="1050" b="1" dirty="0">
              <a:latin typeface="Century Gothic" panose="020B0502020202020204" pitchFamily="34" charset="0"/>
            </a:rPr>
            <a:t> PROYECTOS EN CARTERA</a:t>
          </a:r>
          <a:endParaRPr lang="es-BO" sz="1050" b="1" dirty="0">
            <a:latin typeface="Century Gothic" panose="020B0502020202020204" pitchFamily="34" charset="0"/>
          </a:endParaRPr>
        </a:p>
      </dgm:t>
    </dgm:pt>
    <dgm:pt modelId="{0BB305E8-6B15-4BCD-AD30-EC1387666E16}" type="sibTrans" cxnId="{6C99BC11-A787-4412-A621-F5F71B9D02E6}">
      <dgm:prSet/>
      <dgm:spPr/>
      <dgm:t>
        <a:bodyPr/>
        <a:lstStyle/>
        <a:p>
          <a:endParaRPr lang="es-BO">
            <a:latin typeface="Century Gothic" panose="020B0502020202020204" pitchFamily="34" charset="0"/>
          </a:endParaRPr>
        </a:p>
      </dgm:t>
    </dgm:pt>
    <dgm:pt modelId="{E130F2BE-1106-4F78-B606-8615782B9D02}" type="parTrans" cxnId="{6C99BC11-A787-4412-A621-F5F71B9D02E6}">
      <dgm:prSet/>
      <dgm:spPr/>
      <dgm:t>
        <a:bodyPr/>
        <a:lstStyle/>
        <a:p>
          <a:endParaRPr lang="es-BO">
            <a:latin typeface="Century Gothic" panose="020B0502020202020204" pitchFamily="34" charset="0"/>
          </a:endParaRPr>
        </a:p>
      </dgm:t>
    </dgm:pt>
    <dgm:pt modelId="{19007A54-77AA-44A1-803D-7184484A4DF3}">
      <dgm:prSet phldrT="[Texto]" custT="1"/>
      <dgm:spPr/>
      <dgm:t>
        <a:bodyPr/>
        <a:lstStyle/>
        <a:p>
          <a:pPr algn="ctr">
            <a:buNone/>
          </a:pPr>
          <a:r>
            <a:rPr lang="es-ES" sz="1100" b="1" dirty="0">
              <a:latin typeface="Century Gothic" panose="020B0502020202020204" pitchFamily="34" charset="0"/>
            </a:rPr>
            <a:t>60 HA&gt;RIEGO</a:t>
          </a:r>
          <a:endParaRPr lang="es-BO" sz="1100" b="1" dirty="0">
            <a:latin typeface="Century Gothic" panose="020B0502020202020204" pitchFamily="34" charset="0"/>
          </a:endParaRPr>
        </a:p>
      </dgm:t>
    </dgm:pt>
    <dgm:pt modelId="{677D69D3-1285-47C1-A960-CBA628E27646}" type="sibTrans" cxnId="{AE602A20-8760-4A35-B5AC-46816CB4A08B}">
      <dgm:prSet/>
      <dgm:spPr/>
      <dgm:t>
        <a:bodyPr/>
        <a:lstStyle/>
        <a:p>
          <a:endParaRPr lang="es-BO"/>
        </a:p>
      </dgm:t>
    </dgm:pt>
    <dgm:pt modelId="{98CB1734-829F-42E3-826A-693FFFC0C9F9}" type="parTrans" cxnId="{AE602A20-8760-4A35-B5AC-46816CB4A08B}">
      <dgm:prSet/>
      <dgm:spPr/>
      <dgm:t>
        <a:bodyPr/>
        <a:lstStyle/>
        <a:p>
          <a:endParaRPr lang="es-BO"/>
        </a:p>
      </dgm:t>
    </dgm:pt>
    <dgm:pt modelId="{3295BC04-AC9E-4992-9989-F2BAB15CB562}">
      <dgm:prSet phldrT="[Texto]" custT="1"/>
      <dgm:spPr/>
      <dgm:t>
        <a:bodyPr/>
        <a:lstStyle/>
        <a:p>
          <a:pPr algn="ctr">
            <a:buNone/>
          </a:pPr>
          <a:r>
            <a:rPr lang="es-ES" sz="1100" b="1" dirty="0">
              <a:latin typeface="Century Gothic" panose="020B0502020202020204" pitchFamily="34" charset="0"/>
            </a:rPr>
            <a:t>MEDIANO &lt;500 HA</a:t>
          </a:r>
          <a:endParaRPr lang="es-BO" sz="1100" b="1" dirty="0">
            <a:latin typeface="Century Gothic" panose="020B0502020202020204" pitchFamily="34" charset="0"/>
          </a:endParaRPr>
        </a:p>
      </dgm:t>
    </dgm:pt>
    <dgm:pt modelId="{9378A35A-0335-4C53-856C-CE8363649641}" type="sibTrans" cxnId="{5CCA87F8-C3DD-4388-9131-336305C69FF2}">
      <dgm:prSet/>
      <dgm:spPr/>
      <dgm:t>
        <a:bodyPr/>
        <a:lstStyle/>
        <a:p>
          <a:endParaRPr lang="es-BO"/>
        </a:p>
      </dgm:t>
    </dgm:pt>
    <dgm:pt modelId="{EC155850-CE26-4C1A-B581-EDDB6EC47C17}" type="parTrans" cxnId="{5CCA87F8-C3DD-4388-9131-336305C69FF2}">
      <dgm:prSet/>
      <dgm:spPr/>
      <dgm:t>
        <a:bodyPr/>
        <a:lstStyle/>
        <a:p>
          <a:endParaRPr lang="es-BO"/>
        </a:p>
      </dgm:t>
    </dgm:pt>
    <dgm:pt modelId="{68972167-6A5C-44AE-B573-517820BE83A6}">
      <dgm:prSet custT="1"/>
      <dgm:spPr>
        <a:solidFill>
          <a:schemeClr val="accent6"/>
        </a:solidFill>
      </dgm:spPr>
      <dgm:t>
        <a:bodyPr/>
        <a:lstStyle/>
        <a:p>
          <a:pPr algn="l">
            <a:buNone/>
          </a:pPr>
          <a:endParaRPr lang="es-BO" sz="1000" b="1" dirty="0">
            <a:latin typeface="Century Gothic" panose="020B0502020202020204" pitchFamily="34" charset="0"/>
          </a:endParaRPr>
        </a:p>
      </dgm:t>
    </dgm:pt>
    <dgm:pt modelId="{28EF50E6-C6E5-4561-9729-5E4F2752E667}" type="parTrans" cxnId="{9E4FA461-3584-48E6-B8D0-F1A464D16CC0}">
      <dgm:prSet/>
      <dgm:spPr/>
      <dgm:t>
        <a:bodyPr/>
        <a:lstStyle/>
        <a:p>
          <a:endParaRPr lang="es-BO"/>
        </a:p>
      </dgm:t>
    </dgm:pt>
    <dgm:pt modelId="{0EF3C87B-645C-4F3E-99F3-D4582F6CBC47}" type="sibTrans" cxnId="{9E4FA461-3584-48E6-B8D0-F1A464D16CC0}">
      <dgm:prSet/>
      <dgm:spPr/>
      <dgm:t>
        <a:bodyPr/>
        <a:lstStyle/>
        <a:p>
          <a:endParaRPr lang="es-BO"/>
        </a:p>
      </dgm:t>
    </dgm:pt>
    <dgm:pt modelId="{1BF7410E-0DBA-4EC2-9B81-0084C22ACBB6}">
      <dgm:prSet custT="1"/>
      <dgm:spPr>
        <a:solidFill>
          <a:schemeClr val="accent4">
            <a:lumMod val="75000"/>
          </a:schemeClr>
        </a:solidFill>
      </dgm:spPr>
      <dgm:t>
        <a:bodyPr/>
        <a:lstStyle/>
        <a:p>
          <a:pPr>
            <a:buNone/>
          </a:pPr>
          <a:r>
            <a:rPr lang="es-ES" sz="1000" b="1" dirty="0">
              <a:latin typeface="Century Gothic" panose="020B0502020202020204" pitchFamily="34" charset="0"/>
            </a:rPr>
            <a:t>CHUQUISACA</a:t>
          </a:r>
          <a:endParaRPr lang="es-BO" sz="1000" b="1" dirty="0">
            <a:latin typeface="Century Gothic" panose="020B0502020202020204" pitchFamily="34" charset="0"/>
          </a:endParaRPr>
        </a:p>
      </dgm:t>
    </dgm:pt>
    <dgm:pt modelId="{ECB719A7-B1BC-4591-BB85-B1B193ABBE28}" type="parTrans" cxnId="{F19851C2-EF04-45E7-BBF0-D3EC8E9474F4}">
      <dgm:prSet/>
      <dgm:spPr/>
      <dgm:t>
        <a:bodyPr/>
        <a:lstStyle/>
        <a:p>
          <a:endParaRPr lang="es-BO"/>
        </a:p>
      </dgm:t>
    </dgm:pt>
    <dgm:pt modelId="{4F232D19-58F5-47BD-8AAA-BD898D16324C}" type="sibTrans" cxnId="{F19851C2-EF04-45E7-BBF0-D3EC8E9474F4}">
      <dgm:prSet/>
      <dgm:spPr/>
      <dgm:t>
        <a:bodyPr/>
        <a:lstStyle/>
        <a:p>
          <a:endParaRPr lang="es-BO"/>
        </a:p>
      </dgm:t>
    </dgm:pt>
    <dgm:pt modelId="{0587043F-8301-4CC0-AF41-0CCD7B00464C}">
      <dgm:prSet custT="1"/>
      <dgm:spPr>
        <a:solidFill>
          <a:schemeClr val="accent6"/>
        </a:solidFill>
      </dgm:spPr>
      <dgm:t>
        <a:bodyPr/>
        <a:lstStyle/>
        <a:p>
          <a:pPr algn="ctr">
            <a:buNone/>
          </a:pPr>
          <a:r>
            <a:rPr lang="es-ES" sz="1200" b="1" dirty="0">
              <a:latin typeface="Century Gothic" panose="020B0502020202020204" pitchFamily="34" charset="0"/>
            </a:rPr>
            <a:t>en </a:t>
          </a:r>
          <a:r>
            <a:rPr lang="es-ES" sz="1500" b="1" dirty="0">
              <a:latin typeface="Century Gothic" panose="020B0502020202020204" pitchFamily="34" charset="0"/>
            </a:rPr>
            <a:t>5</a:t>
          </a:r>
          <a:r>
            <a:rPr lang="es-ES" sz="1200" b="1" dirty="0">
              <a:latin typeface="Century Gothic" panose="020B0502020202020204" pitchFamily="34" charset="0"/>
            </a:rPr>
            <a:t> DEPARTAMENTOS</a:t>
          </a:r>
          <a:endParaRPr lang="es-BO" sz="1000" b="1" dirty="0">
            <a:latin typeface="Century Gothic" panose="020B0502020202020204" pitchFamily="34" charset="0"/>
          </a:endParaRPr>
        </a:p>
      </dgm:t>
    </dgm:pt>
    <dgm:pt modelId="{9D0DA4A9-002D-49A6-9605-B11A5B564DF5}" type="parTrans" cxnId="{703BE04E-D765-45C4-A6E2-0ED241E22726}">
      <dgm:prSet/>
      <dgm:spPr/>
      <dgm:t>
        <a:bodyPr/>
        <a:lstStyle/>
        <a:p>
          <a:endParaRPr lang="es-BO"/>
        </a:p>
      </dgm:t>
    </dgm:pt>
    <dgm:pt modelId="{FB2CB5F0-4F27-41A9-8645-7BD9562A43F5}" type="sibTrans" cxnId="{703BE04E-D765-45C4-A6E2-0ED241E22726}">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3" custScaleX="278349" custScaleY="167238" custLinFactX="68118" custLinFactY="100000" custLinFactNeighborX="100000" custLinFactNeighborY="1311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819540C5-2434-4EBB-92CF-77F883B0EE4B}" type="pres">
      <dgm:prSet presAssocID="{898E8C84-0A2A-4132-81B8-D97CD0F548E5}" presName="childNode" presStyleLbl="node1" presStyleIdx="0" presStyleCnt="3" custScaleX="122596" custScaleY="127734" custLinFactNeighborX="17678" custLinFactNeighborY="-549">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3" custLinFactNeighborX="33783" custLinFactNeighborY="4234">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3" custScaleX="278901" custScaleY="187948" custLinFactX="39021" custLinFactY="100000" custLinFactNeighborX="100000" custLinFactNeighborY="11983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EDE520B5-BB4E-400D-A7AA-12D05816E9B4}" type="pres">
      <dgm:prSet presAssocID="{A178379F-F99C-4DEA-8DF5-A38335A1E1E4}" presName="childNode" presStyleLbl="node1" presStyleIdx="1" presStyleCnt="3" custScaleX="127131" custScaleY="127734" custLinFactNeighborX="5708" custLinFactNeighborY="-3641">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3" custLinFactNeighborX="-32103" custLinFactNeighborY="4032">
        <dgm:presLayoutVars>
          <dgm:chMax val="0"/>
          <dgm:bulletEnabled val="1"/>
        </dgm:presLayoutVars>
      </dgm:prSet>
      <dgm:spPr/>
      <dgm:t>
        <a:bodyPr/>
        <a:lstStyle/>
        <a:p>
          <a:endParaRPr lang="es-ES"/>
        </a:p>
      </dgm:t>
    </dgm:pt>
    <dgm:pt modelId="{2A092851-2631-4274-9AD7-830F3EC457FF}" type="pres">
      <dgm:prSet presAssocID="{F78C4CB7-DF64-456F-8010-7A2609FD33B4}" presName="sibTrans" presStyleCnt="0"/>
      <dgm:spPr/>
    </dgm:pt>
    <dgm:pt modelId="{0184A8AC-335C-461E-B01C-F2A2D3C642F9}" type="pres">
      <dgm:prSet presAssocID="{FF25147E-0604-4F6C-A31A-933E14A0009E}" presName="compositeNode" presStyleCnt="0">
        <dgm:presLayoutVars>
          <dgm:bulletEnabled val="1"/>
        </dgm:presLayoutVars>
      </dgm:prSet>
      <dgm:spPr/>
    </dgm:pt>
    <dgm:pt modelId="{565DA495-E44F-4D3F-A4C8-245E9C0CE144}" type="pres">
      <dgm:prSet presAssocID="{FF25147E-0604-4F6C-A31A-933E14A0009E}" presName="image" presStyleLbl="fgImgPlace1" presStyleIdx="2" presStyleCnt="3" custScaleX="275893" custScaleY="192341" custLinFactY="100000" custLinFactNeighborX="92304" custLinFactNeighborY="16200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pt>
    <dgm:pt modelId="{2EA77FF9-9BD2-4CEE-A5AF-C2719B02D6D5}" type="pres">
      <dgm:prSet presAssocID="{FF25147E-0604-4F6C-A31A-933E14A0009E}" presName="childNode" presStyleLbl="node1" presStyleIdx="2" presStyleCnt="3" custScaleX="122718" custScaleY="127734" custLinFactNeighborX="-14698" custLinFactNeighborY="-3174">
        <dgm:presLayoutVars>
          <dgm:bulletEnabled val="1"/>
        </dgm:presLayoutVars>
      </dgm:prSet>
      <dgm:spPr/>
      <dgm:t>
        <a:bodyPr/>
        <a:lstStyle/>
        <a:p>
          <a:endParaRPr lang="es-ES"/>
        </a:p>
      </dgm:t>
    </dgm:pt>
    <dgm:pt modelId="{C73ED3CD-8753-4F86-931D-74FB61436E20}" type="pres">
      <dgm:prSet presAssocID="{FF25147E-0604-4F6C-A31A-933E14A0009E}" presName="parentNode" presStyleLbl="revTx" presStyleIdx="2" presStyleCnt="3" custLinFactX="-39971" custLinFactNeighborX="-100000" custLinFactNeighborY="3935">
        <dgm:presLayoutVars>
          <dgm:chMax val="0"/>
          <dgm:bulletEnabled val="1"/>
        </dgm:presLayoutVars>
      </dgm:prSet>
      <dgm:spPr/>
      <dgm:t>
        <a:bodyPr/>
        <a:lstStyle/>
        <a:p>
          <a:endParaRPr lang="es-ES"/>
        </a:p>
      </dgm:t>
    </dgm:pt>
  </dgm:ptLst>
  <dgm:cxnLst>
    <dgm:cxn modelId="{AFAA1283-31D6-49FC-A0D4-54138C9F9D5A}" type="presOf" srcId="{A8C745C9-E300-4E62-8CEC-33F67DE6BE5A}" destId="{2EA77FF9-9BD2-4CEE-A5AF-C2719B02D6D5}" srcOrd="0" destOrd="4" presId="urn:microsoft.com/office/officeart/2005/8/layout/hList2"/>
    <dgm:cxn modelId="{43CFAEA8-F59F-4558-96D4-4A01C3D3EDEA}" srcId="{FF25147E-0604-4F6C-A31A-933E14A0009E}" destId="{4C70D7E1-5EB3-471D-8C89-9F212C42FB83}" srcOrd="8" destOrd="0" parTransId="{9895CF3F-AD80-4213-9F33-A90A30F7022A}" sibTransId="{584089E2-D240-498F-95A4-0352B8FEC027}"/>
    <dgm:cxn modelId="{73AE61CB-DFDB-4D13-BFF0-F7CD499A0C30}" srcId="{A178379F-F99C-4DEA-8DF5-A38335A1E1E4}" destId="{4FC22076-D5B8-4DEB-B0F0-3F408D17878B}" srcOrd="8" destOrd="0" parTransId="{2E810085-F89E-4EAD-948A-328FA02EE9C2}" sibTransId="{ECB4556A-71F1-4B84-9505-8CAFC09714A0}"/>
    <dgm:cxn modelId="{AEB757AB-7FFA-463C-AE62-93EDEE8382AC}" type="presOf" srcId="{1BF7410E-0DBA-4EC2-9B81-0084C22ACBB6}" destId="{EDE520B5-BB4E-400D-A7AA-12D05816E9B4}" srcOrd="0" destOrd="14" presId="urn:microsoft.com/office/officeart/2005/8/layout/hList2"/>
    <dgm:cxn modelId="{BD5E0FE5-26FC-4755-BD20-E328861F04F8}" type="presOf" srcId="{55C852D0-3D3F-4FDD-9C4D-A29C106EB847}" destId="{819540C5-2434-4EBB-92CF-77F883B0EE4B}" srcOrd="0" destOrd="18" presId="urn:microsoft.com/office/officeart/2005/8/layout/hList2"/>
    <dgm:cxn modelId="{95FE80DD-6E82-4818-8F4D-7C78FE4D71F7}" type="presOf" srcId="{898E8C84-0A2A-4132-81B8-D97CD0F548E5}" destId="{56E194EA-32E0-4562-8397-EF5C87FC40E1}" srcOrd="0" destOrd="0" presId="urn:microsoft.com/office/officeart/2005/8/layout/hList2"/>
    <dgm:cxn modelId="{69DA4FB6-7F2A-4566-BF31-0D3ED505A2D3}" type="presOf" srcId="{AC053B65-73A6-421C-8F9B-C57291552439}" destId="{2EA77FF9-9BD2-4CEE-A5AF-C2719B02D6D5}" srcOrd="0" destOrd="3" presId="urn:microsoft.com/office/officeart/2005/8/layout/hList2"/>
    <dgm:cxn modelId="{AA40345E-B7DB-4074-AE99-031448E16EE6}" type="presOf" srcId="{0665F1BC-CC8C-41A8-8D2D-41278B19E334}" destId="{2EA77FF9-9BD2-4CEE-A5AF-C2719B02D6D5}" srcOrd="0" destOrd="12" presId="urn:microsoft.com/office/officeart/2005/8/layout/hList2"/>
    <dgm:cxn modelId="{8F7A2EEF-B037-4A68-A9E9-488FF2F8C91E}" srcId="{A178379F-F99C-4DEA-8DF5-A38335A1E1E4}" destId="{10E2AC47-6B27-4398-BC32-5DE31B8B5067}" srcOrd="6" destOrd="0" parTransId="{B72461AA-02BD-43D7-9D61-BB52AA8B3D9C}" sibTransId="{074A92D4-9770-4853-B652-C550062F846A}"/>
    <dgm:cxn modelId="{6C99BC11-A787-4412-A621-F5F71B9D02E6}" srcId="{898E8C84-0A2A-4132-81B8-D97CD0F548E5}" destId="{79D45560-C08F-4DB4-8A3E-705B2376CCD5}" srcOrd="14" destOrd="0" parTransId="{E130F2BE-1106-4F78-B606-8615782B9D02}" sibTransId="{0BB305E8-6B15-4BCD-AD30-EC1387666E16}"/>
    <dgm:cxn modelId="{63A11857-91B7-4CC2-B7A0-686B5BD5F814}" srcId="{A178379F-F99C-4DEA-8DF5-A38335A1E1E4}" destId="{43C3EDE9-3D07-40B6-B34B-B9903129FF85}" srcOrd="20" destOrd="0" parTransId="{367792FA-C4CA-4D58-B66F-77E322CC5897}" sibTransId="{F539B993-6805-49ED-BC5A-241DC3EDA3F8}"/>
    <dgm:cxn modelId="{93DA44E0-E6E9-40CF-9A90-A1DC7FAD2A80}" srcId="{A178379F-F99C-4DEA-8DF5-A38335A1E1E4}" destId="{21FCAD9D-F6CC-4096-A9F4-0030486ADBE5}" srcOrd="17" destOrd="0" parTransId="{14B03D7E-8AD1-4AC7-A880-E4F7B6B01D19}" sibTransId="{998A2180-76E1-4D59-9F64-386EB533B8A3}"/>
    <dgm:cxn modelId="{6C6C1454-E03B-4457-8C6A-6D7B72A265CA}" type="presOf" srcId="{45EE9C5A-030D-43CD-85B4-3340B78811C5}" destId="{EDE520B5-BB4E-400D-A7AA-12D05816E9B4}" srcOrd="0" destOrd="19" presId="urn:microsoft.com/office/officeart/2005/8/layout/hList2"/>
    <dgm:cxn modelId="{7638D05D-E958-4517-82D1-FCE2ACFB9B92}" srcId="{A178379F-F99C-4DEA-8DF5-A38335A1E1E4}" destId="{DE140C29-6449-49E0-BEA4-BD2C9F871D34}" srcOrd="7" destOrd="0" parTransId="{D716CB50-DA49-4A8F-9244-98049BB39CA4}" sibTransId="{4719D3A5-E29F-4DDA-9013-948DD9FDE59C}"/>
    <dgm:cxn modelId="{54DCEE84-3220-433C-B9BC-4490047D058A}" type="presOf" srcId="{3702DC59-63B0-4972-8447-0FCB31255CEC}" destId="{819540C5-2434-4EBB-92CF-77F883B0EE4B}" srcOrd="0" destOrd="7" presId="urn:microsoft.com/office/officeart/2005/8/layout/hList2"/>
    <dgm:cxn modelId="{2E3A35E5-8BDA-4485-909E-A83083B3F6BA}" srcId="{A178379F-F99C-4DEA-8DF5-A38335A1E1E4}" destId="{1480E8E1-79FF-490F-8185-685C4BC0438F}" srcOrd="2" destOrd="0" parTransId="{2CADDDD4-8D7A-4EBC-A0CF-B481AC0FB6FF}" sibTransId="{632924B6-4634-4891-8453-571FC414F9D1}"/>
    <dgm:cxn modelId="{0928377C-6389-43AC-9802-1F5A2BDAF07B}" srcId="{898E8C84-0A2A-4132-81B8-D97CD0F548E5}" destId="{8A3E624F-18F6-4CF9-B839-CC959A9CE75B}" srcOrd="2" destOrd="0" parTransId="{D0A361F8-55FE-4D6C-9926-78760F940F3C}" sibTransId="{CF4D0148-597E-4ACA-BD61-09AC67054883}"/>
    <dgm:cxn modelId="{F9C3A41E-26D1-42F8-9073-70AD0221CB31}" type="presOf" srcId="{1717CD56-3C22-40B0-B65D-DC6B6D5F29D4}" destId="{EDE520B5-BB4E-400D-A7AA-12D05816E9B4}" srcOrd="0" destOrd="5" presId="urn:microsoft.com/office/officeart/2005/8/layout/hList2"/>
    <dgm:cxn modelId="{259BD5E1-11BB-4741-AC1D-F6DC2A8FA2D6}" type="presOf" srcId="{B9CF9806-2941-471E-8B96-98F10D613FD1}" destId="{EDE520B5-BB4E-400D-A7AA-12D05816E9B4}" srcOrd="0" destOrd="3" presId="urn:microsoft.com/office/officeart/2005/8/layout/hList2"/>
    <dgm:cxn modelId="{F9C01146-8BA2-4D95-B080-989E37C83E6A}" type="presOf" srcId="{1480E8E1-79FF-490F-8185-685C4BC0438F}" destId="{EDE520B5-BB4E-400D-A7AA-12D05816E9B4}" srcOrd="0" destOrd="2" presId="urn:microsoft.com/office/officeart/2005/8/layout/hList2"/>
    <dgm:cxn modelId="{A5A7C1BB-2644-4DD7-B8AD-6371FAE857B5}" srcId="{898E8C84-0A2A-4132-81B8-D97CD0F548E5}" destId="{0F8B3533-B5DD-40B4-8156-FB7636B8BF8D}" srcOrd="6" destOrd="0" parTransId="{8241817F-8E8F-4598-8D86-2B09D47F0A82}" sibTransId="{840C9E90-BD6F-4E4F-840C-84DC644E6784}"/>
    <dgm:cxn modelId="{639D2854-A2F1-40D6-8E50-F03FC7CB55BA}" srcId="{FF25147E-0604-4F6C-A31A-933E14A0009E}" destId="{AF6EA3F5-A55D-47AB-B8AB-5B769AA4C0D4}" srcOrd="10" destOrd="0" parTransId="{101EED7C-BF47-4A9A-B2A6-1FD787623405}" sibTransId="{0BE9BBCD-14AD-4066-8128-900C1AD2634F}"/>
    <dgm:cxn modelId="{B998642D-0F6B-4A9F-ADF7-09F4BFF9E8F1}" type="presOf" srcId="{79D45560-C08F-4DB4-8A3E-705B2376CCD5}" destId="{819540C5-2434-4EBB-92CF-77F883B0EE4B}" srcOrd="0" destOrd="14" presId="urn:microsoft.com/office/officeart/2005/8/layout/hList2"/>
    <dgm:cxn modelId="{5CCA87F8-C3DD-4388-9131-336305C69FF2}" srcId="{898E8C84-0A2A-4132-81B8-D97CD0F548E5}" destId="{3295BC04-AC9E-4992-9989-F2BAB15CB562}" srcOrd="16" destOrd="0" parTransId="{EC155850-CE26-4C1A-B581-EDDB6EC47C17}" sibTransId="{9378A35A-0335-4C53-856C-CE8363649641}"/>
    <dgm:cxn modelId="{31FCFCD7-E35B-45E5-A60D-1A244E45CA5B}" srcId="{A178379F-F99C-4DEA-8DF5-A38335A1E1E4}" destId="{03F4FF03-21B8-4B81-AAD6-93EA83EB4C2A}" srcOrd="15" destOrd="0" parTransId="{E14F29A1-3A2A-4FE5-832B-9A5C24AA9A16}" sibTransId="{49D2975E-F093-4430-A6E8-1482112A9A62}"/>
    <dgm:cxn modelId="{0F1061F6-C0F8-49D1-99E4-98F167ECBEF8}" type="presOf" srcId="{43C3EDE9-3D07-40B6-B34B-B9903129FF85}" destId="{EDE520B5-BB4E-400D-A7AA-12D05816E9B4}" srcOrd="0" destOrd="20" presId="urn:microsoft.com/office/officeart/2005/8/layout/hList2"/>
    <dgm:cxn modelId="{AF994EE5-8C23-4ABB-8893-B017EF7C43B9}" srcId="{FF25147E-0604-4F6C-A31A-933E14A0009E}" destId="{A4622505-8C1C-4CF4-BC4C-47CE4931F75E}" srcOrd="0" destOrd="0" parTransId="{3235FC47-3B34-4ADB-8123-0BE7523458EB}" sibTransId="{1D9DDDC9-6F07-4178-92E9-7BD40A481217}"/>
    <dgm:cxn modelId="{E5BDB9EA-C938-46C8-A892-C18A8DF55FD7}" srcId="{FF25147E-0604-4F6C-A31A-933E14A0009E}" destId="{E6069C6D-9429-4876-B1C2-413DA47B3788}" srcOrd="7" destOrd="0" parTransId="{C9AA5AC8-9B44-4C6A-9B03-8A7ECDC6D80F}" sibTransId="{0F1FCB3A-C54C-434B-BA77-14CBE236DDB7}"/>
    <dgm:cxn modelId="{95E1A6EA-37D8-4465-B6F2-C535A205A2BB}" type="presOf" srcId="{DE140C29-6449-49E0-BEA4-BD2C9F871D34}" destId="{EDE520B5-BB4E-400D-A7AA-12D05816E9B4}" srcOrd="0" destOrd="7" presId="urn:microsoft.com/office/officeart/2005/8/layout/hList2"/>
    <dgm:cxn modelId="{D1520336-F9C3-4838-B563-4503398466DD}" type="presOf" srcId="{DC561DAE-2186-4908-BB35-9D1C937ADD57}" destId="{EDE520B5-BB4E-400D-A7AA-12D05816E9B4}" srcOrd="0" destOrd="18" presId="urn:microsoft.com/office/officeart/2005/8/layout/hList2"/>
    <dgm:cxn modelId="{133DF7B7-ED74-45B4-ADE2-633A6D23422D}" type="presOf" srcId="{16C71314-83DA-4046-885C-7E9FC551D42E}" destId="{819540C5-2434-4EBB-92CF-77F883B0EE4B}" srcOrd="0" destOrd="13" presId="urn:microsoft.com/office/officeart/2005/8/layout/hList2"/>
    <dgm:cxn modelId="{14906F2C-20D1-43B0-9AE1-A275EDDB67F3}" type="presOf" srcId="{DF7B4413-1663-412A-8B6A-A50676F91DB1}" destId="{2EA77FF9-9BD2-4CEE-A5AF-C2719B02D6D5}" srcOrd="0" destOrd="9" presId="urn:microsoft.com/office/officeart/2005/8/layout/hList2"/>
    <dgm:cxn modelId="{F7F07518-5BEE-44E1-9ED1-CFAC60244AC6}" srcId="{A178379F-F99C-4DEA-8DF5-A38335A1E1E4}" destId="{DC561DAE-2186-4908-BB35-9D1C937ADD57}" srcOrd="18" destOrd="0" parTransId="{06C90165-AE3F-43B4-B542-2DA55A2F788E}" sibTransId="{136EC99C-FD89-4F5E-9FF7-751E92AB1F31}"/>
    <dgm:cxn modelId="{E77BB1BB-7B54-414C-BE11-737968423829}" srcId="{FF25147E-0604-4F6C-A31A-933E14A0009E}" destId="{79260533-2437-49C3-A7E1-4B595544FAC0}" srcOrd="1" destOrd="0" parTransId="{DA363A64-D909-4D79-823B-90AA226D46D1}" sibTransId="{867BB314-CD23-4289-BD9C-3E2A8F61D8C6}"/>
    <dgm:cxn modelId="{7AF75354-82E3-4B0F-9744-AF00F5E90D58}" type="presOf" srcId="{94F4F317-33D6-46E1-9DCE-BC159A919BEB}" destId="{2EA77FF9-9BD2-4CEE-A5AF-C2719B02D6D5}" srcOrd="0" destOrd="5" presId="urn:microsoft.com/office/officeart/2005/8/layout/hList2"/>
    <dgm:cxn modelId="{A68BEE06-4512-45B9-8744-666FEB7C6D68}" type="presOf" srcId="{4C70D7E1-5EB3-471D-8C89-9F212C42FB83}" destId="{2EA77FF9-9BD2-4CEE-A5AF-C2719B02D6D5}" srcOrd="0" destOrd="8" presId="urn:microsoft.com/office/officeart/2005/8/layout/hList2"/>
    <dgm:cxn modelId="{911D2677-1F91-4C09-8DF5-104C6AD24D2E}" type="presOf" srcId="{4FC22076-D5B8-4DEB-B0F0-3F408D17878B}" destId="{EDE520B5-BB4E-400D-A7AA-12D05816E9B4}" srcOrd="0" destOrd="8" presId="urn:microsoft.com/office/officeart/2005/8/layout/hList2"/>
    <dgm:cxn modelId="{478444E1-F31A-4B9F-B4C3-AEB80AB5351F}" srcId="{FF25147E-0604-4F6C-A31A-933E14A0009E}" destId="{DF7B4413-1663-412A-8B6A-A50676F91DB1}" srcOrd="9" destOrd="0" parTransId="{5F411752-BCAC-40F7-8EC6-9DA8D287101A}" sibTransId="{136576EB-EC88-4E87-B39C-AAC0D9DD1EF4}"/>
    <dgm:cxn modelId="{5143E7A7-707C-4755-BDBC-D45D94ADA4CE}" type="presOf" srcId="{EDB241D0-2644-4F1D-BAF3-513C734EE8B4}" destId="{819540C5-2434-4EBB-92CF-77F883B0EE4B}" srcOrd="0" destOrd="8" presId="urn:microsoft.com/office/officeart/2005/8/layout/hList2"/>
    <dgm:cxn modelId="{1C289779-F9F3-4F40-87D5-2340BCF9E5DA}" type="presOf" srcId="{530183D9-E6E6-45A0-B2AC-8B98FE9CA154}" destId="{EDE520B5-BB4E-400D-A7AA-12D05816E9B4}" srcOrd="0" destOrd="16" presId="urn:microsoft.com/office/officeart/2005/8/layout/hList2"/>
    <dgm:cxn modelId="{C152AF12-C21B-4D6F-9A2B-0C569C7B5784}" type="presOf" srcId="{81DBF62E-FE8F-4FDE-B303-8BF955E2C7B3}" destId="{819540C5-2434-4EBB-92CF-77F883B0EE4B}" srcOrd="0" destOrd="15" presId="urn:microsoft.com/office/officeart/2005/8/layout/hList2"/>
    <dgm:cxn modelId="{B34BFB7F-86AA-466B-9C68-7871D5446B96}" srcId="{898E8C84-0A2A-4132-81B8-D97CD0F548E5}" destId="{941A64BA-5F48-4888-AEF3-F152F489B05D}" srcOrd="5" destOrd="0" parTransId="{CE5B4E67-3E5D-4118-8FD0-DEF278B18420}" sibTransId="{AFEA02B0-0C20-4006-99E4-5731F0757567}"/>
    <dgm:cxn modelId="{7835F372-FEC4-4DAE-85D3-F02796DF17E5}" srcId="{FF25147E-0604-4F6C-A31A-933E14A0009E}" destId="{406A13D7-6B07-4C0E-837B-CA91522B496C}" srcOrd="11" destOrd="0" parTransId="{D005C4B3-E799-4FAE-A5D7-40C145B443B0}" sibTransId="{AA4B1C9F-C097-4213-ACDA-1833C8BE0318}"/>
    <dgm:cxn modelId="{13FDD79F-A6BF-4BB8-9759-3F92CD0C1479}" srcId="{A178379F-F99C-4DEA-8DF5-A38335A1E1E4}" destId="{530183D9-E6E6-45A0-B2AC-8B98FE9CA154}" srcOrd="16" destOrd="0" parTransId="{2052897F-635E-43FD-B358-23A39F681348}" sibTransId="{7F223F94-0930-4521-A6C7-042F486AE84D}"/>
    <dgm:cxn modelId="{504B6E5C-45EE-4524-BD13-3F3992DCE1A1}" srcId="{898E8C84-0A2A-4132-81B8-D97CD0F548E5}" destId="{EBBFD3A1-53F6-48C5-B357-A2517A4EAF06}" srcOrd="12" destOrd="0" parTransId="{E9C67157-22B7-49E0-BF32-EA52389E087A}" sibTransId="{9FF7A479-B0C0-4369-9601-C2173EF52B8D}"/>
    <dgm:cxn modelId="{C170A860-B3DA-4451-B828-45AEA5E9B47F}" srcId="{FF25147E-0604-4F6C-A31A-933E14A0009E}" destId="{B2996064-251E-462A-9A82-9D834484DBB3}" srcOrd="6" destOrd="0" parTransId="{04F9BB88-C4DB-4ED8-850E-086EDEFD1798}" sibTransId="{AF9E448B-F840-4787-967A-90DE017DE731}"/>
    <dgm:cxn modelId="{7CF06099-0220-4130-A2C0-0313516BEDAF}" type="presOf" srcId="{0E9DDC79-E80D-4A70-8224-9172718F7E9E}" destId="{EDE520B5-BB4E-400D-A7AA-12D05816E9B4}" srcOrd="0" destOrd="10" presId="urn:microsoft.com/office/officeart/2005/8/layout/hList2"/>
    <dgm:cxn modelId="{D9A74D81-4C85-43EF-B658-E2C0949DFDD8}" srcId="{898E8C84-0A2A-4132-81B8-D97CD0F548E5}" destId="{55C852D0-3D3F-4FDD-9C4D-A29C106EB847}" srcOrd="17" destOrd="0" parTransId="{A127AA9B-CED2-48B3-9CAB-DC2757BF182C}" sibTransId="{99E48935-89C3-4A6F-9C33-83BC515CF900}"/>
    <dgm:cxn modelId="{B6C3D139-EC95-4578-B991-E3412139593C}" srcId="{FF25147E-0604-4F6C-A31A-933E14A0009E}" destId="{740F439D-CDB6-4842-9F76-C8082B0133FD}" srcOrd="15" destOrd="0" parTransId="{522A5633-FF84-4B1A-B486-EAC776DFC31D}" sibTransId="{C05CBC27-A899-4411-AA2A-F0C558D8F482}"/>
    <dgm:cxn modelId="{14E1D713-0A7A-4AD1-9FA8-D6F063D8F446}" srcId="{898E8C84-0A2A-4132-81B8-D97CD0F548E5}" destId="{95255AB6-E858-4E44-8BB6-F282A99F31A0}" srcOrd="9" destOrd="0" parTransId="{7E1075AD-17A1-4DA5-B07F-75DE78F856E5}" sibTransId="{D7F537DF-5B85-4778-94E7-13127E800F7C}"/>
    <dgm:cxn modelId="{5A613D54-DFBD-4A11-863F-08CFE102C2EC}" type="presOf" srcId="{5FB5C494-A713-439C-B91C-6C770041AC6F}" destId="{EDE520B5-BB4E-400D-A7AA-12D05816E9B4}" srcOrd="0" destOrd="11" presId="urn:microsoft.com/office/officeart/2005/8/layout/hList2"/>
    <dgm:cxn modelId="{A08B46D6-B8B0-43D6-B70E-D24C5B7AEC19}" type="presOf" srcId="{AF6EA3F5-A55D-47AB-B8AB-5B769AA4C0D4}" destId="{2EA77FF9-9BD2-4CEE-A5AF-C2719B02D6D5}" srcOrd="0" destOrd="10" presId="urn:microsoft.com/office/officeart/2005/8/layout/hList2"/>
    <dgm:cxn modelId="{5C304D31-933C-4A09-A3B1-E8E82A9A7D6E}" srcId="{898E8C84-0A2A-4132-81B8-D97CD0F548E5}" destId="{F90097D9-4624-4BEC-8DF0-F2411DDB5732}" srcOrd="10" destOrd="0" parTransId="{10A26063-5AA6-4CEC-9020-311F7A08DB84}" sibTransId="{CE388902-F31D-431A-9720-B62CD9BB03E9}"/>
    <dgm:cxn modelId="{9E4FA461-3584-48E6-B8D0-F1A464D16CC0}" srcId="{FF25147E-0604-4F6C-A31A-933E14A0009E}" destId="{68972167-6A5C-44AE-B573-517820BE83A6}" srcOrd="14" destOrd="0" parTransId="{28EF50E6-C6E5-4561-9729-5E4F2752E667}" sibTransId="{0EF3C87B-645C-4F3E-99F3-D4582F6CBC47}"/>
    <dgm:cxn modelId="{7C11EFF3-3C72-4A3B-B7D0-194E3033E22B}" type="presOf" srcId="{6E565B5A-EA18-4BB9-BDD3-A5A10C9B75BB}" destId="{2EA77FF9-9BD2-4CEE-A5AF-C2719B02D6D5}" srcOrd="0" destOrd="13"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F5BB1B4C-4B7E-458A-A5EC-A2A90320886B}" srcId="{A178379F-F99C-4DEA-8DF5-A38335A1E1E4}" destId="{B9CF9806-2941-471E-8B96-98F10D613FD1}" srcOrd="3" destOrd="0" parTransId="{0C4834D4-A549-4636-B548-C62145C55FBE}" sibTransId="{ED8188CB-5488-4CBC-BBD6-2DA1D588F637}"/>
    <dgm:cxn modelId="{1E491194-8025-483A-B6A2-C4320CC7FB92}" type="presOf" srcId="{941A64BA-5F48-4888-AEF3-F152F489B05D}" destId="{819540C5-2434-4EBB-92CF-77F883B0EE4B}" srcOrd="0" destOrd="5" presId="urn:microsoft.com/office/officeart/2005/8/layout/hList2"/>
    <dgm:cxn modelId="{1F0214DF-384D-4A34-9903-6AF3A59AA071}" type="presOf" srcId="{CCE27CBA-61A6-4AE5-B19D-0F36DDA31E61}" destId="{C1915AD2-D66C-498F-BB34-1D7DE2AB7513}" srcOrd="0" destOrd="0" presId="urn:microsoft.com/office/officeart/2005/8/layout/hList2"/>
    <dgm:cxn modelId="{A21A7550-4D36-4728-9A91-958E365E12C2}" type="presOf" srcId="{A93A135F-CA6C-4753-BC5F-BF161207186A}" destId="{EDE520B5-BB4E-400D-A7AA-12D05816E9B4}" srcOrd="0" destOrd="12" presId="urn:microsoft.com/office/officeart/2005/8/layout/hList2"/>
    <dgm:cxn modelId="{16426EEE-58D0-4500-BACF-57FD08CCC714}" srcId="{898E8C84-0A2A-4132-81B8-D97CD0F548E5}" destId="{EDB241D0-2644-4F1D-BAF3-513C734EE8B4}" srcOrd="8" destOrd="0" parTransId="{0C45C48D-71DF-42AA-87E5-0915BBFC36B6}" sibTransId="{B9A3DEC1-8C77-4242-93E4-9FF30600D53D}"/>
    <dgm:cxn modelId="{7590DBF9-1D9D-43CD-9F92-63A0B05D6083}" type="presOf" srcId="{79260533-2437-49C3-A7E1-4B595544FAC0}" destId="{2EA77FF9-9BD2-4CEE-A5AF-C2719B02D6D5}" srcOrd="0" destOrd="1" presId="urn:microsoft.com/office/officeart/2005/8/layout/hList2"/>
    <dgm:cxn modelId="{BE99617F-48A6-45F4-8F9D-D5EF5C1B918A}" type="presOf" srcId="{F90097D9-4624-4BEC-8DF0-F2411DDB5732}" destId="{819540C5-2434-4EBB-92CF-77F883B0EE4B}" srcOrd="0" destOrd="10" presId="urn:microsoft.com/office/officeart/2005/8/layout/hList2"/>
    <dgm:cxn modelId="{B3BDA082-479F-4B3C-B232-6193D70DA81A}" type="presOf" srcId="{A178379F-F99C-4DEA-8DF5-A38335A1E1E4}" destId="{42BCBD49-2038-4520-9095-0DFEBDFFE285}" srcOrd="0" destOrd="0" presId="urn:microsoft.com/office/officeart/2005/8/layout/hList2"/>
    <dgm:cxn modelId="{F641AC95-D284-4F7F-ADB3-3D27DA95F9DC}" type="presOf" srcId="{B2996064-251E-462A-9A82-9D834484DBB3}" destId="{2EA77FF9-9BD2-4CEE-A5AF-C2719B02D6D5}" srcOrd="0" destOrd="6" presId="urn:microsoft.com/office/officeart/2005/8/layout/hList2"/>
    <dgm:cxn modelId="{4481B79D-8530-4C25-B311-47C7CC3DF088}" type="presOf" srcId="{95255AB6-E858-4E44-8BB6-F282A99F31A0}" destId="{819540C5-2434-4EBB-92CF-77F883B0EE4B}" srcOrd="0" destOrd="9" presId="urn:microsoft.com/office/officeart/2005/8/layout/hList2"/>
    <dgm:cxn modelId="{ACB3D0D0-F848-4E79-948A-5E765EBFAA20}" type="presOf" srcId="{4373AA9F-BA27-40F3-86DE-FDC975C9BE4F}" destId="{EDE520B5-BB4E-400D-A7AA-12D05816E9B4}" srcOrd="0" destOrd="1" presId="urn:microsoft.com/office/officeart/2005/8/layout/hList2"/>
    <dgm:cxn modelId="{45B4C235-2C97-4C70-9155-53E37EBF79B7}" type="presOf" srcId="{FF25147E-0604-4F6C-A31A-933E14A0009E}" destId="{C73ED3CD-8753-4F86-931D-74FB61436E20}" srcOrd="0" destOrd="0" presId="urn:microsoft.com/office/officeart/2005/8/layout/hList2"/>
    <dgm:cxn modelId="{3DC264FA-D61C-4D75-8E45-DFBD4E29C791}" srcId="{898E8C84-0A2A-4132-81B8-D97CD0F548E5}" destId="{3702DC59-63B0-4972-8447-0FCB31255CEC}" srcOrd="7" destOrd="0" parTransId="{C2358F65-6DEF-4B3D-B5D3-95BAF1E22386}" sibTransId="{BEBAF35C-9F89-4043-9311-85703E37A828}"/>
    <dgm:cxn modelId="{3E857D6A-EBBD-4813-A807-268E3844143D}" type="presOf" srcId="{740F439D-CDB6-4842-9F76-C8082B0133FD}" destId="{2EA77FF9-9BD2-4CEE-A5AF-C2719B02D6D5}" srcOrd="0" destOrd="15" presId="urn:microsoft.com/office/officeart/2005/8/layout/hList2"/>
    <dgm:cxn modelId="{836AEDBA-C5D9-4EAB-8B83-289E37E90F50}" type="presOf" srcId="{A4622505-8C1C-4CF4-BC4C-47CE4931F75E}" destId="{2EA77FF9-9BD2-4CEE-A5AF-C2719B02D6D5}" srcOrd="0" destOrd="0" presId="urn:microsoft.com/office/officeart/2005/8/layout/hList2"/>
    <dgm:cxn modelId="{DBF3E7B7-8D43-4B3D-8562-674B7549F6DE}" srcId="{FF25147E-0604-4F6C-A31A-933E14A0009E}" destId="{AC053B65-73A6-421C-8F9B-C57291552439}" srcOrd="3" destOrd="0" parTransId="{0432BD69-716A-4C5C-A8C5-4E52FF968DED}" sibTransId="{FCFFFC5B-8B4B-480D-84B0-4CF6C49144F2}"/>
    <dgm:cxn modelId="{8730E75F-AAAF-46A7-8A09-24F08DD27131}" srcId="{898E8C84-0A2A-4132-81B8-D97CD0F548E5}" destId="{D97AD6A3-B3E1-4CF9-BBE3-23DC65B9FEAB}" srcOrd="3" destOrd="0" parTransId="{44DDE895-5E65-4FF3-A0BF-13C0BFC096D5}" sibTransId="{AE75BC70-1652-4E6B-B9F4-2AED565393E8}"/>
    <dgm:cxn modelId="{52E157AA-9CB4-4C9A-B834-B92F6F89B249}" srcId="{898E8C84-0A2A-4132-81B8-D97CD0F548E5}" destId="{BC24A869-D6B1-4148-91FE-BF75F67F5242}" srcOrd="4" destOrd="0" parTransId="{FFEE1452-967A-49EE-BC5A-339CD3D7A8CC}" sibTransId="{917300D8-BA0D-4D12-8F9F-9A396E385E70}"/>
    <dgm:cxn modelId="{A3EE65ED-6405-466F-985D-745A039BA0C6}" srcId="{FF25147E-0604-4F6C-A31A-933E14A0009E}" destId="{6E565B5A-EA18-4BB9-BDD3-A5A10C9B75BB}" srcOrd="13" destOrd="0" parTransId="{C49B41DF-74F6-4497-A11C-04D0129A515C}" sibTransId="{BAE48BE5-9E4F-4139-A546-8C29DFB36E21}"/>
    <dgm:cxn modelId="{322ADFE1-642F-4D0F-ABA0-714C40A82341}" type="presOf" srcId="{D97AD6A3-B3E1-4CF9-BBE3-23DC65B9FEAB}" destId="{819540C5-2434-4EBB-92CF-77F883B0EE4B}" srcOrd="0" destOrd="3" presId="urn:microsoft.com/office/officeart/2005/8/layout/hList2"/>
    <dgm:cxn modelId="{0BBAE434-9A88-4A38-ACB9-80F962D30C33}" type="presOf" srcId="{21FCAD9D-F6CC-4096-A9F4-0030486ADBE5}" destId="{EDE520B5-BB4E-400D-A7AA-12D05816E9B4}" srcOrd="0" destOrd="17" presId="urn:microsoft.com/office/officeart/2005/8/layout/hList2"/>
    <dgm:cxn modelId="{0A41DE50-2594-4C57-9894-A7E8954F198A}" srcId="{A178379F-F99C-4DEA-8DF5-A38335A1E1E4}" destId="{C82C3965-14F6-4688-B6BA-43AF2A0DA45E}" srcOrd="0" destOrd="0" parTransId="{8B0B8D1C-9323-4B7F-8732-F4B92818FE77}" sibTransId="{A50B4D90-A5F8-40C0-B8C4-9AD8997378C8}"/>
    <dgm:cxn modelId="{AE602A20-8760-4A35-B5AC-46816CB4A08B}" srcId="{898E8C84-0A2A-4132-81B8-D97CD0F548E5}" destId="{19007A54-77AA-44A1-803D-7184484A4DF3}" srcOrd="15" destOrd="0" parTransId="{98CB1734-829F-42E3-826A-693FFFC0C9F9}" sibTransId="{677D69D3-1285-47C1-A960-CBA628E27646}"/>
    <dgm:cxn modelId="{1F8E8F26-A910-4E2B-9BFB-791B99B7264A}" type="presOf" srcId="{AF7F22D7-D73B-4ADE-B0F7-277F3296331E}" destId="{EDE520B5-BB4E-400D-A7AA-12D05816E9B4}" srcOrd="0" destOrd="9" presId="urn:microsoft.com/office/officeart/2005/8/layout/hList2"/>
    <dgm:cxn modelId="{F7A56316-EAE1-46A1-B604-AC37DCF4E8CA}" type="presOf" srcId="{0F8B3533-B5DD-40B4-8156-FB7636B8BF8D}" destId="{819540C5-2434-4EBB-92CF-77F883B0EE4B}" srcOrd="0" destOrd="6" presId="urn:microsoft.com/office/officeart/2005/8/layout/hList2"/>
    <dgm:cxn modelId="{34198554-36D0-4574-8895-CB080756ADCD}" type="presOf" srcId="{E2C326CE-12F6-4666-896F-9DE04FC9D78C}" destId="{EDE520B5-BB4E-400D-A7AA-12D05816E9B4}" srcOrd="0" destOrd="4" presId="urn:microsoft.com/office/officeart/2005/8/layout/hList2"/>
    <dgm:cxn modelId="{45FA2ED8-C1C3-46C1-862B-F6F73E68359D}" srcId="{FF25147E-0604-4F6C-A31A-933E14A0009E}" destId="{94F4F317-33D6-46E1-9DCE-BC159A919BEB}" srcOrd="5" destOrd="0" parTransId="{72DDCF98-DCF0-45DB-B23C-48109F93BD29}" sibTransId="{B0A8ADAC-9140-49F1-B131-0ACD89C975FD}"/>
    <dgm:cxn modelId="{6BBC2F6B-3051-49B1-BA18-59C765BE0B3D}" srcId="{79D45560-C08F-4DB4-8A3E-705B2376CCD5}" destId="{81DBF62E-FE8F-4FDE-B303-8BF955E2C7B3}" srcOrd="0" destOrd="0" parTransId="{4AD59889-D894-433D-9D80-DEFB54A69D72}" sibTransId="{860BE0A8-7EEB-4376-B683-1365665AEF5D}"/>
    <dgm:cxn modelId="{AE84235F-1914-4329-9158-EA440A84F176}" srcId="{FF25147E-0604-4F6C-A31A-933E14A0009E}" destId="{0665F1BC-CC8C-41A8-8D2D-41278B19E334}" srcOrd="12" destOrd="0" parTransId="{22664561-E2FA-46F4-99B0-745498818F97}" sibTransId="{5D50790B-367F-4F9F-987D-7E66E68120C9}"/>
    <dgm:cxn modelId="{58ED9A11-3B4B-452A-89B5-86A7136E41C0}" type="presOf" srcId="{0587043F-8301-4CC0-AF41-0CCD7B00464C}" destId="{2EA77FF9-9BD2-4CEE-A5AF-C2719B02D6D5}" srcOrd="0" destOrd="16" presId="urn:microsoft.com/office/officeart/2005/8/layout/hList2"/>
    <dgm:cxn modelId="{8D4D23C2-B931-4EE3-A294-9CE814DA44FB}" srcId="{A178379F-F99C-4DEA-8DF5-A38335A1E1E4}" destId="{45EE9C5A-030D-43CD-85B4-3340B78811C5}" srcOrd="19" destOrd="0" parTransId="{FCCC7EDE-1C90-477C-A31A-9FF36C8D04BB}" sibTransId="{28CA24F2-7406-4CE0-9A31-840E3C0EDE8A}"/>
    <dgm:cxn modelId="{52C9450A-2B8D-4246-B609-504763FB57C3}" srcId="{898E8C84-0A2A-4132-81B8-D97CD0F548E5}" destId="{89E47D5C-50B3-4340-8C4D-68A84D24A215}" srcOrd="0" destOrd="0" parTransId="{16ECC016-2A12-46AB-8A1D-B785AD88A1EA}" sibTransId="{F299BE44-D922-4F85-9594-FBB4984B1CB2}"/>
    <dgm:cxn modelId="{E143949E-649A-4B80-9F3A-251B6720728B}" srcId="{898E8C84-0A2A-4132-81B8-D97CD0F548E5}" destId="{16C71314-83DA-4046-885C-7E9FC551D42E}" srcOrd="13" destOrd="0" parTransId="{BD744AB5-C3B6-4019-ABA6-3FDD2B525241}" sibTransId="{2C2156EA-9077-4D1E-B3C4-BAD88B38C2E4}"/>
    <dgm:cxn modelId="{B34164DB-B0AD-4B46-A230-FA813F705AFF}" srcId="{A178379F-F99C-4DEA-8DF5-A38335A1E1E4}" destId="{4373AA9F-BA27-40F3-86DE-FDC975C9BE4F}" srcOrd="1" destOrd="0" parTransId="{38142A37-61B0-4138-A08E-D19A75046CF9}" sibTransId="{C6473B4F-01D4-48BE-8D86-07F01321B56A}"/>
    <dgm:cxn modelId="{F19851C2-EF04-45E7-BBF0-D3EC8E9474F4}" srcId="{A178379F-F99C-4DEA-8DF5-A38335A1E1E4}" destId="{1BF7410E-0DBA-4EC2-9B81-0084C22ACBB6}" srcOrd="14" destOrd="0" parTransId="{ECB719A7-B1BC-4591-BB85-B1B193ABBE28}" sibTransId="{4F232D19-58F5-47BD-8AAA-BD898D16324C}"/>
    <dgm:cxn modelId="{BCB9F2F3-B5BB-4E69-A810-141D3885D8EB}" type="presOf" srcId="{B0E0BED5-457A-4959-AD6B-30F743D023F0}" destId="{2EA77FF9-9BD2-4CEE-A5AF-C2719B02D6D5}" srcOrd="0" destOrd="2" presId="urn:microsoft.com/office/officeart/2005/8/layout/hList2"/>
    <dgm:cxn modelId="{1D16EC0B-F492-41A0-BE61-F3B3C1ECA3EB}" srcId="{A178379F-F99C-4DEA-8DF5-A38335A1E1E4}" destId="{AF7F22D7-D73B-4ADE-B0F7-277F3296331E}" srcOrd="9" destOrd="0" parTransId="{E30FF821-A05A-4FBD-AE8D-EADFA2EAA959}" sibTransId="{86D84BC1-CE5B-4D89-9318-788D649838E3}"/>
    <dgm:cxn modelId="{AA43888E-11BD-464F-8095-4EE58E8C07D8}" type="presOf" srcId="{E6069C6D-9429-4876-B1C2-413DA47B3788}" destId="{2EA77FF9-9BD2-4CEE-A5AF-C2719B02D6D5}" srcOrd="0" destOrd="7" presId="urn:microsoft.com/office/officeart/2005/8/layout/hList2"/>
    <dgm:cxn modelId="{C76E89CB-35FF-48FC-B832-7E2F87744B41}" type="presOf" srcId="{406A13D7-6B07-4C0E-837B-CA91522B496C}" destId="{2EA77FF9-9BD2-4CEE-A5AF-C2719B02D6D5}" srcOrd="0" destOrd="11" presId="urn:microsoft.com/office/officeart/2005/8/layout/hList2"/>
    <dgm:cxn modelId="{703BE04E-D765-45C4-A6E2-0ED241E22726}" srcId="{FF25147E-0604-4F6C-A31A-933E14A0009E}" destId="{0587043F-8301-4CC0-AF41-0CCD7B00464C}" srcOrd="16" destOrd="0" parTransId="{9D0DA4A9-002D-49A6-9605-B11A5B564DF5}" sibTransId="{FB2CB5F0-4F27-41A9-8645-7BD9562A43F5}"/>
    <dgm:cxn modelId="{2C9F5964-54FC-442B-AAC5-C64F688388AB}" srcId="{A178379F-F99C-4DEA-8DF5-A38335A1E1E4}" destId="{5FB5C494-A713-439C-B91C-6C770041AC6F}" srcOrd="11" destOrd="0" parTransId="{132FB109-CDB7-4177-97D4-4CFA481398DB}" sibTransId="{7C663DB7-1967-47C3-84C7-2E5565D482DA}"/>
    <dgm:cxn modelId="{48B93EAE-C4EB-4A25-8376-F73062D1E4E7}" type="presOf" srcId="{BC24A869-D6B1-4148-91FE-BF75F67F5242}" destId="{819540C5-2434-4EBB-92CF-77F883B0EE4B}" srcOrd="0" destOrd="4" presId="urn:microsoft.com/office/officeart/2005/8/layout/hList2"/>
    <dgm:cxn modelId="{3766B938-38AC-438B-870D-D205BDC07E49}" type="presOf" srcId="{9B32386C-34D1-48D6-A4E3-DF41FFAB471C}" destId="{EDE520B5-BB4E-400D-A7AA-12D05816E9B4}" srcOrd="0" destOrd="13" presId="urn:microsoft.com/office/officeart/2005/8/layout/hList2"/>
    <dgm:cxn modelId="{A9FCE947-6F44-44E3-AF90-25FD2E9885DD}" srcId="{CCE27CBA-61A6-4AE5-B19D-0F36DDA31E61}" destId="{A178379F-F99C-4DEA-8DF5-A38335A1E1E4}" srcOrd="1" destOrd="0" parTransId="{FC1FB316-6206-4B38-AEE0-6B3D64102126}" sibTransId="{F78C4CB7-DF64-456F-8010-7A2609FD33B4}"/>
    <dgm:cxn modelId="{3ECA7B42-2FB8-4C38-BE7A-09B42D01B7E8}" type="presOf" srcId="{10E2AC47-6B27-4398-BC32-5DE31B8B5067}" destId="{EDE520B5-BB4E-400D-A7AA-12D05816E9B4}" srcOrd="0" destOrd="6" presId="urn:microsoft.com/office/officeart/2005/8/layout/hList2"/>
    <dgm:cxn modelId="{4CB2F2E9-F7F9-4B6A-935D-9715ED3514BC}" srcId="{A178379F-F99C-4DEA-8DF5-A38335A1E1E4}" destId="{A93A135F-CA6C-4753-BC5F-BF161207186A}" srcOrd="12" destOrd="0" parTransId="{9622656A-03D3-4645-8F0E-6ED0E489DA78}" sibTransId="{B278DA7B-E72D-4446-8510-3F0D50F42D43}"/>
    <dgm:cxn modelId="{9C92140D-3055-41E9-A5FC-3A7C24AF28CE}" type="presOf" srcId="{19007A54-77AA-44A1-803D-7184484A4DF3}" destId="{819540C5-2434-4EBB-92CF-77F883B0EE4B}" srcOrd="0" destOrd="16" presId="urn:microsoft.com/office/officeart/2005/8/layout/hList2"/>
    <dgm:cxn modelId="{C3D8D8F6-EACC-4BE0-AF30-22899AC7F5D2}" srcId="{A178379F-F99C-4DEA-8DF5-A38335A1E1E4}" destId="{E2C326CE-12F6-4666-896F-9DE04FC9D78C}" srcOrd="4" destOrd="0" parTransId="{B6F4D781-8349-45F8-AAEF-3ED89D284709}" sibTransId="{3F5F64CE-D3B0-4BFA-B8EC-46F197FB646D}"/>
    <dgm:cxn modelId="{80D01CFA-6DD8-4296-9483-EF1E7122810F}" srcId="{898E8C84-0A2A-4132-81B8-D97CD0F548E5}" destId="{CD45D771-1655-47E2-A4D4-9175BC1CB8B1}" srcOrd="11" destOrd="0" parTransId="{8BA4795F-BAF4-47C9-8D25-A6D596F1FCCA}" sibTransId="{CD036522-ABA6-4070-8612-94B562E289C7}"/>
    <dgm:cxn modelId="{6D451999-35A4-4D7E-9338-CB9F6A6AD2F7}" type="presOf" srcId="{68972167-6A5C-44AE-B573-517820BE83A6}" destId="{2EA77FF9-9BD2-4CEE-A5AF-C2719B02D6D5}" srcOrd="0" destOrd="14" presId="urn:microsoft.com/office/officeart/2005/8/layout/hList2"/>
    <dgm:cxn modelId="{0A9B49B2-F442-4047-854A-F8170FDE0A9F}" type="presOf" srcId="{EBBFD3A1-53F6-48C5-B357-A2517A4EAF06}" destId="{819540C5-2434-4EBB-92CF-77F883B0EE4B}" srcOrd="0" destOrd="12" presId="urn:microsoft.com/office/officeart/2005/8/layout/hList2"/>
    <dgm:cxn modelId="{FF2F2201-85FE-4E06-A1C6-A327DEE67187}" type="presOf" srcId="{CD45D771-1655-47E2-A4D4-9175BC1CB8B1}" destId="{819540C5-2434-4EBB-92CF-77F883B0EE4B}" srcOrd="0" destOrd="11" presId="urn:microsoft.com/office/officeart/2005/8/layout/hList2"/>
    <dgm:cxn modelId="{7CF0B66D-6508-42FA-9FCC-8947275B4677}" type="presOf" srcId="{89E47D5C-50B3-4340-8C4D-68A84D24A215}" destId="{819540C5-2434-4EBB-92CF-77F883B0EE4B}" srcOrd="0" destOrd="0" presId="urn:microsoft.com/office/officeart/2005/8/layout/hList2"/>
    <dgm:cxn modelId="{DF536FE3-8B38-4AE6-94AD-9F0091BA65F3}" srcId="{898E8C84-0A2A-4132-81B8-D97CD0F548E5}" destId="{179D364B-7321-44FF-9152-BB6063B3271F}" srcOrd="1" destOrd="0" parTransId="{6A72C2AA-0AB5-447D-8CB1-6F86D8ACD9BB}" sibTransId="{DCB6047A-3520-4BF8-BE52-37B2048D3D2A}"/>
    <dgm:cxn modelId="{412A9B1D-DC71-4F42-A08A-547E0B31C156}" type="presOf" srcId="{C82C3965-14F6-4688-B6BA-43AF2A0DA45E}" destId="{EDE520B5-BB4E-400D-A7AA-12D05816E9B4}" srcOrd="0" destOrd="0" presId="urn:microsoft.com/office/officeart/2005/8/layout/hList2"/>
    <dgm:cxn modelId="{3B42D1FD-D227-4CAC-BC25-F2C3E84F03B3}" type="presOf" srcId="{8A3E624F-18F6-4CF9-B839-CC959A9CE75B}" destId="{819540C5-2434-4EBB-92CF-77F883B0EE4B}" srcOrd="0" destOrd="2" presId="urn:microsoft.com/office/officeart/2005/8/layout/hList2"/>
    <dgm:cxn modelId="{BF040284-3FEC-4BEA-A4EF-BD9C365A630B}" srcId="{A178379F-F99C-4DEA-8DF5-A38335A1E1E4}" destId="{9B32386C-34D1-48D6-A4E3-DF41FFAB471C}" srcOrd="13" destOrd="0" parTransId="{F173D54A-3934-4902-A47A-371D99B470E3}" sibTransId="{63B48A9A-0A97-4DED-AC6C-66453F4AED81}"/>
    <dgm:cxn modelId="{FBB710C9-CFF6-4DFD-B342-14BB26600F42}" srcId="{A178379F-F99C-4DEA-8DF5-A38335A1E1E4}" destId="{1717CD56-3C22-40B0-B65D-DC6B6D5F29D4}" srcOrd="5" destOrd="0" parTransId="{123260C7-C44F-479D-9080-F631D2AB3747}" sibTransId="{950CBE57-C97A-475C-A737-DD8127B9CA20}"/>
    <dgm:cxn modelId="{AC723B21-046C-43DB-BE6E-AAE56F93540A}" type="presOf" srcId="{179D364B-7321-44FF-9152-BB6063B3271F}" destId="{819540C5-2434-4EBB-92CF-77F883B0EE4B}" srcOrd="0" destOrd="1" presId="urn:microsoft.com/office/officeart/2005/8/layout/hList2"/>
    <dgm:cxn modelId="{B6264FD6-FCCF-4729-AF8E-578B944B8031}" type="presOf" srcId="{03F4FF03-21B8-4B81-AAD6-93EA83EB4C2A}" destId="{EDE520B5-BB4E-400D-A7AA-12D05816E9B4}" srcOrd="0" destOrd="15" presId="urn:microsoft.com/office/officeart/2005/8/layout/hList2"/>
    <dgm:cxn modelId="{F00ADD3A-32C1-4D5B-AAEA-17B4174256DB}" srcId="{FF25147E-0604-4F6C-A31A-933E14A0009E}" destId="{A8C745C9-E300-4E62-8CEC-33F67DE6BE5A}" srcOrd="4" destOrd="0" parTransId="{53774D44-CD62-4066-9243-F49DF3427269}" sibTransId="{EC78AA7F-F164-46E6-B980-54CB258D6689}"/>
    <dgm:cxn modelId="{51BB4747-907B-4536-BFC1-9DC270BF6C6C}" srcId="{FF25147E-0604-4F6C-A31A-933E14A0009E}" destId="{B0E0BED5-457A-4959-AD6B-30F743D023F0}" srcOrd="2" destOrd="0" parTransId="{8954A4F7-B3E7-4ECC-802E-E05FA1D21DC7}" sibTransId="{982D50DC-EF47-4644-8ACE-8CB0A633CB50}"/>
    <dgm:cxn modelId="{970964C6-E587-40D2-8C4B-DF9FC24D0325}" srcId="{A178379F-F99C-4DEA-8DF5-A38335A1E1E4}" destId="{0E9DDC79-E80D-4A70-8224-9172718F7E9E}" srcOrd="10" destOrd="0" parTransId="{DB6A18B1-2758-4AC7-B9D0-5AF31C190715}" sibTransId="{92CA046A-BA07-49A7-B491-993EC6578893}"/>
    <dgm:cxn modelId="{537A429E-11B7-460B-AEAB-F93D2CB6E9AB}" srcId="{CCE27CBA-61A6-4AE5-B19D-0F36DDA31E61}" destId="{FF25147E-0604-4F6C-A31A-933E14A0009E}" srcOrd="2" destOrd="0" parTransId="{9517C481-298C-40CF-B19E-CEFD1B42E829}" sibTransId="{D5F5EEF3-E391-49A4-B119-86D9FE55FE2A}"/>
    <dgm:cxn modelId="{91C6134C-C2C3-4884-BE96-D48809B832AC}" type="presOf" srcId="{3295BC04-AC9E-4992-9989-F2BAB15CB562}" destId="{819540C5-2434-4EBB-92CF-77F883B0EE4B}" srcOrd="0" destOrd="17" presId="urn:microsoft.com/office/officeart/2005/8/layout/hList2"/>
    <dgm:cxn modelId="{5DC255E7-6BE6-4472-A431-9B2A65F202BB}" type="presParOf" srcId="{C1915AD2-D66C-498F-BB34-1D7DE2AB7513}" destId="{27D20273-6C51-4594-BCF5-5790B990C968}" srcOrd="0" destOrd="0" presId="urn:microsoft.com/office/officeart/2005/8/layout/hList2"/>
    <dgm:cxn modelId="{7CA89E42-0983-4ECA-8512-60807F2A21E5}" type="presParOf" srcId="{27D20273-6C51-4594-BCF5-5790B990C968}" destId="{1477EFED-2FCF-4CEF-BB63-2CDD839CE56C}" srcOrd="0" destOrd="0" presId="urn:microsoft.com/office/officeart/2005/8/layout/hList2"/>
    <dgm:cxn modelId="{C2A20928-1704-405F-935D-FDEE58457AED}" type="presParOf" srcId="{27D20273-6C51-4594-BCF5-5790B990C968}" destId="{819540C5-2434-4EBB-92CF-77F883B0EE4B}" srcOrd="1" destOrd="0" presId="urn:microsoft.com/office/officeart/2005/8/layout/hList2"/>
    <dgm:cxn modelId="{C86DAADB-B407-4EAA-B592-A1623E3783EF}" type="presParOf" srcId="{27D20273-6C51-4594-BCF5-5790B990C968}" destId="{56E194EA-32E0-4562-8397-EF5C87FC40E1}" srcOrd="2" destOrd="0" presId="urn:microsoft.com/office/officeart/2005/8/layout/hList2"/>
    <dgm:cxn modelId="{5FB4FF3E-8680-4E9F-B755-37B385D59FFB}" type="presParOf" srcId="{C1915AD2-D66C-498F-BB34-1D7DE2AB7513}" destId="{A8140F86-4951-427B-98ED-C634C1A03088}" srcOrd="1" destOrd="0" presId="urn:microsoft.com/office/officeart/2005/8/layout/hList2"/>
    <dgm:cxn modelId="{A5E7C952-A599-4491-BB06-C681D9B21A76}" type="presParOf" srcId="{C1915AD2-D66C-498F-BB34-1D7DE2AB7513}" destId="{34F8466C-8097-40AE-BDA7-F6F7047C38CC}" srcOrd="2" destOrd="0" presId="urn:microsoft.com/office/officeart/2005/8/layout/hList2"/>
    <dgm:cxn modelId="{B0E62BF9-1AC8-48A0-B72C-126FC38F680A}" type="presParOf" srcId="{34F8466C-8097-40AE-BDA7-F6F7047C38CC}" destId="{0B075B0F-B53C-493F-A7C9-91F7C6AAA224}" srcOrd="0" destOrd="0" presId="urn:microsoft.com/office/officeart/2005/8/layout/hList2"/>
    <dgm:cxn modelId="{EC663D0D-DA9E-46BF-A357-0DBE2C19F01A}" type="presParOf" srcId="{34F8466C-8097-40AE-BDA7-F6F7047C38CC}" destId="{EDE520B5-BB4E-400D-A7AA-12D05816E9B4}" srcOrd="1" destOrd="0" presId="urn:microsoft.com/office/officeart/2005/8/layout/hList2"/>
    <dgm:cxn modelId="{C4C01764-53CC-4E26-9A85-9397176CF89E}" type="presParOf" srcId="{34F8466C-8097-40AE-BDA7-F6F7047C38CC}" destId="{42BCBD49-2038-4520-9095-0DFEBDFFE285}" srcOrd="2" destOrd="0" presId="urn:microsoft.com/office/officeart/2005/8/layout/hList2"/>
    <dgm:cxn modelId="{4999B9DE-D19B-4A2B-878D-2DE87FC8603A}" type="presParOf" srcId="{C1915AD2-D66C-498F-BB34-1D7DE2AB7513}" destId="{2A092851-2631-4274-9AD7-830F3EC457FF}" srcOrd="3" destOrd="0" presId="urn:microsoft.com/office/officeart/2005/8/layout/hList2"/>
    <dgm:cxn modelId="{04B6CC49-C6EC-4208-94F5-3F1B03A60AD0}" type="presParOf" srcId="{C1915AD2-D66C-498F-BB34-1D7DE2AB7513}" destId="{0184A8AC-335C-461E-B01C-F2A2D3C642F9}" srcOrd="4" destOrd="0" presId="urn:microsoft.com/office/officeart/2005/8/layout/hList2"/>
    <dgm:cxn modelId="{3E5812BC-E9AA-4E1B-B379-17121BFE9DA2}" type="presParOf" srcId="{0184A8AC-335C-461E-B01C-F2A2D3C642F9}" destId="{565DA495-E44F-4D3F-A4C8-245E9C0CE144}" srcOrd="0" destOrd="0" presId="urn:microsoft.com/office/officeart/2005/8/layout/hList2"/>
    <dgm:cxn modelId="{6E1385FC-01AB-43B9-8F1B-44729044BB3F}" type="presParOf" srcId="{0184A8AC-335C-461E-B01C-F2A2D3C642F9}" destId="{2EA77FF9-9BD2-4CEE-A5AF-C2719B02D6D5}" srcOrd="1" destOrd="0" presId="urn:microsoft.com/office/officeart/2005/8/layout/hList2"/>
    <dgm:cxn modelId="{09089585-3559-411E-8AD4-1CADD0B5F2BB}" type="presParOf" srcId="{0184A8AC-335C-461E-B01C-F2A2D3C642F9}" destId="{C73ED3CD-8753-4F86-931D-74FB61436E20}"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C82DCD5-E909-409D-8025-875D450CE26B}" type="doc">
      <dgm:prSet loTypeId="urn:microsoft.com/office/officeart/2008/layout/AscendingPictureAccentProcess" loCatId="process" qsTypeId="urn:microsoft.com/office/officeart/2005/8/quickstyle/simple1" qsCatId="simple" csTypeId="urn:microsoft.com/office/officeart/2005/8/colors/colorful5" csCatId="colorful" phldr="1"/>
      <dgm:spPr/>
      <dgm:t>
        <a:bodyPr/>
        <a:lstStyle/>
        <a:p>
          <a:endParaRPr lang="es-BO"/>
        </a:p>
      </dgm:t>
    </dgm:pt>
    <dgm:pt modelId="{62A2FD4F-4B3A-4710-B861-716FAEBBCEDA}">
      <dgm:prSet phldrT="[Texto]" custT="1"/>
      <dgm:spPr/>
      <dgm:t>
        <a:bodyPr/>
        <a:lstStyle/>
        <a:p>
          <a:r>
            <a:rPr lang="es-BO" sz="1100" b="1" dirty="0"/>
            <a:t>PROGRAMA PILOTO DE RESILIENCIA HÍDRICA PARA LA PRODUCCIÓN ARROZ</a:t>
          </a:r>
        </a:p>
      </dgm:t>
    </dgm:pt>
    <dgm:pt modelId="{BC212383-5D9F-41AA-B11C-E87046A2CF86}" type="parTrans" cxnId="{7FD0F70F-C016-473D-A007-78361DE40F93}">
      <dgm:prSet/>
      <dgm:spPr/>
      <dgm:t>
        <a:bodyPr/>
        <a:lstStyle/>
        <a:p>
          <a:endParaRPr lang="es-BO"/>
        </a:p>
      </dgm:t>
    </dgm:pt>
    <dgm:pt modelId="{8F63F0F3-1D5C-49D1-8594-713D977D31AD}" type="sibTrans" cxnId="{7FD0F70F-C016-473D-A007-78361DE40F93}">
      <dgm:prSet/>
      <dgm:spPr>
        <a:blipFill>
          <a:blip xmlns:r="http://schemas.openxmlformats.org/officeDocument/2006/relationships" r:embed="rId1"/>
          <a:srcRect/>
          <a:stretch>
            <a:fillRect t="-25000" b="-25000"/>
          </a:stretch>
        </a:blipFill>
      </dgm:spPr>
      <dgm:t>
        <a:bodyPr/>
        <a:lstStyle/>
        <a:p>
          <a:endParaRPr lang="es-BO"/>
        </a:p>
      </dgm:t>
    </dgm:pt>
    <dgm:pt modelId="{FA782A6B-158C-4D5D-A6B6-3C37152703C1}">
      <dgm:prSet phldrT="[Texto]" custT="1"/>
      <dgm:spPr/>
      <dgm:t>
        <a:bodyPr/>
        <a:lstStyle/>
        <a:p>
          <a:r>
            <a:rPr lang="es-BO" sz="1000" b="1" dirty="0"/>
            <a:t>PROGRAMA PILOTO INTEGRAL DE RIEGO MAYOR PARA EL DESARROLLO SOSTENIBLE DE LA PRODUCCIÓN DE PAPA EN BOLIVIA</a:t>
          </a:r>
        </a:p>
      </dgm:t>
    </dgm:pt>
    <dgm:pt modelId="{944AF5C4-9F43-4169-B07C-502C2745FCB8}" type="parTrans" cxnId="{BD942379-F840-47F1-9953-34C0B44D291B}">
      <dgm:prSet/>
      <dgm:spPr/>
      <dgm:t>
        <a:bodyPr/>
        <a:lstStyle/>
        <a:p>
          <a:endParaRPr lang="es-BO"/>
        </a:p>
      </dgm:t>
    </dgm:pt>
    <dgm:pt modelId="{F5F2BE06-E100-4D28-9A72-062E34929A84}" type="sibTrans" cxnId="{BD942379-F840-47F1-9953-34C0B44D291B}">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t>
        <a:bodyPr/>
        <a:lstStyle/>
        <a:p>
          <a:endParaRPr lang="es-BO"/>
        </a:p>
      </dgm:t>
    </dgm:pt>
    <dgm:pt modelId="{27BB42F0-AF24-43A1-9C23-9BA6306A59E7}" type="pres">
      <dgm:prSet presAssocID="{BC82DCD5-E909-409D-8025-875D450CE26B}" presName="Name0" presStyleCnt="0">
        <dgm:presLayoutVars>
          <dgm:chMax val="7"/>
          <dgm:chPref val="7"/>
          <dgm:dir/>
        </dgm:presLayoutVars>
      </dgm:prSet>
      <dgm:spPr/>
      <dgm:t>
        <a:bodyPr/>
        <a:lstStyle/>
        <a:p>
          <a:endParaRPr lang="es-ES"/>
        </a:p>
      </dgm:t>
    </dgm:pt>
    <dgm:pt modelId="{0F2CAE91-B6DD-428E-B279-9F1B5C1D8682}" type="pres">
      <dgm:prSet presAssocID="{BC82DCD5-E909-409D-8025-875D450CE26B}" presName="dot1" presStyleLbl="alignNode1" presStyleIdx="0" presStyleCnt="10"/>
      <dgm:spPr/>
    </dgm:pt>
    <dgm:pt modelId="{223C3458-D9CD-44FE-9324-8D543363DC7C}" type="pres">
      <dgm:prSet presAssocID="{BC82DCD5-E909-409D-8025-875D450CE26B}" presName="dot2" presStyleLbl="alignNode1" presStyleIdx="1" presStyleCnt="10"/>
      <dgm:spPr/>
    </dgm:pt>
    <dgm:pt modelId="{D0134CCB-EC0D-4190-B920-CD85F15B9BE5}" type="pres">
      <dgm:prSet presAssocID="{BC82DCD5-E909-409D-8025-875D450CE26B}" presName="dot3" presStyleLbl="alignNode1" presStyleIdx="2" presStyleCnt="10"/>
      <dgm:spPr/>
    </dgm:pt>
    <dgm:pt modelId="{85055272-D3A3-4A35-8AED-77AE8D7FC343}" type="pres">
      <dgm:prSet presAssocID="{BC82DCD5-E909-409D-8025-875D450CE26B}" presName="dotArrow1" presStyleLbl="alignNode1" presStyleIdx="3" presStyleCnt="10"/>
      <dgm:spPr/>
    </dgm:pt>
    <dgm:pt modelId="{3302A390-7003-4510-9AA3-5EBC0AF2DEE5}" type="pres">
      <dgm:prSet presAssocID="{BC82DCD5-E909-409D-8025-875D450CE26B}" presName="dotArrow2" presStyleLbl="alignNode1" presStyleIdx="4" presStyleCnt="10"/>
      <dgm:spPr/>
    </dgm:pt>
    <dgm:pt modelId="{9B15E793-E40E-4CF2-B6C6-B06A232CAD69}" type="pres">
      <dgm:prSet presAssocID="{BC82DCD5-E909-409D-8025-875D450CE26B}" presName="dotArrow3" presStyleLbl="alignNode1" presStyleIdx="5" presStyleCnt="10"/>
      <dgm:spPr/>
    </dgm:pt>
    <dgm:pt modelId="{AEF609B4-C094-4722-A3F2-924D28140304}" type="pres">
      <dgm:prSet presAssocID="{BC82DCD5-E909-409D-8025-875D450CE26B}" presName="dotArrow4" presStyleLbl="alignNode1" presStyleIdx="6" presStyleCnt="10"/>
      <dgm:spPr/>
    </dgm:pt>
    <dgm:pt modelId="{11BEDA76-6F97-4133-B928-3A7E0E809AED}" type="pres">
      <dgm:prSet presAssocID="{BC82DCD5-E909-409D-8025-875D450CE26B}" presName="dotArrow5" presStyleLbl="alignNode1" presStyleIdx="7" presStyleCnt="10"/>
      <dgm:spPr/>
    </dgm:pt>
    <dgm:pt modelId="{D61C8CFD-7911-4DAB-9C6F-B7A1B301E112}" type="pres">
      <dgm:prSet presAssocID="{BC82DCD5-E909-409D-8025-875D450CE26B}" presName="dotArrow6" presStyleLbl="alignNode1" presStyleIdx="8" presStyleCnt="10"/>
      <dgm:spPr/>
    </dgm:pt>
    <dgm:pt modelId="{0B4A8AC2-D94F-42C3-A5C1-4E3A613B5B62}" type="pres">
      <dgm:prSet presAssocID="{BC82DCD5-E909-409D-8025-875D450CE26B}" presName="dotArrow7" presStyleLbl="alignNode1" presStyleIdx="9" presStyleCnt="10"/>
      <dgm:spPr/>
    </dgm:pt>
    <dgm:pt modelId="{14635EF4-03C1-47E0-B5D2-D4EA3ECD4346}" type="pres">
      <dgm:prSet presAssocID="{62A2FD4F-4B3A-4710-B861-716FAEBBCEDA}" presName="parTx1" presStyleLbl="node1" presStyleIdx="0" presStyleCnt="2" custLinFactNeighborX="3673" custLinFactNeighborY="-44693"/>
      <dgm:spPr/>
      <dgm:t>
        <a:bodyPr/>
        <a:lstStyle/>
        <a:p>
          <a:endParaRPr lang="es-ES"/>
        </a:p>
      </dgm:t>
    </dgm:pt>
    <dgm:pt modelId="{497244AE-689C-4FAA-A7EE-6537FBED0ED9}" type="pres">
      <dgm:prSet presAssocID="{8F63F0F3-1D5C-49D1-8594-713D977D31AD}" presName="picture1" presStyleCnt="0"/>
      <dgm:spPr/>
    </dgm:pt>
    <dgm:pt modelId="{172F7CE3-401B-4DC1-A8E3-1EFFE17018AF}" type="pres">
      <dgm:prSet presAssocID="{8F63F0F3-1D5C-49D1-8594-713D977D31AD}" presName="imageRepeatNode" presStyleLbl="fgImgPlace1" presStyleIdx="0" presStyleCnt="2"/>
      <dgm:spPr/>
      <dgm:t>
        <a:bodyPr/>
        <a:lstStyle/>
        <a:p>
          <a:endParaRPr lang="es-ES"/>
        </a:p>
      </dgm:t>
    </dgm:pt>
    <dgm:pt modelId="{DF0FA800-E592-45A9-AFC0-838B9C7EB1CD}" type="pres">
      <dgm:prSet presAssocID="{FA782A6B-158C-4D5D-A6B6-3C37152703C1}" presName="parTx2" presStyleLbl="node1" presStyleIdx="1" presStyleCnt="2" custLinFactNeighborX="3923" custLinFactNeighborY="-52226"/>
      <dgm:spPr/>
      <dgm:t>
        <a:bodyPr/>
        <a:lstStyle/>
        <a:p>
          <a:endParaRPr lang="es-ES"/>
        </a:p>
      </dgm:t>
    </dgm:pt>
    <dgm:pt modelId="{73603B51-E8FB-403C-B378-8E083C840D40}" type="pres">
      <dgm:prSet presAssocID="{F5F2BE06-E100-4D28-9A72-062E34929A84}" presName="picture2" presStyleCnt="0"/>
      <dgm:spPr/>
    </dgm:pt>
    <dgm:pt modelId="{D77931E6-7B79-4CF7-8AD8-415BDB80A996}" type="pres">
      <dgm:prSet presAssocID="{F5F2BE06-E100-4D28-9A72-062E34929A84}" presName="imageRepeatNode" presStyleLbl="fgImgPlace1" presStyleIdx="1" presStyleCnt="2"/>
      <dgm:spPr/>
      <dgm:t>
        <a:bodyPr/>
        <a:lstStyle/>
        <a:p>
          <a:endParaRPr lang="es-ES"/>
        </a:p>
      </dgm:t>
    </dgm:pt>
  </dgm:ptLst>
  <dgm:cxnLst>
    <dgm:cxn modelId="{112B0DD0-9DB1-453D-BE4E-0ADAAA7EBCAC}" type="presOf" srcId="{BC82DCD5-E909-409D-8025-875D450CE26B}" destId="{27BB42F0-AF24-43A1-9C23-9BA6306A59E7}" srcOrd="0" destOrd="0" presId="urn:microsoft.com/office/officeart/2008/layout/AscendingPictureAccentProcess"/>
    <dgm:cxn modelId="{C0EF801E-D482-4009-A15B-CEA5855D8F01}" type="presOf" srcId="{FA782A6B-158C-4D5D-A6B6-3C37152703C1}" destId="{DF0FA800-E592-45A9-AFC0-838B9C7EB1CD}" srcOrd="0" destOrd="0" presId="urn:microsoft.com/office/officeart/2008/layout/AscendingPictureAccentProcess"/>
    <dgm:cxn modelId="{2D7B0E7A-74D1-4858-96C2-6B5C1F04B15B}" type="presOf" srcId="{62A2FD4F-4B3A-4710-B861-716FAEBBCEDA}" destId="{14635EF4-03C1-47E0-B5D2-D4EA3ECD4346}" srcOrd="0" destOrd="0" presId="urn:microsoft.com/office/officeart/2008/layout/AscendingPictureAccentProcess"/>
    <dgm:cxn modelId="{98BFE776-222C-4E19-A176-8479A5240916}" type="presOf" srcId="{F5F2BE06-E100-4D28-9A72-062E34929A84}" destId="{D77931E6-7B79-4CF7-8AD8-415BDB80A996}" srcOrd="0" destOrd="0" presId="urn:microsoft.com/office/officeart/2008/layout/AscendingPictureAccentProcess"/>
    <dgm:cxn modelId="{7FD0F70F-C016-473D-A007-78361DE40F93}" srcId="{BC82DCD5-E909-409D-8025-875D450CE26B}" destId="{62A2FD4F-4B3A-4710-B861-716FAEBBCEDA}" srcOrd="0" destOrd="0" parTransId="{BC212383-5D9F-41AA-B11C-E87046A2CF86}" sibTransId="{8F63F0F3-1D5C-49D1-8594-713D977D31AD}"/>
    <dgm:cxn modelId="{78E4315D-7494-4577-9C4B-E83BDD95AC5D}" type="presOf" srcId="{8F63F0F3-1D5C-49D1-8594-713D977D31AD}" destId="{172F7CE3-401B-4DC1-A8E3-1EFFE17018AF}" srcOrd="0" destOrd="0" presId="urn:microsoft.com/office/officeart/2008/layout/AscendingPictureAccentProcess"/>
    <dgm:cxn modelId="{BD942379-F840-47F1-9953-34C0B44D291B}" srcId="{BC82DCD5-E909-409D-8025-875D450CE26B}" destId="{FA782A6B-158C-4D5D-A6B6-3C37152703C1}" srcOrd="1" destOrd="0" parTransId="{944AF5C4-9F43-4169-B07C-502C2745FCB8}" sibTransId="{F5F2BE06-E100-4D28-9A72-062E34929A84}"/>
    <dgm:cxn modelId="{D96911D5-EB30-4B4E-8B80-0B4DEA34F576}" type="presParOf" srcId="{27BB42F0-AF24-43A1-9C23-9BA6306A59E7}" destId="{0F2CAE91-B6DD-428E-B279-9F1B5C1D8682}" srcOrd="0" destOrd="0" presId="urn:microsoft.com/office/officeart/2008/layout/AscendingPictureAccentProcess"/>
    <dgm:cxn modelId="{53DCFFC6-35C9-4332-ADA3-F48DE302E3A2}" type="presParOf" srcId="{27BB42F0-AF24-43A1-9C23-9BA6306A59E7}" destId="{223C3458-D9CD-44FE-9324-8D543363DC7C}" srcOrd="1" destOrd="0" presId="urn:microsoft.com/office/officeart/2008/layout/AscendingPictureAccentProcess"/>
    <dgm:cxn modelId="{01EDF719-C7A1-4554-87A2-FFD87173B545}" type="presParOf" srcId="{27BB42F0-AF24-43A1-9C23-9BA6306A59E7}" destId="{D0134CCB-EC0D-4190-B920-CD85F15B9BE5}" srcOrd="2" destOrd="0" presId="urn:microsoft.com/office/officeart/2008/layout/AscendingPictureAccentProcess"/>
    <dgm:cxn modelId="{79425B75-171D-4298-9857-653C38F04802}" type="presParOf" srcId="{27BB42F0-AF24-43A1-9C23-9BA6306A59E7}" destId="{85055272-D3A3-4A35-8AED-77AE8D7FC343}" srcOrd="3" destOrd="0" presId="urn:microsoft.com/office/officeart/2008/layout/AscendingPictureAccentProcess"/>
    <dgm:cxn modelId="{1F99037F-8CAD-41F3-95A1-0938FDDA73D9}" type="presParOf" srcId="{27BB42F0-AF24-43A1-9C23-9BA6306A59E7}" destId="{3302A390-7003-4510-9AA3-5EBC0AF2DEE5}" srcOrd="4" destOrd="0" presId="urn:microsoft.com/office/officeart/2008/layout/AscendingPictureAccentProcess"/>
    <dgm:cxn modelId="{96878666-8EEB-4DA9-B111-2603677ED3C0}" type="presParOf" srcId="{27BB42F0-AF24-43A1-9C23-9BA6306A59E7}" destId="{9B15E793-E40E-4CF2-B6C6-B06A232CAD69}" srcOrd="5" destOrd="0" presId="urn:microsoft.com/office/officeart/2008/layout/AscendingPictureAccentProcess"/>
    <dgm:cxn modelId="{560DA8C6-9FEF-4BFC-897D-E942F924159B}" type="presParOf" srcId="{27BB42F0-AF24-43A1-9C23-9BA6306A59E7}" destId="{AEF609B4-C094-4722-A3F2-924D28140304}" srcOrd="6" destOrd="0" presId="urn:microsoft.com/office/officeart/2008/layout/AscendingPictureAccentProcess"/>
    <dgm:cxn modelId="{E53363B7-B460-4DD2-BE3D-4E3F3B8993FC}" type="presParOf" srcId="{27BB42F0-AF24-43A1-9C23-9BA6306A59E7}" destId="{11BEDA76-6F97-4133-B928-3A7E0E809AED}" srcOrd="7" destOrd="0" presId="urn:microsoft.com/office/officeart/2008/layout/AscendingPictureAccentProcess"/>
    <dgm:cxn modelId="{6A915691-89D2-424C-ACE9-AD665F374022}" type="presParOf" srcId="{27BB42F0-AF24-43A1-9C23-9BA6306A59E7}" destId="{D61C8CFD-7911-4DAB-9C6F-B7A1B301E112}" srcOrd="8" destOrd="0" presId="urn:microsoft.com/office/officeart/2008/layout/AscendingPictureAccentProcess"/>
    <dgm:cxn modelId="{FE419B00-8E58-469F-9CCB-CE5DD953F056}" type="presParOf" srcId="{27BB42F0-AF24-43A1-9C23-9BA6306A59E7}" destId="{0B4A8AC2-D94F-42C3-A5C1-4E3A613B5B62}" srcOrd="9" destOrd="0" presId="urn:microsoft.com/office/officeart/2008/layout/AscendingPictureAccentProcess"/>
    <dgm:cxn modelId="{B535092B-6A24-4598-889C-A8C8A33EF7B0}" type="presParOf" srcId="{27BB42F0-AF24-43A1-9C23-9BA6306A59E7}" destId="{14635EF4-03C1-47E0-B5D2-D4EA3ECD4346}" srcOrd="10" destOrd="0" presId="urn:microsoft.com/office/officeart/2008/layout/AscendingPictureAccentProcess"/>
    <dgm:cxn modelId="{0C2433E7-F07B-4CC1-929F-4444BD01742D}" type="presParOf" srcId="{27BB42F0-AF24-43A1-9C23-9BA6306A59E7}" destId="{497244AE-689C-4FAA-A7EE-6537FBED0ED9}" srcOrd="11" destOrd="0" presId="urn:microsoft.com/office/officeart/2008/layout/AscendingPictureAccentProcess"/>
    <dgm:cxn modelId="{E16ECAAB-DDD0-4D33-A1F3-8F84CAB0C21D}" type="presParOf" srcId="{497244AE-689C-4FAA-A7EE-6537FBED0ED9}" destId="{172F7CE3-401B-4DC1-A8E3-1EFFE17018AF}" srcOrd="0" destOrd="0" presId="urn:microsoft.com/office/officeart/2008/layout/AscendingPictureAccentProcess"/>
    <dgm:cxn modelId="{824181A6-EB9C-4426-A75E-438ED722E352}" type="presParOf" srcId="{27BB42F0-AF24-43A1-9C23-9BA6306A59E7}" destId="{DF0FA800-E592-45A9-AFC0-838B9C7EB1CD}" srcOrd="12" destOrd="0" presId="urn:microsoft.com/office/officeart/2008/layout/AscendingPictureAccentProcess"/>
    <dgm:cxn modelId="{D9E2CCE9-B042-4DB9-BF8A-F6294EC6E8A3}" type="presParOf" srcId="{27BB42F0-AF24-43A1-9C23-9BA6306A59E7}" destId="{73603B51-E8FB-403C-B378-8E083C840D40}" srcOrd="13" destOrd="0" presId="urn:microsoft.com/office/officeart/2008/layout/AscendingPictureAccentProcess"/>
    <dgm:cxn modelId="{AC14BD06-8729-49E2-90D3-26A28F73178A}" type="presParOf" srcId="{73603B51-E8FB-403C-B378-8E083C840D40}" destId="{D77931E6-7B79-4CF7-8AD8-415BDB80A996}"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C82DCD5-E909-409D-8025-875D450CE26B}" type="doc">
      <dgm:prSet loTypeId="urn:microsoft.com/office/officeart/2008/layout/AscendingPictureAccentProcess" loCatId="process" qsTypeId="urn:microsoft.com/office/officeart/2005/8/quickstyle/simple1" qsCatId="simple" csTypeId="urn:microsoft.com/office/officeart/2005/8/colors/colorful5" csCatId="colorful" phldr="1"/>
      <dgm:spPr/>
      <dgm:t>
        <a:bodyPr/>
        <a:lstStyle/>
        <a:p>
          <a:endParaRPr lang="es-BO"/>
        </a:p>
      </dgm:t>
    </dgm:pt>
    <dgm:pt modelId="{62A2FD4F-4B3A-4710-B861-716FAEBBCEDA}">
      <dgm:prSet phldrT="[Texto]" custT="1"/>
      <dgm:spPr/>
      <dgm:t>
        <a:bodyPr/>
        <a:lstStyle/>
        <a:p>
          <a:r>
            <a:rPr lang="es-BO" sz="1100" b="1" dirty="0"/>
            <a:t>NACIONAL DE RIEGO TECNIFICADO CON ENFOQUE DE CUENCA FASE II (PRITEC II)</a:t>
          </a:r>
        </a:p>
      </dgm:t>
    </dgm:pt>
    <dgm:pt modelId="{BC212383-5D9F-41AA-B11C-E87046A2CF86}" type="parTrans" cxnId="{7FD0F70F-C016-473D-A007-78361DE40F93}">
      <dgm:prSet/>
      <dgm:spPr/>
      <dgm:t>
        <a:bodyPr/>
        <a:lstStyle/>
        <a:p>
          <a:endParaRPr lang="es-BO"/>
        </a:p>
      </dgm:t>
    </dgm:pt>
    <dgm:pt modelId="{8F63F0F3-1D5C-49D1-8594-713D977D31AD}" type="sibTrans" cxnId="{7FD0F70F-C016-473D-A007-78361DE40F93}">
      <dgm:prSet/>
      <dgm:spPr>
        <a:blipFill>
          <a:blip xmlns:r="http://schemas.openxmlformats.org/officeDocument/2006/relationships" r:embed="rId1"/>
          <a:srcRect/>
          <a:stretch>
            <a:fillRect l="-17000" r="-17000"/>
          </a:stretch>
        </a:blipFill>
      </dgm:spPr>
      <dgm:t>
        <a:bodyPr/>
        <a:lstStyle/>
        <a:p>
          <a:endParaRPr lang="es-BO"/>
        </a:p>
      </dgm:t>
    </dgm:pt>
    <dgm:pt modelId="{FA782A6B-158C-4D5D-A6B6-3C37152703C1}">
      <dgm:prSet phldrT="[Texto]" custT="1"/>
      <dgm:spPr/>
      <dgm:t>
        <a:bodyPr/>
        <a:lstStyle/>
        <a:p>
          <a:r>
            <a:rPr lang="es-BO" sz="1100" b="1" dirty="0"/>
            <a:t>PROGRAMA DE RIEGO DE ENOTURISMO</a:t>
          </a:r>
        </a:p>
      </dgm:t>
    </dgm:pt>
    <dgm:pt modelId="{944AF5C4-9F43-4169-B07C-502C2745FCB8}" type="parTrans" cxnId="{BD942379-F840-47F1-9953-34C0B44D291B}">
      <dgm:prSet/>
      <dgm:spPr/>
      <dgm:t>
        <a:bodyPr/>
        <a:lstStyle/>
        <a:p>
          <a:endParaRPr lang="es-BO"/>
        </a:p>
      </dgm:t>
    </dgm:pt>
    <dgm:pt modelId="{F5F2BE06-E100-4D28-9A72-062E34929A84}" type="sibTrans" cxnId="{BD942379-F840-47F1-9953-34C0B44D291B}">
      <dgm:prSet/>
      <dgm:spPr>
        <a:blipFill>
          <a:blip xmlns:r="http://schemas.openxmlformats.org/officeDocument/2006/relationships" r:embed="rId2"/>
          <a:srcRect/>
          <a:stretch>
            <a:fillRect l="-39000" r="-39000"/>
          </a:stretch>
        </a:blipFill>
      </dgm:spPr>
      <dgm:t>
        <a:bodyPr/>
        <a:lstStyle/>
        <a:p>
          <a:endParaRPr lang="es-BO"/>
        </a:p>
      </dgm:t>
    </dgm:pt>
    <dgm:pt modelId="{27BB42F0-AF24-43A1-9C23-9BA6306A59E7}" type="pres">
      <dgm:prSet presAssocID="{BC82DCD5-E909-409D-8025-875D450CE26B}" presName="Name0" presStyleCnt="0">
        <dgm:presLayoutVars>
          <dgm:chMax val="7"/>
          <dgm:chPref val="7"/>
          <dgm:dir/>
        </dgm:presLayoutVars>
      </dgm:prSet>
      <dgm:spPr/>
      <dgm:t>
        <a:bodyPr/>
        <a:lstStyle/>
        <a:p>
          <a:endParaRPr lang="es-ES"/>
        </a:p>
      </dgm:t>
    </dgm:pt>
    <dgm:pt modelId="{0F2CAE91-B6DD-428E-B279-9F1B5C1D8682}" type="pres">
      <dgm:prSet presAssocID="{BC82DCD5-E909-409D-8025-875D450CE26B}" presName="dot1" presStyleLbl="alignNode1" presStyleIdx="0" presStyleCnt="10"/>
      <dgm:spPr/>
    </dgm:pt>
    <dgm:pt modelId="{223C3458-D9CD-44FE-9324-8D543363DC7C}" type="pres">
      <dgm:prSet presAssocID="{BC82DCD5-E909-409D-8025-875D450CE26B}" presName="dot2" presStyleLbl="alignNode1" presStyleIdx="1" presStyleCnt="10"/>
      <dgm:spPr/>
    </dgm:pt>
    <dgm:pt modelId="{D0134CCB-EC0D-4190-B920-CD85F15B9BE5}" type="pres">
      <dgm:prSet presAssocID="{BC82DCD5-E909-409D-8025-875D450CE26B}" presName="dot3" presStyleLbl="alignNode1" presStyleIdx="2" presStyleCnt="10"/>
      <dgm:spPr/>
    </dgm:pt>
    <dgm:pt modelId="{85055272-D3A3-4A35-8AED-77AE8D7FC343}" type="pres">
      <dgm:prSet presAssocID="{BC82DCD5-E909-409D-8025-875D450CE26B}" presName="dotArrow1" presStyleLbl="alignNode1" presStyleIdx="3" presStyleCnt="10"/>
      <dgm:spPr/>
    </dgm:pt>
    <dgm:pt modelId="{3302A390-7003-4510-9AA3-5EBC0AF2DEE5}" type="pres">
      <dgm:prSet presAssocID="{BC82DCD5-E909-409D-8025-875D450CE26B}" presName="dotArrow2" presStyleLbl="alignNode1" presStyleIdx="4" presStyleCnt="10"/>
      <dgm:spPr/>
    </dgm:pt>
    <dgm:pt modelId="{9B15E793-E40E-4CF2-B6C6-B06A232CAD69}" type="pres">
      <dgm:prSet presAssocID="{BC82DCD5-E909-409D-8025-875D450CE26B}" presName="dotArrow3" presStyleLbl="alignNode1" presStyleIdx="5" presStyleCnt="10"/>
      <dgm:spPr/>
    </dgm:pt>
    <dgm:pt modelId="{AEF609B4-C094-4722-A3F2-924D28140304}" type="pres">
      <dgm:prSet presAssocID="{BC82DCD5-E909-409D-8025-875D450CE26B}" presName="dotArrow4" presStyleLbl="alignNode1" presStyleIdx="6" presStyleCnt="10"/>
      <dgm:spPr/>
    </dgm:pt>
    <dgm:pt modelId="{11BEDA76-6F97-4133-B928-3A7E0E809AED}" type="pres">
      <dgm:prSet presAssocID="{BC82DCD5-E909-409D-8025-875D450CE26B}" presName="dotArrow5" presStyleLbl="alignNode1" presStyleIdx="7" presStyleCnt="10"/>
      <dgm:spPr/>
    </dgm:pt>
    <dgm:pt modelId="{D61C8CFD-7911-4DAB-9C6F-B7A1B301E112}" type="pres">
      <dgm:prSet presAssocID="{BC82DCD5-E909-409D-8025-875D450CE26B}" presName="dotArrow6" presStyleLbl="alignNode1" presStyleIdx="8" presStyleCnt="10"/>
      <dgm:spPr/>
    </dgm:pt>
    <dgm:pt modelId="{0B4A8AC2-D94F-42C3-A5C1-4E3A613B5B62}" type="pres">
      <dgm:prSet presAssocID="{BC82DCD5-E909-409D-8025-875D450CE26B}" presName="dotArrow7" presStyleLbl="alignNode1" presStyleIdx="9" presStyleCnt="10"/>
      <dgm:spPr/>
    </dgm:pt>
    <dgm:pt modelId="{14635EF4-03C1-47E0-B5D2-D4EA3ECD4346}" type="pres">
      <dgm:prSet presAssocID="{62A2FD4F-4B3A-4710-B861-716FAEBBCEDA}" presName="parTx1" presStyleLbl="node1" presStyleIdx="0" presStyleCnt="2" custLinFactNeighborX="3673" custLinFactNeighborY="-44693"/>
      <dgm:spPr/>
      <dgm:t>
        <a:bodyPr/>
        <a:lstStyle/>
        <a:p>
          <a:endParaRPr lang="es-ES"/>
        </a:p>
      </dgm:t>
    </dgm:pt>
    <dgm:pt modelId="{497244AE-689C-4FAA-A7EE-6537FBED0ED9}" type="pres">
      <dgm:prSet presAssocID="{8F63F0F3-1D5C-49D1-8594-713D977D31AD}" presName="picture1" presStyleCnt="0"/>
      <dgm:spPr/>
    </dgm:pt>
    <dgm:pt modelId="{172F7CE3-401B-4DC1-A8E3-1EFFE17018AF}" type="pres">
      <dgm:prSet presAssocID="{8F63F0F3-1D5C-49D1-8594-713D977D31AD}" presName="imageRepeatNode" presStyleLbl="fgImgPlace1" presStyleIdx="0" presStyleCnt="2" custLinFactNeighborX="3146" custLinFactNeighborY="-4840"/>
      <dgm:spPr/>
      <dgm:t>
        <a:bodyPr/>
        <a:lstStyle/>
        <a:p>
          <a:endParaRPr lang="es-ES"/>
        </a:p>
      </dgm:t>
    </dgm:pt>
    <dgm:pt modelId="{DF0FA800-E592-45A9-AFC0-838B9C7EB1CD}" type="pres">
      <dgm:prSet presAssocID="{FA782A6B-158C-4D5D-A6B6-3C37152703C1}" presName="parTx2" presStyleLbl="node1" presStyleIdx="1" presStyleCnt="2" custLinFactNeighborX="3923" custLinFactNeighborY="-52226"/>
      <dgm:spPr/>
      <dgm:t>
        <a:bodyPr/>
        <a:lstStyle/>
        <a:p>
          <a:endParaRPr lang="es-ES"/>
        </a:p>
      </dgm:t>
    </dgm:pt>
    <dgm:pt modelId="{73603B51-E8FB-403C-B378-8E083C840D40}" type="pres">
      <dgm:prSet presAssocID="{F5F2BE06-E100-4D28-9A72-062E34929A84}" presName="picture2" presStyleCnt="0"/>
      <dgm:spPr/>
    </dgm:pt>
    <dgm:pt modelId="{D77931E6-7B79-4CF7-8AD8-415BDB80A996}" type="pres">
      <dgm:prSet presAssocID="{F5F2BE06-E100-4D28-9A72-062E34929A84}" presName="imageRepeatNode" presStyleLbl="fgImgPlace1" presStyleIdx="1" presStyleCnt="2"/>
      <dgm:spPr/>
      <dgm:t>
        <a:bodyPr/>
        <a:lstStyle/>
        <a:p>
          <a:endParaRPr lang="es-ES"/>
        </a:p>
      </dgm:t>
    </dgm:pt>
  </dgm:ptLst>
  <dgm:cxnLst>
    <dgm:cxn modelId="{112B0DD0-9DB1-453D-BE4E-0ADAAA7EBCAC}" type="presOf" srcId="{BC82DCD5-E909-409D-8025-875D450CE26B}" destId="{27BB42F0-AF24-43A1-9C23-9BA6306A59E7}" srcOrd="0" destOrd="0" presId="urn:microsoft.com/office/officeart/2008/layout/AscendingPictureAccentProcess"/>
    <dgm:cxn modelId="{C0EF801E-D482-4009-A15B-CEA5855D8F01}" type="presOf" srcId="{FA782A6B-158C-4D5D-A6B6-3C37152703C1}" destId="{DF0FA800-E592-45A9-AFC0-838B9C7EB1CD}" srcOrd="0" destOrd="0" presId="urn:microsoft.com/office/officeart/2008/layout/AscendingPictureAccentProcess"/>
    <dgm:cxn modelId="{2D7B0E7A-74D1-4858-96C2-6B5C1F04B15B}" type="presOf" srcId="{62A2FD4F-4B3A-4710-B861-716FAEBBCEDA}" destId="{14635EF4-03C1-47E0-B5D2-D4EA3ECD4346}" srcOrd="0" destOrd="0" presId="urn:microsoft.com/office/officeart/2008/layout/AscendingPictureAccentProcess"/>
    <dgm:cxn modelId="{98BFE776-222C-4E19-A176-8479A5240916}" type="presOf" srcId="{F5F2BE06-E100-4D28-9A72-062E34929A84}" destId="{D77931E6-7B79-4CF7-8AD8-415BDB80A996}" srcOrd="0" destOrd="0" presId="urn:microsoft.com/office/officeart/2008/layout/AscendingPictureAccentProcess"/>
    <dgm:cxn modelId="{7FD0F70F-C016-473D-A007-78361DE40F93}" srcId="{BC82DCD5-E909-409D-8025-875D450CE26B}" destId="{62A2FD4F-4B3A-4710-B861-716FAEBBCEDA}" srcOrd="0" destOrd="0" parTransId="{BC212383-5D9F-41AA-B11C-E87046A2CF86}" sibTransId="{8F63F0F3-1D5C-49D1-8594-713D977D31AD}"/>
    <dgm:cxn modelId="{78E4315D-7494-4577-9C4B-E83BDD95AC5D}" type="presOf" srcId="{8F63F0F3-1D5C-49D1-8594-713D977D31AD}" destId="{172F7CE3-401B-4DC1-A8E3-1EFFE17018AF}" srcOrd="0" destOrd="0" presId="urn:microsoft.com/office/officeart/2008/layout/AscendingPictureAccentProcess"/>
    <dgm:cxn modelId="{BD942379-F840-47F1-9953-34C0B44D291B}" srcId="{BC82DCD5-E909-409D-8025-875D450CE26B}" destId="{FA782A6B-158C-4D5D-A6B6-3C37152703C1}" srcOrd="1" destOrd="0" parTransId="{944AF5C4-9F43-4169-B07C-502C2745FCB8}" sibTransId="{F5F2BE06-E100-4D28-9A72-062E34929A84}"/>
    <dgm:cxn modelId="{D96911D5-EB30-4B4E-8B80-0B4DEA34F576}" type="presParOf" srcId="{27BB42F0-AF24-43A1-9C23-9BA6306A59E7}" destId="{0F2CAE91-B6DD-428E-B279-9F1B5C1D8682}" srcOrd="0" destOrd="0" presId="urn:microsoft.com/office/officeart/2008/layout/AscendingPictureAccentProcess"/>
    <dgm:cxn modelId="{53DCFFC6-35C9-4332-ADA3-F48DE302E3A2}" type="presParOf" srcId="{27BB42F0-AF24-43A1-9C23-9BA6306A59E7}" destId="{223C3458-D9CD-44FE-9324-8D543363DC7C}" srcOrd="1" destOrd="0" presId="urn:microsoft.com/office/officeart/2008/layout/AscendingPictureAccentProcess"/>
    <dgm:cxn modelId="{01EDF719-C7A1-4554-87A2-FFD87173B545}" type="presParOf" srcId="{27BB42F0-AF24-43A1-9C23-9BA6306A59E7}" destId="{D0134CCB-EC0D-4190-B920-CD85F15B9BE5}" srcOrd="2" destOrd="0" presId="urn:microsoft.com/office/officeart/2008/layout/AscendingPictureAccentProcess"/>
    <dgm:cxn modelId="{79425B75-171D-4298-9857-653C38F04802}" type="presParOf" srcId="{27BB42F0-AF24-43A1-9C23-9BA6306A59E7}" destId="{85055272-D3A3-4A35-8AED-77AE8D7FC343}" srcOrd="3" destOrd="0" presId="urn:microsoft.com/office/officeart/2008/layout/AscendingPictureAccentProcess"/>
    <dgm:cxn modelId="{1F99037F-8CAD-41F3-95A1-0938FDDA73D9}" type="presParOf" srcId="{27BB42F0-AF24-43A1-9C23-9BA6306A59E7}" destId="{3302A390-7003-4510-9AA3-5EBC0AF2DEE5}" srcOrd="4" destOrd="0" presId="urn:microsoft.com/office/officeart/2008/layout/AscendingPictureAccentProcess"/>
    <dgm:cxn modelId="{96878666-8EEB-4DA9-B111-2603677ED3C0}" type="presParOf" srcId="{27BB42F0-AF24-43A1-9C23-9BA6306A59E7}" destId="{9B15E793-E40E-4CF2-B6C6-B06A232CAD69}" srcOrd="5" destOrd="0" presId="urn:microsoft.com/office/officeart/2008/layout/AscendingPictureAccentProcess"/>
    <dgm:cxn modelId="{560DA8C6-9FEF-4BFC-897D-E942F924159B}" type="presParOf" srcId="{27BB42F0-AF24-43A1-9C23-9BA6306A59E7}" destId="{AEF609B4-C094-4722-A3F2-924D28140304}" srcOrd="6" destOrd="0" presId="urn:microsoft.com/office/officeart/2008/layout/AscendingPictureAccentProcess"/>
    <dgm:cxn modelId="{E53363B7-B460-4DD2-BE3D-4E3F3B8993FC}" type="presParOf" srcId="{27BB42F0-AF24-43A1-9C23-9BA6306A59E7}" destId="{11BEDA76-6F97-4133-B928-3A7E0E809AED}" srcOrd="7" destOrd="0" presId="urn:microsoft.com/office/officeart/2008/layout/AscendingPictureAccentProcess"/>
    <dgm:cxn modelId="{6A915691-89D2-424C-ACE9-AD665F374022}" type="presParOf" srcId="{27BB42F0-AF24-43A1-9C23-9BA6306A59E7}" destId="{D61C8CFD-7911-4DAB-9C6F-B7A1B301E112}" srcOrd="8" destOrd="0" presId="urn:microsoft.com/office/officeart/2008/layout/AscendingPictureAccentProcess"/>
    <dgm:cxn modelId="{FE419B00-8E58-469F-9CCB-CE5DD953F056}" type="presParOf" srcId="{27BB42F0-AF24-43A1-9C23-9BA6306A59E7}" destId="{0B4A8AC2-D94F-42C3-A5C1-4E3A613B5B62}" srcOrd="9" destOrd="0" presId="urn:microsoft.com/office/officeart/2008/layout/AscendingPictureAccentProcess"/>
    <dgm:cxn modelId="{B535092B-6A24-4598-889C-A8C8A33EF7B0}" type="presParOf" srcId="{27BB42F0-AF24-43A1-9C23-9BA6306A59E7}" destId="{14635EF4-03C1-47E0-B5D2-D4EA3ECD4346}" srcOrd="10" destOrd="0" presId="urn:microsoft.com/office/officeart/2008/layout/AscendingPictureAccentProcess"/>
    <dgm:cxn modelId="{0C2433E7-F07B-4CC1-929F-4444BD01742D}" type="presParOf" srcId="{27BB42F0-AF24-43A1-9C23-9BA6306A59E7}" destId="{497244AE-689C-4FAA-A7EE-6537FBED0ED9}" srcOrd="11" destOrd="0" presId="urn:microsoft.com/office/officeart/2008/layout/AscendingPictureAccentProcess"/>
    <dgm:cxn modelId="{E16ECAAB-DDD0-4D33-A1F3-8F84CAB0C21D}" type="presParOf" srcId="{497244AE-689C-4FAA-A7EE-6537FBED0ED9}" destId="{172F7CE3-401B-4DC1-A8E3-1EFFE17018AF}" srcOrd="0" destOrd="0" presId="urn:microsoft.com/office/officeart/2008/layout/AscendingPictureAccentProcess"/>
    <dgm:cxn modelId="{824181A6-EB9C-4426-A75E-438ED722E352}" type="presParOf" srcId="{27BB42F0-AF24-43A1-9C23-9BA6306A59E7}" destId="{DF0FA800-E592-45A9-AFC0-838B9C7EB1CD}" srcOrd="12" destOrd="0" presId="urn:microsoft.com/office/officeart/2008/layout/AscendingPictureAccentProcess"/>
    <dgm:cxn modelId="{D9E2CCE9-B042-4DB9-BF8A-F6294EC6E8A3}" type="presParOf" srcId="{27BB42F0-AF24-43A1-9C23-9BA6306A59E7}" destId="{73603B51-E8FB-403C-B378-8E083C840D40}" srcOrd="13" destOrd="0" presId="urn:microsoft.com/office/officeart/2008/layout/AscendingPictureAccentProcess"/>
    <dgm:cxn modelId="{AC14BD06-8729-49E2-90D3-26A28F73178A}" type="presParOf" srcId="{73603B51-E8FB-403C-B378-8E083C840D40}" destId="{D77931E6-7B79-4CF7-8AD8-415BDB80A996}" srcOrd="0" destOrd="0" presId="urn:microsoft.com/office/officeart/2008/layout/AscendingPictureAccent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CE27CBA-61A6-4AE5-B19D-0F36DDA31E61}"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es-BO"/>
        </a:p>
      </dgm:t>
    </dgm:pt>
    <dgm:pt modelId="{898E8C84-0A2A-4132-81B8-D97CD0F548E5}">
      <dgm:prSet phldrT="[Texto]" custT="1"/>
      <dgm:spPr/>
      <dgm:t>
        <a:bodyPr/>
        <a:lstStyle/>
        <a:p>
          <a:r>
            <a:rPr lang="es-MX" altLang="ko-KR" sz="1100" b="1" dirty="0">
              <a:latin typeface="Century Gothic" panose="020B0502020202020204" pitchFamily="34" charset="0"/>
            </a:rPr>
            <a:t>ADAPTACIÓN AL CAMBIO CLIMÁTICO MEDIANTE LA GESTIÓN Y GOBERNANZA DE CUENCAS HIDROGRÁFICAS, BOSQUES Y GESTIÓN DE RIESGOS DE DESASTRES (APS IV)</a:t>
          </a:r>
          <a:endParaRPr lang="es-BO" sz="1100" b="1" dirty="0">
            <a:latin typeface="Century Gothic" panose="020B0502020202020204" pitchFamily="34" charset="0"/>
          </a:endParaRPr>
        </a:p>
      </dgm:t>
    </dgm:pt>
    <dgm:pt modelId="{23812396-68F6-42EA-A92F-9CF2926B0D29}" type="parTrans" cxnId="{16026723-C16D-4806-945C-29E6BD7DD4A4}">
      <dgm:prSet/>
      <dgm:spPr/>
      <dgm:t>
        <a:bodyPr/>
        <a:lstStyle/>
        <a:p>
          <a:endParaRPr lang="es-BO" b="1">
            <a:latin typeface="Century Gothic" panose="020B0502020202020204" pitchFamily="34" charset="0"/>
          </a:endParaRPr>
        </a:p>
      </dgm:t>
    </dgm:pt>
    <dgm:pt modelId="{2ED6F4CF-5B38-412E-BED5-8AE9FF7F1F7F}" type="sibTrans" cxnId="{16026723-C16D-4806-945C-29E6BD7DD4A4}">
      <dgm:prSet/>
      <dgm:spPr/>
      <dgm:t>
        <a:bodyPr/>
        <a:lstStyle/>
        <a:p>
          <a:endParaRPr lang="es-BO" b="1">
            <a:latin typeface="Century Gothic" panose="020B0502020202020204" pitchFamily="34" charset="0"/>
          </a:endParaRPr>
        </a:p>
      </dgm:t>
    </dgm:pt>
    <dgm:pt modelId="{89E47D5C-50B3-4340-8C4D-68A84D24A215}">
      <dgm:prSet phldrT="[Texto]" custT="1"/>
      <dgm:spPr>
        <a:solidFill>
          <a:srgbClr val="799AD5"/>
        </a:solidFill>
      </dgm:spPr>
      <dgm:t>
        <a:bodyPr/>
        <a:lstStyle/>
        <a:p>
          <a:pPr algn="l">
            <a:buNone/>
          </a:pPr>
          <a:r>
            <a:rPr lang="es-ES" sz="1500" b="1" dirty="0">
              <a:latin typeface="Century Gothic" panose="020B0502020202020204" pitchFamily="34" charset="0"/>
            </a:rPr>
            <a:t>MONTO DEL</a:t>
          </a:r>
          <a:endParaRPr lang="es-BO" sz="1500" b="1" dirty="0">
            <a:latin typeface="Century Gothic" panose="020B0502020202020204" pitchFamily="34" charset="0"/>
          </a:endParaRPr>
        </a:p>
      </dgm:t>
    </dgm:pt>
    <dgm:pt modelId="{16ECC016-2A12-46AB-8A1D-B785AD88A1EA}" type="parTrans" cxnId="{52C9450A-2B8D-4246-B609-504763FB57C3}">
      <dgm:prSet/>
      <dgm:spPr/>
      <dgm:t>
        <a:bodyPr/>
        <a:lstStyle/>
        <a:p>
          <a:endParaRPr lang="es-BO" b="1">
            <a:latin typeface="Century Gothic" panose="020B0502020202020204" pitchFamily="34" charset="0"/>
          </a:endParaRPr>
        </a:p>
      </dgm:t>
    </dgm:pt>
    <dgm:pt modelId="{F299BE44-D922-4F85-9594-FBB4984B1CB2}" type="sibTrans" cxnId="{52C9450A-2B8D-4246-B609-504763FB57C3}">
      <dgm:prSet/>
      <dgm:spPr/>
      <dgm:t>
        <a:bodyPr/>
        <a:lstStyle/>
        <a:p>
          <a:endParaRPr lang="es-BO" b="1">
            <a:latin typeface="Century Gothic" panose="020B0502020202020204" pitchFamily="34" charset="0"/>
          </a:endParaRPr>
        </a:p>
      </dgm:t>
    </dgm:pt>
    <dgm:pt modelId="{A178379F-F99C-4DEA-8DF5-A38335A1E1E4}">
      <dgm:prSet phldrT="[Texto]" custT="1"/>
      <dgm:spPr/>
      <dgm:t>
        <a:bodyPr/>
        <a:lstStyle/>
        <a:p>
          <a:r>
            <a:rPr lang="es-ES" altLang="ko-KR" sz="1100" b="1" dirty="0">
              <a:latin typeface="Century Gothic" panose="020B0502020202020204" pitchFamily="34" charset="0"/>
            </a:rPr>
            <a:t>PROGRAMA NACIONAL DE RIEGO TECNIFICADO CON ENFOQUE DE CUENCA I</a:t>
          </a:r>
          <a:endParaRPr lang="es-BO" sz="1100" b="1" dirty="0">
            <a:latin typeface="Century Gothic" panose="020B0502020202020204" pitchFamily="34" charset="0"/>
          </a:endParaRPr>
        </a:p>
      </dgm:t>
    </dgm:pt>
    <dgm:pt modelId="{FC1FB316-6206-4B38-AEE0-6B3D64102126}" type="parTrans" cxnId="{A9FCE947-6F44-44E3-AF90-25FD2E9885DD}">
      <dgm:prSet/>
      <dgm:spPr/>
      <dgm:t>
        <a:bodyPr/>
        <a:lstStyle/>
        <a:p>
          <a:endParaRPr lang="es-BO" b="1">
            <a:latin typeface="Century Gothic" panose="020B0502020202020204" pitchFamily="34" charset="0"/>
          </a:endParaRPr>
        </a:p>
      </dgm:t>
    </dgm:pt>
    <dgm:pt modelId="{F78C4CB7-DF64-456F-8010-7A2609FD33B4}" type="sibTrans" cxnId="{A9FCE947-6F44-44E3-AF90-25FD2E9885DD}">
      <dgm:prSet/>
      <dgm:spPr/>
      <dgm:t>
        <a:bodyPr/>
        <a:lstStyle/>
        <a:p>
          <a:endParaRPr lang="es-BO" b="1">
            <a:latin typeface="Century Gothic" panose="020B0502020202020204" pitchFamily="34" charset="0"/>
          </a:endParaRPr>
        </a:p>
      </dgm:t>
    </dgm:pt>
    <dgm:pt modelId="{C82C3965-14F6-4688-B6BA-43AF2A0DA45E}">
      <dgm:prSet phldrT="[Texto]" custT="1"/>
      <dgm:spPr>
        <a:solidFill>
          <a:srgbClr val="DEA900"/>
        </a:solidFill>
      </dgm:spPr>
      <dgm:t>
        <a:bodyPr/>
        <a:lstStyle/>
        <a:p>
          <a:pPr>
            <a:buNone/>
          </a:pPr>
          <a:r>
            <a:rPr lang="es-ES" sz="1500" b="1" dirty="0">
              <a:latin typeface="Century Gothic" panose="020B0502020202020204" pitchFamily="34" charset="0"/>
            </a:rPr>
            <a:t>MONTO DEL PRESTAMO:</a:t>
          </a:r>
          <a:endParaRPr lang="es-BO" sz="1500" b="1" dirty="0">
            <a:latin typeface="Century Gothic" panose="020B0502020202020204" pitchFamily="34" charset="0"/>
          </a:endParaRPr>
        </a:p>
      </dgm:t>
    </dgm:pt>
    <dgm:pt modelId="{8B0B8D1C-9323-4B7F-8732-F4B92818FE77}" type="parTrans" cxnId="{0A41DE50-2594-4C57-9894-A7E8954F198A}">
      <dgm:prSet/>
      <dgm:spPr/>
      <dgm:t>
        <a:bodyPr/>
        <a:lstStyle/>
        <a:p>
          <a:endParaRPr lang="es-BO" b="1">
            <a:latin typeface="Century Gothic" panose="020B0502020202020204" pitchFamily="34" charset="0"/>
          </a:endParaRPr>
        </a:p>
      </dgm:t>
    </dgm:pt>
    <dgm:pt modelId="{A50B4D90-A5F8-40C0-B8C4-9AD8997378C8}" type="sibTrans" cxnId="{0A41DE50-2594-4C57-9894-A7E8954F198A}">
      <dgm:prSet/>
      <dgm:spPr/>
      <dgm:t>
        <a:bodyPr/>
        <a:lstStyle/>
        <a:p>
          <a:endParaRPr lang="es-BO" b="1">
            <a:latin typeface="Century Gothic" panose="020B0502020202020204" pitchFamily="34" charset="0"/>
          </a:endParaRPr>
        </a:p>
      </dgm:t>
    </dgm:pt>
    <dgm:pt modelId="{FF25147E-0604-4F6C-A31A-933E14A0009E}">
      <dgm:prSet phldrT="[Texto]" custT="1"/>
      <dgm:spPr/>
      <dgm:t>
        <a:bodyPr/>
        <a:lstStyle/>
        <a:p>
          <a:r>
            <a:rPr lang="es-ES" sz="1100" b="1" dirty="0">
              <a:latin typeface="Century Gothic" panose="020B0502020202020204" pitchFamily="34" charset="0"/>
            </a:rPr>
            <a:t>PROGRAMA GESTIÓN RESILIENTE DEL AGUA PARA RIEGO COMUNITARIO Y FAMIILAR</a:t>
          </a:r>
          <a:endParaRPr lang="es-BO" sz="1100" b="1" dirty="0">
            <a:latin typeface="Century Gothic" panose="020B0502020202020204" pitchFamily="34" charset="0"/>
          </a:endParaRPr>
        </a:p>
      </dgm:t>
    </dgm:pt>
    <dgm:pt modelId="{9517C481-298C-40CF-B19E-CEFD1B42E829}" type="parTrans" cxnId="{537A429E-11B7-460B-AEAB-F93D2CB6E9AB}">
      <dgm:prSet/>
      <dgm:spPr/>
      <dgm:t>
        <a:bodyPr/>
        <a:lstStyle/>
        <a:p>
          <a:endParaRPr lang="es-BO" b="1">
            <a:latin typeface="Century Gothic" panose="020B0502020202020204" pitchFamily="34" charset="0"/>
          </a:endParaRPr>
        </a:p>
      </dgm:t>
    </dgm:pt>
    <dgm:pt modelId="{D5F5EEF3-E391-49A4-B119-86D9FE55FE2A}" type="sibTrans" cxnId="{537A429E-11B7-460B-AEAB-F93D2CB6E9AB}">
      <dgm:prSet/>
      <dgm:spPr/>
      <dgm:t>
        <a:bodyPr/>
        <a:lstStyle/>
        <a:p>
          <a:endParaRPr lang="es-BO" b="1">
            <a:latin typeface="Century Gothic" panose="020B0502020202020204" pitchFamily="34" charset="0"/>
          </a:endParaRPr>
        </a:p>
      </dgm:t>
    </dgm:pt>
    <dgm:pt modelId="{A4622505-8C1C-4CF4-BC4C-47CE4931F75E}">
      <dgm:prSet phldrT="[Texto]" custT="1"/>
      <dgm:spPr>
        <a:solidFill>
          <a:srgbClr val="83BC5C"/>
        </a:solidFill>
      </dgm:spPr>
      <dgm:t>
        <a:bodyPr/>
        <a:lstStyle/>
        <a:p>
          <a:pPr algn="l">
            <a:buNone/>
          </a:pPr>
          <a:r>
            <a:rPr lang="es-ES" sz="1400" b="1" dirty="0">
              <a:latin typeface="Century Gothic" panose="020B0502020202020204" pitchFamily="34" charset="0"/>
            </a:rPr>
            <a:t>MONTO DEL PRESTAMO:</a:t>
          </a:r>
          <a:endParaRPr lang="es-BO" sz="1400" b="0" dirty="0">
            <a:latin typeface="Century Gothic" panose="020B0502020202020204" pitchFamily="34" charset="0"/>
          </a:endParaRPr>
        </a:p>
      </dgm:t>
    </dgm:pt>
    <dgm:pt modelId="{3235FC47-3B34-4ADB-8123-0BE7523458EB}" type="parTrans" cxnId="{AF994EE5-8C23-4ABB-8893-B017EF7C43B9}">
      <dgm:prSet/>
      <dgm:spPr/>
      <dgm:t>
        <a:bodyPr/>
        <a:lstStyle/>
        <a:p>
          <a:endParaRPr lang="es-BO" b="1">
            <a:latin typeface="Century Gothic" panose="020B0502020202020204" pitchFamily="34" charset="0"/>
          </a:endParaRPr>
        </a:p>
      </dgm:t>
    </dgm:pt>
    <dgm:pt modelId="{1D9DDDC9-6F07-4178-92E9-7BD40A481217}" type="sibTrans" cxnId="{AF994EE5-8C23-4ABB-8893-B017EF7C43B9}">
      <dgm:prSet/>
      <dgm:spPr/>
      <dgm:t>
        <a:bodyPr/>
        <a:lstStyle/>
        <a:p>
          <a:endParaRPr lang="es-BO" b="1">
            <a:latin typeface="Century Gothic" panose="020B0502020202020204" pitchFamily="34" charset="0"/>
          </a:endParaRPr>
        </a:p>
      </dgm:t>
    </dgm:pt>
    <dgm:pt modelId="{179D364B-7321-44FF-9152-BB6063B3271F}">
      <dgm:prSet phldrT="[Texto]" custT="1"/>
      <dgm:spPr>
        <a:solidFill>
          <a:srgbClr val="799AD5"/>
        </a:solidFill>
      </dgm:spPr>
      <dgm:t>
        <a:bodyPr/>
        <a:lstStyle/>
        <a:p>
          <a:pPr algn="l">
            <a:buNone/>
          </a:pPr>
          <a:r>
            <a:rPr lang="es-ES" sz="1900" b="1" dirty="0">
              <a:latin typeface="Century Gothic" panose="020B0502020202020204" pitchFamily="34" charset="0"/>
            </a:rPr>
            <a:t>EUR 12.400.000</a:t>
          </a:r>
          <a:endParaRPr lang="es-BO" sz="1900" b="1" dirty="0">
            <a:latin typeface="Century Gothic" panose="020B0502020202020204" pitchFamily="34" charset="0"/>
          </a:endParaRPr>
        </a:p>
      </dgm:t>
    </dgm:pt>
    <dgm:pt modelId="{6A72C2AA-0AB5-447D-8CB1-6F86D8ACD9BB}" type="parTrans" cxnId="{DF536FE3-8B38-4AE6-94AD-9F0091BA65F3}">
      <dgm:prSet/>
      <dgm:spPr/>
      <dgm:t>
        <a:bodyPr/>
        <a:lstStyle/>
        <a:p>
          <a:endParaRPr lang="es-BO">
            <a:latin typeface="Century Gothic" panose="020B0502020202020204" pitchFamily="34" charset="0"/>
          </a:endParaRPr>
        </a:p>
      </dgm:t>
    </dgm:pt>
    <dgm:pt modelId="{DCB6047A-3520-4BF8-BE52-37B2048D3D2A}" type="sibTrans" cxnId="{DF536FE3-8B38-4AE6-94AD-9F0091BA65F3}">
      <dgm:prSet/>
      <dgm:spPr/>
      <dgm:t>
        <a:bodyPr/>
        <a:lstStyle/>
        <a:p>
          <a:endParaRPr lang="es-BO">
            <a:latin typeface="Century Gothic" panose="020B0502020202020204" pitchFamily="34" charset="0"/>
          </a:endParaRPr>
        </a:p>
      </dgm:t>
    </dgm:pt>
    <dgm:pt modelId="{BC24A869-D6B1-4148-91FE-BF75F67F5242}">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FFEE1452-967A-49EE-BC5A-339CD3D7A8CC}" type="parTrans" cxnId="{52E157AA-9CB4-4C9A-B834-B92F6F89B249}">
      <dgm:prSet/>
      <dgm:spPr/>
      <dgm:t>
        <a:bodyPr/>
        <a:lstStyle/>
        <a:p>
          <a:endParaRPr lang="es-BO">
            <a:latin typeface="Century Gothic" panose="020B0502020202020204" pitchFamily="34" charset="0"/>
          </a:endParaRPr>
        </a:p>
      </dgm:t>
    </dgm:pt>
    <dgm:pt modelId="{917300D8-BA0D-4D12-8F9F-9A396E385E70}" type="sibTrans" cxnId="{52E157AA-9CB4-4C9A-B834-B92F6F89B249}">
      <dgm:prSet/>
      <dgm:spPr/>
      <dgm:t>
        <a:bodyPr/>
        <a:lstStyle/>
        <a:p>
          <a:endParaRPr lang="es-BO">
            <a:latin typeface="Century Gothic" panose="020B0502020202020204" pitchFamily="34" charset="0"/>
          </a:endParaRPr>
        </a:p>
      </dgm:t>
    </dgm:pt>
    <dgm:pt modelId="{CD45D771-1655-47E2-A4D4-9175BC1CB8B1}">
      <dgm:prSet phldrT="[Texto]" custT="1"/>
      <dgm:spPr>
        <a:solidFill>
          <a:srgbClr val="799AD5"/>
        </a:solidFill>
      </dgm:spPr>
      <dgm:t>
        <a:bodyPr/>
        <a:lstStyle/>
        <a:p>
          <a:pPr algn="l">
            <a:buNone/>
          </a:pPr>
          <a:r>
            <a:rPr lang="es-ES" sz="1000" b="1" dirty="0">
              <a:solidFill>
                <a:schemeClr val="bg1"/>
              </a:solidFill>
              <a:latin typeface="Century Gothic" panose="020B0502020202020204" pitchFamily="34" charset="0"/>
            </a:rPr>
            <a:t>BENI, CHUQUISACA, COCHABAMBA, LA PAZ, POTOSI Y SANTA CRUZ</a:t>
          </a:r>
          <a:endParaRPr lang="es-BO" sz="1000" b="1" dirty="0">
            <a:solidFill>
              <a:schemeClr val="bg1"/>
            </a:solidFill>
            <a:latin typeface="Century Gothic" panose="020B0502020202020204" pitchFamily="34" charset="0"/>
          </a:endParaRPr>
        </a:p>
      </dgm:t>
    </dgm:pt>
    <dgm:pt modelId="{8BA4795F-BAF4-47C9-8D25-A6D596F1FCCA}" type="parTrans" cxnId="{80D01CFA-6DD8-4296-9483-EF1E7122810F}">
      <dgm:prSet/>
      <dgm:spPr/>
      <dgm:t>
        <a:bodyPr/>
        <a:lstStyle/>
        <a:p>
          <a:endParaRPr lang="es-BO">
            <a:latin typeface="Century Gothic" panose="020B0502020202020204" pitchFamily="34" charset="0"/>
          </a:endParaRPr>
        </a:p>
      </dgm:t>
    </dgm:pt>
    <dgm:pt modelId="{CD036522-ABA6-4070-8612-94B562E289C7}" type="sibTrans" cxnId="{80D01CFA-6DD8-4296-9483-EF1E7122810F}">
      <dgm:prSet/>
      <dgm:spPr/>
      <dgm:t>
        <a:bodyPr/>
        <a:lstStyle/>
        <a:p>
          <a:endParaRPr lang="es-BO">
            <a:latin typeface="Century Gothic" panose="020B0502020202020204" pitchFamily="34" charset="0"/>
          </a:endParaRPr>
        </a:p>
      </dgm:t>
    </dgm:pt>
    <dgm:pt modelId="{186EDD38-46E8-4036-8392-D572BBEB86E1}">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3451FC6B-0AD5-41F6-B958-A64D33253D1E}" type="parTrans" cxnId="{0DAD7961-02C8-4BB9-A501-394D701E714A}">
      <dgm:prSet/>
      <dgm:spPr/>
      <dgm:t>
        <a:bodyPr/>
        <a:lstStyle/>
        <a:p>
          <a:endParaRPr lang="es-BO">
            <a:latin typeface="Century Gothic" panose="020B0502020202020204" pitchFamily="34" charset="0"/>
          </a:endParaRPr>
        </a:p>
      </dgm:t>
    </dgm:pt>
    <dgm:pt modelId="{1B764008-1649-4081-8BC7-5D691A72FBFA}" type="sibTrans" cxnId="{0DAD7961-02C8-4BB9-A501-394D701E714A}">
      <dgm:prSet/>
      <dgm:spPr/>
      <dgm:t>
        <a:bodyPr/>
        <a:lstStyle/>
        <a:p>
          <a:endParaRPr lang="es-BO">
            <a:latin typeface="Century Gothic" panose="020B0502020202020204" pitchFamily="34" charset="0"/>
          </a:endParaRPr>
        </a:p>
      </dgm:t>
    </dgm:pt>
    <dgm:pt modelId="{941A64BA-5F48-4888-AEF3-F152F489B05D}">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CE5B4E67-3E5D-4118-8FD0-DEF278B18420}" type="parTrans" cxnId="{B34BFB7F-86AA-466B-9C68-7871D5446B96}">
      <dgm:prSet/>
      <dgm:spPr/>
      <dgm:t>
        <a:bodyPr/>
        <a:lstStyle/>
        <a:p>
          <a:endParaRPr lang="es-BO">
            <a:latin typeface="Century Gothic" panose="020B0502020202020204" pitchFamily="34" charset="0"/>
          </a:endParaRPr>
        </a:p>
      </dgm:t>
    </dgm:pt>
    <dgm:pt modelId="{AFEA02B0-0C20-4006-99E4-5731F0757567}" type="sibTrans" cxnId="{B34BFB7F-86AA-466B-9C68-7871D5446B96}">
      <dgm:prSet/>
      <dgm:spPr/>
      <dgm:t>
        <a:bodyPr/>
        <a:lstStyle/>
        <a:p>
          <a:endParaRPr lang="es-BO">
            <a:latin typeface="Century Gothic" panose="020B0502020202020204" pitchFamily="34" charset="0"/>
          </a:endParaRPr>
        </a:p>
      </dgm:t>
    </dgm:pt>
    <dgm:pt modelId="{0F8B3533-B5DD-40B4-8156-FB7636B8BF8D}">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8241817F-8E8F-4598-8D86-2B09D47F0A82}" type="parTrans" cxnId="{A5A7C1BB-2644-4DD7-B8AD-6371FAE857B5}">
      <dgm:prSet/>
      <dgm:spPr/>
      <dgm:t>
        <a:bodyPr/>
        <a:lstStyle/>
        <a:p>
          <a:endParaRPr lang="es-BO">
            <a:latin typeface="Century Gothic" panose="020B0502020202020204" pitchFamily="34" charset="0"/>
          </a:endParaRPr>
        </a:p>
      </dgm:t>
    </dgm:pt>
    <dgm:pt modelId="{840C9E90-BD6F-4E4F-840C-84DC644E6784}" type="sibTrans" cxnId="{A5A7C1BB-2644-4DD7-B8AD-6371FAE857B5}">
      <dgm:prSet/>
      <dgm:spPr/>
      <dgm:t>
        <a:bodyPr/>
        <a:lstStyle/>
        <a:p>
          <a:endParaRPr lang="es-BO">
            <a:latin typeface="Century Gothic" panose="020B0502020202020204" pitchFamily="34" charset="0"/>
          </a:endParaRPr>
        </a:p>
      </dgm:t>
    </dgm:pt>
    <dgm:pt modelId="{3702DC59-63B0-4972-8447-0FCB31255CEC}">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C2358F65-6DEF-4B3D-B5D3-95BAF1E22386}" type="parTrans" cxnId="{3DC264FA-D61C-4D75-8E45-DFBD4E29C791}">
      <dgm:prSet/>
      <dgm:spPr/>
      <dgm:t>
        <a:bodyPr/>
        <a:lstStyle/>
        <a:p>
          <a:endParaRPr lang="es-BO">
            <a:latin typeface="Century Gothic" panose="020B0502020202020204" pitchFamily="34" charset="0"/>
          </a:endParaRPr>
        </a:p>
      </dgm:t>
    </dgm:pt>
    <dgm:pt modelId="{BEBAF35C-9F89-4043-9311-85703E37A828}" type="sibTrans" cxnId="{3DC264FA-D61C-4D75-8E45-DFBD4E29C791}">
      <dgm:prSet/>
      <dgm:spPr/>
      <dgm:t>
        <a:bodyPr/>
        <a:lstStyle/>
        <a:p>
          <a:endParaRPr lang="es-BO">
            <a:latin typeface="Century Gothic" panose="020B0502020202020204" pitchFamily="34" charset="0"/>
          </a:endParaRPr>
        </a:p>
      </dgm:t>
    </dgm:pt>
    <dgm:pt modelId="{F90097D9-4624-4BEC-8DF0-F2411DDB5732}">
      <dgm:prSet phldrT="[Texto]" custT="1"/>
      <dgm:spPr>
        <a:solidFill>
          <a:srgbClr val="799AD5"/>
        </a:solidFill>
      </dgm:spPr>
      <dgm:t>
        <a:bodyPr/>
        <a:lstStyle/>
        <a:p>
          <a:pPr algn="l">
            <a:buNone/>
          </a:pPr>
          <a:r>
            <a:rPr lang="es-ES" sz="1000" b="1" dirty="0">
              <a:latin typeface="Century Gothic" panose="020B0502020202020204" pitchFamily="34" charset="0"/>
            </a:rPr>
            <a:t>DPTOS: </a:t>
          </a:r>
          <a:endParaRPr lang="es-BO" sz="1500" b="1" dirty="0">
            <a:latin typeface="Century Gothic" panose="020B0502020202020204" pitchFamily="34" charset="0"/>
          </a:endParaRPr>
        </a:p>
      </dgm:t>
    </dgm:pt>
    <dgm:pt modelId="{10A26063-5AA6-4CEC-9020-311F7A08DB84}" type="parTrans" cxnId="{5C304D31-933C-4A09-A3B1-E8E82A9A7D6E}">
      <dgm:prSet/>
      <dgm:spPr/>
      <dgm:t>
        <a:bodyPr/>
        <a:lstStyle/>
        <a:p>
          <a:endParaRPr lang="es-BO">
            <a:latin typeface="Century Gothic" panose="020B0502020202020204" pitchFamily="34" charset="0"/>
          </a:endParaRPr>
        </a:p>
      </dgm:t>
    </dgm:pt>
    <dgm:pt modelId="{CE388902-F31D-431A-9720-B62CD9BB03E9}" type="sibTrans" cxnId="{5C304D31-933C-4A09-A3B1-E8E82A9A7D6E}">
      <dgm:prSet/>
      <dgm:spPr/>
      <dgm:t>
        <a:bodyPr/>
        <a:lstStyle/>
        <a:p>
          <a:endParaRPr lang="es-BO">
            <a:latin typeface="Century Gothic" panose="020B0502020202020204" pitchFamily="34" charset="0"/>
          </a:endParaRPr>
        </a:p>
      </dgm:t>
    </dgm:pt>
    <dgm:pt modelId="{79260533-2437-49C3-A7E1-4B595544FAC0}">
      <dgm:prSet custT="1"/>
      <dgm:spPr>
        <a:solidFill>
          <a:srgbClr val="83BC5C"/>
        </a:solidFill>
      </dgm:spPr>
      <dgm:t>
        <a:bodyPr/>
        <a:lstStyle/>
        <a:p>
          <a:pPr algn="l">
            <a:buNone/>
          </a:pPr>
          <a:r>
            <a:rPr lang="es-ES" sz="1800" b="1" dirty="0">
              <a:latin typeface="Century Gothic" panose="020B0502020202020204" pitchFamily="34" charset="0"/>
            </a:rPr>
            <a:t>USD150.000.000</a:t>
          </a:r>
          <a:endParaRPr lang="es-BO" sz="1800" b="1" dirty="0">
            <a:latin typeface="Century Gothic" panose="020B0502020202020204" pitchFamily="34" charset="0"/>
          </a:endParaRPr>
        </a:p>
      </dgm:t>
    </dgm:pt>
    <dgm:pt modelId="{DA363A64-D909-4D79-823B-90AA226D46D1}" type="parTrans" cxnId="{E77BB1BB-7B54-414C-BE11-737968423829}">
      <dgm:prSet/>
      <dgm:spPr/>
      <dgm:t>
        <a:bodyPr/>
        <a:lstStyle/>
        <a:p>
          <a:endParaRPr lang="es-BO"/>
        </a:p>
      </dgm:t>
    </dgm:pt>
    <dgm:pt modelId="{867BB314-CD23-4289-BD9C-3E2A8F61D8C6}" type="sibTrans" cxnId="{E77BB1BB-7B54-414C-BE11-737968423829}">
      <dgm:prSet/>
      <dgm:spPr/>
      <dgm:t>
        <a:bodyPr/>
        <a:lstStyle/>
        <a:p>
          <a:endParaRPr lang="es-BO"/>
        </a:p>
      </dgm:t>
    </dgm:pt>
    <dgm:pt modelId="{B0E0BED5-457A-4959-AD6B-30F743D023F0}">
      <dgm:prSet custT="1"/>
      <dgm:spPr>
        <a:solidFill>
          <a:srgbClr val="83BC5C"/>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dirty="0">
            <a:solidFill>
              <a:schemeClr val="bg1"/>
            </a:solidFill>
            <a:latin typeface="Century Gothic" panose="020B0502020202020204" pitchFamily="34" charset="0"/>
          </a:endParaRPr>
        </a:p>
      </dgm:t>
    </dgm:pt>
    <dgm:pt modelId="{8954A4F7-B3E7-4ECC-802E-E05FA1D21DC7}" type="parTrans" cxnId="{51BB4747-907B-4536-BFC1-9DC270BF6C6C}">
      <dgm:prSet/>
      <dgm:spPr/>
      <dgm:t>
        <a:bodyPr/>
        <a:lstStyle/>
        <a:p>
          <a:endParaRPr lang="es-BO"/>
        </a:p>
      </dgm:t>
    </dgm:pt>
    <dgm:pt modelId="{982D50DC-EF47-4644-8ACE-8CB0A633CB50}" type="sibTrans" cxnId="{51BB4747-907B-4536-BFC1-9DC270BF6C6C}">
      <dgm:prSet/>
      <dgm:spPr/>
      <dgm:t>
        <a:bodyPr/>
        <a:lstStyle/>
        <a:p>
          <a:endParaRPr lang="es-BO"/>
        </a:p>
      </dgm:t>
    </dgm:pt>
    <dgm:pt modelId="{AC053B65-73A6-421C-8F9B-C57291552439}">
      <dgm:prSet custT="1"/>
      <dgm:spPr>
        <a:solidFill>
          <a:srgbClr val="83BC5C"/>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dgm:t>
    </dgm:pt>
    <dgm:pt modelId="{0432BD69-716A-4C5C-A8C5-4E52FF968DED}" type="parTrans" cxnId="{DBF3E7B7-8D43-4B3D-8562-674B7549F6DE}">
      <dgm:prSet/>
      <dgm:spPr/>
      <dgm:t>
        <a:bodyPr/>
        <a:lstStyle/>
        <a:p>
          <a:endParaRPr lang="es-BO"/>
        </a:p>
      </dgm:t>
    </dgm:pt>
    <dgm:pt modelId="{FCFFFC5B-8B4B-480D-84B0-4CF6C49144F2}" type="sibTrans" cxnId="{DBF3E7B7-8D43-4B3D-8562-674B7549F6DE}">
      <dgm:prSet/>
      <dgm:spPr/>
      <dgm:t>
        <a:bodyPr/>
        <a:lstStyle/>
        <a:p>
          <a:endParaRPr lang="es-BO"/>
        </a:p>
      </dgm:t>
    </dgm:pt>
    <dgm:pt modelId="{A8C745C9-E300-4E62-8CEC-33F67DE6BE5A}">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3774D44-CD62-4066-9243-F49DF3427269}" type="parTrans" cxnId="{F00ADD3A-32C1-4D5B-AAEA-17B4174256DB}">
      <dgm:prSet/>
      <dgm:spPr/>
      <dgm:t>
        <a:bodyPr/>
        <a:lstStyle/>
        <a:p>
          <a:endParaRPr lang="es-BO"/>
        </a:p>
      </dgm:t>
    </dgm:pt>
    <dgm:pt modelId="{EC78AA7F-F164-46E6-B980-54CB258D6689}" type="sibTrans" cxnId="{F00ADD3A-32C1-4D5B-AAEA-17B4174256DB}">
      <dgm:prSet/>
      <dgm:spPr/>
      <dgm:t>
        <a:bodyPr/>
        <a:lstStyle/>
        <a:p>
          <a:endParaRPr lang="es-BO"/>
        </a:p>
      </dgm:t>
    </dgm:pt>
    <dgm:pt modelId="{94F4F317-33D6-46E1-9DCE-BC159A919BEB}">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72DDCF98-DCF0-45DB-B23C-48109F93BD29}" type="parTrans" cxnId="{45FA2ED8-C1C3-46C1-862B-F6F73E68359D}">
      <dgm:prSet/>
      <dgm:spPr/>
      <dgm:t>
        <a:bodyPr/>
        <a:lstStyle/>
        <a:p>
          <a:endParaRPr lang="es-BO"/>
        </a:p>
      </dgm:t>
    </dgm:pt>
    <dgm:pt modelId="{B0A8ADAC-9140-49F1-B131-0ACD89C975FD}" type="sibTrans" cxnId="{45FA2ED8-C1C3-46C1-862B-F6F73E68359D}">
      <dgm:prSet/>
      <dgm:spPr/>
      <dgm:t>
        <a:bodyPr/>
        <a:lstStyle/>
        <a:p>
          <a:endParaRPr lang="es-BO"/>
        </a:p>
      </dgm:t>
    </dgm:pt>
    <dgm:pt modelId="{B2996064-251E-462A-9A82-9D834484DBB3}">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04F9BB88-C4DB-4ED8-850E-086EDEFD1798}" type="parTrans" cxnId="{C170A860-B3DA-4451-B828-45AEA5E9B47F}">
      <dgm:prSet/>
      <dgm:spPr/>
      <dgm:t>
        <a:bodyPr/>
        <a:lstStyle/>
        <a:p>
          <a:endParaRPr lang="es-BO"/>
        </a:p>
      </dgm:t>
    </dgm:pt>
    <dgm:pt modelId="{AF9E448B-F840-4787-967A-90DE017DE731}" type="sibTrans" cxnId="{C170A860-B3DA-4451-B828-45AEA5E9B47F}">
      <dgm:prSet/>
      <dgm:spPr/>
      <dgm:t>
        <a:bodyPr/>
        <a:lstStyle/>
        <a:p>
          <a:endParaRPr lang="es-BO"/>
        </a:p>
      </dgm:t>
    </dgm:pt>
    <dgm:pt modelId="{E6069C6D-9429-4876-B1C2-413DA47B3788}">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9AA5AC8-9B44-4C6A-9B03-8A7ECDC6D80F}" type="parTrans" cxnId="{E5BDB9EA-C938-46C8-A892-C18A8DF55FD7}">
      <dgm:prSet/>
      <dgm:spPr/>
      <dgm:t>
        <a:bodyPr/>
        <a:lstStyle/>
        <a:p>
          <a:endParaRPr lang="es-BO"/>
        </a:p>
      </dgm:t>
    </dgm:pt>
    <dgm:pt modelId="{0F1FCB3A-C54C-434B-BA77-14CBE236DDB7}" type="sibTrans" cxnId="{E5BDB9EA-C938-46C8-A892-C18A8DF55FD7}">
      <dgm:prSet/>
      <dgm:spPr/>
      <dgm:t>
        <a:bodyPr/>
        <a:lstStyle/>
        <a:p>
          <a:endParaRPr lang="es-BO"/>
        </a:p>
      </dgm:t>
    </dgm:pt>
    <dgm:pt modelId="{4C70D7E1-5EB3-471D-8C89-9F212C42FB83}">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9895CF3F-AD80-4213-9F33-A90A30F7022A}" type="parTrans" cxnId="{43CFAEA8-F59F-4558-96D4-4A01C3D3EDEA}">
      <dgm:prSet/>
      <dgm:spPr/>
      <dgm:t>
        <a:bodyPr/>
        <a:lstStyle/>
        <a:p>
          <a:endParaRPr lang="es-BO"/>
        </a:p>
      </dgm:t>
    </dgm:pt>
    <dgm:pt modelId="{584089E2-D240-498F-95A4-0352B8FEC027}" type="sibTrans" cxnId="{43CFAEA8-F59F-4558-96D4-4A01C3D3EDEA}">
      <dgm:prSet/>
      <dgm:spPr/>
      <dgm:t>
        <a:bodyPr/>
        <a:lstStyle/>
        <a:p>
          <a:endParaRPr lang="es-BO"/>
        </a:p>
      </dgm:t>
    </dgm:pt>
    <dgm:pt modelId="{DF7B4413-1663-412A-8B6A-A50676F91DB1}">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5F411752-BCAC-40F7-8EC6-9DA8D287101A}" type="parTrans" cxnId="{478444E1-F31A-4B9F-B4C3-AEB80AB5351F}">
      <dgm:prSet/>
      <dgm:spPr/>
      <dgm:t>
        <a:bodyPr/>
        <a:lstStyle/>
        <a:p>
          <a:endParaRPr lang="es-BO"/>
        </a:p>
      </dgm:t>
    </dgm:pt>
    <dgm:pt modelId="{136576EB-EC88-4E87-B39C-AAC0D9DD1EF4}" type="sibTrans" cxnId="{478444E1-F31A-4B9F-B4C3-AEB80AB5351F}">
      <dgm:prSet/>
      <dgm:spPr/>
      <dgm:t>
        <a:bodyPr/>
        <a:lstStyle/>
        <a:p>
          <a:endParaRPr lang="es-BO"/>
        </a:p>
      </dgm:t>
    </dgm:pt>
    <dgm:pt modelId="{AF6EA3F5-A55D-47AB-B8AB-5B769AA4C0D4}">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101EED7C-BF47-4A9A-B2A6-1FD787623405}" type="parTrans" cxnId="{639D2854-A2F1-40D6-8E50-F03FC7CB55BA}">
      <dgm:prSet/>
      <dgm:spPr/>
      <dgm:t>
        <a:bodyPr/>
        <a:lstStyle/>
        <a:p>
          <a:endParaRPr lang="es-BO"/>
        </a:p>
      </dgm:t>
    </dgm:pt>
    <dgm:pt modelId="{0BE9BBCD-14AD-4066-8128-900C1AD2634F}" type="sibTrans" cxnId="{639D2854-A2F1-40D6-8E50-F03FC7CB55BA}">
      <dgm:prSet/>
      <dgm:spPr/>
      <dgm:t>
        <a:bodyPr/>
        <a:lstStyle/>
        <a:p>
          <a:endParaRPr lang="es-BO"/>
        </a:p>
      </dgm:t>
    </dgm:pt>
    <dgm:pt modelId="{406A13D7-6B07-4C0E-837B-CA91522B496C}">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D005C4B3-E799-4FAE-A5D7-40C145B443B0}" type="parTrans" cxnId="{7835F372-FEC4-4DAE-85D3-F02796DF17E5}">
      <dgm:prSet/>
      <dgm:spPr/>
      <dgm:t>
        <a:bodyPr/>
        <a:lstStyle/>
        <a:p>
          <a:endParaRPr lang="es-BO"/>
        </a:p>
      </dgm:t>
    </dgm:pt>
    <dgm:pt modelId="{AA4B1C9F-C097-4213-ACDA-1833C8BE0318}" type="sibTrans" cxnId="{7835F372-FEC4-4DAE-85D3-F02796DF17E5}">
      <dgm:prSet/>
      <dgm:spPr/>
      <dgm:t>
        <a:bodyPr/>
        <a:lstStyle/>
        <a:p>
          <a:endParaRPr lang="es-BO"/>
        </a:p>
      </dgm:t>
    </dgm:pt>
    <dgm:pt modelId="{4373AA9F-BA27-40F3-86DE-FDC975C9BE4F}">
      <dgm:prSet custT="1"/>
      <dgm:spPr>
        <a:solidFill>
          <a:srgbClr val="DEA900"/>
        </a:solidFill>
      </dgm:spPr>
      <dgm:t>
        <a:bodyPr/>
        <a:lstStyle/>
        <a:p>
          <a:pPr>
            <a:buNone/>
          </a:pPr>
          <a:r>
            <a:rPr lang="es-BO" sz="1900" b="1" dirty="0">
              <a:latin typeface="Century Gothic" panose="020B0502020202020204" pitchFamily="34" charset="0"/>
            </a:rPr>
            <a:t>USD150.000.000</a:t>
          </a:r>
        </a:p>
      </dgm:t>
    </dgm:pt>
    <dgm:pt modelId="{38142A37-61B0-4138-A08E-D19A75046CF9}" type="parTrans" cxnId="{B34164DB-B0AD-4B46-A230-FA813F705AFF}">
      <dgm:prSet/>
      <dgm:spPr/>
      <dgm:t>
        <a:bodyPr/>
        <a:lstStyle/>
        <a:p>
          <a:endParaRPr lang="es-BO"/>
        </a:p>
      </dgm:t>
    </dgm:pt>
    <dgm:pt modelId="{C6473B4F-01D4-48BE-8D86-07F01321B56A}" type="sibTrans" cxnId="{B34164DB-B0AD-4B46-A230-FA813F705AFF}">
      <dgm:prSet/>
      <dgm:spPr/>
      <dgm:t>
        <a:bodyPr/>
        <a:lstStyle/>
        <a:p>
          <a:endParaRPr lang="es-BO"/>
        </a:p>
      </dgm:t>
    </dgm:pt>
    <dgm:pt modelId="{1480E8E1-79FF-490F-8185-685C4BC0438F}">
      <dgm:prSet custT="1"/>
      <dgm:spPr>
        <a:solidFill>
          <a:srgbClr val="DEA900"/>
        </a:solidFill>
      </dgm:spPr>
      <dgm:t>
        <a:bodyPr/>
        <a:lstStyle/>
        <a:p>
          <a:pPr>
            <a:buNone/>
          </a:pPr>
          <a:r>
            <a:rPr lang="es-BO" sz="1000" b="1">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dirty="0">
            <a:solidFill>
              <a:schemeClr val="bg1"/>
            </a:solidFill>
            <a:latin typeface="Century Gothic" panose="020B0502020202020204" pitchFamily="34" charset="0"/>
          </a:endParaRPr>
        </a:p>
      </dgm:t>
    </dgm:pt>
    <dgm:pt modelId="{2CADDDD4-8D7A-4EBC-A0CF-B481AC0FB6FF}" type="parTrans" cxnId="{2E3A35E5-8BDA-4485-909E-A83083B3F6BA}">
      <dgm:prSet/>
      <dgm:spPr/>
      <dgm:t>
        <a:bodyPr/>
        <a:lstStyle/>
        <a:p>
          <a:endParaRPr lang="es-BO"/>
        </a:p>
      </dgm:t>
    </dgm:pt>
    <dgm:pt modelId="{632924B6-4634-4891-8453-571FC414F9D1}" type="sibTrans" cxnId="{2E3A35E5-8BDA-4485-909E-A83083B3F6BA}">
      <dgm:prSet/>
      <dgm:spPr/>
      <dgm:t>
        <a:bodyPr/>
        <a:lstStyle/>
        <a:p>
          <a:endParaRPr lang="es-BO"/>
        </a:p>
      </dgm:t>
    </dgm:pt>
    <dgm:pt modelId="{E2C326CE-12F6-4666-896F-9DE04FC9D78C}">
      <dgm:prSet custT="1"/>
      <dgm:spPr>
        <a:solidFill>
          <a:srgbClr val="DEA900"/>
        </a:solidFill>
      </dgm:spPr>
      <dgm:t>
        <a:bodyPr/>
        <a:lstStyle/>
        <a:p>
          <a:pPr>
            <a:buNone/>
          </a:pPr>
          <a:endParaRPr lang="es-BO" sz="1500" b="1" dirty="0">
            <a:latin typeface="Century Gothic" panose="020B0502020202020204" pitchFamily="34" charset="0"/>
          </a:endParaRPr>
        </a:p>
      </dgm:t>
    </dgm:pt>
    <dgm:pt modelId="{B6F4D781-8349-45F8-AAEF-3ED89D284709}" type="parTrans" cxnId="{C3D8D8F6-EACC-4BE0-AF30-22899AC7F5D2}">
      <dgm:prSet/>
      <dgm:spPr/>
      <dgm:t>
        <a:bodyPr/>
        <a:lstStyle/>
        <a:p>
          <a:endParaRPr lang="es-BO"/>
        </a:p>
      </dgm:t>
    </dgm:pt>
    <dgm:pt modelId="{3F5F64CE-D3B0-4BFA-B8EC-46F197FB646D}" type="sibTrans" cxnId="{C3D8D8F6-EACC-4BE0-AF30-22899AC7F5D2}">
      <dgm:prSet/>
      <dgm:spPr/>
      <dgm:t>
        <a:bodyPr/>
        <a:lstStyle/>
        <a:p>
          <a:endParaRPr lang="es-BO"/>
        </a:p>
      </dgm:t>
    </dgm:pt>
    <dgm:pt modelId="{10E2AC47-6B27-4398-BC32-5DE31B8B5067}">
      <dgm:prSet custT="1"/>
      <dgm:spPr>
        <a:solidFill>
          <a:srgbClr val="DEA900"/>
        </a:solidFill>
      </dgm:spPr>
      <dgm:t>
        <a:bodyPr/>
        <a:lstStyle/>
        <a:p>
          <a:pPr>
            <a:buNone/>
          </a:pPr>
          <a:endParaRPr lang="es-BO" sz="1500" b="1" dirty="0">
            <a:latin typeface="Century Gothic" panose="020B0502020202020204" pitchFamily="34" charset="0"/>
          </a:endParaRPr>
        </a:p>
      </dgm:t>
    </dgm:pt>
    <dgm:pt modelId="{B72461AA-02BD-43D7-9D61-BB52AA8B3D9C}" type="parTrans" cxnId="{8F7A2EEF-B037-4A68-A9E9-488FF2F8C91E}">
      <dgm:prSet/>
      <dgm:spPr/>
      <dgm:t>
        <a:bodyPr/>
        <a:lstStyle/>
        <a:p>
          <a:endParaRPr lang="es-BO"/>
        </a:p>
      </dgm:t>
    </dgm:pt>
    <dgm:pt modelId="{074A92D4-9770-4853-B652-C550062F846A}" type="sibTrans" cxnId="{8F7A2EEF-B037-4A68-A9E9-488FF2F8C91E}">
      <dgm:prSet/>
      <dgm:spPr/>
      <dgm:t>
        <a:bodyPr/>
        <a:lstStyle/>
        <a:p>
          <a:endParaRPr lang="es-BO"/>
        </a:p>
      </dgm:t>
    </dgm:pt>
    <dgm:pt modelId="{DE140C29-6449-49E0-BEA4-BD2C9F871D34}">
      <dgm:prSet custT="1"/>
      <dgm:spPr>
        <a:solidFill>
          <a:srgbClr val="DEA900"/>
        </a:solidFill>
      </dgm:spPr>
      <dgm:t>
        <a:bodyPr/>
        <a:lstStyle/>
        <a:p>
          <a:pPr>
            <a:buNone/>
          </a:pPr>
          <a:endParaRPr lang="es-BO" sz="1500" b="1" dirty="0">
            <a:latin typeface="Century Gothic" panose="020B0502020202020204" pitchFamily="34" charset="0"/>
          </a:endParaRPr>
        </a:p>
      </dgm:t>
    </dgm:pt>
    <dgm:pt modelId="{D716CB50-DA49-4A8F-9244-98049BB39CA4}" type="parTrans" cxnId="{7638D05D-E958-4517-82D1-FCE2ACFB9B92}">
      <dgm:prSet/>
      <dgm:spPr/>
      <dgm:t>
        <a:bodyPr/>
        <a:lstStyle/>
        <a:p>
          <a:endParaRPr lang="es-BO"/>
        </a:p>
      </dgm:t>
    </dgm:pt>
    <dgm:pt modelId="{4719D3A5-E29F-4DDA-9013-948DD9FDE59C}" type="sibTrans" cxnId="{7638D05D-E958-4517-82D1-FCE2ACFB9B92}">
      <dgm:prSet/>
      <dgm:spPr/>
      <dgm:t>
        <a:bodyPr/>
        <a:lstStyle/>
        <a:p>
          <a:endParaRPr lang="es-BO"/>
        </a:p>
      </dgm:t>
    </dgm:pt>
    <dgm:pt modelId="{5FB5C494-A713-439C-B91C-6C770041AC6F}">
      <dgm:prSet custT="1"/>
      <dgm:spPr>
        <a:solidFill>
          <a:srgbClr val="DEA900"/>
        </a:solidFill>
      </dgm:spPr>
      <dgm:t>
        <a:bodyPr/>
        <a:lstStyle/>
        <a:p>
          <a:pPr>
            <a:buNone/>
          </a:pPr>
          <a:r>
            <a:rPr lang="es-ES" sz="1000" b="1" dirty="0">
              <a:latin typeface="Century Gothic" panose="020B0502020202020204" pitchFamily="34" charset="0"/>
            </a:rPr>
            <a:t>DPTOS: </a:t>
          </a:r>
          <a:endParaRPr lang="es-BO" sz="1000" b="1" dirty="0">
            <a:latin typeface="Century Gothic" panose="020B0502020202020204" pitchFamily="34" charset="0"/>
          </a:endParaRPr>
        </a:p>
      </dgm:t>
    </dgm:pt>
    <dgm:pt modelId="{132FB109-CDB7-4177-97D4-4CFA481398DB}" type="parTrans" cxnId="{2C9F5964-54FC-442B-AAC5-C64F688388AB}">
      <dgm:prSet/>
      <dgm:spPr/>
      <dgm:t>
        <a:bodyPr/>
        <a:lstStyle/>
        <a:p>
          <a:endParaRPr lang="es-BO"/>
        </a:p>
      </dgm:t>
    </dgm:pt>
    <dgm:pt modelId="{7C663DB7-1967-47C3-84C7-2E5565D482DA}" type="sibTrans" cxnId="{2C9F5964-54FC-442B-AAC5-C64F688388AB}">
      <dgm:prSet/>
      <dgm:spPr/>
      <dgm:t>
        <a:bodyPr/>
        <a:lstStyle/>
        <a:p>
          <a:endParaRPr lang="es-BO"/>
        </a:p>
      </dgm:t>
    </dgm:pt>
    <dgm:pt modelId="{A93A135F-CA6C-4753-BC5F-BF161207186A}">
      <dgm:prSet custT="1"/>
      <dgm:spPr>
        <a:solidFill>
          <a:srgbClr val="DEA900"/>
        </a:solidFill>
      </dgm:spPr>
      <dgm:t>
        <a:bodyPr/>
        <a:lstStyle/>
        <a:p>
          <a:pPr>
            <a:buNone/>
          </a:pPr>
          <a:r>
            <a:rPr lang="es-BO" sz="1000" b="1" dirty="0">
              <a:solidFill>
                <a:schemeClr val="bg1"/>
              </a:solidFill>
              <a:latin typeface="Century Gothic" panose="020B0502020202020204" pitchFamily="34" charset="0"/>
            </a:rPr>
            <a:t>POTOSÍ, ORURO</a:t>
          </a:r>
        </a:p>
      </dgm:t>
    </dgm:pt>
    <dgm:pt modelId="{9622656A-03D3-4645-8F0E-6ED0E489DA78}" type="parTrans" cxnId="{4CB2F2E9-F7F9-4B6A-935D-9715ED3514BC}">
      <dgm:prSet/>
      <dgm:spPr/>
      <dgm:t>
        <a:bodyPr/>
        <a:lstStyle/>
        <a:p>
          <a:endParaRPr lang="es-BO"/>
        </a:p>
      </dgm:t>
    </dgm:pt>
    <dgm:pt modelId="{B278DA7B-E72D-4446-8510-3F0D50F42D43}" type="sibTrans" cxnId="{4CB2F2E9-F7F9-4B6A-935D-9715ED3514BC}">
      <dgm:prSet/>
      <dgm:spPr/>
      <dgm:t>
        <a:bodyPr/>
        <a:lstStyle/>
        <a:p>
          <a:endParaRPr lang="es-BO"/>
        </a:p>
      </dgm:t>
    </dgm:pt>
    <dgm:pt modelId="{530183D9-E6E6-45A0-B2AC-8B98FE9CA154}">
      <dgm:prSet custT="1"/>
      <dgm:spPr>
        <a:solidFill>
          <a:srgbClr val="DEA900"/>
        </a:solidFill>
      </dgm:spPr>
      <dgm:t>
        <a:bodyPr/>
        <a:lstStyle/>
        <a:p>
          <a:pPr>
            <a:buNone/>
          </a:pPr>
          <a:endParaRPr lang="es-BO" sz="1000" b="1" dirty="0">
            <a:latin typeface="Century Gothic" panose="020B0502020202020204" pitchFamily="34" charset="0"/>
          </a:endParaRPr>
        </a:p>
      </dgm:t>
    </dgm:pt>
    <dgm:pt modelId="{2052897F-635E-43FD-B358-23A39F681348}" type="parTrans" cxnId="{13FDD79F-A6BF-4BB8-9759-3F92CD0C1479}">
      <dgm:prSet/>
      <dgm:spPr/>
      <dgm:t>
        <a:bodyPr/>
        <a:lstStyle/>
        <a:p>
          <a:endParaRPr lang="es-BO"/>
        </a:p>
      </dgm:t>
    </dgm:pt>
    <dgm:pt modelId="{7F223F94-0930-4521-A6C7-042F486AE84D}" type="sibTrans" cxnId="{13FDD79F-A6BF-4BB8-9759-3F92CD0C1479}">
      <dgm:prSet/>
      <dgm:spPr/>
      <dgm:t>
        <a:bodyPr/>
        <a:lstStyle/>
        <a:p>
          <a:endParaRPr lang="es-BO"/>
        </a:p>
      </dgm:t>
    </dgm:pt>
    <dgm:pt modelId="{DC561DAE-2186-4908-BB35-9D1C937ADD57}">
      <dgm:prSet custT="1"/>
      <dgm:spPr>
        <a:solidFill>
          <a:srgbClr val="DEA900"/>
        </a:solidFill>
      </dgm:spPr>
      <dgm:t>
        <a:bodyPr/>
        <a:lstStyle/>
        <a:p>
          <a:pPr>
            <a:buNone/>
          </a:pPr>
          <a:r>
            <a:rPr lang="es-ES" sz="1200" b="1" dirty="0">
              <a:latin typeface="Century Gothic" panose="020B0502020202020204" pitchFamily="34" charset="0"/>
            </a:rPr>
            <a:t>13 ESTUDIOS DE DISEÑO TÉCNICO DE PREINVERSIÓN PROGRAMADOS EN MANEJO INTEGRAL DE CUENCAS</a:t>
          </a:r>
          <a:endParaRPr lang="es-BO" sz="1200" b="1" dirty="0">
            <a:latin typeface="Century Gothic" panose="020B0502020202020204" pitchFamily="34" charset="0"/>
          </a:endParaRPr>
        </a:p>
      </dgm:t>
    </dgm:pt>
    <dgm:pt modelId="{06C90165-AE3F-43B4-B542-2DA55A2F788E}" type="parTrans" cxnId="{F7F07518-5BEE-44E1-9ED1-CFAC60244AC6}">
      <dgm:prSet/>
      <dgm:spPr/>
      <dgm:t>
        <a:bodyPr/>
        <a:lstStyle/>
        <a:p>
          <a:endParaRPr lang="es-BO"/>
        </a:p>
      </dgm:t>
    </dgm:pt>
    <dgm:pt modelId="{136EC99C-FD89-4F5E-9FF7-751E92AB1F31}" type="sibTrans" cxnId="{F7F07518-5BEE-44E1-9ED1-CFAC60244AC6}">
      <dgm:prSet/>
      <dgm:spPr/>
      <dgm:t>
        <a:bodyPr/>
        <a:lstStyle/>
        <a:p>
          <a:endParaRPr lang="es-BO"/>
        </a:p>
      </dgm:t>
    </dgm:pt>
    <dgm:pt modelId="{1717CD56-3C22-40B0-B65D-DC6B6D5F29D4}">
      <dgm:prSet custT="1"/>
      <dgm:spPr>
        <a:solidFill>
          <a:srgbClr val="DEA900"/>
        </a:solidFill>
      </dgm:spPr>
      <dgm:t>
        <a:bodyPr/>
        <a:lstStyle/>
        <a:p>
          <a:pPr>
            <a:buNone/>
          </a:pPr>
          <a:endParaRPr lang="es-BO" sz="1500" b="1" dirty="0">
            <a:latin typeface="Century Gothic" panose="020B0502020202020204" pitchFamily="34" charset="0"/>
          </a:endParaRPr>
        </a:p>
      </dgm:t>
    </dgm:pt>
    <dgm:pt modelId="{123260C7-C44F-479D-9080-F631D2AB3747}" type="parTrans" cxnId="{FBB710C9-CFF6-4DFD-B342-14BB26600F42}">
      <dgm:prSet/>
      <dgm:spPr/>
      <dgm:t>
        <a:bodyPr/>
        <a:lstStyle/>
        <a:p>
          <a:endParaRPr lang="es-BO"/>
        </a:p>
      </dgm:t>
    </dgm:pt>
    <dgm:pt modelId="{950CBE57-C97A-475C-A737-DD8127B9CA20}" type="sibTrans" cxnId="{FBB710C9-CFF6-4DFD-B342-14BB26600F42}">
      <dgm:prSet/>
      <dgm:spPr/>
      <dgm:t>
        <a:bodyPr/>
        <a:lstStyle/>
        <a:p>
          <a:endParaRPr lang="es-BO"/>
        </a:p>
      </dgm:t>
    </dgm:pt>
    <dgm:pt modelId="{4FC22076-D5B8-4DEB-B0F0-3F408D17878B}">
      <dgm:prSet custT="1"/>
      <dgm:spPr>
        <a:solidFill>
          <a:srgbClr val="DEA900"/>
        </a:solidFill>
      </dgm:spPr>
      <dgm:t>
        <a:bodyPr/>
        <a:lstStyle/>
        <a:p>
          <a:pPr>
            <a:buNone/>
          </a:pPr>
          <a:endParaRPr lang="es-BO" sz="1000" b="1" dirty="0">
            <a:latin typeface="Century Gothic" panose="020B0502020202020204" pitchFamily="34" charset="0"/>
          </a:endParaRPr>
        </a:p>
      </dgm:t>
    </dgm:pt>
    <dgm:pt modelId="{2E810085-F89E-4EAD-948A-328FA02EE9C2}" type="parTrans" cxnId="{73AE61CB-DFDB-4D13-BFF0-F7CD499A0C30}">
      <dgm:prSet/>
      <dgm:spPr/>
      <dgm:t>
        <a:bodyPr/>
        <a:lstStyle/>
        <a:p>
          <a:endParaRPr lang="es-BO"/>
        </a:p>
      </dgm:t>
    </dgm:pt>
    <dgm:pt modelId="{ECB4556A-71F1-4B84-9505-8CAFC09714A0}" type="sibTrans" cxnId="{73AE61CB-DFDB-4D13-BFF0-F7CD499A0C30}">
      <dgm:prSet/>
      <dgm:spPr/>
      <dgm:t>
        <a:bodyPr/>
        <a:lstStyle/>
        <a:p>
          <a:endParaRPr lang="es-BO"/>
        </a:p>
      </dgm:t>
    </dgm:pt>
    <dgm:pt modelId="{AF7F22D7-D73B-4ADE-B0F7-277F3296331E}">
      <dgm:prSet custT="1"/>
      <dgm:spPr>
        <a:solidFill>
          <a:srgbClr val="DEA900"/>
        </a:solidFill>
      </dgm:spPr>
      <dgm:t>
        <a:bodyPr/>
        <a:lstStyle/>
        <a:p>
          <a:pPr>
            <a:buNone/>
          </a:pPr>
          <a:endParaRPr lang="es-BO" sz="1000" b="1" dirty="0">
            <a:latin typeface="Century Gothic" panose="020B0502020202020204" pitchFamily="34" charset="0"/>
          </a:endParaRPr>
        </a:p>
      </dgm:t>
    </dgm:pt>
    <dgm:pt modelId="{E30FF821-A05A-4FBD-AE8D-EADFA2EAA959}" type="parTrans" cxnId="{1D16EC0B-F492-41A0-BE61-F3B3C1ECA3EB}">
      <dgm:prSet/>
      <dgm:spPr/>
      <dgm:t>
        <a:bodyPr/>
        <a:lstStyle/>
        <a:p>
          <a:endParaRPr lang="es-BO"/>
        </a:p>
      </dgm:t>
    </dgm:pt>
    <dgm:pt modelId="{86D84BC1-CE5B-4D89-9318-788D649838E3}" type="sibTrans" cxnId="{1D16EC0B-F492-41A0-BE61-F3B3C1ECA3EB}">
      <dgm:prSet/>
      <dgm:spPr/>
      <dgm:t>
        <a:bodyPr/>
        <a:lstStyle/>
        <a:p>
          <a:endParaRPr lang="es-BO"/>
        </a:p>
      </dgm:t>
    </dgm:pt>
    <dgm:pt modelId="{0665F1BC-CC8C-41A8-8D2D-41278B19E334}">
      <dgm:prSet custT="1"/>
      <dgm:spPr>
        <a:solidFill>
          <a:srgbClr val="83BC5C"/>
        </a:solidFill>
      </dgm:spPr>
      <dgm:t>
        <a:bodyPr/>
        <a:lstStyle/>
        <a:p>
          <a:pPr algn="l">
            <a:buNone/>
          </a:pP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22664561-E2FA-46F4-99B0-745498818F97}" type="parTrans" cxnId="{AE84235F-1914-4329-9158-EA440A84F176}">
      <dgm:prSet/>
      <dgm:spPr/>
      <dgm:t>
        <a:bodyPr/>
        <a:lstStyle/>
        <a:p>
          <a:endParaRPr lang="es-BO"/>
        </a:p>
      </dgm:t>
    </dgm:pt>
    <dgm:pt modelId="{5D50790B-367F-4F9F-987D-7E66E68120C9}" type="sibTrans" cxnId="{AE84235F-1914-4329-9158-EA440A84F176}">
      <dgm:prSet/>
      <dgm:spPr/>
      <dgm:t>
        <a:bodyPr/>
        <a:lstStyle/>
        <a:p>
          <a:endParaRPr lang="es-BO"/>
        </a:p>
      </dgm:t>
    </dgm:pt>
    <dgm:pt modelId="{6E565B5A-EA18-4BB9-BDD3-A5A10C9B75BB}">
      <dgm:prSet custT="1"/>
      <dgm:spPr>
        <a:solidFill>
          <a:srgbClr val="83BC5C"/>
        </a:solidFill>
      </dgm:spPr>
      <dgm:t>
        <a:bodyPr/>
        <a:lstStyle/>
        <a:p>
          <a:pPr algn="l">
            <a:buNone/>
          </a:pPr>
          <a:r>
            <a:rPr lang="es-ES" sz="1000" b="1" dirty="0">
              <a:latin typeface="Century Gothic" panose="020B0502020202020204" pitchFamily="34" charset="0"/>
            </a:rPr>
            <a:t>DPTOS: </a:t>
          </a:r>
          <a:endPar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C49B41DF-74F6-4497-A11C-04D0129A515C}" type="parTrans" cxnId="{A3EE65ED-6405-466F-985D-745A039BA0C6}">
      <dgm:prSet/>
      <dgm:spPr/>
      <dgm:t>
        <a:bodyPr/>
        <a:lstStyle/>
        <a:p>
          <a:endParaRPr lang="es-BO"/>
        </a:p>
      </dgm:t>
    </dgm:pt>
    <dgm:pt modelId="{BAE48BE5-9E4F-4139-A546-8C29DFB36E21}" type="sibTrans" cxnId="{A3EE65ED-6405-466F-985D-745A039BA0C6}">
      <dgm:prSet/>
      <dgm:spPr/>
      <dgm:t>
        <a:bodyPr/>
        <a:lstStyle/>
        <a:p>
          <a:endParaRPr lang="es-BO"/>
        </a:p>
      </dgm:t>
    </dgm:pt>
    <dgm:pt modelId="{EDB241D0-2644-4F1D-BAF3-513C734EE8B4}">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0C45C48D-71DF-42AA-87E5-0915BBFC36B6}" type="parTrans" cxnId="{16426EEE-58D0-4500-BACF-57FD08CCC714}">
      <dgm:prSet/>
      <dgm:spPr/>
      <dgm:t>
        <a:bodyPr/>
        <a:lstStyle/>
        <a:p>
          <a:endParaRPr lang="es-BO"/>
        </a:p>
      </dgm:t>
    </dgm:pt>
    <dgm:pt modelId="{B9A3DEC1-8C77-4242-93E4-9FF30600D53D}" type="sibTrans" cxnId="{16426EEE-58D0-4500-BACF-57FD08CCC714}">
      <dgm:prSet/>
      <dgm:spPr/>
      <dgm:t>
        <a:bodyPr/>
        <a:lstStyle/>
        <a:p>
          <a:endParaRPr lang="es-BO"/>
        </a:p>
      </dgm:t>
    </dgm:pt>
    <dgm:pt modelId="{95255AB6-E858-4E44-8BB6-F282A99F31A0}">
      <dgm:prSet phldrT="[Texto]" custT="1"/>
      <dgm:spPr>
        <a:solidFill>
          <a:srgbClr val="799AD5"/>
        </a:solidFill>
      </dgm:spPr>
      <dgm:t>
        <a:bodyPr/>
        <a:lstStyle/>
        <a:p>
          <a:pPr algn="l">
            <a:buNone/>
          </a:pPr>
          <a:endParaRPr lang="es-BO" sz="1500" b="1" dirty="0">
            <a:latin typeface="Century Gothic" panose="020B0502020202020204" pitchFamily="34" charset="0"/>
          </a:endParaRPr>
        </a:p>
      </dgm:t>
    </dgm:pt>
    <dgm:pt modelId="{7E1075AD-17A1-4DA5-B07F-75DE78F856E5}" type="parTrans" cxnId="{14E1D713-0A7A-4AD1-9FA8-D6F063D8F446}">
      <dgm:prSet/>
      <dgm:spPr/>
      <dgm:t>
        <a:bodyPr/>
        <a:lstStyle/>
        <a:p>
          <a:endParaRPr lang="es-BO"/>
        </a:p>
      </dgm:t>
    </dgm:pt>
    <dgm:pt modelId="{D7F537DF-5B85-4778-94E7-13127E800F7C}" type="sibTrans" cxnId="{14E1D713-0A7A-4AD1-9FA8-D6F063D8F446}">
      <dgm:prSet/>
      <dgm:spPr/>
      <dgm:t>
        <a:bodyPr/>
        <a:lstStyle/>
        <a:p>
          <a:endParaRPr lang="es-BO"/>
        </a:p>
      </dgm:t>
    </dgm:pt>
    <dgm:pt modelId="{55C852D0-3D3F-4FDD-9C4D-A29C106EB847}">
      <dgm:prSet phldrT="[Texto]" custT="1"/>
      <dgm:spPr>
        <a:solidFill>
          <a:srgbClr val="799AD5"/>
        </a:solidFill>
      </dgm:spPr>
      <dgm:t>
        <a:bodyPr/>
        <a:lstStyle/>
        <a:p>
          <a:pPr algn="l">
            <a:buNone/>
          </a:pPr>
          <a:endParaRPr lang="es-BO" sz="1200" b="1" dirty="0">
            <a:latin typeface="Century Gothic" panose="020B0502020202020204" pitchFamily="34" charset="0"/>
          </a:endParaRPr>
        </a:p>
      </dgm:t>
    </dgm:pt>
    <dgm:pt modelId="{A127AA9B-CED2-48B3-9CAB-DC2757BF182C}" type="parTrans" cxnId="{D9A74D81-4C85-43EF-B658-E2C0949DFDD8}">
      <dgm:prSet/>
      <dgm:spPr/>
      <dgm:t>
        <a:bodyPr/>
        <a:lstStyle/>
        <a:p>
          <a:endParaRPr lang="es-BO"/>
        </a:p>
      </dgm:t>
    </dgm:pt>
    <dgm:pt modelId="{99E48935-89C3-4A6F-9C33-83BC515CF900}" type="sibTrans" cxnId="{D9A74D81-4C85-43EF-B658-E2C0949DFDD8}">
      <dgm:prSet/>
      <dgm:spPr/>
      <dgm:t>
        <a:bodyPr/>
        <a:lstStyle/>
        <a:p>
          <a:endParaRPr lang="es-BO"/>
        </a:p>
      </dgm:t>
    </dgm:pt>
    <dgm:pt modelId="{79D45560-C08F-4DB4-8A3E-705B2376CCD5}">
      <dgm:prSet phldrT="[Texto]" custT="1"/>
      <dgm:spPr>
        <a:solidFill>
          <a:srgbClr val="799AD5"/>
        </a:solidFill>
      </dgm:spPr>
      <dgm:t>
        <a:bodyPr/>
        <a:lstStyle/>
        <a:p>
          <a:pPr algn="l">
            <a:buNone/>
          </a:pPr>
          <a:r>
            <a:rPr lang="es-ES" sz="1200" b="1" dirty="0">
              <a:latin typeface="Century Gothic" panose="020B0502020202020204" pitchFamily="34" charset="0"/>
            </a:rPr>
            <a:t>14 PROYECTOS EN MANEJO INTEGRAL DE CUENCAS PROGRAMADOS </a:t>
          </a:r>
          <a:endParaRPr lang="es-BO" sz="1200" b="1" dirty="0">
            <a:latin typeface="Century Gothic" panose="020B0502020202020204" pitchFamily="34" charset="0"/>
          </a:endParaRPr>
        </a:p>
      </dgm:t>
    </dgm:pt>
    <dgm:pt modelId="{0BB305E8-6B15-4BCD-AD30-EC1387666E16}" type="sibTrans" cxnId="{6C99BC11-A787-4412-A621-F5F71B9D02E6}">
      <dgm:prSet/>
      <dgm:spPr/>
      <dgm:t>
        <a:bodyPr/>
        <a:lstStyle/>
        <a:p>
          <a:endParaRPr lang="es-BO">
            <a:latin typeface="Century Gothic" panose="020B0502020202020204" pitchFamily="34" charset="0"/>
          </a:endParaRPr>
        </a:p>
      </dgm:t>
    </dgm:pt>
    <dgm:pt modelId="{E130F2BE-1106-4F78-B606-8615782B9D02}" type="parTrans" cxnId="{6C99BC11-A787-4412-A621-F5F71B9D02E6}">
      <dgm:prSet/>
      <dgm:spPr/>
      <dgm:t>
        <a:bodyPr/>
        <a:lstStyle/>
        <a:p>
          <a:endParaRPr lang="es-BO">
            <a:latin typeface="Century Gothic" panose="020B0502020202020204" pitchFamily="34" charset="0"/>
          </a:endParaRPr>
        </a:p>
      </dgm:t>
    </dgm:pt>
    <dgm:pt modelId="{68972167-6A5C-44AE-B573-517820BE83A6}">
      <dgm:prSet custT="1"/>
      <dgm:spPr>
        <a:solidFill>
          <a:srgbClr val="83BC5C"/>
        </a:solidFill>
      </dgm:spPr>
      <dgm:t>
        <a:bodyPr/>
        <a:lstStyle/>
        <a:p>
          <a:pPr algn="l">
            <a:buNone/>
          </a:pPr>
          <a:endParaRPr lang="es-BO" sz="1000" b="1" dirty="0">
            <a:latin typeface="Century Gothic" panose="020B0502020202020204" pitchFamily="34" charset="0"/>
          </a:endParaRPr>
        </a:p>
      </dgm:t>
    </dgm:pt>
    <dgm:pt modelId="{28EF50E6-C6E5-4561-9729-5E4F2752E667}" type="parTrans" cxnId="{9E4FA461-3584-48E6-B8D0-F1A464D16CC0}">
      <dgm:prSet/>
      <dgm:spPr/>
      <dgm:t>
        <a:bodyPr/>
        <a:lstStyle/>
        <a:p>
          <a:endParaRPr lang="es-BO"/>
        </a:p>
      </dgm:t>
    </dgm:pt>
    <dgm:pt modelId="{0EF3C87B-645C-4F3E-99F3-D4582F6CBC47}" type="sibTrans" cxnId="{9E4FA461-3584-48E6-B8D0-F1A464D16CC0}">
      <dgm:prSet/>
      <dgm:spPr/>
      <dgm:t>
        <a:bodyPr/>
        <a:lstStyle/>
        <a:p>
          <a:endParaRPr lang="es-BO"/>
        </a:p>
      </dgm:t>
    </dgm:pt>
    <dgm:pt modelId="{8A3E624F-18F6-4CF9-B839-CC959A9CE75B}">
      <dgm:prSet phldrT="[Texto]" custT="1"/>
      <dgm:spPr>
        <a:solidFill>
          <a:srgbClr val="799AD5"/>
        </a:solidFill>
      </dgm:spPr>
      <dgm:t>
        <a:bodyPr/>
        <a:lstStyle/>
        <a:p>
          <a:pPr algn="l">
            <a:buClr>
              <a:srgbClr val="000000"/>
            </a:buClr>
            <a:buSzPts val="160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1/10/2023</a:t>
          </a:r>
          <a:endParaRPr lang="es-BO" sz="1000" b="1" dirty="0">
            <a:solidFill>
              <a:schemeClr val="bg1"/>
            </a:solidFill>
            <a:latin typeface="Century Gothic" panose="020B0502020202020204" pitchFamily="34" charset="0"/>
          </a:endParaRPr>
        </a:p>
      </dgm:t>
    </dgm:pt>
    <dgm:pt modelId="{CF4D0148-597E-4ACA-BD61-09AC67054883}" type="sibTrans" cxnId="{0928377C-6389-43AC-9802-1F5A2BDAF07B}">
      <dgm:prSet/>
      <dgm:spPr/>
      <dgm:t>
        <a:bodyPr/>
        <a:lstStyle/>
        <a:p>
          <a:endParaRPr lang="es-BO">
            <a:latin typeface="Century Gothic" panose="020B0502020202020204" pitchFamily="34" charset="0"/>
          </a:endParaRPr>
        </a:p>
      </dgm:t>
    </dgm:pt>
    <dgm:pt modelId="{D0A361F8-55FE-4D6C-9926-78760F940F3C}" type="parTrans" cxnId="{0928377C-6389-43AC-9802-1F5A2BDAF07B}">
      <dgm:prSet/>
      <dgm:spPr/>
      <dgm:t>
        <a:bodyPr/>
        <a:lstStyle/>
        <a:p>
          <a:endParaRPr lang="es-BO">
            <a:latin typeface="Century Gothic" panose="020B0502020202020204" pitchFamily="34" charset="0"/>
          </a:endParaRPr>
        </a:p>
      </dgm:t>
    </dgm:pt>
    <dgm:pt modelId="{D97AD6A3-B3E1-4CF9-BBE3-23DC65B9FEAB}">
      <dgm:prSet custT="1"/>
      <dgm:spPr>
        <a:solidFill>
          <a:srgbClr val="799AD5"/>
        </a:solidFill>
      </dgm:spPr>
      <dgm:t>
        <a:bodyPr/>
        <a:lstStyle/>
        <a:p>
          <a:pPr algn="l">
            <a:buFont typeface="Arial" panose="020B0604020202020204" pitchFamily="34" charset="0"/>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11/11/2029</a:t>
          </a:r>
        </a:p>
      </dgm:t>
    </dgm:pt>
    <dgm:pt modelId="{AE75BC70-1652-4E6B-B9F4-2AED565393E8}" type="sibTrans" cxnId="{8730E75F-AAAF-46A7-8A09-24F08DD27131}">
      <dgm:prSet/>
      <dgm:spPr/>
      <dgm:t>
        <a:bodyPr/>
        <a:lstStyle/>
        <a:p>
          <a:endParaRPr lang="es-BO">
            <a:latin typeface="Century Gothic" panose="020B0502020202020204" pitchFamily="34" charset="0"/>
          </a:endParaRPr>
        </a:p>
      </dgm:t>
    </dgm:pt>
    <dgm:pt modelId="{44DDE895-5E65-4FF3-A0BF-13C0BFC096D5}" type="parTrans" cxnId="{8730E75F-AAAF-46A7-8A09-24F08DD27131}">
      <dgm:prSet/>
      <dgm:spPr/>
      <dgm:t>
        <a:bodyPr/>
        <a:lstStyle/>
        <a:p>
          <a:endParaRPr lang="es-BO">
            <a:latin typeface="Century Gothic" panose="020B0502020202020204" pitchFamily="34" charset="0"/>
          </a:endParaRPr>
        </a:p>
      </dgm:t>
    </dgm:pt>
    <dgm:pt modelId="{88A41289-558C-4341-BB78-1F1F4FC9EAFE}">
      <dgm:prSet custT="1"/>
      <dgm:spPr>
        <a:solidFill>
          <a:srgbClr val="DEA900"/>
        </a:solidFill>
      </dgm:spPr>
      <dgm:t>
        <a:bodyPr/>
        <a:lstStyle/>
        <a:p>
          <a:pPr>
            <a:buNone/>
          </a:pPr>
          <a:r>
            <a:rPr lang="es-BO"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dgm:t>
    </dgm:pt>
    <dgm:pt modelId="{5583B176-8F71-4C51-8DFE-45E809D0D355}" type="parTrans" cxnId="{E4F3810F-4DAA-4C0E-8AD1-EFB37C495C1E}">
      <dgm:prSet/>
      <dgm:spPr/>
      <dgm:t>
        <a:bodyPr/>
        <a:lstStyle/>
        <a:p>
          <a:endParaRPr lang="es-BO"/>
        </a:p>
      </dgm:t>
    </dgm:pt>
    <dgm:pt modelId="{24C7BE72-75A2-4A6F-BA27-BED61D439A2B}" type="sibTrans" cxnId="{E4F3810F-4DAA-4C0E-8AD1-EFB37C495C1E}">
      <dgm:prSet/>
      <dgm:spPr/>
      <dgm:t>
        <a:bodyPr/>
        <a:lstStyle/>
        <a:p>
          <a:endParaRPr lang="es-BO"/>
        </a:p>
      </dgm:t>
    </dgm:pt>
    <dgm:pt modelId="{4D3E2ECE-F518-445B-B630-A43D0296D523}">
      <dgm:prSet custT="1"/>
      <dgm:spPr>
        <a:solidFill>
          <a:srgbClr val="DEA900"/>
        </a:solidFill>
      </dgm:spPr>
      <dgm:t>
        <a:bodyPr/>
        <a:lstStyle/>
        <a:p>
          <a:pPr>
            <a:buNone/>
          </a:pPr>
          <a:endParaRPr lang="es-BO"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gm:t>
    </dgm:pt>
    <dgm:pt modelId="{F2790D91-F0C0-4740-BBE8-1F6C796227D7}" type="parTrans" cxnId="{591DC6FF-2BFC-4BDF-A674-02613457FB61}">
      <dgm:prSet/>
      <dgm:spPr/>
      <dgm:t>
        <a:bodyPr/>
        <a:lstStyle/>
        <a:p>
          <a:endParaRPr lang="es-BO"/>
        </a:p>
      </dgm:t>
    </dgm:pt>
    <dgm:pt modelId="{0F008ACE-536F-4450-A07A-E8B9F62A4BD6}" type="sibTrans" cxnId="{591DC6FF-2BFC-4BDF-A674-02613457FB61}">
      <dgm:prSet/>
      <dgm:spPr/>
      <dgm:t>
        <a:bodyPr/>
        <a:lstStyle/>
        <a:p>
          <a:endParaRPr lang="es-BO"/>
        </a:p>
      </dgm:t>
    </dgm:pt>
    <dgm:pt modelId="{63AE13BB-6283-4B28-A5AF-68B8769D0638}">
      <dgm:prSet custT="1"/>
      <dgm:spPr>
        <a:solidFill>
          <a:srgbClr val="DEA900"/>
        </a:solidFill>
      </dgm:spPr>
      <dgm:t>
        <a:bodyPr/>
        <a:lstStyle/>
        <a:p>
          <a:pPr>
            <a:buNone/>
          </a:pPr>
          <a:r>
            <a:rPr lang="es-BO" sz="1000" b="1" dirty="0">
              <a:solidFill>
                <a:schemeClr val="bg1"/>
              </a:solidFill>
              <a:latin typeface="Century Gothic" panose="020B0502020202020204" pitchFamily="34" charset="0"/>
            </a:rPr>
            <a:t>LA PAZ, COCHABAMBA, SANTA CRUZ</a:t>
          </a:r>
        </a:p>
      </dgm:t>
    </dgm:pt>
    <dgm:pt modelId="{6B7777CC-D87E-40BE-B0F6-DB36BC3EB0B7}" type="parTrans" cxnId="{F654046D-ECD1-4F7A-9C4C-4B6BFC1860FA}">
      <dgm:prSet/>
      <dgm:spPr/>
      <dgm:t>
        <a:bodyPr/>
        <a:lstStyle/>
        <a:p>
          <a:endParaRPr lang="es-BO"/>
        </a:p>
      </dgm:t>
    </dgm:pt>
    <dgm:pt modelId="{85734932-7FB0-4268-9EF4-513A12F44A04}" type="sibTrans" cxnId="{F654046D-ECD1-4F7A-9C4C-4B6BFC1860FA}">
      <dgm:prSet/>
      <dgm:spPr/>
      <dgm:t>
        <a:bodyPr/>
        <a:lstStyle/>
        <a:p>
          <a:endParaRPr lang="es-BO"/>
        </a:p>
      </dgm:t>
    </dgm:pt>
    <dgm:pt modelId="{45EE9C5A-030D-43CD-85B4-3340B78811C5}">
      <dgm:prSet custT="1"/>
      <dgm:spPr>
        <a:solidFill>
          <a:srgbClr val="DEA900"/>
        </a:solidFill>
      </dgm:spPr>
      <dgm:t>
        <a:bodyPr/>
        <a:lstStyle/>
        <a:p>
          <a:pPr>
            <a:buNone/>
          </a:pPr>
          <a:endParaRPr lang="es-BO" sz="1200" b="1" dirty="0">
            <a:latin typeface="Century Gothic" panose="020B0502020202020204" pitchFamily="34" charset="0"/>
          </a:endParaRPr>
        </a:p>
      </dgm:t>
    </dgm:pt>
    <dgm:pt modelId="{28CA24F2-7406-4CE0-9A31-840E3C0EDE8A}" type="sibTrans" cxnId="{8D4D23C2-B931-4EE3-A294-9CE814DA44FB}">
      <dgm:prSet/>
      <dgm:spPr/>
      <dgm:t>
        <a:bodyPr/>
        <a:lstStyle/>
        <a:p>
          <a:endParaRPr lang="es-BO"/>
        </a:p>
      </dgm:t>
    </dgm:pt>
    <dgm:pt modelId="{FCCC7EDE-1C90-477C-A31A-9FF36C8D04BB}" type="parTrans" cxnId="{8D4D23C2-B931-4EE3-A294-9CE814DA44FB}">
      <dgm:prSet/>
      <dgm:spPr/>
      <dgm:t>
        <a:bodyPr/>
        <a:lstStyle/>
        <a:p>
          <a:endParaRPr lang="es-BO"/>
        </a:p>
      </dgm:t>
    </dgm:pt>
    <dgm:pt modelId="{67B41EDC-B558-4522-A887-5E0FADE0051D}">
      <dgm:prSet phldrT="[Texto]" custT="1"/>
      <dgm:spPr>
        <a:solidFill>
          <a:srgbClr val="799AD5"/>
        </a:solidFill>
      </dgm:spPr>
      <dgm:t>
        <a:bodyPr/>
        <a:lstStyle/>
        <a:p>
          <a:pPr algn="l">
            <a:buNone/>
          </a:pPr>
          <a:r>
            <a:rPr lang="es-ES" sz="1500" b="1" dirty="0">
              <a:latin typeface="Century Gothic" panose="020B0502020202020204" pitchFamily="34" charset="0"/>
            </a:rPr>
            <a:t>APOYO PRESUPUESTARIO:</a:t>
          </a:r>
          <a:endParaRPr lang="es-BO" sz="1500" b="1" dirty="0">
            <a:latin typeface="Century Gothic" panose="020B0502020202020204" pitchFamily="34" charset="0"/>
          </a:endParaRPr>
        </a:p>
      </dgm:t>
    </dgm:pt>
    <dgm:pt modelId="{9C99644D-BFCE-47B9-BB00-3246CBE957DB}" type="parTrans" cxnId="{C7120082-C78F-43FD-BF0B-48D14D067EA8}">
      <dgm:prSet/>
      <dgm:spPr/>
      <dgm:t>
        <a:bodyPr/>
        <a:lstStyle/>
        <a:p>
          <a:endParaRPr lang="es-BO"/>
        </a:p>
      </dgm:t>
    </dgm:pt>
    <dgm:pt modelId="{596924B4-BD4C-4D04-AE34-D216AC0CCFA5}" type="sibTrans" cxnId="{C7120082-C78F-43FD-BF0B-48D14D067EA8}">
      <dgm:prSet/>
      <dgm:spPr/>
      <dgm:t>
        <a:bodyPr/>
        <a:lstStyle/>
        <a:p>
          <a:endParaRPr lang="es-BO"/>
        </a:p>
      </dgm:t>
    </dgm:pt>
    <dgm:pt modelId="{0971C5B4-A533-46D5-9C4B-D0293ED61EFB}">
      <dgm:prSet custT="1"/>
      <dgm:spPr>
        <a:solidFill>
          <a:srgbClr val="83BC5C"/>
        </a:solidFill>
      </dgm:spPr>
      <dgm:t>
        <a:bodyPr/>
        <a:lstStyle/>
        <a:p>
          <a:pPr algn="l">
            <a:buNone/>
          </a:pPr>
          <a:r>
            <a:rPr lang="es-ES" sz="1000" b="1"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A NIVEL NACIONAL</a:t>
          </a:r>
        </a:p>
      </dgm:t>
    </dgm:pt>
    <dgm:pt modelId="{26612D85-B391-4CFC-91C0-7D9390E280D3}" type="parTrans" cxnId="{06A8774F-869C-47C9-A05B-B0370948596E}">
      <dgm:prSet/>
      <dgm:spPr/>
      <dgm:t>
        <a:bodyPr/>
        <a:lstStyle/>
        <a:p>
          <a:endParaRPr lang="es-BO"/>
        </a:p>
      </dgm:t>
    </dgm:pt>
    <dgm:pt modelId="{93B5FEF9-C631-4E1F-845B-A641224770A8}" type="sibTrans" cxnId="{06A8774F-869C-47C9-A05B-B0370948596E}">
      <dgm:prSet/>
      <dgm:spPr/>
      <dgm:t>
        <a:bodyPr/>
        <a:lstStyle/>
        <a:p>
          <a:endParaRPr lang="es-BO"/>
        </a:p>
      </dgm:t>
    </dgm:pt>
    <dgm:pt modelId="{C1915AD2-D66C-498F-BB34-1D7DE2AB7513}" type="pres">
      <dgm:prSet presAssocID="{CCE27CBA-61A6-4AE5-B19D-0F36DDA31E61}" presName="linearFlow" presStyleCnt="0">
        <dgm:presLayoutVars>
          <dgm:dir/>
          <dgm:animLvl val="lvl"/>
          <dgm:resizeHandles/>
        </dgm:presLayoutVars>
      </dgm:prSet>
      <dgm:spPr/>
      <dgm:t>
        <a:bodyPr/>
        <a:lstStyle/>
        <a:p>
          <a:endParaRPr lang="es-ES"/>
        </a:p>
      </dgm:t>
    </dgm:pt>
    <dgm:pt modelId="{27D20273-6C51-4594-BCF5-5790B990C968}" type="pres">
      <dgm:prSet presAssocID="{898E8C84-0A2A-4132-81B8-D97CD0F548E5}" presName="compositeNode" presStyleCnt="0">
        <dgm:presLayoutVars>
          <dgm:bulletEnabled val="1"/>
        </dgm:presLayoutVars>
      </dgm:prSet>
      <dgm:spPr/>
    </dgm:pt>
    <dgm:pt modelId="{1477EFED-2FCF-4CEF-BB63-2CDD839CE56C}" type="pres">
      <dgm:prSet presAssocID="{898E8C84-0A2A-4132-81B8-D97CD0F548E5}" presName="image" presStyleLbl="fgImgPlace1" presStyleIdx="0" presStyleCnt="3" custScaleX="278349" custScaleY="167238" custLinFactX="100000" custLinFactY="100000" custLinFactNeighborX="124620" custLinFactNeighborY="152495"/>
      <dgm:spPr>
        <a:blipFill rotWithShape="1">
          <a:blip xmlns:r="http://schemas.openxmlformats.org/officeDocument/2006/relationships" r:embed="rId1"/>
          <a:srcRect/>
          <a:stretch>
            <a:fillRect l="-3000" r="-3000"/>
          </a:stretch>
        </a:blipFill>
      </dgm:spPr>
    </dgm:pt>
    <dgm:pt modelId="{819540C5-2434-4EBB-92CF-77F883B0EE4B}" type="pres">
      <dgm:prSet presAssocID="{898E8C84-0A2A-4132-81B8-D97CD0F548E5}" presName="childNode" presStyleLbl="node1" presStyleIdx="0" presStyleCnt="3" custScaleX="122596" custScaleY="127734" custLinFactNeighborX="40365" custLinFactNeighborY="-492">
        <dgm:presLayoutVars>
          <dgm:bulletEnabled val="1"/>
        </dgm:presLayoutVars>
      </dgm:prSet>
      <dgm:spPr/>
      <dgm:t>
        <a:bodyPr/>
        <a:lstStyle/>
        <a:p>
          <a:endParaRPr lang="es-ES"/>
        </a:p>
      </dgm:t>
    </dgm:pt>
    <dgm:pt modelId="{56E194EA-32E0-4562-8397-EF5C87FC40E1}" type="pres">
      <dgm:prSet presAssocID="{898E8C84-0A2A-4132-81B8-D97CD0F548E5}" presName="parentNode" presStyleLbl="revTx" presStyleIdx="0" presStyleCnt="3" custScaleX="144712" custLinFactX="10759" custLinFactNeighborX="100000" custLinFactNeighborY="6975">
        <dgm:presLayoutVars>
          <dgm:chMax val="0"/>
          <dgm:bulletEnabled val="1"/>
        </dgm:presLayoutVars>
      </dgm:prSet>
      <dgm:spPr/>
      <dgm:t>
        <a:bodyPr/>
        <a:lstStyle/>
        <a:p>
          <a:endParaRPr lang="es-ES"/>
        </a:p>
      </dgm:t>
    </dgm:pt>
    <dgm:pt modelId="{A8140F86-4951-427B-98ED-C634C1A03088}" type="pres">
      <dgm:prSet presAssocID="{2ED6F4CF-5B38-412E-BED5-8AE9FF7F1F7F}" presName="sibTrans" presStyleCnt="0"/>
      <dgm:spPr/>
    </dgm:pt>
    <dgm:pt modelId="{34F8466C-8097-40AE-BDA7-F6F7047C38CC}" type="pres">
      <dgm:prSet presAssocID="{A178379F-F99C-4DEA-8DF5-A38335A1E1E4}" presName="compositeNode" presStyleCnt="0">
        <dgm:presLayoutVars>
          <dgm:bulletEnabled val="1"/>
        </dgm:presLayoutVars>
      </dgm:prSet>
      <dgm:spPr/>
    </dgm:pt>
    <dgm:pt modelId="{0B075B0F-B53C-493F-A7C9-91F7C6AAA224}" type="pres">
      <dgm:prSet presAssocID="{A178379F-F99C-4DEA-8DF5-A38335A1E1E4}" presName="image" presStyleLbl="fgImgPlace1" presStyleIdx="1" presStyleCnt="3" custScaleX="278901" custScaleY="187948" custLinFactX="39929" custLinFactY="100000" custLinFactNeighborX="100000" custLinFactNeighborY="125787"/>
      <dgm:spPr>
        <a:blipFill rotWithShape="1">
          <a:blip xmlns:r="http://schemas.openxmlformats.org/officeDocument/2006/relationships" r:embed="rId2"/>
          <a:srcRect/>
          <a:stretch>
            <a:fillRect l="-10000" r="-10000"/>
          </a:stretch>
        </a:blipFill>
      </dgm:spPr>
    </dgm:pt>
    <dgm:pt modelId="{EDE520B5-BB4E-400D-A7AA-12D05816E9B4}" type="pres">
      <dgm:prSet presAssocID="{A178379F-F99C-4DEA-8DF5-A38335A1E1E4}" presName="childNode" presStyleLbl="node1" presStyleIdx="1" presStyleCnt="3" custScaleX="127131" custScaleY="127734" custLinFactNeighborX="5708" custLinFactNeighborY="-3641">
        <dgm:presLayoutVars>
          <dgm:bulletEnabled val="1"/>
        </dgm:presLayoutVars>
      </dgm:prSet>
      <dgm:spPr/>
      <dgm:t>
        <a:bodyPr/>
        <a:lstStyle/>
        <a:p>
          <a:endParaRPr lang="es-ES"/>
        </a:p>
      </dgm:t>
    </dgm:pt>
    <dgm:pt modelId="{42BCBD49-2038-4520-9095-0DFEBDFFE285}" type="pres">
      <dgm:prSet presAssocID="{A178379F-F99C-4DEA-8DF5-A38335A1E1E4}" presName="parentNode" presStyleLbl="revTx" presStyleIdx="1" presStyleCnt="3" custLinFactNeighborX="-40176" custLinFactNeighborY="4032">
        <dgm:presLayoutVars>
          <dgm:chMax val="0"/>
          <dgm:bulletEnabled val="1"/>
        </dgm:presLayoutVars>
      </dgm:prSet>
      <dgm:spPr/>
      <dgm:t>
        <a:bodyPr/>
        <a:lstStyle/>
        <a:p>
          <a:endParaRPr lang="es-ES"/>
        </a:p>
      </dgm:t>
    </dgm:pt>
    <dgm:pt modelId="{2A092851-2631-4274-9AD7-830F3EC457FF}" type="pres">
      <dgm:prSet presAssocID="{F78C4CB7-DF64-456F-8010-7A2609FD33B4}" presName="sibTrans" presStyleCnt="0"/>
      <dgm:spPr/>
    </dgm:pt>
    <dgm:pt modelId="{0184A8AC-335C-461E-B01C-F2A2D3C642F9}" type="pres">
      <dgm:prSet presAssocID="{FF25147E-0604-4F6C-A31A-933E14A0009E}" presName="compositeNode" presStyleCnt="0">
        <dgm:presLayoutVars>
          <dgm:bulletEnabled val="1"/>
        </dgm:presLayoutVars>
      </dgm:prSet>
      <dgm:spPr/>
    </dgm:pt>
    <dgm:pt modelId="{565DA495-E44F-4D3F-A4C8-245E9C0CE144}" type="pres">
      <dgm:prSet presAssocID="{FF25147E-0604-4F6C-A31A-933E14A0009E}" presName="image" presStyleLbl="fgImgPlace1" presStyleIdx="2" presStyleCnt="3" custScaleX="275893" custScaleY="192341" custLinFactY="100000" custLinFactNeighborX="47628" custLinFactNeighborY="118754"/>
      <dgm:spPr>
        <a:blipFill rotWithShape="1">
          <a:blip xmlns:r="http://schemas.openxmlformats.org/officeDocument/2006/relationships" r:embed="rId3"/>
          <a:srcRect/>
          <a:stretch>
            <a:fillRect l="-6000" r="-6000"/>
          </a:stretch>
        </a:blipFill>
      </dgm:spPr>
    </dgm:pt>
    <dgm:pt modelId="{2EA77FF9-9BD2-4CEE-A5AF-C2719B02D6D5}" type="pres">
      <dgm:prSet presAssocID="{FF25147E-0604-4F6C-A31A-933E14A0009E}" presName="childNode" presStyleLbl="node1" presStyleIdx="2" presStyleCnt="3" custScaleX="122718" custScaleY="127734" custLinFactNeighborX="-30075" custLinFactNeighborY="-2565">
        <dgm:presLayoutVars>
          <dgm:bulletEnabled val="1"/>
        </dgm:presLayoutVars>
      </dgm:prSet>
      <dgm:spPr/>
      <dgm:t>
        <a:bodyPr/>
        <a:lstStyle/>
        <a:p>
          <a:endParaRPr lang="es-ES"/>
        </a:p>
      </dgm:t>
    </dgm:pt>
    <dgm:pt modelId="{C73ED3CD-8753-4F86-931D-74FB61436E20}" type="pres">
      <dgm:prSet presAssocID="{FF25147E-0604-4F6C-A31A-933E14A0009E}" presName="parentNode" presStyleLbl="revTx" presStyleIdx="2" presStyleCnt="3" custLinFactX="-100000" custLinFactNeighborX="-106386" custLinFactNeighborY="5462">
        <dgm:presLayoutVars>
          <dgm:chMax val="0"/>
          <dgm:bulletEnabled val="1"/>
        </dgm:presLayoutVars>
      </dgm:prSet>
      <dgm:spPr/>
      <dgm:t>
        <a:bodyPr/>
        <a:lstStyle/>
        <a:p>
          <a:endParaRPr lang="es-ES"/>
        </a:p>
      </dgm:t>
    </dgm:pt>
  </dgm:ptLst>
  <dgm:cxnLst>
    <dgm:cxn modelId="{AFAA1283-31D6-49FC-A0D4-54138C9F9D5A}" type="presOf" srcId="{A8C745C9-E300-4E62-8CEC-33F67DE6BE5A}" destId="{2EA77FF9-9BD2-4CEE-A5AF-C2719B02D6D5}" srcOrd="0" destOrd="4" presId="urn:microsoft.com/office/officeart/2005/8/layout/hList2"/>
    <dgm:cxn modelId="{43CFAEA8-F59F-4558-96D4-4A01C3D3EDEA}" srcId="{FF25147E-0604-4F6C-A31A-933E14A0009E}" destId="{4C70D7E1-5EB3-471D-8C89-9F212C42FB83}" srcOrd="8" destOrd="0" parTransId="{9895CF3F-AD80-4213-9F33-A90A30F7022A}" sibTransId="{584089E2-D240-498F-95A4-0352B8FEC027}"/>
    <dgm:cxn modelId="{73AE61CB-DFDB-4D13-BFF0-F7CD499A0C30}" srcId="{A178379F-F99C-4DEA-8DF5-A38335A1E1E4}" destId="{4FC22076-D5B8-4DEB-B0F0-3F408D17878B}" srcOrd="9" destOrd="0" parTransId="{2E810085-F89E-4EAD-948A-328FA02EE9C2}" sibTransId="{ECB4556A-71F1-4B84-9505-8CAFC09714A0}"/>
    <dgm:cxn modelId="{BD5E0FE5-26FC-4755-BD20-E328861F04F8}" type="presOf" srcId="{55C852D0-3D3F-4FDD-9C4D-A29C106EB847}" destId="{819540C5-2434-4EBB-92CF-77F883B0EE4B}" srcOrd="0" destOrd="15" presId="urn:microsoft.com/office/officeart/2005/8/layout/hList2"/>
    <dgm:cxn modelId="{95FE80DD-6E82-4818-8F4D-7C78FE4D71F7}" type="presOf" srcId="{898E8C84-0A2A-4132-81B8-D97CD0F548E5}" destId="{56E194EA-32E0-4562-8397-EF5C87FC40E1}" srcOrd="0" destOrd="0" presId="urn:microsoft.com/office/officeart/2005/8/layout/hList2"/>
    <dgm:cxn modelId="{69DA4FB6-7F2A-4566-BF31-0D3ED505A2D3}" type="presOf" srcId="{AC053B65-73A6-421C-8F9B-C57291552439}" destId="{2EA77FF9-9BD2-4CEE-A5AF-C2719B02D6D5}" srcOrd="0" destOrd="3" presId="urn:microsoft.com/office/officeart/2005/8/layout/hList2"/>
    <dgm:cxn modelId="{AA40345E-B7DB-4074-AE99-031448E16EE6}" type="presOf" srcId="{0665F1BC-CC8C-41A8-8D2D-41278B19E334}" destId="{2EA77FF9-9BD2-4CEE-A5AF-C2719B02D6D5}" srcOrd="0" destOrd="12" presId="urn:microsoft.com/office/officeart/2005/8/layout/hList2"/>
    <dgm:cxn modelId="{8F7A2EEF-B037-4A68-A9E9-488FF2F8C91E}" srcId="{A178379F-F99C-4DEA-8DF5-A38335A1E1E4}" destId="{10E2AC47-6B27-4398-BC32-5DE31B8B5067}" srcOrd="7" destOrd="0" parTransId="{B72461AA-02BD-43D7-9D61-BB52AA8B3D9C}" sibTransId="{074A92D4-9770-4853-B652-C550062F846A}"/>
    <dgm:cxn modelId="{6C99BC11-A787-4412-A621-F5F71B9D02E6}" srcId="{898E8C84-0A2A-4132-81B8-D97CD0F548E5}" destId="{79D45560-C08F-4DB4-8A3E-705B2376CCD5}" srcOrd="14" destOrd="0" parTransId="{E130F2BE-1106-4F78-B606-8615782B9D02}" sibTransId="{0BB305E8-6B15-4BCD-AD30-EC1387666E16}"/>
    <dgm:cxn modelId="{6C6C1454-E03B-4457-8C6A-6D7B72A265CA}" type="presOf" srcId="{45EE9C5A-030D-43CD-85B4-3340B78811C5}" destId="{EDE520B5-BB4E-400D-A7AA-12D05816E9B4}" srcOrd="0" destOrd="16" presId="urn:microsoft.com/office/officeart/2005/8/layout/hList2"/>
    <dgm:cxn modelId="{7638D05D-E958-4517-82D1-FCE2ACFB9B92}" srcId="{A178379F-F99C-4DEA-8DF5-A38335A1E1E4}" destId="{DE140C29-6449-49E0-BEA4-BD2C9F871D34}" srcOrd="8" destOrd="0" parTransId="{D716CB50-DA49-4A8F-9244-98049BB39CA4}" sibTransId="{4719D3A5-E29F-4DDA-9013-948DD9FDE59C}"/>
    <dgm:cxn modelId="{54DCEE84-3220-433C-B9BC-4490047D058A}" type="presOf" srcId="{3702DC59-63B0-4972-8447-0FCB31255CEC}" destId="{819540C5-2434-4EBB-92CF-77F883B0EE4B}" srcOrd="0" destOrd="8" presId="urn:microsoft.com/office/officeart/2005/8/layout/hList2"/>
    <dgm:cxn modelId="{E4F3810F-4DAA-4C0E-8AD1-EFB37C495C1E}" srcId="{A178379F-F99C-4DEA-8DF5-A38335A1E1E4}" destId="{88A41289-558C-4341-BB78-1F1F4FC9EAFE}" srcOrd="3" destOrd="0" parTransId="{5583B176-8F71-4C51-8DFE-45E809D0D355}" sibTransId="{24C7BE72-75A2-4A6F-BA27-BED61D439A2B}"/>
    <dgm:cxn modelId="{2E3A35E5-8BDA-4485-909E-A83083B3F6BA}" srcId="{A178379F-F99C-4DEA-8DF5-A38335A1E1E4}" destId="{1480E8E1-79FF-490F-8185-685C4BC0438F}" srcOrd="2" destOrd="0" parTransId="{2CADDDD4-8D7A-4EBC-A0CF-B481AC0FB6FF}" sibTransId="{632924B6-4634-4891-8453-571FC414F9D1}"/>
    <dgm:cxn modelId="{0928377C-6389-43AC-9802-1F5A2BDAF07B}" srcId="{898E8C84-0A2A-4132-81B8-D97CD0F548E5}" destId="{8A3E624F-18F6-4CF9-B839-CC959A9CE75B}" srcOrd="3" destOrd="0" parTransId="{D0A361F8-55FE-4D6C-9926-78760F940F3C}" sibTransId="{CF4D0148-597E-4ACA-BD61-09AC67054883}"/>
    <dgm:cxn modelId="{F9C3A41E-26D1-42F8-9073-70AD0221CB31}" type="presOf" srcId="{1717CD56-3C22-40B0-B65D-DC6B6D5F29D4}" destId="{EDE520B5-BB4E-400D-A7AA-12D05816E9B4}" srcOrd="0" destOrd="6" presId="urn:microsoft.com/office/officeart/2005/8/layout/hList2"/>
    <dgm:cxn modelId="{F9C01146-8BA2-4D95-B080-989E37C83E6A}" type="presOf" srcId="{1480E8E1-79FF-490F-8185-685C4BC0438F}" destId="{EDE520B5-BB4E-400D-A7AA-12D05816E9B4}" srcOrd="0" destOrd="2" presId="urn:microsoft.com/office/officeart/2005/8/layout/hList2"/>
    <dgm:cxn modelId="{58677178-E41F-4204-87B6-42548FEAF168}" type="presOf" srcId="{67B41EDC-B558-4522-A887-5E0FADE0051D}" destId="{819540C5-2434-4EBB-92CF-77F883B0EE4B}" srcOrd="0" destOrd="1" presId="urn:microsoft.com/office/officeart/2005/8/layout/hList2"/>
    <dgm:cxn modelId="{A5A7C1BB-2644-4DD7-B8AD-6371FAE857B5}" srcId="{898E8C84-0A2A-4132-81B8-D97CD0F548E5}" destId="{0F8B3533-B5DD-40B4-8156-FB7636B8BF8D}" srcOrd="7" destOrd="0" parTransId="{8241817F-8E8F-4598-8D86-2B09D47F0A82}" sibTransId="{840C9E90-BD6F-4E4F-840C-84DC644E6784}"/>
    <dgm:cxn modelId="{639D2854-A2F1-40D6-8E50-F03FC7CB55BA}" srcId="{FF25147E-0604-4F6C-A31A-933E14A0009E}" destId="{AF6EA3F5-A55D-47AB-B8AB-5B769AA4C0D4}" srcOrd="10" destOrd="0" parTransId="{101EED7C-BF47-4A9A-B2A6-1FD787623405}" sibTransId="{0BE9BBCD-14AD-4066-8128-900C1AD2634F}"/>
    <dgm:cxn modelId="{B998642D-0F6B-4A9F-ADF7-09F4BFF9E8F1}" type="presOf" srcId="{79D45560-C08F-4DB4-8A3E-705B2376CCD5}" destId="{819540C5-2434-4EBB-92CF-77F883B0EE4B}" srcOrd="0" destOrd="14" presId="urn:microsoft.com/office/officeart/2005/8/layout/hList2"/>
    <dgm:cxn modelId="{0DAD7961-02C8-4BB9-A501-394D701E714A}" srcId="{898E8C84-0A2A-4132-81B8-D97CD0F548E5}" destId="{186EDD38-46E8-4036-8392-D572BBEB86E1}" srcOrd="13" destOrd="0" parTransId="{3451FC6B-0AD5-41F6-B958-A64D33253D1E}" sibTransId="{1B764008-1649-4081-8BC7-5D691A72FBFA}"/>
    <dgm:cxn modelId="{AF994EE5-8C23-4ABB-8893-B017EF7C43B9}" srcId="{FF25147E-0604-4F6C-A31A-933E14A0009E}" destId="{A4622505-8C1C-4CF4-BC4C-47CE4931F75E}" srcOrd="0" destOrd="0" parTransId="{3235FC47-3B34-4ADB-8123-0BE7523458EB}" sibTransId="{1D9DDDC9-6F07-4178-92E9-7BD40A481217}"/>
    <dgm:cxn modelId="{E5BDB9EA-C938-46C8-A892-C18A8DF55FD7}" srcId="{FF25147E-0604-4F6C-A31A-933E14A0009E}" destId="{E6069C6D-9429-4876-B1C2-413DA47B3788}" srcOrd="7" destOrd="0" parTransId="{C9AA5AC8-9B44-4C6A-9B03-8A7ECDC6D80F}" sibTransId="{0F1FCB3A-C54C-434B-BA77-14CBE236DDB7}"/>
    <dgm:cxn modelId="{95E1A6EA-37D8-4465-B6F2-C535A205A2BB}" type="presOf" srcId="{DE140C29-6449-49E0-BEA4-BD2C9F871D34}" destId="{EDE520B5-BB4E-400D-A7AA-12D05816E9B4}" srcOrd="0" destOrd="8" presId="urn:microsoft.com/office/officeart/2005/8/layout/hList2"/>
    <dgm:cxn modelId="{D1520336-F9C3-4838-B563-4503398466DD}" type="presOf" srcId="{DC561DAE-2186-4908-BB35-9D1C937ADD57}" destId="{EDE520B5-BB4E-400D-A7AA-12D05816E9B4}" srcOrd="0" destOrd="15" presId="urn:microsoft.com/office/officeart/2005/8/layout/hList2"/>
    <dgm:cxn modelId="{14906F2C-20D1-43B0-9AE1-A275EDDB67F3}" type="presOf" srcId="{DF7B4413-1663-412A-8B6A-A50676F91DB1}" destId="{2EA77FF9-9BD2-4CEE-A5AF-C2719B02D6D5}" srcOrd="0" destOrd="9" presId="urn:microsoft.com/office/officeart/2005/8/layout/hList2"/>
    <dgm:cxn modelId="{F7F07518-5BEE-44E1-9ED1-CFAC60244AC6}" srcId="{A178379F-F99C-4DEA-8DF5-A38335A1E1E4}" destId="{DC561DAE-2186-4908-BB35-9D1C937ADD57}" srcOrd="15" destOrd="0" parTransId="{06C90165-AE3F-43B4-B542-2DA55A2F788E}" sibTransId="{136EC99C-FD89-4F5E-9FF7-751E92AB1F31}"/>
    <dgm:cxn modelId="{E77BB1BB-7B54-414C-BE11-737968423829}" srcId="{FF25147E-0604-4F6C-A31A-933E14A0009E}" destId="{79260533-2437-49C3-A7E1-4B595544FAC0}" srcOrd="1" destOrd="0" parTransId="{DA363A64-D909-4D79-823B-90AA226D46D1}" sibTransId="{867BB314-CD23-4289-BD9C-3E2A8F61D8C6}"/>
    <dgm:cxn modelId="{7AF75354-82E3-4B0F-9744-AF00F5E90D58}" type="presOf" srcId="{94F4F317-33D6-46E1-9DCE-BC159A919BEB}" destId="{2EA77FF9-9BD2-4CEE-A5AF-C2719B02D6D5}" srcOrd="0" destOrd="5" presId="urn:microsoft.com/office/officeart/2005/8/layout/hList2"/>
    <dgm:cxn modelId="{A68BEE06-4512-45B9-8744-666FEB7C6D68}" type="presOf" srcId="{4C70D7E1-5EB3-471D-8C89-9F212C42FB83}" destId="{2EA77FF9-9BD2-4CEE-A5AF-C2719B02D6D5}" srcOrd="0" destOrd="8" presId="urn:microsoft.com/office/officeart/2005/8/layout/hList2"/>
    <dgm:cxn modelId="{911D2677-1F91-4C09-8DF5-104C6AD24D2E}" type="presOf" srcId="{4FC22076-D5B8-4DEB-B0F0-3F408D17878B}" destId="{EDE520B5-BB4E-400D-A7AA-12D05816E9B4}" srcOrd="0" destOrd="9" presId="urn:microsoft.com/office/officeart/2005/8/layout/hList2"/>
    <dgm:cxn modelId="{478444E1-F31A-4B9F-B4C3-AEB80AB5351F}" srcId="{FF25147E-0604-4F6C-A31A-933E14A0009E}" destId="{DF7B4413-1663-412A-8B6A-A50676F91DB1}" srcOrd="9" destOrd="0" parTransId="{5F411752-BCAC-40F7-8EC6-9DA8D287101A}" sibTransId="{136576EB-EC88-4E87-B39C-AAC0D9DD1EF4}"/>
    <dgm:cxn modelId="{5143E7A7-707C-4755-BDBC-D45D94ADA4CE}" type="presOf" srcId="{EDB241D0-2644-4F1D-BAF3-513C734EE8B4}" destId="{819540C5-2434-4EBB-92CF-77F883B0EE4B}" srcOrd="0" destOrd="9" presId="urn:microsoft.com/office/officeart/2005/8/layout/hList2"/>
    <dgm:cxn modelId="{1C289779-F9F3-4F40-87D5-2340BCF9E5DA}" type="presOf" srcId="{530183D9-E6E6-45A0-B2AC-8B98FE9CA154}" destId="{EDE520B5-BB4E-400D-A7AA-12D05816E9B4}" srcOrd="0" destOrd="14" presId="urn:microsoft.com/office/officeart/2005/8/layout/hList2"/>
    <dgm:cxn modelId="{B34BFB7F-86AA-466B-9C68-7871D5446B96}" srcId="{898E8C84-0A2A-4132-81B8-D97CD0F548E5}" destId="{941A64BA-5F48-4888-AEF3-F152F489B05D}" srcOrd="6" destOrd="0" parTransId="{CE5B4E67-3E5D-4118-8FD0-DEF278B18420}" sibTransId="{AFEA02B0-0C20-4006-99E4-5731F0757567}"/>
    <dgm:cxn modelId="{7835F372-FEC4-4DAE-85D3-F02796DF17E5}" srcId="{FF25147E-0604-4F6C-A31A-933E14A0009E}" destId="{406A13D7-6B07-4C0E-837B-CA91522B496C}" srcOrd="11" destOrd="0" parTransId="{D005C4B3-E799-4FAE-A5D7-40C145B443B0}" sibTransId="{AA4B1C9F-C097-4213-ACDA-1833C8BE0318}"/>
    <dgm:cxn modelId="{13FDD79F-A6BF-4BB8-9759-3F92CD0C1479}" srcId="{A178379F-F99C-4DEA-8DF5-A38335A1E1E4}" destId="{530183D9-E6E6-45A0-B2AC-8B98FE9CA154}" srcOrd="14" destOrd="0" parTransId="{2052897F-635E-43FD-B358-23A39F681348}" sibTransId="{7F223F94-0930-4521-A6C7-042F486AE84D}"/>
    <dgm:cxn modelId="{C170A860-B3DA-4451-B828-45AEA5E9B47F}" srcId="{FF25147E-0604-4F6C-A31A-933E14A0009E}" destId="{B2996064-251E-462A-9A82-9D834484DBB3}" srcOrd="6" destOrd="0" parTransId="{04F9BB88-C4DB-4ED8-850E-086EDEFD1798}" sibTransId="{AF9E448B-F840-4787-967A-90DE017DE731}"/>
    <dgm:cxn modelId="{220F626F-2226-4D12-B5FA-19872EDBDC0A}" type="presOf" srcId="{186EDD38-46E8-4036-8392-D572BBEB86E1}" destId="{819540C5-2434-4EBB-92CF-77F883B0EE4B}" srcOrd="0" destOrd="13" presId="urn:microsoft.com/office/officeart/2005/8/layout/hList2"/>
    <dgm:cxn modelId="{D9A74D81-4C85-43EF-B658-E2C0949DFDD8}" srcId="{898E8C84-0A2A-4132-81B8-D97CD0F548E5}" destId="{55C852D0-3D3F-4FDD-9C4D-A29C106EB847}" srcOrd="15" destOrd="0" parTransId="{A127AA9B-CED2-48B3-9CAB-DC2757BF182C}" sibTransId="{99E48935-89C3-4A6F-9C33-83BC515CF900}"/>
    <dgm:cxn modelId="{14E1D713-0A7A-4AD1-9FA8-D6F063D8F446}" srcId="{898E8C84-0A2A-4132-81B8-D97CD0F548E5}" destId="{95255AB6-E858-4E44-8BB6-F282A99F31A0}" srcOrd="10" destOrd="0" parTransId="{7E1075AD-17A1-4DA5-B07F-75DE78F856E5}" sibTransId="{D7F537DF-5B85-4778-94E7-13127E800F7C}"/>
    <dgm:cxn modelId="{5A613D54-DFBD-4A11-863F-08CFE102C2EC}" type="presOf" srcId="{5FB5C494-A713-439C-B91C-6C770041AC6F}" destId="{EDE520B5-BB4E-400D-A7AA-12D05816E9B4}" srcOrd="0" destOrd="11" presId="urn:microsoft.com/office/officeart/2005/8/layout/hList2"/>
    <dgm:cxn modelId="{C1CF7203-2669-4407-A000-2530A13A2D5F}" type="presOf" srcId="{4D3E2ECE-F518-445B-B630-A43D0296D523}" destId="{EDE520B5-BB4E-400D-A7AA-12D05816E9B4}" srcOrd="0" destOrd="4" presId="urn:microsoft.com/office/officeart/2005/8/layout/hList2"/>
    <dgm:cxn modelId="{A08B46D6-B8B0-43D6-B70E-D24C5B7AEC19}" type="presOf" srcId="{AF6EA3F5-A55D-47AB-B8AB-5B769AA4C0D4}" destId="{2EA77FF9-9BD2-4CEE-A5AF-C2719B02D6D5}" srcOrd="0" destOrd="10" presId="urn:microsoft.com/office/officeart/2005/8/layout/hList2"/>
    <dgm:cxn modelId="{5C304D31-933C-4A09-A3B1-E8E82A9A7D6E}" srcId="{898E8C84-0A2A-4132-81B8-D97CD0F548E5}" destId="{F90097D9-4624-4BEC-8DF0-F2411DDB5732}" srcOrd="11" destOrd="0" parTransId="{10A26063-5AA6-4CEC-9020-311F7A08DB84}" sibTransId="{CE388902-F31D-431A-9720-B62CD9BB03E9}"/>
    <dgm:cxn modelId="{2C43ADA4-8844-46FC-9A50-A57E7941B92A}" type="presOf" srcId="{88A41289-558C-4341-BB78-1F1F4FC9EAFE}" destId="{EDE520B5-BB4E-400D-A7AA-12D05816E9B4}" srcOrd="0" destOrd="3" presId="urn:microsoft.com/office/officeart/2005/8/layout/hList2"/>
    <dgm:cxn modelId="{9E4FA461-3584-48E6-B8D0-F1A464D16CC0}" srcId="{FF25147E-0604-4F6C-A31A-933E14A0009E}" destId="{68972167-6A5C-44AE-B573-517820BE83A6}" srcOrd="15" destOrd="0" parTransId="{28EF50E6-C6E5-4561-9729-5E4F2752E667}" sibTransId="{0EF3C87B-645C-4F3E-99F3-D4582F6CBC47}"/>
    <dgm:cxn modelId="{7C11EFF3-3C72-4A3B-B7D0-194E3033E22B}" type="presOf" srcId="{6E565B5A-EA18-4BB9-BDD3-A5A10C9B75BB}" destId="{2EA77FF9-9BD2-4CEE-A5AF-C2719B02D6D5}" srcOrd="0" destOrd="13" presId="urn:microsoft.com/office/officeart/2005/8/layout/hList2"/>
    <dgm:cxn modelId="{16026723-C16D-4806-945C-29E6BD7DD4A4}" srcId="{CCE27CBA-61A6-4AE5-B19D-0F36DDA31E61}" destId="{898E8C84-0A2A-4132-81B8-D97CD0F548E5}" srcOrd="0" destOrd="0" parTransId="{23812396-68F6-42EA-A92F-9CF2926B0D29}" sibTransId="{2ED6F4CF-5B38-412E-BED5-8AE9FF7F1F7F}"/>
    <dgm:cxn modelId="{1E491194-8025-483A-B6A2-C4320CC7FB92}" type="presOf" srcId="{941A64BA-5F48-4888-AEF3-F152F489B05D}" destId="{819540C5-2434-4EBB-92CF-77F883B0EE4B}" srcOrd="0" destOrd="6" presId="urn:microsoft.com/office/officeart/2005/8/layout/hList2"/>
    <dgm:cxn modelId="{1F0214DF-384D-4A34-9903-6AF3A59AA071}" type="presOf" srcId="{CCE27CBA-61A6-4AE5-B19D-0F36DDA31E61}" destId="{C1915AD2-D66C-498F-BB34-1D7DE2AB7513}" srcOrd="0" destOrd="0" presId="urn:microsoft.com/office/officeart/2005/8/layout/hList2"/>
    <dgm:cxn modelId="{591DC6FF-2BFC-4BDF-A674-02613457FB61}" srcId="{A178379F-F99C-4DEA-8DF5-A38335A1E1E4}" destId="{4D3E2ECE-F518-445B-B630-A43D0296D523}" srcOrd="4" destOrd="0" parTransId="{F2790D91-F0C0-4740-BBE8-1F6C796227D7}" sibTransId="{0F008ACE-536F-4450-A07A-E8B9F62A4BD6}"/>
    <dgm:cxn modelId="{A21A7550-4D36-4728-9A91-958E365E12C2}" type="presOf" srcId="{A93A135F-CA6C-4753-BC5F-BF161207186A}" destId="{EDE520B5-BB4E-400D-A7AA-12D05816E9B4}" srcOrd="0" destOrd="12" presId="urn:microsoft.com/office/officeart/2005/8/layout/hList2"/>
    <dgm:cxn modelId="{16426EEE-58D0-4500-BACF-57FD08CCC714}" srcId="{898E8C84-0A2A-4132-81B8-D97CD0F548E5}" destId="{EDB241D0-2644-4F1D-BAF3-513C734EE8B4}" srcOrd="9" destOrd="0" parTransId="{0C45C48D-71DF-42AA-87E5-0915BBFC36B6}" sibTransId="{B9A3DEC1-8C77-4242-93E4-9FF30600D53D}"/>
    <dgm:cxn modelId="{7590DBF9-1D9D-43CD-9F92-63A0B05D6083}" type="presOf" srcId="{79260533-2437-49C3-A7E1-4B595544FAC0}" destId="{2EA77FF9-9BD2-4CEE-A5AF-C2719B02D6D5}" srcOrd="0" destOrd="1" presId="urn:microsoft.com/office/officeart/2005/8/layout/hList2"/>
    <dgm:cxn modelId="{BE99617F-48A6-45F4-8F9D-D5EF5C1B918A}" type="presOf" srcId="{F90097D9-4624-4BEC-8DF0-F2411DDB5732}" destId="{819540C5-2434-4EBB-92CF-77F883B0EE4B}" srcOrd="0" destOrd="11" presId="urn:microsoft.com/office/officeart/2005/8/layout/hList2"/>
    <dgm:cxn modelId="{B3BDA082-479F-4B3C-B232-6193D70DA81A}" type="presOf" srcId="{A178379F-F99C-4DEA-8DF5-A38335A1E1E4}" destId="{42BCBD49-2038-4520-9095-0DFEBDFFE285}" srcOrd="0" destOrd="0" presId="urn:microsoft.com/office/officeart/2005/8/layout/hList2"/>
    <dgm:cxn modelId="{F641AC95-D284-4F7F-ADB3-3D27DA95F9DC}" type="presOf" srcId="{B2996064-251E-462A-9A82-9D834484DBB3}" destId="{2EA77FF9-9BD2-4CEE-A5AF-C2719B02D6D5}" srcOrd="0" destOrd="6" presId="urn:microsoft.com/office/officeart/2005/8/layout/hList2"/>
    <dgm:cxn modelId="{4481B79D-8530-4C25-B311-47C7CC3DF088}" type="presOf" srcId="{95255AB6-E858-4E44-8BB6-F282A99F31A0}" destId="{819540C5-2434-4EBB-92CF-77F883B0EE4B}" srcOrd="0" destOrd="10" presId="urn:microsoft.com/office/officeart/2005/8/layout/hList2"/>
    <dgm:cxn modelId="{ACB3D0D0-F848-4E79-948A-5E765EBFAA20}" type="presOf" srcId="{4373AA9F-BA27-40F3-86DE-FDC975C9BE4F}" destId="{EDE520B5-BB4E-400D-A7AA-12D05816E9B4}" srcOrd="0" destOrd="1" presId="urn:microsoft.com/office/officeart/2005/8/layout/hList2"/>
    <dgm:cxn modelId="{2D6690E6-E6A9-4DAF-AA4A-83FF80C1256B}" type="presOf" srcId="{63AE13BB-6283-4B28-A5AF-68B8769D0638}" destId="{EDE520B5-BB4E-400D-A7AA-12D05816E9B4}" srcOrd="0" destOrd="13" presId="urn:microsoft.com/office/officeart/2005/8/layout/hList2"/>
    <dgm:cxn modelId="{45B4C235-2C97-4C70-9155-53E37EBF79B7}" type="presOf" srcId="{FF25147E-0604-4F6C-A31A-933E14A0009E}" destId="{C73ED3CD-8753-4F86-931D-74FB61436E20}" srcOrd="0" destOrd="0" presId="urn:microsoft.com/office/officeart/2005/8/layout/hList2"/>
    <dgm:cxn modelId="{3DC264FA-D61C-4D75-8E45-DFBD4E29C791}" srcId="{898E8C84-0A2A-4132-81B8-D97CD0F548E5}" destId="{3702DC59-63B0-4972-8447-0FCB31255CEC}" srcOrd="8" destOrd="0" parTransId="{C2358F65-6DEF-4B3D-B5D3-95BAF1E22386}" sibTransId="{BEBAF35C-9F89-4043-9311-85703E37A828}"/>
    <dgm:cxn modelId="{836AEDBA-C5D9-4EAB-8B83-289E37E90F50}" type="presOf" srcId="{A4622505-8C1C-4CF4-BC4C-47CE4931F75E}" destId="{2EA77FF9-9BD2-4CEE-A5AF-C2719B02D6D5}" srcOrd="0" destOrd="0" presId="urn:microsoft.com/office/officeart/2005/8/layout/hList2"/>
    <dgm:cxn modelId="{E212D4FB-F569-4A79-9B50-0482326108DB}" type="presOf" srcId="{0971C5B4-A533-46D5-9C4B-D0293ED61EFB}" destId="{2EA77FF9-9BD2-4CEE-A5AF-C2719B02D6D5}" srcOrd="0" destOrd="14" presId="urn:microsoft.com/office/officeart/2005/8/layout/hList2"/>
    <dgm:cxn modelId="{DBF3E7B7-8D43-4B3D-8562-674B7549F6DE}" srcId="{FF25147E-0604-4F6C-A31A-933E14A0009E}" destId="{AC053B65-73A6-421C-8F9B-C57291552439}" srcOrd="3" destOrd="0" parTransId="{0432BD69-716A-4C5C-A8C5-4E52FF968DED}" sibTransId="{FCFFFC5B-8B4B-480D-84B0-4CF6C49144F2}"/>
    <dgm:cxn modelId="{8730E75F-AAAF-46A7-8A09-24F08DD27131}" srcId="{898E8C84-0A2A-4132-81B8-D97CD0F548E5}" destId="{D97AD6A3-B3E1-4CF9-BBE3-23DC65B9FEAB}" srcOrd="4" destOrd="0" parTransId="{44DDE895-5E65-4FF3-A0BF-13C0BFC096D5}" sibTransId="{AE75BC70-1652-4E6B-B9F4-2AED565393E8}"/>
    <dgm:cxn modelId="{52E157AA-9CB4-4C9A-B834-B92F6F89B249}" srcId="{898E8C84-0A2A-4132-81B8-D97CD0F548E5}" destId="{BC24A869-D6B1-4148-91FE-BF75F67F5242}" srcOrd="5" destOrd="0" parTransId="{FFEE1452-967A-49EE-BC5A-339CD3D7A8CC}" sibTransId="{917300D8-BA0D-4D12-8F9F-9A396E385E70}"/>
    <dgm:cxn modelId="{A3EE65ED-6405-466F-985D-745A039BA0C6}" srcId="{FF25147E-0604-4F6C-A31A-933E14A0009E}" destId="{6E565B5A-EA18-4BB9-BDD3-A5A10C9B75BB}" srcOrd="13" destOrd="0" parTransId="{C49B41DF-74F6-4497-A11C-04D0129A515C}" sibTransId="{BAE48BE5-9E4F-4139-A546-8C29DFB36E21}"/>
    <dgm:cxn modelId="{322ADFE1-642F-4D0F-ABA0-714C40A82341}" type="presOf" srcId="{D97AD6A3-B3E1-4CF9-BBE3-23DC65B9FEAB}" destId="{819540C5-2434-4EBB-92CF-77F883B0EE4B}" srcOrd="0" destOrd="4" presId="urn:microsoft.com/office/officeart/2005/8/layout/hList2"/>
    <dgm:cxn modelId="{0A41DE50-2594-4C57-9894-A7E8954F198A}" srcId="{A178379F-F99C-4DEA-8DF5-A38335A1E1E4}" destId="{C82C3965-14F6-4688-B6BA-43AF2A0DA45E}" srcOrd="0" destOrd="0" parTransId="{8B0B8D1C-9323-4B7F-8732-F4B92818FE77}" sibTransId="{A50B4D90-A5F8-40C0-B8C4-9AD8997378C8}"/>
    <dgm:cxn modelId="{1F8E8F26-A910-4E2B-9BFB-791B99B7264A}" type="presOf" srcId="{AF7F22D7-D73B-4ADE-B0F7-277F3296331E}" destId="{EDE520B5-BB4E-400D-A7AA-12D05816E9B4}" srcOrd="0" destOrd="10" presId="urn:microsoft.com/office/officeart/2005/8/layout/hList2"/>
    <dgm:cxn modelId="{F7A56316-EAE1-46A1-B604-AC37DCF4E8CA}" type="presOf" srcId="{0F8B3533-B5DD-40B4-8156-FB7636B8BF8D}" destId="{819540C5-2434-4EBB-92CF-77F883B0EE4B}" srcOrd="0" destOrd="7" presId="urn:microsoft.com/office/officeart/2005/8/layout/hList2"/>
    <dgm:cxn modelId="{34198554-36D0-4574-8895-CB080756ADCD}" type="presOf" srcId="{E2C326CE-12F6-4666-896F-9DE04FC9D78C}" destId="{EDE520B5-BB4E-400D-A7AA-12D05816E9B4}" srcOrd="0" destOrd="5" presId="urn:microsoft.com/office/officeart/2005/8/layout/hList2"/>
    <dgm:cxn modelId="{45FA2ED8-C1C3-46C1-862B-F6F73E68359D}" srcId="{FF25147E-0604-4F6C-A31A-933E14A0009E}" destId="{94F4F317-33D6-46E1-9DCE-BC159A919BEB}" srcOrd="5" destOrd="0" parTransId="{72DDCF98-DCF0-45DB-B23C-48109F93BD29}" sibTransId="{B0A8ADAC-9140-49F1-B131-0ACD89C975FD}"/>
    <dgm:cxn modelId="{AE84235F-1914-4329-9158-EA440A84F176}" srcId="{FF25147E-0604-4F6C-A31A-933E14A0009E}" destId="{0665F1BC-CC8C-41A8-8D2D-41278B19E334}" srcOrd="12" destOrd="0" parTransId="{22664561-E2FA-46F4-99B0-745498818F97}" sibTransId="{5D50790B-367F-4F9F-987D-7E66E68120C9}"/>
    <dgm:cxn modelId="{F654046D-ECD1-4F7A-9C4C-4B6BFC1860FA}" srcId="{A178379F-F99C-4DEA-8DF5-A38335A1E1E4}" destId="{63AE13BB-6283-4B28-A5AF-68B8769D0638}" srcOrd="13" destOrd="0" parTransId="{6B7777CC-D87E-40BE-B0F6-DB36BC3EB0B7}" sibTransId="{85734932-7FB0-4268-9EF4-513A12F44A04}"/>
    <dgm:cxn modelId="{8D4D23C2-B931-4EE3-A294-9CE814DA44FB}" srcId="{A178379F-F99C-4DEA-8DF5-A38335A1E1E4}" destId="{45EE9C5A-030D-43CD-85B4-3340B78811C5}" srcOrd="16" destOrd="0" parTransId="{FCCC7EDE-1C90-477C-A31A-9FF36C8D04BB}" sibTransId="{28CA24F2-7406-4CE0-9A31-840E3C0EDE8A}"/>
    <dgm:cxn modelId="{52C9450A-2B8D-4246-B609-504763FB57C3}" srcId="{898E8C84-0A2A-4132-81B8-D97CD0F548E5}" destId="{89E47D5C-50B3-4340-8C4D-68A84D24A215}" srcOrd="0" destOrd="0" parTransId="{16ECC016-2A12-46AB-8A1D-B785AD88A1EA}" sibTransId="{F299BE44-D922-4F85-9594-FBB4984B1CB2}"/>
    <dgm:cxn modelId="{B34164DB-B0AD-4B46-A230-FA813F705AFF}" srcId="{A178379F-F99C-4DEA-8DF5-A38335A1E1E4}" destId="{4373AA9F-BA27-40F3-86DE-FDC975C9BE4F}" srcOrd="1" destOrd="0" parTransId="{38142A37-61B0-4138-A08E-D19A75046CF9}" sibTransId="{C6473B4F-01D4-48BE-8D86-07F01321B56A}"/>
    <dgm:cxn modelId="{BCB9F2F3-B5BB-4E69-A810-141D3885D8EB}" type="presOf" srcId="{B0E0BED5-457A-4959-AD6B-30F743D023F0}" destId="{2EA77FF9-9BD2-4CEE-A5AF-C2719B02D6D5}" srcOrd="0" destOrd="2" presId="urn:microsoft.com/office/officeart/2005/8/layout/hList2"/>
    <dgm:cxn modelId="{1D16EC0B-F492-41A0-BE61-F3B3C1ECA3EB}" srcId="{A178379F-F99C-4DEA-8DF5-A38335A1E1E4}" destId="{AF7F22D7-D73B-4ADE-B0F7-277F3296331E}" srcOrd="10" destOrd="0" parTransId="{E30FF821-A05A-4FBD-AE8D-EADFA2EAA959}" sibTransId="{86D84BC1-CE5B-4D89-9318-788D649838E3}"/>
    <dgm:cxn modelId="{AA43888E-11BD-464F-8095-4EE58E8C07D8}" type="presOf" srcId="{E6069C6D-9429-4876-B1C2-413DA47B3788}" destId="{2EA77FF9-9BD2-4CEE-A5AF-C2719B02D6D5}" srcOrd="0" destOrd="7" presId="urn:microsoft.com/office/officeart/2005/8/layout/hList2"/>
    <dgm:cxn modelId="{C76E89CB-35FF-48FC-B832-7E2F87744B41}" type="presOf" srcId="{406A13D7-6B07-4C0E-837B-CA91522B496C}" destId="{2EA77FF9-9BD2-4CEE-A5AF-C2719B02D6D5}" srcOrd="0" destOrd="11" presId="urn:microsoft.com/office/officeart/2005/8/layout/hList2"/>
    <dgm:cxn modelId="{06A8774F-869C-47C9-A05B-B0370948596E}" srcId="{FF25147E-0604-4F6C-A31A-933E14A0009E}" destId="{0971C5B4-A533-46D5-9C4B-D0293ED61EFB}" srcOrd="14" destOrd="0" parTransId="{26612D85-B391-4CFC-91C0-7D9390E280D3}" sibTransId="{93B5FEF9-C631-4E1F-845B-A641224770A8}"/>
    <dgm:cxn modelId="{2C9F5964-54FC-442B-AAC5-C64F688388AB}" srcId="{A178379F-F99C-4DEA-8DF5-A38335A1E1E4}" destId="{5FB5C494-A713-439C-B91C-6C770041AC6F}" srcOrd="11" destOrd="0" parTransId="{132FB109-CDB7-4177-97D4-4CFA481398DB}" sibTransId="{7C663DB7-1967-47C3-84C7-2E5565D482DA}"/>
    <dgm:cxn modelId="{48B93EAE-C4EB-4A25-8376-F73062D1E4E7}" type="presOf" srcId="{BC24A869-D6B1-4148-91FE-BF75F67F5242}" destId="{819540C5-2434-4EBB-92CF-77F883B0EE4B}" srcOrd="0" destOrd="5" presId="urn:microsoft.com/office/officeart/2005/8/layout/hList2"/>
    <dgm:cxn modelId="{C7120082-C78F-43FD-BF0B-48D14D067EA8}" srcId="{898E8C84-0A2A-4132-81B8-D97CD0F548E5}" destId="{67B41EDC-B558-4522-A887-5E0FADE0051D}" srcOrd="1" destOrd="0" parTransId="{9C99644D-BFCE-47B9-BB00-3246CBE957DB}" sibTransId="{596924B4-BD4C-4D04-AE34-D216AC0CCFA5}"/>
    <dgm:cxn modelId="{A9FCE947-6F44-44E3-AF90-25FD2E9885DD}" srcId="{CCE27CBA-61A6-4AE5-B19D-0F36DDA31E61}" destId="{A178379F-F99C-4DEA-8DF5-A38335A1E1E4}" srcOrd="1" destOrd="0" parTransId="{FC1FB316-6206-4B38-AEE0-6B3D64102126}" sibTransId="{F78C4CB7-DF64-456F-8010-7A2609FD33B4}"/>
    <dgm:cxn modelId="{3ECA7B42-2FB8-4C38-BE7A-09B42D01B7E8}" type="presOf" srcId="{10E2AC47-6B27-4398-BC32-5DE31B8B5067}" destId="{EDE520B5-BB4E-400D-A7AA-12D05816E9B4}" srcOrd="0" destOrd="7" presId="urn:microsoft.com/office/officeart/2005/8/layout/hList2"/>
    <dgm:cxn modelId="{4CB2F2E9-F7F9-4B6A-935D-9715ED3514BC}" srcId="{A178379F-F99C-4DEA-8DF5-A38335A1E1E4}" destId="{A93A135F-CA6C-4753-BC5F-BF161207186A}" srcOrd="12" destOrd="0" parTransId="{9622656A-03D3-4645-8F0E-6ED0E489DA78}" sibTransId="{B278DA7B-E72D-4446-8510-3F0D50F42D43}"/>
    <dgm:cxn modelId="{C3D8D8F6-EACC-4BE0-AF30-22899AC7F5D2}" srcId="{A178379F-F99C-4DEA-8DF5-A38335A1E1E4}" destId="{E2C326CE-12F6-4666-896F-9DE04FC9D78C}" srcOrd="5" destOrd="0" parTransId="{B6F4D781-8349-45F8-AAEF-3ED89D284709}" sibTransId="{3F5F64CE-D3B0-4BFA-B8EC-46F197FB646D}"/>
    <dgm:cxn modelId="{80D01CFA-6DD8-4296-9483-EF1E7122810F}" srcId="{898E8C84-0A2A-4132-81B8-D97CD0F548E5}" destId="{CD45D771-1655-47E2-A4D4-9175BC1CB8B1}" srcOrd="12" destOrd="0" parTransId="{8BA4795F-BAF4-47C9-8D25-A6D596F1FCCA}" sibTransId="{CD036522-ABA6-4070-8612-94B562E289C7}"/>
    <dgm:cxn modelId="{6D451999-35A4-4D7E-9338-CB9F6A6AD2F7}" type="presOf" srcId="{68972167-6A5C-44AE-B573-517820BE83A6}" destId="{2EA77FF9-9BD2-4CEE-A5AF-C2719B02D6D5}" srcOrd="0" destOrd="15" presId="urn:microsoft.com/office/officeart/2005/8/layout/hList2"/>
    <dgm:cxn modelId="{FF2F2201-85FE-4E06-A1C6-A327DEE67187}" type="presOf" srcId="{CD45D771-1655-47E2-A4D4-9175BC1CB8B1}" destId="{819540C5-2434-4EBB-92CF-77F883B0EE4B}" srcOrd="0" destOrd="12" presId="urn:microsoft.com/office/officeart/2005/8/layout/hList2"/>
    <dgm:cxn modelId="{7CF0B66D-6508-42FA-9FCC-8947275B4677}" type="presOf" srcId="{89E47D5C-50B3-4340-8C4D-68A84D24A215}" destId="{819540C5-2434-4EBB-92CF-77F883B0EE4B}" srcOrd="0" destOrd="0" presId="urn:microsoft.com/office/officeart/2005/8/layout/hList2"/>
    <dgm:cxn modelId="{DF536FE3-8B38-4AE6-94AD-9F0091BA65F3}" srcId="{898E8C84-0A2A-4132-81B8-D97CD0F548E5}" destId="{179D364B-7321-44FF-9152-BB6063B3271F}" srcOrd="2" destOrd="0" parTransId="{6A72C2AA-0AB5-447D-8CB1-6F86D8ACD9BB}" sibTransId="{DCB6047A-3520-4BF8-BE52-37B2048D3D2A}"/>
    <dgm:cxn modelId="{412A9B1D-DC71-4F42-A08A-547E0B31C156}" type="presOf" srcId="{C82C3965-14F6-4688-B6BA-43AF2A0DA45E}" destId="{EDE520B5-BB4E-400D-A7AA-12D05816E9B4}" srcOrd="0" destOrd="0" presId="urn:microsoft.com/office/officeart/2005/8/layout/hList2"/>
    <dgm:cxn modelId="{3B42D1FD-D227-4CAC-BC25-F2C3E84F03B3}" type="presOf" srcId="{8A3E624F-18F6-4CF9-B839-CC959A9CE75B}" destId="{819540C5-2434-4EBB-92CF-77F883B0EE4B}" srcOrd="0" destOrd="3" presId="urn:microsoft.com/office/officeart/2005/8/layout/hList2"/>
    <dgm:cxn modelId="{FBB710C9-CFF6-4DFD-B342-14BB26600F42}" srcId="{A178379F-F99C-4DEA-8DF5-A38335A1E1E4}" destId="{1717CD56-3C22-40B0-B65D-DC6B6D5F29D4}" srcOrd="6" destOrd="0" parTransId="{123260C7-C44F-479D-9080-F631D2AB3747}" sibTransId="{950CBE57-C97A-475C-A737-DD8127B9CA20}"/>
    <dgm:cxn modelId="{AC723B21-046C-43DB-BE6E-AAE56F93540A}" type="presOf" srcId="{179D364B-7321-44FF-9152-BB6063B3271F}" destId="{819540C5-2434-4EBB-92CF-77F883B0EE4B}" srcOrd="0" destOrd="2" presId="urn:microsoft.com/office/officeart/2005/8/layout/hList2"/>
    <dgm:cxn modelId="{51BB4747-907B-4536-BFC1-9DC270BF6C6C}" srcId="{FF25147E-0604-4F6C-A31A-933E14A0009E}" destId="{B0E0BED5-457A-4959-AD6B-30F743D023F0}" srcOrd="2" destOrd="0" parTransId="{8954A4F7-B3E7-4ECC-802E-E05FA1D21DC7}" sibTransId="{982D50DC-EF47-4644-8ACE-8CB0A633CB50}"/>
    <dgm:cxn modelId="{F00ADD3A-32C1-4D5B-AAEA-17B4174256DB}" srcId="{FF25147E-0604-4F6C-A31A-933E14A0009E}" destId="{A8C745C9-E300-4E62-8CEC-33F67DE6BE5A}" srcOrd="4" destOrd="0" parTransId="{53774D44-CD62-4066-9243-F49DF3427269}" sibTransId="{EC78AA7F-F164-46E6-B980-54CB258D6689}"/>
    <dgm:cxn modelId="{537A429E-11B7-460B-AEAB-F93D2CB6E9AB}" srcId="{CCE27CBA-61A6-4AE5-B19D-0F36DDA31E61}" destId="{FF25147E-0604-4F6C-A31A-933E14A0009E}" srcOrd="2" destOrd="0" parTransId="{9517C481-298C-40CF-B19E-CEFD1B42E829}" sibTransId="{D5F5EEF3-E391-49A4-B119-86D9FE55FE2A}"/>
    <dgm:cxn modelId="{5DC255E7-6BE6-4472-A431-9B2A65F202BB}" type="presParOf" srcId="{C1915AD2-D66C-498F-BB34-1D7DE2AB7513}" destId="{27D20273-6C51-4594-BCF5-5790B990C968}" srcOrd="0" destOrd="0" presId="urn:microsoft.com/office/officeart/2005/8/layout/hList2"/>
    <dgm:cxn modelId="{7CA89E42-0983-4ECA-8512-60807F2A21E5}" type="presParOf" srcId="{27D20273-6C51-4594-BCF5-5790B990C968}" destId="{1477EFED-2FCF-4CEF-BB63-2CDD839CE56C}" srcOrd="0" destOrd="0" presId="urn:microsoft.com/office/officeart/2005/8/layout/hList2"/>
    <dgm:cxn modelId="{C2A20928-1704-405F-935D-FDEE58457AED}" type="presParOf" srcId="{27D20273-6C51-4594-BCF5-5790B990C968}" destId="{819540C5-2434-4EBB-92CF-77F883B0EE4B}" srcOrd="1" destOrd="0" presId="urn:microsoft.com/office/officeart/2005/8/layout/hList2"/>
    <dgm:cxn modelId="{C86DAADB-B407-4EAA-B592-A1623E3783EF}" type="presParOf" srcId="{27D20273-6C51-4594-BCF5-5790B990C968}" destId="{56E194EA-32E0-4562-8397-EF5C87FC40E1}" srcOrd="2" destOrd="0" presId="urn:microsoft.com/office/officeart/2005/8/layout/hList2"/>
    <dgm:cxn modelId="{5FB4FF3E-8680-4E9F-B755-37B385D59FFB}" type="presParOf" srcId="{C1915AD2-D66C-498F-BB34-1D7DE2AB7513}" destId="{A8140F86-4951-427B-98ED-C634C1A03088}" srcOrd="1" destOrd="0" presId="urn:microsoft.com/office/officeart/2005/8/layout/hList2"/>
    <dgm:cxn modelId="{A5E7C952-A599-4491-BB06-C681D9B21A76}" type="presParOf" srcId="{C1915AD2-D66C-498F-BB34-1D7DE2AB7513}" destId="{34F8466C-8097-40AE-BDA7-F6F7047C38CC}" srcOrd="2" destOrd="0" presId="urn:microsoft.com/office/officeart/2005/8/layout/hList2"/>
    <dgm:cxn modelId="{B0E62BF9-1AC8-48A0-B72C-126FC38F680A}" type="presParOf" srcId="{34F8466C-8097-40AE-BDA7-F6F7047C38CC}" destId="{0B075B0F-B53C-493F-A7C9-91F7C6AAA224}" srcOrd="0" destOrd="0" presId="urn:microsoft.com/office/officeart/2005/8/layout/hList2"/>
    <dgm:cxn modelId="{EC663D0D-DA9E-46BF-A357-0DBE2C19F01A}" type="presParOf" srcId="{34F8466C-8097-40AE-BDA7-F6F7047C38CC}" destId="{EDE520B5-BB4E-400D-A7AA-12D05816E9B4}" srcOrd="1" destOrd="0" presId="urn:microsoft.com/office/officeart/2005/8/layout/hList2"/>
    <dgm:cxn modelId="{C4C01764-53CC-4E26-9A85-9397176CF89E}" type="presParOf" srcId="{34F8466C-8097-40AE-BDA7-F6F7047C38CC}" destId="{42BCBD49-2038-4520-9095-0DFEBDFFE285}" srcOrd="2" destOrd="0" presId="urn:microsoft.com/office/officeart/2005/8/layout/hList2"/>
    <dgm:cxn modelId="{4999B9DE-D19B-4A2B-878D-2DE87FC8603A}" type="presParOf" srcId="{C1915AD2-D66C-498F-BB34-1D7DE2AB7513}" destId="{2A092851-2631-4274-9AD7-830F3EC457FF}" srcOrd="3" destOrd="0" presId="urn:microsoft.com/office/officeart/2005/8/layout/hList2"/>
    <dgm:cxn modelId="{04B6CC49-C6EC-4208-94F5-3F1B03A60AD0}" type="presParOf" srcId="{C1915AD2-D66C-498F-BB34-1D7DE2AB7513}" destId="{0184A8AC-335C-461E-B01C-F2A2D3C642F9}" srcOrd="4" destOrd="0" presId="urn:microsoft.com/office/officeart/2005/8/layout/hList2"/>
    <dgm:cxn modelId="{3E5812BC-E9AA-4E1B-B379-17121BFE9DA2}" type="presParOf" srcId="{0184A8AC-335C-461E-B01C-F2A2D3C642F9}" destId="{565DA495-E44F-4D3F-A4C8-245E9C0CE144}" srcOrd="0" destOrd="0" presId="urn:microsoft.com/office/officeart/2005/8/layout/hList2"/>
    <dgm:cxn modelId="{6E1385FC-01AB-43B9-8F1B-44729044BB3F}" type="presParOf" srcId="{0184A8AC-335C-461E-B01C-F2A2D3C642F9}" destId="{2EA77FF9-9BD2-4CEE-A5AF-C2719B02D6D5}" srcOrd="1" destOrd="0" presId="urn:microsoft.com/office/officeart/2005/8/layout/hList2"/>
    <dgm:cxn modelId="{09089585-3559-411E-8AD4-1CADD0B5F2BB}" type="presParOf" srcId="{0184A8AC-335C-461E-B01C-F2A2D3C642F9}" destId="{C73ED3CD-8753-4F86-931D-74FB61436E20}"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9888261-D9BE-4D9B-A01A-87B7F8423544}" type="doc">
      <dgm:prSet loTypeId="urn:microsoft.com/office/officeart/2005/8/layout/radial6" loCatId="cycle" qsTypeId="urn:microsoft.com/office/officeart/2005/8/quickstyle/simple5" qsCatId="simple" csTypeId="urn:microsoft.com/office/officeart/2005/8/colors/accent1_2" csCatId="accent1" phldr="1"/>
      <dgm:spPr/>
      <dgm:t>
        <a:bodyPr/>
        <a:lstStyle/>
        <a:p>
          <a:endParaRPr lang="es-BO"/>
        </a:p>
      </dgm:t>
    </dgm:pt>
    <dgm:pt modelId="{DE81094E-BC59-451D-BB21-94854DFB7132}">
      <dgm:prSet phldrT="[Texto]" custT="1"/>
      <dgm:spPr/>
      <dgm:t>
        <a:bodyPr/>
        <a:lstStyle/>
        <a:p>
          <a:r>
            <a:rPr lang="es-MX" sz="2400" dirty="0"/>
            <a:t>POA 2026</a:t>
          </a:r>
          <a:endParaRPr lang="es-BO" sz="2400" dirty="0"/>
        </a:p>
      </dgm:t>
    </dgm:pt>
    <dgm:pt modelId="{888373E7-0045-41DE-837D-16DDC4A62F02}" type="parTrans" cxnId="{392BE1B8-9AA8-4D19-8D63-0C39108A1C67}">
      <dgm:prSet/>
      <dgm:spPr/>
      <dgm:t>
        <a:bodyPr/>
        <a:lstStyle/>
        <a:p>
          <a:endParaRPr lang="es-BO"/>
        </a:p>
      </dgm:t>
    </dgm:pt>
    <dgm:pt modelId="{42A60449-964D-4628-8FD2-4D2B4FE0E649}" type="sibTrans" cxnId="{392BE1B8-9AA8-4D19-8D63-0C39108A1C67}">
      <dgm:prSet/>
      <dgm:spPr/>
      <dgm:t>
        <a:bodyPr/>
        <a:lstStyle/>
        <a:p>
          <a:endParaRPr lang="es-BO"/>
        </a:p>
      </dgm:t>
    </dgm:pt>
    <dgm:pt modelId="{E66642EF-11FE-4466-B29C-78407C76B149}">
      <dgm:prSet phldrT="[Texto]" custT="1"/>
      <dgm:spPr/>
      <dgm:t>
        <a:bodyPr/>
        <a:lstStyle/>
        <a:p>
          <a:pPr>
            <a:buNone/>
          </a:pPr>
          <a:r>
            <a:rPr lang="en-US" sz="900" b="1" dirty="0">
              <a:solidFill>
                <a:srgbClr val="FFFFFF"/>
              </a:solidFill>
            </a:rPr>
            <a:t>Generación de Información </a:t>
          </a:r>
          <a:r>
            <a:rPr lang="en-US" sz="900" b="1" dirty="0" err="1">
              <a:solidFill>
                <a:srgbClr val="FFFFFF"/>
              </a:solidFill>
            </a:rPr>
            <a:t>hídrica</a:t>
          </a:r>
          <a:endParaRPr lang="es-BO" sz="900" b="1" dirty="0"/>
        </a:p>
      </dgm:t>
    </dgm:pt>
    <dgm:pt modelId="{BDB9EB07-2BF3-406C-9290-7C134414B3C4}" type="parTrans" cxnId="{57AC0713-A66B-4DB7-923F-D98F79F5D8FA}">
      <dgm:prSet/>
      <dgm:spPr/>
      <dgm:t>
        <a:bodyPr/>
        <a:lstStyle/>
        <a:p>
          <a:endParaRPr lang="es-BO"/>
        </a:p>
      </dgm:t>
    </dgm:pt>
    <dgm:pt modelId="{C7CD9141-44DA-43C5-886C-BBA0DC1649F0}" type="sibTrans" cxnId="{57AC0713-A66B-4DB7-923F-D98F79F5D8FA}">
      <dgm:prSet/>
      <dgm:spPr/>
      <dgm:t>
        <a:bodyPr/>
        <a:lstStyle/>
        <a:p>
          <a:endParaRPr lang="es-BO"/>
        </a:p>
      </dgm:t>
    </dgm:pt>
    <dgm:pt modelId="{7379D681-4CFF-45E0-8014-8A5FCEFBBFE0}">
      <dgm:prSet phldrT="[Texto]" custT="1"/>
      <dgm:spPr/>
      <dgm:t>
        <a:bodyPr/>
        <a:lstStyle/>
        <a:p>
          <a:r>
            <a:rPr lang="es-MX" sz="900" b="1" dirty="0"/>
            <a:t>Monitoreo de calidad de agua</a:t>
          </a:r>
          <a:endParaRPr lang="es-BO" sz="900" b="1" dirty="0"/>
        </a:p>
      </dgm:t>
    </dgm:pt>
    <dgm:pt modelId="{8DF7227A-BB12-4504-A7E6-F1F4DF751514}" type="parTrans" cxnId="{5AB94B1B-7603-463D-9CF0-C6AC9E5F7DBA}">
      <dgm:prSet/>
      <dgm:spPr/>
      <dgm:t>
        <a:bodyPr/>
        <a:lstStyle/>
        <a:p>
          <a:endParaRPr lang="es-BO"/>
        </a:p>
      </dgm:t>
    </dgm:pt>
    <dgm:pt modelId="{7F482395-19AF-46F0-81FD-315EA5E42D5C}" type="sibTrans" cxnId="{5AB94B1B-7603-463D-9CF0-C6AC9E5F7DBA}">
      <dgm:prSet/>
      <dgm:spPr/>
      <dgm:t>
        <a:bodyPr/>
        <a:lstStyle/>
        <a:p>
          <a:endParaRPr lang="es-BO"/>
        </a:p>
      </dgm:t>
    </dgm:pt>
    <dgm:pt modelId="{23B0C304-2F7C-403B-9C9C-53D88F6FA0A4}">
      <dgm:prSet phldrT="[Texto]" custT="1"/>
      <dgm:spPr/>
      <dgm:t>
        <a:bodyPr/>
        <a:lstStyle/>
        <a:p>
          <a:pPr>
            <a:buNone/>
          </a:pPr>
          <a:r>
            <a:rPr lang="en-US" sz="900" b="1" dirty="0">
              <a:solidFill>
                <a:srgbClr val="FFFFFF"/>
              </a:solidFill>
            </a:rPr>
            <a:t>Ejecución</a:t>
          </a:r>
          <a:endParaRPr lang="en-US" sz="900" b="1" dirty="0"/>
        </a:p>
        <a:p>
          <a:pPr>
            <a:buNone/>
          </a:pPr>
          <a:r>
            <a:rPr lang="en-US" sz="900" b="1" dirty="0">
              <a:solidFill>
                <a:srgbClr val="FFFFFF"/>
              </a:solidFill>
            </a:rPr>
            <a:t>100 %</a:t>
          </a:r>
          <a:endParaRPr lang="es-BO" sz="900" b="1" dirty="0"/>
        </a:p>
      </dgm:t>
    </dgm:pt>
    <dgm:pt modelId="{878B0FCA-1F02-443B-859E-711DB66195EC}" type="parTrans" cxnId="{D300A206-852B-48B0-9956-31C0CA354C17}">
      <dgm:prSet/>
      <dgm:spPr/>
      <dgm:t>
        <a:bodyPr/>
        <a:lstStyle/>
        <a:p>
          <a:endParaRPr lang="es-BO"/>
        </a:p>
      </dgm:t>
    </dgm:pt>
    <dgm:pt modelId="{32469EFD-71CC-4736-9739-6260C6831D16}" type="sibTrans" cxnId="{D300A206-852B-48B0-9956-31C0CA354C17}">
      <dgm:prSet/>
      <dgm:spPr/>
      <dgm:t>
        <a:bodyPr/>
        <a:lstStyle/>
        <a:p>
          <a:endParaRPr lang="es-BO"/>
        </a:p>
      </dgm:t>
    </dgm:pt>
    <dgm:pt modelId="{05683075-65DD-4D9D-8B96-AB3262DFE20E}">
      <dgm:prSet phldrT="[Texto]" custT="1"/>
      <dgm:spPr/>
      <dgm:t>
        <a:bodyPr/>
        <a:lstStyle/>
        <a:p>
          <a:pPr>
            <a:buNone/>
          </a:pPr>
          <a:r>
            <a:rPr lang="en-US" sz="900" b="1" dirty="0">
              <a:solidFill>
                <a:srgbClr val="FFFFFF"/>
              </a:solidFill>
            </a:rPr>
            <a:t>Seguimiento de los </a:t>
          </a:r>
          <a:r>
            <a:rPr lang="en-US" sz="900" b="1" dirty="0" err="1">
              <a:solidFill>
                <a:srgbClr val="FFFFFF"/>
              </a:solidFill>
            </a:rPr>
            <a:t>programas</a:t>
          </a:r>
          <a:r>
            <a:rPr lang="en-US" sz="900" b="1" dirty="0">
              <a:solidFill>
                <a:srgbClr val="FFFFFF"/>
              </a:solidFill>
            </a:rPr>
            <a:t> y </a:t>
          </a:r>
          <a:r>
            <a:rPr lang="en-US" sz="900" b="1" dirty="0" err="1">
              <a:solidFill>
                <a:srgbClr val="FFFFFF"/>
              </a:solidFill>
            </a:rPr>
            <a:t>proyectos</a:t>
          </a:r>
          <a:endParaRPr lang="en-US" sz="900" b="1" dirty="0">
            <a:solidFill>
              <a:srgbClr val="FFFFFF"/>
            </a:solidFill>
          </a:endParaRPr>
        </a:p>
      </dgm:t>
    </dgm:pt>
    <dgm:pt modelId="{E2F3FAE4-D87D-4103-B81C-AA7B0242407A}" type="parTrans" cxnId="{DDFD7B60-AF36-4AD8-BC7D-C7A381058197}">
      <dgm:prSet/>
      <dgm:spPr/>
      <dgm:t>
        <a:bodyPr/>
        <a:lstStyle/>
        <a:p>
          <a:endParaRPr lang="es-BO"/>
        </a:p>
      </dgm:t>
    </dgm:pt>
    <dgm:pt modelId="{6B7A6634-0B31-46D7-8608-90B9236B7AF5}" type="sibTrans" cxnId="{DDFD7B60-AF36-4AD8-BC7D-C7A381058197}">
      <dgm:prSet/>
      <dgm:spPr/>
      <dgm:t>
        <a:bodyPr/>
        <a:lstStyle/>
        <a:p>
          <a:endParaRPr lang="es-BO"/>
        </a:p>
      </dgm:t>
    </dgm:pt>
    <dgm:pt modelId="{BD8A84C9-ADF2-4F16-ABDC-0E2655B1AA0D}">
      <dgm:prSet custT="1"/>
      <dgm:spPr/>
      <dgm:t>
        <a:bodyPr/>
        <a:lstStyle/>
        <a:p>
          <a:r>
            <a:rPr lang="es-MX" sz="850" b="1" dirty="0"/>
            <a:t>Fortalecimiento de capacidades</a:t>
          </a:r>
          <a:endParaRPr lang="es-BO" sz="850" b="1" dirty="0"/>
        </a:p>
      </dgm:t>
    </dgm:pt>
    <dgm:pt modelId="{785AF9D6-F43A-406C-9481-1E948E93C30C}" type="parTrans" cxnId="{26BB8E9D-0C43-440A-A61A-46542CEA6E46}">
      <dgm:prSet/>
      <dgm:spPr/>
      <dgm:t>
        <a:bodyPr/>
        <a:lstStyle/>
        <a:p>
          <a:endParaRPr lang="es-BO"/>
        </a:p>
      </dgm:t>
    </dgm:pt>
    <dgm:pt modelId="{673BA673-2EC0-4076-B5FF-7FA579C0C0E7}" type="sibTrans" cxnId="{26BB8E9D-0C43-440A-A61A-46542CEA6E46}">
      <dgm:prSet/>
      <dgm:spPr/>
      <dgm:t>
        <a:bodyPr/>
        <a:lstStyle/>
        <a:p>
          <a:endParaRPr lang="es-BO"/>
        </a:p>
      </dgm:t>
    </dgm:pt>
    <dgm:pt modelId="{E91AFD5D-F00E-4807-B7A9-6C4FDA8791FA}" type="pres">
      <dgm:prSet presAssocID="{39888261-D9BE-4D9B-A01A-87B7F8423544}" presName="Name0" presStyleCnt="0">
        <dgm:presLayoutVars>
          <dgm:chMax val="1"/>
          <dgm:dir/>
          <dgm:animLvl val="ctr"/>
          <dgm:resizeHandles val="exact"/>
        </dgm:presLayoutVars>
      </dgm:prSet>
      <dgm:spPr/>
      <dgm:t>
        <a:bodyPr/>
        <a:lstStyle/>
        <a:p>
          <a:endParaRPr lang="es-ES"/>
        </a:p>
      </dgm:t>
    </dgm:pt>
    <dgm:pt modelId="{A96C5F8D-ED6D-46B1-B5C2-F9D3879BBEF1}" type="pres">
      <dgm:prSet presAssocID="{DE81094E-BC59-451D-BB21-94854DFB7132}" presName="centerShape" presStyleLbl="node0" presStyleIdx="0" presStyleCnt="1"/>
      <dgm:spPr/>
      <dgm:t>
        <a:bodyPr/>
        <a:lstStyle/>
        <a:p>
          <a:endParaRPr lang="es-ES"/>
        </a:p>
      </dgm:t>
    </dgm:pt>
    <dgm:pt modelId="{77926ED9-9480-4CDC-A74F-470724CAC94A}" type="pres">
      <dgm:prSet presAssocID="{E66642EF-11FE-4466-B29C-78407C76B149}" presName="node" presStyleLbl="node1" presStyleIdx="0" presStyleCnt="5">
        <dgm:presLayoutVars>
          <dgm:bulletEnabled val="1"/>
        </dgm:presLayoutVars>
      </dgm:prSet>
      <dgm:spPr/>
      <dgm:t>
        <a:bodyPr/>
        <a:lstStyle/>
        <a:p>
          <a:endParaRPr lang="es-ES"/>
        </a:p>
      </dgm:t>
    </dgm:pt>
    <dgm:pt modelId="{BE27208C-C96E-4069-8C41-090104E84740}" type="pres">
      <dgm:prSet presAssocID="{E66642EF-11FE-4466-B29C-78407C76B149}" presName="dummy" presStyleCnt="0"/>
      <dgm:spPr/>
    </dgm:pt>
    <dgm:pt modelId="{C4F35264-72BE-44F1-9E04-085532460B9B}" type="pres">
      <dgm:prSet presAssocID="{C7CD9141-44DA-43C5-886C-BBA0DC1649F0}" presName="sibTrans" presStyleLbl="sibTrans2D1" presStyleIdx="0" presStyleCnt="5" custLinFactNeighborX="3386" custLinFactNeighborY="-886"/>
      <dgm:spPr/>
      <dgm:t>
        <a:bodyPr/>
        <a:lstStyle/>
        <a:p>
          <a:endParaRPr lang="es-ES"/>
        </a:p>
      </dgm:t>
    </dgm:pt>
    <dgm:pt modelId="{241359D5-721D-4F20-A5E8-2A97ED0E7E72}" type="pres">
      <dgm:prSet presAssocID="{7379D681-4CFF-45E0-8014-8A5FCEFBBFE0}" presName="node" presStyleLbl="node1" presStyleIdx="1" presStyleCnt="5">
        <dgm:presLayoutVars>
          <dgm:bulletEnabled val="1"/>
        </dgm:presLayoutVars>
      </dgm:prSet>
      <dgm:spPr/>
      <dgm:t>
        <a:bodyPr/>
        <a:lstStyle/>
        <a:p>
          <a:endParaRPr lang="es-ES"/>
        </a:p>
      </dgm:t>
    </dgm:pt>
    <dgm:pt modelId="{3978CC3C-8896-4BE8-B51D-D3345FDEF6AC}" type="pres">
      <dgm:prSet presAssocID="{7379D681-4CFF-45E0-8014-8A5FCEFBBFE0}" presName="dummy" presStyleCnt="0"/>
      <dgm:spPr/>
    </dgm:pt>
    <dgm:pt modelId="{CFED4975-41F9-4BC2-AFD8-E10214CD3F10}" type="pres">
      <dgm:prSet presAssocID="{7F482395-19AF-46F0-81FD-315EA5E42D5C}" presName="sibTrans" presStyleLbl="sibTrans2D1" presStyleIdx="1" presStyleCnt="5"/>
      <dgm:spPr/>
      <dgm:t>
        <a:bodyPr/>
        <a:lstStyle/>
        <a:p>
          <a:endParaRPr lang="es-ES"/>
        </a:p>
      </dgm:t>
    </dgm:pt>
    <dgm:pt modelId="{0D16E033-0DAB-472A-88FF-AF6A5C3B37C7}" type="pres">
      <dgm:prSet presAssocID="{23B0C304-2F7C-403B-9C9C-53D88F6FA0A4}" presName="node" presStyleLbl="node1" presStyleIdx="2" presStyleCnt="5">
        <dgm:presLayoutVars>
          <dgm:bulletEnabled val="1"/>
        </dgm:presLayoutVars>
      </dgm:prSet>
      <dgm:spPr/>
      <dgm:t>
        <a:bodyPr/>
        <a:lstStyle/>
        <a:p>
          <a:endParaRPr lang="es-ES"/>
        </a:p>
      </dgm:t>
    </dgm:pt>
    <dgm:pt modelId="{D91D0D52-4AC0-46B1-8288-B52D367D4E5B}" type="pres">
      <dgm:prSet presAssocID="{23B0C304-2F7C-403B-9C9C-53D88F6FA0A4}" presName="dummy" presStyleCnt="0"/>
      <dgm:spPr/>
    </dgm:pt>
    <dgm:pt modelId="{717327CD-85D3-48F1-BC14-BF1A6A6B7418}" type="pres">
      <dgm:prSet presAssocID="{32469EFD-71CC-4736-9739-6260C6831D16}" presName="sibTrans" presStyleLbl="sibTrans2D1" presStyleIdx="2" presStyleCnt="5"/>
      <dgm:spPr/>
      <dgm:t>
        <a:bodyPr/>
        <a:lstStyle/>
        <a:p>
          <a:endParaRPr lang="es-ES"/>
        </a:p>
      </dgm:t>
    </dgm:pt>
    <dgm:pt modelId="{BD3092F7-35DE-4638-934A-F0FE3107653C}" type="pres">
      <dgm:prSet presAssocID="{BD8A84C9-ADF2-4F16-ABDC-0E2655B1AA0D}" presName="node" presStyleLbl="node1" presStyleIdx="3" presStyleCnt="5" custScaleX="119997">
        <dgm:presLayoutVars>
          <dgm:bulletEnabled val="1"/>
        </dgm:presLayoutVars>
      </dgm:prSet>
      <dgm:spPr/>
      <dgm:t>
        <a:bodyPr/>
        <a:lstStyle/>
        <a:p>
          <a:endParaRPr lang="es-ES"/>
        </a:p>
      </dgm:t>
    </dgm:pt>
    <dgm:pt modelId="{EC5B11AA-3590-4AFF-A3AF-967358A92691}" type="pres">
      <dgm:prSet presAssocID="{BD8A84C9-ADF2-4F16-ABDC-0E2655B1AA0D}" presName="dummy" presStyleCnt="0"/>
      <dgm:spPr/>
    </dgm:pt>
    <dgm:pt modelId="{0279E7B6-77CD-4E81-B8C9-3D0404D6B43A}" type="pres">
      <dgm:prSet presAssocID="{673BA673-2EC0-4076-B5FF-7FA579C0C0E7}" presName="sibTrans" presStyleLbl="sibTrans2D1" presStyleIdx="3" presStyleCnt="5"/>
      <dgm:spPr/>
      <dgm:t>
        <a:bodyPr/>
        <a:lstStyle/>
        <a:p>
          <a:endParaRPr lang="es-ES"/>
        </a:p>
      </dgm:t>
    </dgm:pt>
    <dgm:pt modelId="{43EE30F9-0D81-468C-9FC2-5E81A2FE2EC4}" type="pres">
      <dgm:prSet presAssocID="{05683075-65DD-4D9D-8B96-AB3262DFE20E}" presName="node" presStyleLbl="node1" presStyleIdx="4" presStyleCnt="5">
        <dgm:presLayoutVars>
          <dgm:bulletEnabled val="1"/>
        </dgm:presLayoutVars>
      </dgm:prSet>
      <dgm:spPr/>
      <dgm:t>
        <a:bodyPr/>
        <a:lstStyle/>
        <a:p>
          <a:endParaRPr lang="es-ES"/>
        </a:p>
      </dgm:t>
    </dgm:pt>
    <dgm:pt modelId="{5442E09A-A75E-4A10-90A7-CAF777DA8420}" type="pres">
      <dgm:prSet presAssocID="{05683075-65DD-4D9D-8B96-AB3262DFE20E}" presName="dummy" presStyleCnt="0"/>
      <dgm:spPr/>
    </dgm:pt>
    <dgm:pt modelId="{7E245F93-AA46-46EE-8724-0864CA6AF06E}" type="pres">
      <dgm:prSet presAssocID="{6B7A6634-0B31-46D7-8608-90B9236B7AF5}" presName="sibTrans" presStyleLbl="sibTrans2D1" presStyleIdx="4" presStyleCnt="5"/>
      <dgm:spPr/>
      <dgm:t>
        <a:bodyPr/>
        <a:lstStyle/>
        <a:p>
          <a:endParaRPr lang="es-ES"/>
        </a:p>
      </dgm:t>
    </dgm:pt>
  </dgm:ptLst>
  <dgm:cxnLst>
    <dgm:cxn modelId="{ABBF1D12-964E-4BE7-A6EC-FF4ED1F0E2BB}" type="presOf" srcId="{7379D681-4CFF-45E0-8014-8A5FCEFBBFE0}" destId="{241359D5-721D-4F20-A5E8-2A97ED0E7E72}" srcOrd="0" destOrd="0" presId="urn:microsoft.com/office/officeart/2005/8/layout/radial6"/>
    <dgm:cxn modelId="{AF126720-21BE-43DD-A031-A2C1E0EAAB22}" type="presOf" srcId="{7F482395-19AF-46F0-81FD-315EA5E42D5C}" destId="{CFED4975-41F9-4BC2-AFD8-E10214CD3F10}" srcOrd="0" destOrd="0" presId="urn:microsoft.com/office/officeart/2005/8/layout/radial6"/>
    <dgm:cxn modelId="{392BE1B8-9AA8-4D19-8D63-0C39108A1C67}" srcId="{39888261-D9BE-4D9B-A01A-87B7F8423544}" destId="{DE81094E-BC59-451D-BB21-94854DFB7132}" srcOrd="0" destOrd="0" parTransId="{888373E7-0045-41DE-837D-16DDC4A62F02}" sibTransId="{42A60449-964D-4628-8FD2-4D2B4FE0E649}"/>
    <dgm:cxn modelId="{6E51AA5A-2A95-4B16-B847-9091FC6EBF41}" type="presOf" srcId="{6B7A6634-0B31-46D7-8608-90B9236B7AF5}" destId="{7E245F93-AA46-46EE-8724-0864CA6AF06E}" srcOrd="0" destOrd="0" presId="urn:microsoft.com/office/officeart/2005/8/layout/radial6"/>
    <dgm:cxn modelId="{D300A206-852B-48B0-9956-31C0CA354C17}" srcId="{DE81094E-BC59-451D-BB21-94854DFB7132}" destId="{23B0C304-2F7C-403B-9C9C-53D88F6FA0A4}" srcOrd="2" destOrd="0" parTransId="{878B0FCA-1F02-443B-859E-711DB66195EC}" sibTransId="{32469EFD-71CC-4736-9739-6260C6831D16}"/>
    <dgm:cxn modelId="{26BB8E9D-0C43-440A-A61A-46542CEA6E46}" srcId="{DE81094E-BC59-451D-BB21-94854DFB7132}" destId="{BD8A84C9-ADF2-4F16-ABDC-0E2655B1AA0D}" srcOrd="3" destOrd="0" parTransId="{785AF9D6-F43A-406C-9481-1E948E93C30C}" sibTransId="{673BA673-2EC0-4076-B5FF-7FA579C0C0E7}"/>
    <dgm:cxn modelId="{7386BB2E-0707-41C0-8079-1EB822BB2B81}" type="presOf" srcId="{BD8A84C9-ADF2-4F16-ABDC-0E2655B1AA0D}" destId="{BD3092F7-35DE-4638-934A-F0FE3107653C}" srcOrd="0" destOrd="0" presId="urn:microsoft.com/office/officeart/2005/8/layout/radial6"/>
    <dgm:cxn modelId="{7B872719-2A8A-461C-8411-6360DDBD2F99}" type="presOf" srcId="{05683075-65DD-4D9D-8B96-AB3262DFE20E}" destId="{43EE30F9-0D81-468C-9FC2-5E81A2FE2EC4}" srcOrd="0" destOrd="0" presId="urn:microsoft.com/office/officeart/2005/8/layout/radial6"/>
    <dgm:cxn modelId="{5F524880-A36F-4784-B6A2-7AED9A262455}" type="presOf" srcId="{C7CD9141-44DA-43C5-886C-BBA0DC1649F0}" destId="{C4F35264-72BE-44F1-9E04-085532460B9B}" srcOrd="0" destOrd="0" presId="urn:microsoft.com/office/officeart/2005/8/layout/radial6"/>
    <dgm:cxn modelId="{45619B9B-872B-43D2-952C-BD568EEA3D91}" type="presOf" srcId="{DE81094E-BC59-451D-BB21-94854DFB7132}" destId="{A96C5F8D-ED6D-46B1-B5C2-F9D3879BBEF1}" srcOrd="0" destOrd="0" presId="urn:microsoft.com/office/officeart/2005/8/layout/radial6"/>
    <dgm:cxn modelId="{5AB94B1B-7603-463D-9CF0-C6AC9E5F7DBA}" srcId="{DE81094E-BC59-451D-BB21-94854DFB7132}" destId="{7379D681-4CFF-45E0-8014-8A5FCEFBBFE0}" srcOrd="1" destOrd="0" parTransId="{8DF7227A-BB12-4504-A7E6-F1F4DF751514}" sibTransId="{7F482395-19AF-46F0-81FD-315EA5E42D5C}"/>
    <dgm:cxn modelId="{C161F9DC-9EC2-409C-9DBB-B3ACB168AD4B}" type="presOf" srcId="{673BA673-2EC0-4076-B5FF-7FA579C0C0E7}" destId="{0279E7B6-77CD-4E81-B8C9-3D0404D6B43A}" srcOrd="0" destOrd="0" presId="urn:microsoft.com/office/officeart/2005/8/layout/radial6"/>
    <dgm:cxn modelId="{EA8CE2F8-12D0-4934-AB75-ED056C9B2603}" type="presOf" srcId="{32469EFD-71CC-4736-9739-6260C6831D16}" destId="{717327CD-85D3-48F1-BC14-BF1A6A6B7418}" srcOrd="0" destOrd="0" presId="urn:microsoft.com/office/officeart/2005/8/layout/radial6"/>
    <dgm:cxn modelId="{A110E072-9CF3-4278-B461-993C61F0895F}" type="presOf" srcId="{E66642EF-11FE-4466-B29C-78407C76B149}" destId="{77926ED9-9480-4CDC-A74F-470724CAC94A}" srcOrd="0" destOrd="0" presId="urn:microsoft.com/office/officeart/2005/8/layout/radial6"/>
    <dgm:cxn modelId="{AA5B9321-FBA3-4DB0-ABFD-61A3A42E35D9}" type="presOf" srcId="{39888261-D9BE-4D9B-A01A-87B7F8423544}" destId="{E91AFD5D-F00E-4807-B7A9-6C4FDA8791FA}" srcOrd="0" destOrd="0" presId="urn:microsoft.com/office/officeart/2005/8/layout/radial6"/>
    <dgm:cxn modelId="{753FB0FF-3ECB-438D-B601-222F2948FED8}" type="presOf" srcId="{23B0C304-2F7C-403B-9C9C-53D88F6FA0A4}" destId="{0D16E033-0DAB-472A-88FF-AF6A5C3B37C7}" srcOrd="0" destOrd="0" presId="urn:microsoft.com/office/officeart/2005/8/layout/radial6"/>
    <dgm:cxn modelId="{DDFD7B60-AF36-4AD8-BC7D-C7A381058197}" srcId="{DE81094E-BC59-451D-BB21-94854DFB7132}" destId="{05683075-65DD-4D9D-8B96-AB3262DFE20E}" srcOrd="4" destOrd="0" parTransId="{E2F3FAE4-D87D-4103-B81C-AA7B0242407A}" sibTransId="{6B7A6634-0B31-46D7-8608-90B9236B7AF5}"/>
    <dgm:cxn modelId="{57AC0713-A66B-4DB7-923F-D98F79F5D8FA}" srcId="{DE81094E-BC59-451D-BB21-94854DFB7132}" destId="{E66642EF-11FE-4466-B29C-78407C76B149}" srcOrd="0" destOrd="0" parTransId="{BDB9EB07-2BF3-406C-9290-7C134414B3C4}" sibTransId="{C7CD9141-44DA-43C5-886C-BBA0DC1649F0}"/>
    <dgm:cxn modelId="{A00943BD-9E27-43E0-B359-A997211CF4A7}" type="presParOf" srcId="{E91AFD5D-F00E-4807-B7A9-6C4FDA8791FA}" destId="{A96C5F8D-ED6D-46B1-B5C2-F9D3879BBEF1}" srcOrd="0" destOrd="0" presId="urn:microsoft.com/office/officeart/2005/8/layout/radial6"/>
    <dgm:cxn modelId="{7CD766E7-3F06-47F8-8B8B-CF07B33F58E3}" type="presParOf" srcId="{E91AFD5D-F00E-4807-B7A9-6C4FDA8791FA}" destId="{77926ED9-9480-4CDC-A74F-470724CAC94A}" srcOrd="1" destOrd="0" presId="urn:microsoft.com/office/officeart/2005/8/layout/radial6"/>
    <dgm:cxn modelId="{87614498-634B-4AB4-8F64-78032BCECB55}" type="presParOf" srcId="{E91AFD5D-F00E-4807-B7A9-6C4FDA8791FA}" destId="{BE27208C-C96E-4069-8C41-090104E84740}" srcOrd="2" destOrd="0" presId="urn:microsoft.com/office/officeart/2005/8/layout/radial6"/>
    <dgm:cxn modelId="{D1F95708-E01E-44DE-9D30-F124E46237BE}" type="presParOf" srcId="{E91AFD5D-F00E-4807-B7A9-6C4FDA8791FA}" destId="{C4F35264-72BE-44F1-9E04-085532460B9B}" srcOrd="3" destOrd="0" presId="urn:microsoft.com/office/officeart/2005/8/layout/radial6"/>
    <dgm:cxn modelId="{A9A37415-992A-4168-836C-2C65E22034F3}" type="presParOf" srcId="{E91AFD5D-F00E-4807-B7A9-6C4FDA8791FA}" destId="{241359D5-721D-4F20-A5E8-2A97ED0E7E72}" srcOrd="4" destOrd="0" presId="urn:microsoft.com/office/officeart/2005/8/layout/radial6"/>
    <dgm:cxn modelId="{423C900D-D3B3-449E-AA08-6337311D5C49}" type="presParOf" srcId="{E91AFD5D-F00E-4807-B7A9-6C4FDA8791FA}" destId="{3978CC3C-8896-4BE8-B51D-D3345FDEF6AC}" srcOrd="5" destOrd="0" presId="urn:microsoft.com/office/officeart/2005/8/layout/radial6"/>
    <dgm:cxn modelId="{C94F3802-DBDD-41D2-AE57-73DD848C3F7A}" type="presParOf" srcId="{E91AFD5D-F00E-4807-B7A9-6C4FDA8791FA}" destId="{CFED4975-41F9-4BC2-AFD8-E10214CD3F10}" srcOrd="6" destOrd="0" presId="urn:microsoft.com/office/officeart/2005/8/layout/radial6"/>
    <dgm:cxn modelId="{B17C6608-4541-4588-8912-C25F5C535518}" type="presParOf" srcId="{E91AFD5D-F00E-4807-B7A9-6C4FDA8791FA}" destId="{0D16E033-0DAB-472A-88FF-AF6A5C3B37C7}" srcOrd="7" destOrd="0" presId="urn:microsoft.com/office/officeart/2005/8/layout/radial6"/>
    <dgm:cxn modelId="{4AE6C155-4E64-48DB-A9E4-BCC8193B4630}" type="presParOf" srcId="{E91AFD5D-F00E-4807-B7A9-6C4FDA8791FA}" destId="{D91D0D52-4AC0-46B1-8288-B52D367D4E5B}" srcOrd="8" destOrd="0" presId="urn:microsoft.com/office/officeart/2005/8/layout/radial6"/>
    <dgm:cxn modelId="{08CF9E55-1FF1-4AF9-9B54-A55A2050843C}" type="presParOf" srcId="{E91AFD5D-F00E-4807-B7A9-6C4FDA8791FA}" destId="{717327CD-85D3-48F1-BC14-BF1A6A6B7418}" srcOrd="9" destOrd="0" presId="urn:microsoft.com/office/officeart/2005/8/layout/radial6"/>
    <dgm:cxn modelId="{01682DB7-DEF1-4145-B985-908E2BBB6B86}" type="presParOf" srcId="{E91AFD5D-F00E-4807-B7A9-6C4FDA8791FA}" destId="{BD3092F7-35DE-4638-934A-F0FE3107653C}" srcOrd="10" destOrd="0" presId="urn:microsoft.com/office/officeart/2005/8/layout/radial6"/>
    <dgm:cxn modelId="{BEF6586E-AB88-4FD6-9E02-DDE1428EF067}" type="presParOf" srcId="{E91AFD5D-F00E-4807-B7A9-6C4FDA8791FA}" destId="{EC5B11AA-3590-4AFF-A3AF-967358A92691}" srcOrd="11" destOrd="0" presId="urn:microsoft.com/office/officeart/2005/8/layout/radial6"/>
    <dgm:cxn modelId="{0F4B89A0-5282-4E5D-939D-50241E0A74A4}" type="presParOf" srcId="{E91AFD5D-F00E-4807-B7A9-6C4FDA8791FA}" destId="{0279E7B6-77CD-4E81-B8C9-3D0404D6B43A}" srcOrd="12" destOrd="0" presId="urn:microsoft.com/office/officeart/2005/8/layout/radial6"/>
    <dgm:cxn modelId="{E2A835B9-BD7E-4F4A-A9D2-F5037ACFC89A}" type="presParOf" srcId="{E91AFD5D-F00E-4807-B7A9-6C4FDA8791FA}" destId="{43EE30F9-0D81-468C-9FC2-5E81A2FE2EC4}" srcOrd="13" destOrd="0" presId="urn:microsoft.com/office/officeart/2005/8/layout/radial6"/>
    <dgm:cxn modelId="{27333968-0C9F-41AA-81B1-DD051C4F0C7F}" type="presParOf" srcId="{E91AFD5D-F00E-4807-B7A9-6C4FDA8791FA}" destId="{5442E09A-A75E-4A10-90A7-CAF777DA8420}" srcOrd="14" destOrd="0" presId="urn:microsoft.com/office/officeart/2005/8/layout/radial6"/>
    <dgm:cxn modelId="{979FAFC1-8DAE-4049-B47A-95F2389AC926}" type="presParOf" srcId="{E91AFD5D-F00E-4807-B7A9-6C4FDA8791FA}" destId="{7E245F93-AA46-46EE-8724-0864CA6AF06E}"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B49A6AD-F050-4375-890B-90C10259E908}"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s-MX"/>
        </a:p>
      </dgm:t>
    </dgm:pt>
    <dgm:pt modelId="{DC6BE76F-7CC0-4E0D-801B-311F96C29F16}">
      <dgm:prSet phldrT="[Texto]" custT="1"/>
      <dgm:spPr/>
      <dgm:t>
        <a:bodyPr/>
        <a:lstStyle/>
        <a:p>
          <a:r>
            <a:rPr lang="es-MX" sz="1000" b="1" dirty="0"/>
            <a:t>GESTIÓN LOGÍSTICA Y EXPORTACIONES</a:t>
          </a:r>
        </a:p>
      </dgm:t>
    </dgm:pt>
    <dgm:pt modelId="{B1B4500C-AB9F-4B7F-9C17-6719F03AC82D}" type="parTrans" cxnId="{61B60EC1-9181-4A6E-8177-E131F415AEA2}">
      <dgm:prSet/>
      <dgm:spPr/>
      <dgm:t>
        <a:bodyPr/>
        <a:lstStyle/>
        <a:p>
          <a:endParaRPr lang="es-MX" sz="3200"/>
        </a:p>
      </dgm:t>
    </dgm:pt>
    <dgm:pt modelId="{DB2D1204-E0C5-4A48-AC4D-EFC99DAB9AFB}" type="sibTrans" cxnId="{61B60EC1-9181-4A6E-8177-E131F415AEA2}">
      <dgm:prSet custT="1"/>
      <dgm:spPr/>
      <dgm:t>
        <a:bodyPr/>
        <a:lstStyle/>
        <a:p>
          <a:endParaRPr lang="es-MX" sz="1050"/>
        </a:p>
      </dgm:t>
    </dgm:pt>
    <dgm:pt modelId="{92364FF0-EC9C-43AA-AD0D-539ABA696076}">
      <dgm:prSet phldrT="[Texto]" custT="1"/>
      <dgm:spPr/>
      <dgm:t>
        <a:bodyPr/>
        <a:lstStyle/>
        <a:p>
          <a:r>
            <a:rPr lang="es-MX" sz="1000" b="1" dirty="0"/>
            <a:t>SIMPLIFICACIÓN ADMINISTRATIVA</a:t>
          </a:r>
        </a:p>
      </dgm:t>
    </dgm:pt>
    <dgm:pt modelId="{DCD3F474-4972-4BFB-8FE7-8DF49596CA5B}" type="parTrans" cxnId="{C3E1C197-5A48-4B9F-A22D-164FA4100917}">
      <dgm:prSet/>
      <dgm:spPr/>
      <dgm:t>
        <a:bodyPr/>
        <a:lstStyle/>
        <a:p>
          <a:endParaRPr lang="es-MX" sz="3200"/>
        </a:p>
      </dgm:t>
    </dgm:pt>
    <dgm:pt modelId="{DBB61D28-C623-48F1-A140-FE688E01C501}" type="sibTrans" cxnId="{C3E1C197-5A48-4B9F-A22D-164FA4100917}">
      <dgm:prSet custT="1"/>
      <dgm:spPr/>
      <dgm:t>
        <a:bodyPr/>
        <a:lstStyle/>
        <a:p>
          <a:endParaRPr lang="es-MX" sz="1050"/>
        </a:p>
      </dgm:t>
    </dgm:pt>
    <dgm:pt modelId="{705D3107-BB1B-4EC9-A487-405189EDE4C6}">
      <dgm:prSet phldrT="[Texto]" custT="1"/>
      <dgm:spPr/>
      <dgm:t>
        <a:bodyPr/>
        <a:lstStyle/>
        <a:p>
          <a:r>
            <a:rPr lang="es-MX" sz="1000" b="1" dirty="0"/>
            <a:t>PROTECCIÓN DEL CONSUMIDOR</a:t>
          </a:r>
        </a:p>
      </dgm:t>
    </dgm:pt>
    <dgm:pt modelId="{C0DE8B3D-F10B-41C4-AD74-9814534A8021}" type="parTrans" cxnId="{1CE3D9A5-B833-4676-A479-3DDFB968B9CD}">
      <dgm:prSet/>
      <dgm:spPr/>
      <dgm:t>
        <a:bodyPr/>
        <a:lstStyle/>
        <a:p>
          <a:endParaRPr lang="es-MX" sz="3200"/>
        </a:p>
      </dgm:t>
    </dgm:pt>
    <dgm:pt modelId="{DFB89D16-C401-4518-90BC-88947F8650B2}" type="sibTrans" cxnId="{1CE3D9A5-B833-4676-A479-3DDFB968B9CD}">
      <dgm:prSet custT="1"/>
      <dgm:spPr/>
      <dgm:t>
        <a:bodyPr/>
        <a:lstStyle/>
        <a:p>
          <a:endParaRPr lang="es-MX" sz="1050"/>
        </a:p>
      </dgm:t>
    </dgm:pt>
    <dgm:pt modelId="{D34A5653-1F9D-4111-8252-26B421DF58CE}">
      <dgm:prSet custT="1"/>
      <dgm:spPr/>
      <dgm:t>
        <a:bodyPr/>
        <a:lstStyle/>
        <a:p>
          <a:r>
            <a:rPr lang="es-MX" sz="1000" b="1" dirty="0"/>
            <a:t>DESARROLLO DEL COMERCIO INTERNO</a:t>
          </a:r>
        </a:p>
      </dgm:t>
    </dgm:pt>
    <dgm:pt modelId="{17089A71-7D2E-4F71-9684-269E3A412279}" type="parTrans" cxnId="{4E3383CC-77D3-4E07-A74D-A3217153B1DB}">
      <dgm:prSet/>
      <dgm:spPr/>
      <dgm:t>
        <a:bodyPr/>
        <a:lstStyle/>
        <a:p>
          <a:endParaRPr lang="es-MX" sz="3200"/>
        </a:p>
      </dgm:t>
    </dgm:pt>
    <dgm:pt modelId="{1F67ED33-00F2-4CD4-9FC9-B953F8A3D561}" type="sibTrans" cxnId="{4E3383CC-77D3-4E07-A74D-A3217153B1DB}">
      <dgm:prSet custT="1"/>
      <dgm:spPr/>
      <dgm:t>
        <a:bodyPr/>
        <a:lstStyle/>
        <a:p>
          <a:endParaRPr lang="es-MX" sz="1050"/>
        </a:p>
      </dgm:t>
    </dgm:pt>
    <dgm:pt modelId="{F4A5A242-E17E-4BD1-A9E4-5104AD3557B2}">
      <dgm:prSet phldrT="[Texto]" custT="1"/>
      <dgm:spPr/>
      <dgm:t>
        <a:bodyPr/>
        <a:lstStyle/>
        <a:p>
          <a:r>
            <a:rPr lang="es-MX" sz="1000" b="1" dirty="0"/>
            <a:t>FORTALECIMIENTO DE LA PRODUCCIÓN NACIONAL</a:t>
          </a:r>
        </a:p>
      </dgm:t>
    </dgm:pt>
    <dgm:pt modelId="{A2369ADD-9703-4E5D-AFD8-0F5D92C8E3BD}" type="sibTrans" cxnId="{41938EBB-3EF2-4B43-AD45-26BFCC53CA00}">
      <dgm:prSet custT="1"/>
      <dgm:spPr/>
      <dgm:t>
        <a:bodyPr/>
        <a:lstStyle/>
        <a:p>
          <a:endParaRPr lang="es-MX" sz="1050"/>
        </a:p>
      </dgm:t>
    </dgm:pt>
    <dgm:pt modelId="{1A0405D0-EA62-461A-8A8E-0CCB22B82E0C}" type="parTrans" cxnId="{41938EBB-3EF2-4B43-AD45-26BFCC53CA00}">
      <dgm:prSet/>
      <dgm:spPr/>
      <dgm:t>
        <a:bodyPr/>
        <a:lstStyle/>
        <a:p>
          <a:endParaRPr lang="es-MX" sz="3200"/>
        </a:p>
      </dgm:t>
    </dgm:pt>
    <dgm:pt modelId="{B20044B6-6A41-4BA2-9BBF-C9D8F214BEFD}">
      <dgm:prSet phldrT="[Texto]" custT="1"/>
      <dgm:spPr/>
      <dgm:t>
        <a:bodyPr/>
        <a:lstStyle/>
        <a:p>
          <a:r>
            <a:rPr lang="es-MX" sz="1000" b="1" dirty="0"/>
            <a:t>ARTICULACIÓN INTERINSTITUCIONAL</a:t>
          </a:r>
        </a:p>
      </dgm:t>
    </dgm:pt>
    <dgm:pt modelId="{046A4BF5-94DE-47EB-A4FB-7CFD490AFA38}" type="sibTrans" cxnId="{8ED5CE0D-DD22-492F-9748-74F4A51645EC}">
      <dgm:prSet custT="1"/>
      <dgm:spPr/>
      <dgm:t>
        <a:bodyPr/>
        <a:lstStyle/>
        <a:p>
          <a:endParaRPr lang="es-MX" sz="1050"/>
        </a:p>
      </dgm:t>
    </dgm:pt>
    <dgm:pt modelId="{2901CDEB-C9E5-48CF-B417-D474BDBFDAA0}" type="parTrans" cxnId="{8ED5CE0D-DD22-492F-9748-74F4A51645EC}">
      <dgm:prSet/>
      <dgm:spPr/>
      <dgm:t>
        <a:bodyPr/>
        <a:lstStyle/>
        <a:p>
          <a:endParaRPr lang="es-MX" sz="3200"/>
        </a:p>
      </dgm:t>
    </dgm:pt>
    <dgm:pt modelId="{8E80F46E-FD5B-4425-8C46-BA94A5987A52}" type="pres">
      <dgm:prSet presAssocID="{CB49A6AD-F050-4375-890B-90C10259E908}" presName="cycle" presStyleCnt="0">
        <dgm:presLayoutVars>
          <dgm:dir/>
          <dgm:resizeHandles val="exact"/>
        </dgm:presLayoutVars>
      </dgm:prSet>
      <dgm:spPr/>
      <dgm:t>
        <a:bodyPr/>
        <a:lstStyle/>
        <a:p>
          <a:endParaRPr lang="es-ES"/>
        </a:p>
      </dgm:t>
    </dgm:pt>
    <dgm:pt modelId="{BC4741CF-A535-42E8-8174-079B94222C68}" type="pres">
      <dgm:prSet presAssocID="{B20044B6-6A41-4BA2-9BBF-C9D8F214BEFD}" presName="node" presStyleLbl="node1" presStyleIdx="0" presStyleCnt="6" custScaleX="204919" custRadScaleRad="99957" custRadScaleInc="19801">
        <dgm:presLayoutVars>
          <dgm:bulletEnabled val="1"/>
        </dgm:presLayoutVars>
      </dgm:prSet>
      <dgm:spPr/>
      <dgm:t>
        <a:bodyPr/>
        <a:lstStyle/>
        <a:p>
          <a:endParaRPr lang="es-ES"/>
        </a:p>
      </dgm:t>
    </dgm:pt>
    <dgm:pt modelId="{E0840DD4-BE10-4684-8BEF-FB7EB117FA03}" type="pres">
      <dgm:prSet presAssocID="{046A4BF5-94DE-47EB-A4FB-7CFD490AFA38}" presName="sibTrans" presStyleLbl="sibTrans2D1" presStyleIdx="0" presStyleCnt="6"/>
      <dgm:spPr/>
      <dgm:t>
        <a:bodyPr/>
        <a:lstStyle/>
        <a:p>
          <a:endParaRPr lang="es-ES"/>
        </a:p>
      </dgm:t>
    </dgm:pt>
    <dgm:pt modelId="{E7BA3D1C-0DC0-4DFB-A484-AC2602F6177C}" type="pres">
      <dgm:prSet presAssocID="{046A4BF5-94DE-47EB-A4FB-7CFD490AFA38}" presName="connectorText" presStyleLbl="sibTrans2D1" presStyleIdx="0" presStyleCnt="6"/>
      <dgm:spPr/>
      <dgm:t>
        <a:bodyPr/>
        <a:lstStyle/>
        <a:p>
          <a:endParaRPr lang="es-ES"/>
        </a:p>
      </dgm:t>
    </dgm:pt>
    <dgm:pt modelId="{41106A9D-23EA-4D35-827E-5D0A59640335}" type="pres">
      <dgm:prSet presAssocID="{D34A5653-1F9D-4111-8252-26B421DF58CE}" presName="node" presStyleLbl="node1" presStyleIdx="1" presStyleCnt="6" custScaleX="139973" custRadScaleRad="110193" custRadScaleInc="25497">
        <dgm:presLayoutVars>
          <dgm:bulletEnabled val="1"/>
        </dgm:presLayoutVars>
      </dgm:prSet>
      <dgm:spPr/>
      <dgm:t>
        <a:bodyPr/>
        <a:lstStyle/>
        <a:p>
          <a:endParaRPr lang="es-ES"/>
        </a:p>
      </dgm:t>
    </dgm:pt>
    <dgm:pt modelId="{1EF6B801-13D5-4FFE-B344-DB19EC9B463B}" type="pres">
      <dgm:prSet presAssocID="{1F67ED33-00F2-4CD4-9FC9-B953F8A3D561}" presName="sibTrans" presStyleLbl="sibTrans2D1" presStyleIdx="1" presStyleCnt="6"/>
      <dgm:spPr/>
      <dgm:t>
        <a:bodyPr/>
        <a:lstStyle/>
        <a:p>
          <a:endParaRPr lang="es-ES"/>
        </a:p>
      </dgm:t>
    </dgm:pt>
    <dgm:pt modelId="{F77A1551-C308-4F7C-ACC8-5F3FF4EB069D}" type="pres">
      <dgm:prSet presAssocID="{1F67ED33-00F2-4CD4-9FC9-B953F8A3D561}" presName="connectorText" presStyleLbl="sibTrans2D1" presStyleIdx="1" presStyleCnt="6"/>
      <dgm:spPr/>
      <dgm:t>
        <a:bodyPr/>
        <a:lstStyle/>
        <a:p>
          <a:endParaRPr lang="es-ES"/>
        </a:p>
      </dgm:t>
    </dgm:pt>
    <dgm:pt modelId="{483DD1DA-4924-4CD0-8358-F1FCEF2E8352}" type="pres">
      <dgm:prSet presAssocID="{F4A5A242-E17E-4BD1-A9E4-5104AD3557B2}" presName="node" presStyleLbl="node1" presStyleIdx="2" presStyleCnt="6" custScaleX="157736" custRadScaleRad="106437" custRadScaleInc="1012">
        <dgm:presLayoutVars>
          <dgm:bulletEnabled val="1"/>
        </dgm:presLayoutVars>
      </dgm:prSet>
      <dgm:spPr/>
      <dgm:t>
        <a:bodyPr/>
        <a:lstStyle/>
        <a:p>
          <a:endParaRPr lang="es-ES"/>
        </a:p>
      </dgm:t>
    </dgm:pt>
    <dgm:pt modelId="{09A6385C-2BB2-4542-9D3A-7A2554B7CB63}" type="pres">
      <dgm:prSet presAssocID="{A2369ADD-9703-4E5D-AFD8-0F5D92C8E3BD}" presName="sibTrans" presStyleLbl="sibTrans2D1" presStyleIdx="2" presStyleCnt="6"/>
      <dgm:spPr/>
      <dgm:t>
        <a:bodyPr/>
        <a:lstStyle/>
        <a:p>
          <a:endParaRPr lang="es-ES"/>
        </a:p>
      </dgm:t>
    </dgm:pt>
    <dgm:pt modelId="{DA9BC222-4F6E-4C11-8026-0CC0AEC9A14B}" type="pres">
      <dgm:prSet presAssocID="{A2369ADD-9703-4E5D-AFD8-0F5D92C8E3BD}" presName="connectorText" presStyleLbl="sibTrans2D1" presStyleIdx="2" presStyleCnt="6"/>
      <dgm:spPr/>
      <dgm:t>
        <a:bodyPr/>
        <a:lstStyle/>
        <a:p>
          <a:endParaRPr lang="es-ES"/>
        </a:p>
      </dgm:t>
    </dgm:pt>
    <dgm:pt modelId="{9BE4C381-EC82-474C-A2F3-98C2F3728923}" type="pres">
      <dgm:prSet presAssocID="{DC6BE76F-7CC0-4E0D-801B-311F96C29F16}" presName="node" presStyleLbl="node1" presStyleIdx="3" presStyleCnt="6" custScaleX="139909">
        <dgm:presLayoutVars>
          <dgm:bulletEnabled val="1"/>
        </dgm:presLayoutVars>
      </dgm:prSet>
      <dgm:spPr/>
      <dgm:t>
        <a:bodyPr/>
        <a:lstStyle/>
        <a:p>
          <a:endParaRPr lang="es-ES"/>
        </a:p>
      </dgm:t>
    </dgm:pt>
    <dgm:pt modelId="{2D50F18A-5598-4F84-8924-26DA143062AC}" type="pres">
      <dgm:prSet presAssocID="{DB2D1204-E0C5-4A48-AC4D-EFC99DAB9AFB}" presName="sibTrans" presStyleLbl="sibTrans2D1" presStyleIdx="3" presStyleCnt="6"/>
      <dgm:spPr/>
      <dgm:t>
        <a:bodyPr/>
        <a:lstStyle/>
        <a:p>
          <a:endParaRPr lang="es-ES"/>
        </a:p>
      </dgm:t>
    </dgm:pt>
    <dgm:pt modelId="{FF53FF4D-5771-46FD-8383-25F82DE7232B}" type="pres">
      <dgm:prSet presAssocID="{DB2D1204-E0C5-4A48-AC4D-EFC99DAB9AFB}" presName="connectorText" presStyleLbl="sibTrans2D1" presStyleIdx="3" presStyleCnt="6"/>
      <dgm:spPr/>
      <dgm:t>
        <a:bodyPr/>
        <a:lstStyle/>
        <a:p>
          <a:endParaRPr lang="es-ES"/>
        </a:p>
      </dgm:t>
    </dgm:pt>
    <dgm:pt modelId="{F08D86D7-E5BB-4377-B445-2271FA67D9CA}" type="pres">
      <dgm:prSet presAssocID="{92364FF0-EC9C-43AA-AD0D-539ABA696076}" presName="node" presStyleLbl="node1" presStyleIdx="4" presStyleCnt="6" custScaleX="156890">
        <dgm:presLayoutVars>
          <dgm:bulletEnabled val="1"/>
        </dgm:presLayoutVars>
      </dgm:prSet>
      <dgm:spPr/>
      <dgm:t>
        <a:bodyPr/>
        <a:lstStyle/>
        <a:p>
          <a:endParaRPr lang="es-ES"/>
        </a:p>
      </dgm:t>
    </dgm:pt>
    <dgm:pt modelId="{E3CED8AA-D796-409D-B5DE-B2B09E9E922B}" type="pres">
      <dgm:prSet presAssocID="{DBB61D28-C623-48F1-A140-FE688E01C501}" presName="sibTrans" presStyleLbl="sibTrans2D1" presStyleIdx="4" presStyleCnt="6"/>
      <dgm:spPr/>
      <dgm:t>
        <a:bodyPr/>
        <a:lstStyle/>
        <a:p>
          <a:endParaRPr lang="es-ES"/>
        </a:p>
      </dgm:t>
    </dgm:pt>
    <dgm:pt modelId="{53CA575C-7824-429B-820C-9339F6C9C4A4}" type="pres">
      <dgm:prSet presAssocID="{DBB61D28-C623-48F1-A140-FE688E01C501}" presName="connectorText" presStyleLbl="sibTrans2D1" presStyleIdx="4" presStyleCnt="6"/>
      <dgm:spPr/>
      <dgm:t>
        <a:bodyPr/>
        <a:lstStyle/>
        <a:p>
          <a:endParaRPr lang="es-ES"/>
        </a:p>
      </dgm:t>
    </dgm:pt>
    <dgm:pt modelId="{29251A40-0D47-467E-9BCB-1DD3FA0AE4E0}" type="pres">
      <dgm:prSet presAssocID="{705D3107-BB1B-4EC9-A487-405189EDE4C6}" presName="node" presStyleLbl="node1" presStyleIdx="5" presStyleCnt="6" custScaleX="133256" custRadScaleRad="96700" custRadScaleInc="-18560">
        <dgm:presLayoutVars>
          <dgm:bulletEnabled val="1"/>
        </dgm:presLayoutVars>
      </dgm:prSet>
      <dgm:spPr/>
      <dgm:t>
        <a:bodyPr/>
        <a:lstStyle/>
        <a:p>
          <a:endParaRPr lang="es-ES"/>
        </a:p>
      </dgm:t>
    </dgm:pt>
    <dgm:pt modelId="{21D0218E-AED0-4F0F-8D0A-0CA61E2485D2}" type="pres">
      <dgm:prSet presAssocID="{DFB89D16-C401-4518-90BC-88947F8650B2}" presName="sibTrans" presStyleLbl="sibTrans2D1" presStyleIdx="5" presStyleCnt="6"/>
      <dgm:spPr/>
      <dgm:t>
        <a:bodyPr/>
        <a:lstStyle/>
        <a:p>
          <a:endParaRPr lang="es-ES"/>
        </a:p>
      </dgm:t>
    </dgm:pt>
    <dgm:pt modelId="{E50893E7-BD42-454D-A71B-39B67B57836F}" type="pres">
      <dgm:prSet presAssocID="{DFB89D16-C401-4518-90BC-88947F8650B2}" presName="connectorText" presStyleLbl="sibTrans2D1" presStyleIdx="5" presStyleCnt="6"/>
      <dgm:spPr/>
      <dgm:t>
        <a:bodyPr/>
        <a:lstStyle/>
        <a:p>
          <a:endParaRPr lang="es-ES"/>
        </a:p>
      </dgm:t>
    </dgm:pt>
  </dgm:ptLst>
  <dgm:cxnLst>
    <dgm:cxn modelId="{281D3B20-B48F-4775-8B62-00A8F49A5BE6}" type="presOf" srcId="{DFB89D16-C401-4518-90BC-88947F8650B2}" destId="{21D0218E-AED0-4F0F-8D0A-0CA61E2485D2}" srcOrd="0" destOrd="0" presId="urn:microsoft.com/office/officeart/2005/8/layout/cycle2"/>
    <dgm:cxn modelId="{C5A99D97-41AF-45A5-A948-35FA3FC66F85}" type="presOf" srcId="{1F67ED33-00F2-4CD4-9FC9-B953F8A3D561}" destId="{F77A1551-C308-4F7C-ACC8-5F3FF4EB069D}" srcOrd="1" destOrd="0" presId="urn:microsoft.com/office/officeart/2005/8/layout/cycle2"/>
    <dgm:cxn modelId="{49A45DFC-3EF6-45B0-BC8C-51474A8F9125}" type="presOf" srcId="{B20044B6-6A41-4BA2-9BBF-C9D8F214BEFD}" destId="{BC4741CF-A535-42E8-8174-079B94222C68}" srcOrd="0" destOrd="0" presId="urn:microsoft.com/office/officeart/2005/8/layout/cycle2"/>
    <dgm:cxn modelId="{8EF54699-1232-42E0-A683-A553C2E6ED5E}" type="presOf" srcId="{1F67ED33-00F2-4CD4-9FC9-B953F8A3D561}" destId="{1EF6B801-13D5-4FFE-B344-DB19EC9B463B}" srcOrd="0" destOrd="0" presId="urn:microsoft.com/office/officeart/2005/8/layout/cycle2"/>
    <dgm:cxn modelId="{9F952F5F-1172-4065-B5F9-DCED249DB558}" type="presOf" srcId="{DB2D1204-E0C5-4A48-AC4D-EFC99DAB9AFB}" destId="{2D50F18A-5598-4F84-8924-26DA143062AC}" srcOrd="0" destOrd="0" presId="urn:microsoft.com/office/officeart/2005/8/layout/cycle2"/>
    <dgm:cxn modelId="{E9F15C0E-7D31-4C42-9F23-7DB328ACF97C}" type="presOf" srcId="{DC6BE76F-7CC0-4E0D-801B-311F96C29F16}" destId="{9BE4C381-EC82-474C-A2F3-98C2F3728923}" srcOrd="0" destOrd="0" presId="urn:microsoft.com/office/officeart/2005/8/layout/cycle2"/>
    <dgm:cxn modelId="{61B60EC1-9181-4A6E-8177-E131F415AEA2}" srcId="{CB49A6AD-F050-4375-890B-90C10259E908}" destId="{DC6BE76F-7CC0-4E0D-801B-311F96C29F16}" srcOrd="3" destOrd="0" parTransId="{B1B4500C-AB9F-4B7F-9C17-6719F03AC82D}" sibTransId="{DB2D1204-E0C5-4A48-AC4D-EFC99DAB9AFB}"/>
    <dgm:cxn modelId="{980BB034-9A4C-4001-941A-83979FE4C0AA}" type="presOf" srcId="{92364FF0-EC9C-43AA-AD0D-539ABA696076}" destId="{F08D86D7-E5BB-4377-B445-2271FA67D9CA}" srcOrd="0" destOrd="0" presId="urn:microsoft.com/office/officeart/2005/8/layout/cycle2"/>
    <dgm:cxn modelId="{4E3383CC-77D3-4E07-A74D-A3217153B1DB}" srcId="{CB49A6AD-F050-4375-890B-90C10259E908}" destId="{D34A5653-1F9D-4111-8252-26B421DF58CE}" srcOrd="1" destOrd="0" parTransId="{17089A71-7D2E-4F71-9684-269E3A412279}" sibTransId="{1F67ED33-00F2-4CD4-9FC9-B953F8A3D561}"/>
    <dgm:cxn modelId="{B2D9C85C-6154-471A-BE7A-C38D2B11B1B4}" type="presOf" srcId="{705D3107-BB1B-4EC9-A487-405189EDE4C6}" destId="{29251A40-0D47-467E-9BCB-1DD3FA0AE4E0}" srcOrd="0" destOrd="0" presId="urn:microsoft.com/office/officeart/2005/8/layout/cycle2"/>
    <dgm:cxn modelId="{45D60083-9FA5-4D13-BB88-D46BF922D6DA}" type="presOf" srcId="{046A4BF5-94DE-47EB-A4FB-7CFD490AFA38}" destId="{E0840DD4-BE10-4684-8BEF-FB7EB117FA03}" srcOrd="0" destOrd="0" presId="urn:microsoft.com/office/officeart/2005/8/layout/cycle2"/>
    <dgm:cxn modelId="{4F746903-CCE1-40F3-A237-3D43A2155E20}" type="presOf" srcId="{A2369ADD-9703-4E5D-AFD8-0F5D92C8E3BD}" destId="{09A6385C-2BB2-4542-9D3A-7A2554B7CB63}" srcOrd="0" destOrd="0" presId="urn:microsoft.com/office/officeart/2005/8/layout/cycle2"/>
    <dgm:cxn modelId="{1CE3D9A5-B833-4676-A479-3DDFB968B9CD}" srcId="{CB49A6AD-F050-4375-890B-90C10259E908}" destId="{705D3107-BB1B-4EC9-A487-405189EDE4C6}" srcOrd="5" destOrd="0" parTransId="{C0DE8B3D-F10B-41C4-AD74-9814534A8021}" sibTransId="{DFB89D16-C401-4518-90BC-88947F8650B2}"/>
    <dgm:cxn modelId="{6B56C6EE-43E7-4160-AA37-7186251BCF38}" type="presOf" srcId="{DFB89D16-C401-4518-90BC-88947F8650B2}" destId="{E50893E7-BD42-454D-A71B-39B67B57836F}" srcOrd="1" destOrd="0" presId="urn:microsoft.com/office/officeart/2005/8/layout/cycle2"/>
    <dgm:cxn modelId="{1CFC1015-564B-44C9-83CA-8DC3986C5D7F}" type="presOf" srcId="{A2369ADD-9703-4E5D-AFD8-0F5D92C8E3BD}" destId="{DA9BC222-4F6E-4C11-8026-0CC0AEC9A14B}" srcOrd="1" destOrd="0" presId="urn:microsoft.com/office/officeart/2005/8/layout/cycle2"/>
    <dgm:cxn modelId="{0ED7083E-EC50-475F-90F1-8EA3B59C93B5}" type="presOf" srcId="{046A4BF5-94DE-47EB-A4FB-7CFD490AFA38}" destId="{E7BA3D1C-0DC0-4DFB-A484-AC2602F6177C}" srcOrd="1" destOrd="0" presId="urn:microsoft.com/office/officeart/2005/8/layout/cycle2"/>
    <dgm:cxn modelId="{AFEA6A4A-2572-47C4-BD8C-44B0DC606AA3}" type="presOf" srcId="{F4A5A242-E17E-4BD1-A9E4-5104AD3557B2}" destId="{483DD1DA-4924-4CD0-8358-F1FCEF2E8352}" srcOrd="0" destOrd="0" presId="urn:microsoft.com/office/officeart/2005/8/layout/cycle2"/>
    <dgm:cxn modelId="{41938EBB-3EF2-4B43-AD45-26BFCC53CA00}" srcId="{CB49A6AD-F050-4375-890B-90C10259E908}" destId="{F4A5A242-E17E-4BD1-A9E4-5104AD3557B2}" srcOrd="2" destOrd="0" parTransId="{1A0405D0-EA62-461A-8A8E-0CCB22B82E0C}" sibTransId="{A2369ADD-9703-4E5D-AFD8-0F5D92C8E3BD}"/>
    <dgm:cxn modelId="{6D9EC93F-9272-42F4-84DA-88F406F2B39E}" type="presOf" srcId="{DBB61D28-C623-48F1-A140-FE688E01C501}" destId="{E3CED8AA-D796-409D-B5DE-B2B09E9E922B}" srcOrd="0" destOrd="0" presId="urn:microsoft.com/office/officeart/2005/8/layout/cycle2"/>
    <dgm:cxn modelId="{21838F35-4172-4EEC-85E0-688BF41802AB}" type="presOf" srcId="{CB49A6AD-F050-4375-890B-90C10259E908}" destId="{8E80F46E-FD5B-4425-8C46-BA94A5987A52}" srcOrd="0" destOrd="0" presId="urn:microsoft.com/office/officeart/2005/8/layout/cycle2"/>
    <dgm:cxn modelId="{8ED5CE0D-DD22-492F-9748-74F4A51645EC}" srcId="{CB49A6AD-F050-4375-890B-90C10259E908}" destId="{B20044B6-6A41-4BA2-9BBF-C9D8F214BEFD}" srcOrd="0" destOrd="0" parTransId="{2901CDEB-C9E5-48CF-B417-D474BDBFDAA0}" sibTransId="{046A4BF5-94DE-47EB-A4FB-7CFD490AFA38}"/>
    <dgm:cxn modelId="{9783CAC3-6C1D-4F72-AD62-3D08B159CC26}" type="presOf" srcId="{DBB61D28-C623-48F1-A140-FE688E01C501}" destId="{53CA575C-7824-429B-820C-9339F6C9C4A4}" srcOrd="1" destOrd="0" presId="urn:microsoft.com/office/officeart/2005/8/layout/cycle2"/>
    <dgm:cxn modelId="{EE16EDCC-E72F-4C0D-B2E6-BC8D5D647B26}" type="presOf" srcId="{D34A5653-1F9D-4111-8252-26B421DF58CE}" destId="{41106A9D-23EA-4D35-827E-5D0A59640335}" srcOrd="0" destOrd="0" presId="urn:microsoft.com/office/officeart/2005/8/layout/cycle2"/>
    <dgm:cxn modelId="{C3E1C197-5A48-4B9F-A22D-164FA4100917}" srcId="{CB49A6AD-F050-4375-890B-90C10259E908}" destId="{92364FF0-EC9C-43AA-AD0D-539ABA696076}" srcOrd="4" destOrd="0" parTransId="{DCD3F474-4972-4BFB-8FE7-8DF49596CA5B}" sibTransId="{DBB61D28-C623-48F1-A140-FE688E01C501}"/>
    <dgm:cxn modelId="{241DDC47-D90C-437D-90B1-600C554B1F3E}" type="presOf" srcId="{DB2D1204-E0C5-4A48-AC4D-EFC99DAB9AFB}" destId="{FF53FF4D-5771-46FD-8383-25F82DE7232B}" srcOrd="1" destOrd="0" presId="urn:microsoft.com/office/officeart/2005/8/layout/cycle2"/>
    <dgm:cxn modelId="{4130585B-3BDB-43A3-AA76-E1C6B832AC9A}" type="presParOf" srcId="{8E80F46E-FD5B-4425-8C46-BA94A5987A52}" destId="{BC4741CF-A535-42E8-8174-079B94222C68}" srcOrd="0" destOrd="0" presId="urn:microsoft.com/office/officeart/2005/8/layout/cycle2"/>
    <dgm:cxn modelId="{348909B5-F8E5-41EF-AF12-44DF97D584C2}" type="presParOf" srcId="{8E80F46E-FD5B-4425-8C46-BA94A5987A52}" destId="{E0840DD4-BE10-4684-8BEF-FB7EB117FA03}" srcOrd="1" destOrd="0" presId="urn:microsoft.com/office/officeart/2005/8/layout/cycle2"/>
    <dgm:cxn modelId="{1F949285-B702-4D00-951B-7449DF523B75}" type="presParOf" srcId="{E0840DD4-BE10-4684-8BEF-FB7EB117FA03}" destId="{E7BA3D1C-0DC0-4DFB-A484-AC2602F6177C}" srcOrd="0" destOrd="0" presId="urn:microsoft.com/office/officeart/2005/8/layout/cycle2"/>
    <dgm:cxn modelId="{A7B9E62C-086B-42B5-BAF5-473B1FFE422F}" type="presParOf" srcId="{8E80F46E-FD5B-4425-8C46-BA94A5987A52}" destId="{41106A9D-23EA-4D35-827E-5D0A59640335}" srcOrd="2" destOrd="0" presId="urn:microsoft.com/office/officeart/2005/8/layout/cycle2"/>
    <dgm:cxn modelId="{5BB41FE5-98F0-4BFD-BBC5-24E9391C5B14}" type="presParOf" srcId="{8E80F46E-FD5B-4425-8C46-BA94A5987A52}" destId="{1EF6B801-13D5-4FFE-B344-DB19EC9B463B}" srcOrd="3" destOrd="0" presId="urn:microsoft.com/office/officeart/2005/8/layout/cycle2"/>
    <dgm:cxn modelId="{7EBE9AED-C67F-4B1C-B8F1-65AA90E6D1CE}" type="presParOf" srcId="{1EF6B801-13D5-4FFE-B344-DB19EC9B463B}" destId="{F77A1551-C308-4F7C-ACC8-5F3FF4EB069D}" srcOrd="0" destOrd="0" presId="urn:microsoft.com/office/officeart/2005/8/layout/cycle2"/>
    <dgm:cxn modelId="{C3E0B950-6B28-470D-91FD-39BEF04F700A}" type="presParOf" srcId="{8E80F46E-FD5B-4425-8C46-BA94A5987A52}" destId="{483DD1DA-4924-4CD0-8358-F1FCEF2E8352}" srcOrd="4" destOrd="0" presId="urn:microsoft.com/office/officeart/2005/8/layout/cycle2"/>
    <dgm:cxn modelId="{6F116AFB-157F-4959-880A-F49204133464}" type="presParOf" srcId="{8E80F46E-FD5B-4425-8C46-BA94A5987A52}" destId="{09A6385C-2BB2-4542-9D3A-7A2554B7CB63}" srcOrd="5" destOrd="0" presId="urn:microsoft.com/office/officeart/2005/8/layout/cycle2"/>
    <dgm:cxn modelId="{3C2ED2AF-418E-4577-8D59-B6D104F91D6A}" type="presParOf" srcId="{09A6385C-2BB2-4542-9D3A-7A2554B7CB63}" destId="{DA9BC222-4F6E-4C11-8026-0CC0AEC9A14B}" srcOrd="0" destOrd="0" presId="urn:microsoft.com/office/officeart/2005/8/layout/cycle2"/>
    <dgm:cxn modelId="{9F2E556E-4929-4BDF-A621-DCC926C29894}" type="presParOf" srcId="{8E80F46E-FD5B-4425-8C46-BA94A5987A52}" destId="{9BE4C381-EC82-474C-A2F3-98C2F3728923}" srcOrd="6" destOrd="0" presId="urn:microsoft.com/office/officeart/2005/8/layout/cycle2"/>
    <dgm:cxn modelId="{52CA2A11-3110-4F67-AB63-E08302C58FE3}" type="presParOf" srcId="{8E80F46E-FD5B-4425-8C46-BA94A5987A52}" destId="{2D50F18A-5598-4F84-8924-26DA143062AC}" srcOrd="7" destOrd="0" presId="urn:microsoft.com/office/officeart/2005/8/layout/cycle2"/>
    <dgm:cxn modelId="{E695F541-17A3-4D77-A96A-B8144FED75E0}" type="presParOf" srcId="{2D50F18A-5598-4F84-8924-26DA143062AC}" destId="{FF53FF4D-5771-46FD-8383-25F82DE7232B}" srcOrd="0" destOrd="0" presId="urn:microsoft.com/office/officeart/2005/8/layout/cycle2"/>
    <dgm:cxn modelId="{9F1197E1-1CA0-4CC0-AFE3-4B16159472FF}" type="presParOf" srcId="{8E80F46E-FD5B-4425-8C46-BA94A5987A52}" destId="{F08D86D7-E5BB-4377-B445-2271FA67D9CA}" srcOrd="8" destOrd="0" presId="urn:microsoft.com/office/officeart/2005/8/layout/cycle2"/>
    <dgm:cxn modelId="{23959846-E281-451A-89D1-10C3205621B8}" type="presParOf" srcId="{8E80F46E-FD5B-4425-8C46-BA94A5987A52}" destId="{E3CED8AA-D796-409D-B5DE-B2B09E9E922B}" srcOrd="9" destOrd="0" presId="urn:microsoft.com/office/officeart/2005/8/layout/cycle2"/>
    <dgm:cxn modelId="{0452EF94-C472-4692-A48F-504AB8BC30FB}" type="presParOf" srcId="{E3CED8AA-D796-409D-B5DE-B2B09E9E922B}" destId="{53CA575C-7824-429B-820C-9339F6C9C4A4}" srcOrd="0" destOrd="0" presId="urn:microsoft.com/office/officeart/2005/8/layout/cycle2"/>
    <dgm:cxn modelId="{406F93C7-609D-482F-9789-485A77DA2899}" type="presParOf" srcId="{8E80F46E-FD5B-4425-8C46-BA94A5987A52}" destId="{29251A40-0D47-467E-9BCB-1DD3FA0AE4E0}" srcOrd="10" destOrd="0" presId="urn:microsoft.com/office/officeart/2005/8/layout/cycle2"/>
    <dgm:cxn modelId="{1EC95544-13E0-4461-96C0-D44A3989A840}" type="presParOf" srcId="{8E80F46E-FD5B-4425-8C46-BA94A5987A52}" destId="{21D0218E-AED0-4F0F-8D0A-0CA61E2485D2}" srcOrd="11" destOrd="0" presId="urn:microsoft.com/office/officeart/2005/8/layout/cycle2"/>
    <dgm:cxn modelId="{A50F388E-32B1-4819-AE0C-57CBDBFCA6BE}" type="presParOf" srcId="{21D0218E-AED0-4F0F-8D0A-0CA61E2485D2}" destId="{E50893E7-BD42-454D-A71B-39B67B57836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5038751" y="-772259"/>
          <a:ext cx="6003002" cy="6003002"/>
        </a:xfrm>
        <a:prstGeom prst="blockArc">
          <a:avLst>
            <a:gd name="adj1" fmla="val 18900000"/>
            <a:gd name="adj2" fmla="val 2700000"/>
            <a:gd name="adj3" fmla="val 360"/>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312762" y="202682"/>
          <a:ext cx="6020193" cy="4051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1. Economía para la gente </a:t>
          </a:r>
          <a:endParaRPr lang="es-ES" sz="1600" kern="1200" dirty="0"/>
        </a:p>
      </dsp:txBody>
      <dsp:txXfrm>
        <a:off x="312762" y="202682"/>
        <a:ext cx="6020193" cy="405187"/>
      </dsp:txXfrm>
    </dsp:sp>
    <dsp:sp modelId="{E7EC7453-3096-4F02-B053-3D4AEC535929}">
      <dsp:nvSpPr>
        <dsp:cNvPr id="0" name=""/>
        <dsp:cNvSpPr/>
      </dsp:nvSpPr>
      <dsp:spPr>
        <a:xfrm>
          <a:off x="59520" y="152034"/>
          <a:ext cx="506483" cy="50648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679695" y="810819"/>
          <a:ext cx="5653260" cy="405187"/>
        </a:xfrm>
        <a:prstGeom prst="rect">
          <a:avLst/>
        </a:prstGeom>
        <a:solidFill>
          <a:schemeClr val="accent5">
            <a:hueOff val="-1225557"/>
            <a:satOff val="-1705"/>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2. Bolivia al mundo y el mundo en Bolivia</a:t>
          </a:r>
          <a:endParaRPr lang="es-ES" sz="1600" kern="1200" dirty="0"/>
        </a:p>
      </dsp:txBody>
      <dsp:txXfrm>
        <a:off x="679695" y="810819"/>
        <a:ext cx="5653260" cy="405187"/>
      </dsp:txXfrm>
    </dsp:sp>
    <dsp:sp modelId="{7D426005-D7A4-4A02-B0DA-BBE4513E7A34}">
      <dsp:nvSpPr>
        <dsp:cNvPr id="0" name=""/>
        <dsp:cNvSpPr/>
      </dsp:nvSpPr>
      <dsp:spPr>
        <a:xfrm>
          <a:off x="426453" y="760171"/>
          <a:ext cx="506483" cy="506483"/>
        </a:xfrm>
        <a:prstGeom prst="ellipse">
          <a:avLst/>
        </a:prstGeom>
        <a:solidFill>
          <a:schemeClr val="lt1">
            <a:hueOff val="0"/>
            <a:satOff val="0"/>
            <a:lumOff val="0"/>
            <a:alphaOff val="0"/>
          </a:schemeClr>
        </a:solidFill>
        <a:ln w="12700" cap="flat" cmpd="sng" algn="ctr">
          <a:solidFill>
            <a:schemeClr val="accent5">
              <a:hueOff val="-1225557"/>
              <a:satOff val="-1705"/>
              <a:lumOff val="-654"/>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880773" y="1418511"/>
          <a:ext cx="5452182" cy="405187"/>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3. Bolivia 50-50</a:t>
          </a:r>
          <a:endParaRPr lang="es-ES" sz="1600" kern="1200" dirty="0"/>
        </a:p>
      </dsp:txBody>
      <dsp:txXfrm>
        <a:off x="880773" y="1418511"/>
        <a:ext cx="5452182" cy="405187"/>
      </dsp:txXfrm>
    </dsp:sp>
    <dsp:sp modelId="{414A1A57-94EE-4862-A8FF-3EBCE02CB5C0}">
      <dsp:nvSpPr>
        <dsp:cNvPr id="0" name=""/>
        <dsp:cNvSpPr/>
      </dsp:nvSpPr>
      <dsp:spPr>
        <a:xfrm>
          <a:off x="627531" y="1367862"/>
          <a:ext cx="506483" cy="506483"/>
        </a:xfrm>
        <a:prstGeom prst="ellipse">
          <a:avLst/>
        </a:prstGeom>
        <a:solidFill>
          <a:schemeClr val="lt1">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44975" y="2026648"/>
          <a:ext cx="5387980" cy="405187"/>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4. Bolivia moderna y eficiente</a:t>
          </a:r>
          <a:endParaRPr lang="es-ES" sz="1600" kern="1200" dirty="0"/>
        </a:p>
      </dsp:txBody>
      <dsp:txXfrm>
        <a:off x="944975" y="2026648"/>
        <a:ext cx="5387980" cy="405187"/>
      </dsp:txXfrm>
    </dsp:sp>
    <dsp:sp modelId="{3AE588D5-1CC6-40A7-8C7E-5C789F5C204E}">
      <dsp:nvSpPr>
        <dsp:cNvPr id="0" name=""/>
        <dsp:cNvSpPr/>
      </dsp:nvSpPr>
      <dsp:spPr>
        <a:xfrm>
          <a:off x="691733" y="1976000"/>
          <a:ext cx="506483" cy="506483"/>
        </a:xfrm>
        <a:prstGeom prst="ellipse">
          <a:avLst/>
        </a:prstGeom>
        <a:solidFill>
          <a:schemeClr val="lt1">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880773" y="2634785"/>
          <a:ext cx="5452182" cy="405187"/>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5. Bolivia Transparente</a:t>
          </a:r>
          <a:endParaRPr lang="es-ES" sz="1600" kern="1200" dirty="0"/>
        </a:p>
      </dsp:txBody>
      <dsp:txXfrm>
        <a:off x="880773" y="2634785"/>
        <a:ext cx="5452182" cy="405187"/>
      </dsp:txXfrm>
    </dsp:sp>
    <dsp:sp modelId="{4D5C97EB-A862-4385-9A18-6AB511E4DFE8}">
      <dsp:nvSpPr>
        <dsp:cNvPr id="0" name=""/>
        <dsp:cNvSpPr/>
      </dsp:nvSpPr>
      <dsp:spPr>
        <a:xfrm>
          <a:off x="627531" y="2584137"/>
          <a:ext cx="506483" cy="506483"/>
        </a:xfrm>
        <a:prstGeom prst="ellipse">
          <a:avLst/>
        </a:prstGeom>
        <a:solidFill>
          <a:schemeClr val="lt1">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679695" y="3242477"/>
          <a:ext cx="5653260" cy="405187"/>
        </a:xfrm>
        <a:prstGeom prst="rect">
          <a:avLst/>
        </a:prstGeom>
        <a:solidFill>
          <a:schemeClr val="accent5">
            <a:hueOff val="-6127787"/>
            <a:satOff val="-852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6. Bolivia bienestar para todos</a:t>
          </a:r>
          <a:endParaRPr lang="es-ES" sz="1600" kern="1200" dirty="0"/>
        </a:p>
      </dsp:txBody>
      <dsp:txXfrm>
        <a:off x="679695" y="3242477"/>
        <a:ext cx="5653260" cy="405187"/>
      </dsp:txXfrm>
    </dsp:sp>
    <dsp:sp modelId="{849DC093-A5A2-48E8-BCB9-67E3937A5610}">
      <dsp:nvSpPr>
        <dsp:cNvPr id="0" name=""/>
        <dsp:cNvSpPr/>
      </dsp:nvSpPr>
      <dsp:spPr>
        <a:xfrm>
          <a:off x="426453" y="3191828"/>
          <a:ext cx="506483" cy="506483"/>
        </a:xfrm>
        <a:prstGeom prst="ellipse">
          <a:avLst/>
        </a:prstGeom>
        <a:solidFill>
          <a:schemeClr val="lt1">
            <a:hueOff val="0"/>
            <a:satOff val="0"/>
            <a:lumOff val="0"/>
            <a:alphaOff val="0"/>
          </a:schemeClr>
        </a:solidFill>
        <a:ln w="12700" cap="flat" cmpd="sng" algn="ctr">
          <a:solidFill>
            <a:schemeClr val="accent5">
              <a:hueOff val="-6127787"/>
              <a:satOff val="-8523"/>
              <a:lumOff val="-3268"/>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F79564-8E00-446C-B234-75EBB74F096B}">
      <dsp:nvSpPr>
        <dsp:cNvPr id="0" name=""/>
        <dsp:cNvSpPr/>
      </dsp:nvSpPr>
      <dsp:spPr>
        <a:xfrm>
          <a:off x="312762" y="3850614"/>
          <a:ext cx="6020193" cy="405187"/>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1617" tIns="40640" rIns="40640" bIns="40640" numCol="1" spcCol="1270" anchor="ctr" anchorCtr="0">
          <a:noAutofit/>
        </a:bodyPr>
        <a:lstStyle/>
        <a:p>
          <a:pPr lvl="0" algn="just" defTabSz="711200">
            <a:lnSpc>
              <a:spcPct val="90000"/>
            </a:lnSpc>
            <a:spcBef>
              <a:spcPct val="0"/>
            </a:spcBef>
            <a:spcAft>
              <a:spcPct val="35000"/>
            </a:spcAft>
          </a:pPr>
          <a:r>
            <a:rPr lang="es-ES" sz="1600" kern="1200"/>
            <a:t>7. Bolivia verde y sustentable</a:t>
          </a:r>
          <a:endParaRPr lang="es-ES" sz="1600" kern="1200" dirty="0"/>
        </a:p>
      </dsp:txBody>
      <dsp:txXfrm>
        <a:off x="312762" y="3850614"/>
        <a:ext cx="6020193" cy="405187"/>
      </dsp:txXfrm>
    </dsp:sp>
    <dsp:sp modelId="{D8F3A970-786F-468B-AEF4-C4E2C925A398}">
      <dsp:nvSpPr>
        <dsp:cNvPr id="0" name=""/>
        <dsp:cNvSpPr/>
      </dsp:nvSpPr>
      <dsp:spPr>
        <a:xfrm>
          <a:off x="59520" y="3799965"/>
          <a:ext cx="506483" cy="506483"/>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4994806" y="-765290"/>
          <a:ext cx="5948546" cy="5948546"/>
        </a:xfrm>
        <a:prstGeom prst="blockArc">
          <a:avLst>
            <a:gd name="adj1" fmla="val 18900000"/>
            <a:gd name="adj2" fmla="val 2700000"/>
            <a:gd name="adj3" fmla="val 363"/>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355837" y="232650"/>
          <a:ext cx="6141855" cy="465123"/>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OEI.01 Incrementar al 20% la participación industrial en el PIB nacional.</a:t>
          </a:r>
        </a:p>
      </dsp:txBody>
      <dsp:txXfrm>
        <a:off x="355837" y="232650"/>
        <a:ext cx="6141855" cy="465123"/>
      </dsp:txXfrm>
    </dsp:sp>
    <dsp:sp modelId="{E7EC7453-3096-4F02-B053-3D4AEC535929}">
      <dsp:nvSpPr>
        <dsp:cNvPr id="0" name=""/>
        <dsp:cNvSpPr/>
      </dsp:nvSpPr>
      <dsp:spPr>
        <a:xfrm>
          <a:off x="65134" y="174509"/>
          <a:ext cx="581404" cy="58140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738432" y="930246"/>
          <a:ext cx="5759259" cy="465123"/>
        </a:xfrm>
        <a:prstGeom prst="rect">
          <a:avLst/>
        </a:prstGeom>
        <a:solidFill>
          <a:schemeClr val="tx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bg1"/>
              </a:solidFill>
            </a:rPr>
            <a:t>OEI.02 Reducir 25 % las Importaciones Manufactureras.</a:t>
          </a:r>
        </a:p>
      </dsp:txBody>
      <dsp:txXfrm>
        <a:off x="738432" y="930246"/>
        <a:ext cx="5759259" cy="465123"/>
      </dsp:txXfrm>
    </dsp:sp>
    <dsp:sp modelId="{7D426005-D7A4-4A02-B0DA-BBE4513E7A34}">
      <dsp:nvSpPr>
        <dsp:cNvPr id="0" name=""/>
        <dsp:cNvSpPr/>
      </dsp:nvSpPr>
      <dsp:spPr>
        <a:xfrm>
          <a:off x="447730" y="872106"/>
          <a:ext cx="581404" cy="58140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913384" y="1627843"/>
          <a:ext cx="5584308" cy="46512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OEI.03 Implementar </a:t>
          </a:r>
          <a:r>
            <a:rPr lang="es-ES" sz="1600" kern="1200" dirty="0" err="1">
              <a:solidFill>
                <a:schemeClr val="tx2">
                  <a:lumMod val="50000"/>
                </a:schemeClr>
              </a:solidFill>
            </a:rPr>
            <a:t>APP´s</a:t>
          </a:r>
          <a:r>
            <a:rPr lang="es-ES" sz="1600" kern="1200" dirty="0">
              <a:solidFill>
                <a:schemeClr val="tx2">
                  <a:lumMod val="50000"/>
                </a:schemeClr>
              </a:solidFill>
            </a:rPr>
            <a:t> con 12 complejos Industriales.</a:t>
          </a:r>
        </a:p>
      </dsp:txBody>
      <dsp:txXfrm>
        <a:off x="913384" y="1627843"/>
        <a:ext cx="5584308" cy="465123"/>
      </dsp:txXfrm>
    </dsp:sp>
    <dsp:sp modelId="{414A1A57-94EE-4862-A8FF-3EBCE02CB5C0}">
      <dsp:nvSpPr>
        <dsp:cNvPr id="0" name=""/>
        <dsp:cNvSpPr/>
      </dsp:nvSpPr>
      <dsp:spPr>
        <a:xfrm>
          <a:off x="622682" y="1569703"/>
          <a:ext cx="581404" cy="58140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13384" y="2324998"/>
          <a:ext cx="5584308" cy="465123"/>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OEI.04 Incrementar en 50% las exportaciones con Valor Agregado.</a:t>
          </a:r>
        </a:p>
      </dsp:txBody>
      <dsp:txXfrm>
        <a:off x="913384" y="2324998"/>
        <a:ext cx="5584308" cy="465123"/>
      </dsp:txXfrm>
    </dsp:sp>
    <dsp:sp modelId="{3AE588D5-1CC6-40A7-8C7E-5C789F5C204E}">
      <dsp:nvSpPr>
        <dsp:cNvPr id="0" name=""/>
        <dsp:cNvSpPr/>
      </dsp:nvSpPr>
      <dsp:spPr>
        <a:xfrm>
          <a:off x="622682" y="2266858"/>
          <a:ext cx="581404" cy="581404"/>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738432" y="3022595"/>
          <a:ext cx="5759259" cy="46512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OEI.05 Formalizar 60.000 empleos industriales.</a:t>
          </a:r>
        </a:p>
      </dsp:txBody>
      <dsp:txXfrm>
        <a:off x="738432" y="3022595"/>
        <a:ext cx="5759259" cy="465123"/>
      </dsp:txXfrm>
    </dsp:sp>
    <dsp:sp modelId="{4D5C97EB-A862-4385-9A18-6AB511E4DFE8}">
      <dsp:nvSpPr>
        <dsp:cNvPr id="0" name=""/>
        <dsp:cNvSpPr/>
      </dsp:nvSpPr>
      <dsp:spPr>
        <a:xfrm>
          <a:off x="447730" y="2964455"/>
          <a:ext cx="581404" cy="581404"/>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355837" y="3720192"/>
          <a:ext cx="6141855" cy="465123"/>
        </a:xfrm>
        <a:prstGeom prst="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19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OEI.06 Reducir en 20% la intensidad energética industrial.</a:t>
          </a:r>
        </a:p>
      </dsp:txBody>
      <dsp:txXfrm>
        <a:off x="355837" y="3720192"/>
        <a:ext cx="6141855" cy="465123"/>
      </dsp:txXfrm>
    </dsp:sp>
    <dsp:sp modelId="{849DC093-A5A2-48E8-BCB9-67E3937A5610}">
      <dsp:nvSpPr>
        <dsp:cNvPr id="0" name=""/>
        <dsp:cNvSpPr/>
      </dsp:nvSpPr>
      <dsp:spPr>
        <a:xfrm>
          <a:off x="65134" y="3662052"/>
          <a:ext cx="581404" cy="58140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5135018" y="-786606"/>
          <a:ext cx="6115108" cy="6115108"/>
        </a:xfrm>
        <a:prstGeom prst="blockArc">
          <a:avLst>
            <a:gd name="adj1" fmla="val 18900000"/>
            <a:gd name="adj2" fmla="val 2700000"/>
            <a:gd name="adj3" fmla="val 353"/>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428300" y="336221"/>
          <a:ext cx="6271078" cy="478170"/>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OEI.01 Incrementar al 20% la participación industrial en el PIB nacional.</a:t>
          </a:r>
        </a:p>
      </dsp:txBody>
      <dsp:txXfrm>
        <a:off x="428300" y="336221"/>
        <a:ext cx="6271078" cy="478170"/>
      </dsp:txXfrm>
    </dsp:sp>
    <dsp:sp modelId="{E7EC7453-3096-4F02-B053-3D4AEC535929}">
      <dsp:nvSpPr>
        <dsp:cNvPr id="0" name=""/>
        <dsp:cNvSpPr/>
      </dsp:nvSpPr>
      <dsp:spPr>
        <a:xfrm>
          <a:off x="66709" y="179404"/>
          <a:ext cx="597713" cy="59771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758894" y="956341"/>
          <a:ext cx="5877750" cy="478170"/>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OEI.02 Reducir 25 % las Importaciones Manufactureras.</a:t>
          </a:r>
        </a:p>
      </dsp:txBody>
      <dsp:txXfrm>
        <a:off x="758894" y="956341"/>
        <a:ext cx="5877750" cy="478170"/>
      </dsp:txXfrm>
    </dsp:sp>
    <dsp:sp modelId="{7D426005-D7A4-4A02-B0DA-BBE4513E7A34}">
      <dsp:nvSpPr>
        <dsp:cNvPr id="0" name=""/>
        <dsp:cNvSpPr/>
      </dsp:nvSpPr>
      <dsp:spPr>
        <a:xfrm>
          <a:off x="460037" y="896570"/>
          <a:ext cx="597713" cy="597713"/>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938753" y="1673507"/>
          <a:ext cx="5697890" cy="478170"/>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OEI.03 Implementar </a:t>
          </a:r>
          <a:r>
            <a:rPr lang="es-ES" sz="1600" kern="1200" dirty="0" err="1">
              <a:solidFill>
                <a:schemeClr val="tx2">
                  <a:lumMod val="50000"/>
                </a:schemeClr>
              </a:solidFill>
            </a:rPr>
            <a:t>APP´s</a:t>
          </a:r>
          <a:r>
            <a:rPr lang="es-ES" sz="1600" kern="1200" dirty="0">
              <a:solidFill>
                <a:schemeClr val="tx2">
                  <a:lumMod val="50000"/>
                </a:schemeClr>
              </a:solidFill>
            </a:rPr>
            <a:t> con 12 complejos Industriales.</a:t>
          </a:r>
        </a:p>
      </dsp:txBody>
      <dsp:txXfrm>
        <a:off x="938753" y="1673507"/>
        <a:ext cx="5697890" cy="478170"/>
      </dsp:txXfrm>
    </dsp:sp>
    <dsp:sp modelId="{414A1A57-94EE-4862-A8FF-3EBCE02CB5C0}">
      <dsp:nvSpPr>
        <dsp:cNvPr id="0" name=""/>
        <dsp:cNvSpPr/>
      </dsp:nvSpPr>
      <dsp:spPr>
        <a:xfrm>
          <a:off x="639896" y="1613735"/>
          <a:ext cx="597713" cy="597713"/>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38753" y="2390218"/>
          <a:ext cx="5697890" cy="478170"/>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OEI.04 Incrementar en 50% las exportaciones con Valor Agregado.</a:t>
          </a:r>
        </a:p>
      </dsp:txBody>
      <dsp:txXfrm>
        <a:off x="938753" y="2390218"/>
        <a:ext cx="5697890" cy="478170"/>
      </dsp:txXfrm>
    </dsp:sp>
    <dsp:sp modelId="{3AE588D5-1CC6-40A7-8C7E-5C789F5C204E}">
      <dsp:nvSpPr>
        <dsp:cNvPr id="0" name=""/>
        <dsp:cNvSpPr/>
      </dsp:nvSpPr>
      <dsp:spPr>
        <a:xfrm>
          <a:off x="639896" y="2330446"/>
          <a:ext cx="597713" cy="59771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758894" y="3107383"/>
          <a:ext cx="5877750" cy="478170"/>
        </a:xfrm>
        <a:prstGeom prst="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OEI.05 Formalizar 60.000 empleos industriales.</a:t>
          </a:r>
        </a:p>
      </dsp:txBody>
      <dsp:txXfrm>
        <a:off x="758894" y="3107383"/>
        <a:ext cx="5877750" cy="478170"/>
      </dsp:txXfrm>
    </dsp:sp>
    <dsp:sp modelId="{4D5C97EB-A862-4385-9A18-6AB511E4DFE8}">
      <dsp:nvSpPr>
        <dsp:cNvPr id="0" name=""/>
        <dsp:cNvSpPr/>
      </dsp:nvSpPr>
      <dsp:spPr>
        <a:xfrm>
          <a:off x="460037" y="3047612"/>
          <a:ext cx="597713" cy="597713"/>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365566" y="3824548"/>
          <a:ext cx="6271078" cy="478170"/>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9548"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OEI.06 Reducir en 20% la intensidad energética industrial.</a:t>
          </a:r>
        </a:p>
      </dsp:txBody>
      <dsp:txXfrm>
        <a:off x="365566" y="3824548"/>
        <a:ext cx="6271078" cy="478170"/>
      </dsp:txXfrm>
    </dsp:sp>
    <dsp:sp modelId="{849DC093-A5A2-48E8-BCB9-67E3937A5610}">
      <dsp:nvSpPr>
        <dsp:cNvPr id="0" name=""/>
        <dsp:cNvSpPr/>
      </dsp:nvSpPr>
      <dsp:spPr>
        <a:xfrm>
          <a:off x="66709" y="3764777"/>
          <a:ext cx="597713" cy="59771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5019737" y="-769080"/>
          <a:ext cx="5978162" cy="5978162"/>
        </a:xfrm>
        <a:prstGeom prst="blockArc">
          <a:avLst>
            <a:gd name="adj1" fmla="val 18900000"/>
            <a:gd name="adj2" fmla="val 2700000"/>
            <a:gd name="adj3" fmla="val 361"/>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357567" y="233810"/>
          <a:ext cx="6550324" cy="467443"/>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OEI.01 Incrementar al 20% la participación industrial en el PIB nacional.</a:t>
          </a:r>
        </a:p>
      </dsp:txBody>
      <dsp:txXfrm>
        <a:off x="357567" y="233810"/>
        <a:ext cx="6550324" cy="467443"/>
      </dsp:txXfrm>
    </dsp:sp>
    <dsp:sp modelId="{E7EC7453-3096-4F02-B053-3D4AEC535929}">
      <dsp:nvSpPr>
        <dsp:cNvPr id="0" name=""/>
        <dsp:cNvSpPr/>
      </dsp:nvSpPr>
      <dsp:spPr>
        <a:xfrm>
          <a:off x="65414" y="175380"/>
          <a:ext cx="584304" cy="58430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742071" y="934886"/>
          <a:ext cx="6165820" cy="467443"/>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OEI.02 Reducir 25 % las Importaciones Manufactureras.</a:t>
          </a:r>
        </a:p>
      </dsp:txBody>
      <dsp:txXfrm>
        <a:off x="742071" y="934886"/>
        <a:ext cx="6165820" cy="467443"/>
      </dsp:txXfrm>
    </dsp:sp>
    <dsp:sp modelId="{7D426005-D7A4-4A02-B0DA-BBE4513E7A34}">
      <dsp:nvSpPr>
        <dsp:cNvPr id="0" name=""/>
        <dsp:cNvSpPr/>
      </dsp:nvSpPr>
      <dsp:spPr>
        <a:xfrm>
          <a:off x="449919" y="876456"/>
          <a:ext cx="584304" cy="58430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917895" y="1635963"/>
          <a:ext cx="5989996" cy="467443"/>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OEI.03 Implementar </a:t>
          </a:r>
          <a:r>
            <a:rPr lang="es-ES" sz="1600" kern="1200" dirty="0" err="1">
              <a:solidFill>
                <a:schemeClr val="tx2">
                  <a:lumMod val="50000"/>
                </a:schemeClr>
              </a:solidFill>
            </a:rPr>
            <a:t>APP´s</a:t>
          </a:r>
          <a:r>
            <a:rPr lang="es-ES" sz="1600" kern="1200" dirty="0">
              <a:solidFill>
                <a:schemeClr val="tx2">
                  <a:lumMod val="50000"/>
                </a:schemeClr>
              </a:solidFill>
            </a:rPr>
            <a:t> con 12 complejos Industriales.</a:t>
          </a:r>
        </a:p>
      </dsp:txBody>
      <dsp:txXfrm>
        <a:off x="917895" y="1635963"/>
        <a:ext cx="5989996" cy="467443"/>
      </dsp:txXfrm>
    </dsp:sp>
    <dsp:sp modelId="{414A1A57-94EE-4862-A8FF-3EBCE02CB5C0}">
      <dsp:nvSpPr>
        <dsp:cNvPr id="0" name=""/>
        <dsp:cNvSpPr/>
      </dsp:nvSpPr>
      <dsp:spPr>
        <a:xfrm>
          <a:off x="625743" y="1577532"/>
          <a:ext cx="584304" cy="58430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17895" y="2336595"/>
          <a:ext cx="5989996" cy="467443"/>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OEI.04 Incrementar en 50% las exportaciones con Valor Agregado.</a:t>
          </a:r>
        </a:p>
      </dsp:txBody>
      <dsp:txXfrm>
        <a:off x="917895" y="2336595"/>
        <a:ext cx="5989996" cy="467443"/>
      </dsp:txXfrm>
    </dsp:sp>
    <dsp:sp modelId="{3AE588D5-1CC6-40A7-8C7E-5C789F5C204E}">
      <dsp:nvSpPr>
        <dsp:cNvPr id="0" name=""/>
        <dsp:cNvSpPr/>
      </dsp:nvSpPr>
      <dsp:spPr>
        <a:xfrm>
          <a:off x="625743" y="2278165"/>
          <a:ext cx="584304" cy="584304"/>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742071" y="3037671"/>
          <a:ext cx="6165820" cy="467443"/>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OEI.05 Formalizar 60.000 empleos industriales.</a:t>
          </a:r>
        </a:p>
      </dsp:txBody>
      <dsp:txXfrm>
        <a:off x="742071" y="3037671"/>
        <a:ext cx="6165820" cy="467443"/>
      </dsp:txXfrm>
    </dsp:sp>
    <dsp:sp modelId="{4D5C97EB-A862-4385-9A18-6AB511E4DFE8}">
      <dsp:nvSpPr>
        <dsp:cNvPr id="0" name=""/>
        <dsp:cNvSpPr/>
      </dsp:nvSpPr>
      <dsp:spPr>
        <a:xfrm>
          <a:off x="449919" y="2979241"/>
          <a:ext cx="584304" cy="584304"/>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357567" y="3738748"/>
          <a:ext cx="6550324" cy="467443"/>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103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OEI.06 Reducir en 20% la intensidad energética industrial.</a:t>
          </a:r>
        </a:p>
      </dsp:txBody>
      <dsp:txXfrm>
        <a:off x="357567" y="3738748"/>
        <a:ext cx="6550324" cy="467443"/>
      </dsp:txXfrm>
    </dsp:sp>
    <dsp:sp modelId="{849DC093-A5A2-48E8-BCB9-67E3937A5610}">
      <dsp:nvSpPr>
        <dsp:cNvPr id="0" name=""/>
        <dsp:cNvSpPr/>
      </dsp:nvSpPr>
      <dsp:spPr>
        <a:xfrm>
          <a:off x="65414" y="3680317"/>
          <a:ext cx="584304" cy="58430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5040850" y="-772290"/>
          <a:ext cx="6003243" cy="6003243"/>
        </a:xfrm>
        <a:prstGeom prst="blockArc">
          <a:avLst>
            <a:gd name="adj1" fmla="val 18900000"/>
            <a:gd name="adj2" fmla="val 2700000"/>
            <a:gd name="adj3" fmla="val 36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359032" y="234793"/>
          <a:ext cx="6576557" cy="46940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OEI.01 Incrementar al 20% la participación industrial en el PIB nacional.</a:t>
          </a:r>
        </a:p>
      </dsp:txBody>
      <dsp:txXfrm>
        <a:off x="359032" y="234793"/>
        <a:ext cx="6576557" cy="469408"/>
      </dsp:txXfrm>
    </dsp:sp>
    <dsp:sp modelId="{E7EC7453-3096-4F02-B053-3D4AEC535929}">
      <dsp:nvSpPr>
        <dsp:cNvPr id="0" name=""/>
        <dsp:cNvSpPr/>
      </dsp:nvSpPr>
      <dsp:spPr>
        <a:xfrm>
          <a:off x="65652" y="176117"/>
          <a:ext cx="586760" cy="5867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745152" y="938816"/>
          <a:ext cx="6190436" cy="469408"/>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OEI.02 Reducir 25 % las Importaciones Manufactureras.</a:t>
          </a:r>
        </a:p>
      </dsp:txBody>
      <dsp:txXfrm>
        <a:off x="745152" y="938816"/>
        <a:ext cx="6190436" cy="469408"/>
      </dsp:txXfrm>
    </dsp:sp>
    <dsp:sp modelId="{7D426005-D7A4-4A02-B0DA-BBE4513E7A34}">
      <dsp:nvSpPr>
        <dsp:cNvPr id="0" name=""/>
        <dsp:cNvSpPr/>
      </dsp:nvSpPr>
      <dsp:spPr>
        <a:xfrm>
          <a:off x="451772" y="880140"/>
          <a:ext cx="586760" cy="58676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921715" y="1642838"/>
          <a:ext cx="6013873" cy="469408"/>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OEI.03 Implementar </a:t>
          </a:r>
          <a:r>
            <a:rPr lang="es-ES" sz="1600" kern="1200" dirty="0" err="1">
              <a:solidFill>
                <a:schemeClr val="tx2">
                  <a:lumMod val="50000"/>
                </a:schemeClr>
              </a:solidFill>
            </a:rPr>
            <a:t>APP´s</a:t>
          </a:r>
          <a:r>
            <a:rPr lang="es-ES" sz="1600" kern="1200" dirty="0">
              <a:solidFill>
                <a:schemeClr val="tx2">
                  <a:lumMod val="50000"/>
                </a:schemeClr>
              </a:solidFill>
            </a:rPr>
            <a:t> con 12 complejos Industriales.</a:t>
          </a:r>
        </a:p>
      </dsp:txBody>
      <dsp:txXfrm>
        <a:off x="921715" y="1642838"/>
        <a:ext cx="6013873" cy="469408"/>
      </dsp:txXfrm>
    </dsp:sp>
    <dsp:sp modelId="{414A1A57-94EE-4862-A8FF-3EBCE02CB5C0}">
      <dsp:nvSpPr>
        <dsp:cNvPr id="0" name=""/>
        <dsp:cNvSpPr/>
      </dsp:nvSpPr>
      <dsp:spPr>
        <a:xfrm>
          <a:off x="628335" y="1584162"/>
          <a:ext cx="586760" cy="586760"/>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21715" y="2346415"/>
          <a:ext cx="6013873" cy="46940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OEI.04 Incrementar en 50% las exportaciones con Valor Agregado.</a:t>
          </a:r>
        </a:p>
      </dsp:txBody>
      <dsp:txXfrm>
        <a:off x="921715" y="2346415"/>
        <a:ext cx="6013873" cy="469408"/>
      </dsp:txXfrm>
    </dsp:sp>
    <dsp:sp modelId="{3AE588D5-1CC6-40A7-8C7E-5C789F5C204E}">
      <dsp:nvSpPr>
        <dsp:cNvPr id="0" name=""/>
        <dsp:cNvSpPr/>
      </dsp:nvSpPr>
      <dsp:spPr>
        <a:xfrm>
          <a:off x="628335" y="2287739"/>
          <a:ext cx="586760" cy="586760"/>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745152" y="3050438"/>
          <a:ext cx="6190436" cy="46940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OEI.05 Formalizar 60.000 empleos industriales.</a:t>
          </a:r>
        </a:p>
      </dsp:txBody>
      <dsp:txXfrm>
        <a:off x="745152" y="3050438"/>
        <a:ext cx="6190436" cy="469408"/>
      </dsp:txXfrm>
    </dsp:sp>
    <dsp:sp modelId="{4D5C97EB-A862-4385-9A18-6AB511E4DFE8}">
      <dsp:nvSpPr>
        <dsp:cNvPr id="0" name=""/>
        <dsp:cNvSpPr/>
      </dsp:nvSpPr>
      <dsp:spPr>
        <a:xfrm>
          <a:off x="451772" y="2991762"/>
          <a:ext cx="586760" cy="586760"/>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359032" y="3754461"/>
          <a:ext cx="6576557" cy="46940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593"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OEI.06 Reducir en 20% la intensidad energética industrial.</a:t>
          </a:r>
        </a:p>
      </dsp:txBody>
      <dsp:txXfrm>
        <a:off x="359032" y="3754461"/>
        <a:ext cx="6576557" cy="469408"/>
      </dsp:txXfrm>
    </dsp:sp>
    <dsp:sp modelId="{849DC093-A5A2-48E8-BCB9-67E3937A5610}">
      <dsp:nvSpPr>
        <dsp:cNvPr id="0" name=""/>
        <dsp:cNvSpPr/>
      </dsp:nvSpPr>
      <dsp:spPr>
        <a:xfrm>
          <a:off x="65652" y="3695785"/>
          <a:ext cx="586760" cy="5867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2E1E9-065A-4C71-A82E-4428472B715E}">
      <dsp:nvSpPr>
        <dsp:cNvPr id="0" name=""/>
        <dsp:cNvSpPr/>
      </dsp:nvSpPr>
      <dsp:spPr>
        <a:xfrm>
          <a:off x="-5083076" y="-778709"/>
          <a:ext cx="6053405" cy="6053405"/>
        </a:xfrm>
        <a:prstGeom prst="blockArc">
          <a:avLst>
            <a:gd name="adj1" fmla="val 18900000"/>
            <a:gd name="adj2" fmla="val 2700000"/>
            <a:gd name="adj3" fmla="val 35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A0872D-A3DA-4D54-882C-807FCB9EBB48}">
      <dsp:nvSpPr>
        <dsp:cNvPr id="0" name=""/>
        <dsp:cNvSpPr/>
      </dsp:nvSpPr>
      <dsp:spPr>
        <a:xfrm>
          <a:off x="361962" y="236758"/>
          <a:ext cx="6274457" cy="473337"/>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OEI.01 Incrementar al 20% la participación industrial en el PIB nacional.</a:t>
          </a:r>
        </a:p>
      </dsp:txBody>
      <dsp:txXfrm>
        <a:off x="361962" y="236758"/>
        <a:ext cx="6274457" cy="473337"/>
      </dsp:txXfrm>
    </dsp:sp>
    <dsp:sp modelId="{E7EC7453-3096-4F02-B053-3D4AEC535929}">
      <dsp:nvSpPr>
        <dsp:cNvPr id="0" name=""/>
        <dsp:cNvSpPr/>
      </dsp:nvSpPr>
      <dsp:spPr>
        <a:xfrm>
          <a:off x="66126" y="177591"/>
          <a:ext cx="591671" cy="59167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EF3ED3-0CFA-41D6-A35E-10903F10207D}">
      <dsp:nvSpPr>
        <dsp:cNvPr id="0" name=""/>
        <dsp:cNvSpPr/>
      </dsp:nvSpPr>
      <dsp:spPr>
        <a:xfrm>
          <a:off x="751314" y="946674"/>
          <a:ext cx="5885105" cy="47333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OEI.02 Reducir 25 % las Importaciones Manufactureras.</a:t>
          </a:r>
        </a:p>
      </dsp:txBody>
      <dsp:txXfrm>
        <a:off x="751314" y="946674"/>
        <a:ext cx="5885105" cy="473337"/>
      </dsp:txXfrm>
    </dsp:sp>
    <dsp:sp modelId="{7D426005-D7A4-4A02-B0DA-BBE4513E7A34}">
      <dsp:nvSpPr>
        <dsp:cNvPr id="0" name=""/>
        <dsp:cNvSpPr/>
      </dsp:nvSpPr>
      <dsp:spPr>
        <a:xfrm>
          <a:off x="455478" y="887507"/>
          <a:ext cx="591671" cy="59167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588A9-62B6-41E6-BD3E-6E4B75BA121F}">
      <dsp:nvSpPr>
        <dsp:cNvPr id="0" name=""/>
        <dsp:cNvSpPr/>
      </dsp:nvSpPr>
      <dsp:spPr>
        <a:xfrm>
          <a:off x="929355" y="1656591"/>
          <a:ext cx="5707064" cy="47333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OEI.03 Implementar </a:t>
          </a:r>
          <a:r>
            <a:rPr lang="es-ES" sz="1600" kern="1200" dirty="0" err="1">
              <a:solidFill>
                <a:schemeClr val="tx2">
                  <a:lumMod val="50000"/>
                </a:schemeClr>
              </a:solidFill>
            </a:rPr>
            <a:t>APP´s</a:t>
          </a:r>
          <a:r>
            <a:rPr lang="es-ES" sz="1600" kern="1200" dirty="0">
              <a:solidFill>
                <a:schemeClr val="tx2">
                  <a:lumMod val="50000"/>
                </a:schemeClr>
              </a:solidFill>
            </a:rPr>
            <a:t> con 12 complejos Industriales.</a:t>
          </a:r>
        </a:p>
      </dsp:txBody>
      <dsp:txXfrm>
        <a:off x="929355" y="1656591"/>
        <a:ext cx="5707064" cy="473337"/>
      </dsp:txXfrm>
    </dsp:sp>
    <dsp:sp modelId="{414A1A57-94EE-4862-A8FF-3EBCE02CB5C0}">
      <dsp:nvSpPr>
        <dsp:cNvPr id="0" name=""/>
        <dsp:cNvSpPr/>
      </dsp:nvSpPr>
      <dsp:spPr>
        <a:xfrm>
          <a:off x="633519" y="1597423"/>
          <a:ext cx="591671" cy="591671"/>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F14E5A-0B0F-4ED1-910D-E914F8D1024B}">
      <dsp:nvSpPr>
        <dsp:cNvPr id="0" name=""/>
        <dsp:cNvSpPr/>
      </dsp:nvSpPr>
      <dsp:spPr>
        <a:xfrm>
          <a:off x="929355" y="2366057"/>
          <a:ext cx="5707064" cy="47333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OEI.04 Incrementar en 50% las exportaciones con Valor Agregado.</a:t>
          </a:r>
        </a:p>
      </dsp:txBody>
      <dsp:txXfrm>
        <a:off x="929355" y="2366057"/>
        <a:ext cx="5707064" cy="473337"/>
      </dsp:txXfrm>
    </dsp:sp>
    <dsp:sp modelId="{3AE588D5-1CC6-40A7-8C7E-5C789F5C204E}">
      <dsp:nvSpPr>
        <dsp:cNvPr id="0" name=""/>
        <dsp:cNvSpPr/>
      </dsp:nvSpPr>
      <dsp:spPr>
        <a:xfrm>
          <a:off x="633519" y="2306890"/>
          <a:ext cx="591671" cy="591671"/>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04014-174F-4C5B-BF4E-49AB780D1103}">
      <dsp:nvSpPr>
        <dsp:cNvPr id="0" name=""/>
        <dsp:cNvSpPr/>
      </dsp:nvSpPr>
      <dsp:spPr>
        <a:xfrm>
          <a:off x="751314" y="3075973"/>
          <a:ext cx="5885105" cy="473337"/>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OEI.05 Formalizar 60.000 empleos industriales.</a:t>
          </a:r>
        </a:p>
      </dsp:txBody>
      <dsp:txXfrm>
        <a:off x="751314" y="3075973"/>
        <a:ext cx="5885105" cy="473337"/>
      </dsp:txXfrm>
    </dsp:sp>
    <dsp:sp modelId="{4D5C97EB-A862-4385-9A18-6AB511E4DFE8}">
      <dsp:nvSpPr>
        <dsp:cNvPr id="0" name=""/>
        <dsp:cNvSpPr/>
      </dsp:nvSpPr>
      <dsp:spPr>
        <a:xfrm>
          <a:off x="455478" y="3016806"/>
          <a:ext cx="591671" cy="591671"/>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86F46-64C0-491D-A03D-7A4BBE761658}">
      <dsp:nvSpPr>
        <dsp:cNvPr id="0" name=""/>
        <dsp:cNvSpPr/>
      </dsp:nvSpPr>
      <dsp:spPr>
        <a:xfrm>
          <a:off x="361962" y="3785889"/>
          <a:ext cx="6274457" cy="473337"/>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5712" tIns="40640" rIns="40640" bIns="40640" numCol="1" spcCol="1270" anchor="ctr" anchorCtr="0">
          <a:noAutofit/>
        </a:bodyPr>
        <a:lstStyle/>
        <a:p>
          <a:pPr lvl="0" algn="just" defTabSz="711200">
            <a:lnSpc>
              <a:spcPct val="90000"/>
            </a:lnSpc>
            <a:spcBef>
              <a:spcPct val="0"/>
            </a:spcBef>
            <a:spcAft>
              <a:spcPct val="35000"/>
            </a:spcAft>
          </a:pPr>
          <a:r>
            <a:rPr lang="es-ES" sz="1600" kern="1200" dirty="0">
              <a:solidFill>
                <a:schemeClr val="tx2">
                  <a:lumMod val="50000"/>
                </a:schemeClr>
              </a:solidFill>
            </a:rPr>
            <a:t>OEI.06 Reducir en 20% la intensidad energética industrial.</a:t>
          </a:r>
        </a:p>
      </dsp:txBody>
      <dsp:txXfrm>
        <a:off x="361962" y="3785889"/>
        <a:ext cx="6274457" cy="473337"/>
      </dsp:txXfrm>
    </dsp:sp>
    <dsp:sp modelId="{849DC093-A5A2-48E8-BCB9-67E3937A5610}">
      <dsp:nvSpPr>
        <dsp:cNvPr id="0" name=""/>
        <dsp:cNvSpPr/>
      </dsp:nvSpPr>
      <dsp:spPr>
        <a:xfrm>
          <a:off x="66126" y="3726722"/>
          <a:ext cx="591671" cy="59167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2219D-88E3-4FC5-9902-3FE7B355AA37}">
      <dsp:nvSpPr>
        <dsp:cNvPr id="0" name=""/>
        <dsp:cNvSpPr/>
      </dsp:nvSpPr>
      <dsp:spPr>
        <a:xfrm rot="16200000">
          <a:off x="-931218" y="1460476"/>
          <a:ext cx="2061516" cy="265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324" bIns="0" numCol="1" spcCol="1270" anchor="t" anchorCtr="0">
          <a:noAutofit/>
        </a:bodyPr>
        <a:lstStyle/>
        <a:p>
          <a:pPr lvl="0" algn="r" defTabSz="311150">
            <a:lnSpc>
              <a:spcPct val="90000"/>
            </a:lnSpc>
            <a:spcBef>
              <a:spcPct val="0"/>
            </a:spcBef>
            <a:spcAft>
              <a:spcPct val="35000"/>
            </a:spcAft>
          </a:pPr>
          <a:r>
            <a:rPr lang="es-BO" sz="700" b="1" kern="1200" dirty="0"/>
            <a:t>PROGRAMA DE AGUA Y ALCANTARILLADO EN ÁREAS PERIURBANAS (PERIURBANOS </a:t>
          </a:r>
          <a:r>
            <a:rPr lang="es-BO" sz="700" b="1" kern="1200" dirty="0" err="1"/>
            <a:t>KfWI</a:t>
          </a:r>
          <a:r>
            <a:rPr lang="es-BO" sz="700" b="1" kern="1200" dirty="0"/>
            <a:t>)</a:t>
          </a:r>
          <a:endParaRPr lang="es-BO" sz="700" kern="1200" dirty="0"/>
        </a:p>
      </dsp:txBody>
      <dsp:txXfrm>
        <a:off x="-931218" y="1460476"/>
        <a:ext cx="2061516" cy="265689"/>
      </dsp:txXfrm>
    </dsp:sp>
    <dsp:sp modelId="{678417F5-8425-44FE-9FBE-1981C97A3FD5}">
      <dsp:nvSpPr>
        <dsp:cNvPr id="0" name=""/>
        <dsp:cNvSpPr/>
      </dsp:nvSpPr>
      <dsp:spPr>
        <a:xfrm>
          <a:off x="232384" y="92555"/>
          <a:ext cx="1323417" cy="2683286"/>
        </a:xfrm>
        <a:prstGeom prst="rect">
          <a:avLst/>
        </a:prstGeom>
        <a:solidFill>
          <a:srgbClr val="5B9BD5">
            <a:alpha val="50196"/>
          </a:srgbClr>
        </a:solid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4324" rIns="42672" bIns="42672" numCol="1" spcCol="1270" anchor="t" anchorCtr="0">
          <a:noAutofit/>
        </a:bodyPr>
        <a:lstStyle/>
        <a:p>
          <a:pPr marL="57150" lvl="1" indent="0" algn="ctr"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USD15,700,000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a:p>
          <a:pPr marL="57150" lvl="1" indent="0" algn="ctr" defTabSz="26670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0" algn="ctr" defTabSz="26670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13/09/2013</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31/07/2027</a:t>
          </a:r>
        </a:p>
        <a:p>
          <a:pPr marL="57150" lvl="1" indent="0" algn="ctr" defTabSz="266700">
            <a:lnSpc>
              <a:spcPct val="90000"/>
            </a:lnSpc>
            <a:spcBef>
              <a:spcPct val="0"/>
            </a:spcBef>
            <a:spcAft>
              <a:spcPct val="15000"/>
            </a:spcAft>
            <a:buChar char="••"/>
          </a:pPr>
          <a:endParaRPr lang="es-BO" sz="600" kern="1200" dirty="0"/>
        </a:p>
        <a:p>
          <a:pPr marL="57150" lvl="1" indent="0" algn="ctr"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r>
            <a:rPr lang="es-ES" sz="700" b="1" kern="1200" dirty="0" err="1">
              <a:solidFill>
                <a:schemeClr val="tx1"/>
              </a:solidFill>
              <a:latin typeface="Century Gothic" panose="020B0502020202020204" pitchFamily="34" charset="0"/>
            </a:rPr>
            <a:t>DPTO</a:t>
          </a:r>
          <a:r>
            <a:rPr lang="es-ES" sz="700" b="1" kern="1200" dirty="0">
              <a:solidFill>
                <a:schemeClr val="tx1"/>
              </a:solidFill>
              <a:latin typeface="Century Gothic" panose="020B0502020202020204" pitchFamily="34" charset="0"/>
            </a:rPr>
            <a:t>:</a:t>
          </a:r>
          <a:endParaRPr lang="es-BO" sz="600" kern="1200" dirty="0"/>
        </a:p>
        <a:p>
          <a:pPr marL="57150" lvl="1" indent="0" algn="l" defTabSz="266700">
            <a:lnSpc>
              <a:spcPct val="90000"/>
            </a:lnSpc>
            <a:spcBef>
              <a:spcPct val="0"/>
            </a:spcBef>
            <a:spcAft>
              <a:spcPct val="15000"/>
            </a:spcAft>
            <a:buChar char="••"/>
          </a:pPr>
          <a:r>
            <a:rPr lang="es-ES" sz="700" b="1" kern="1200" dirty="0">
              <a:solidFill>
                <a:schemeClr val="tx1"/>
              </a:solidFill>
              <a:latin typeface="Century Gothic" panose="020B0502020202020204" pitchFamily="34" charset="0"/>
            </a:rPr>
            <a:t>SANTA CRUZ</a:t>
          </a:r>
          <a:endParaRPr lang="es-BO" sz="700" kern="1200" dirty="0">
            <a:solidFill>
              <a:schemeClr val="tx1"/>
            </a:solidFill>
          </a:endParaRPr>
        </a:p>
        <a:p>
          <a:pPr marL="57150" lvl="1" indent="0" algn="l"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endParaRPr lang="es-BO" sz="600" kern="1200" dirty="0"/>
        </a:p>
      </dsp:txBody>
      <dsp:txXfrm>
        <a:off x="232384" y="92555"/>
        <a:ext cx="1323417" cy="2683286"/>
      </dsp:txXfrm>
    </dsp:sp>
    <dsp:sp modelId="{802F3EE8-24B1-4342-9047-F643F41D0457}">
      <dsp:nvSpPr>
        <dsp:cNvPr id="0" name=""/>
        <dsp:cNvSpPr/>
      </dsp:nvSpPr>
      <dsp:spPr>
        <a:xfrm>
          <a:off x="-128882" y="7932"/>
          <a:ext cx="772514" cy="593136"/>
        </a:xfrm>
        <a:prstGeom prst="rect">
          <a:avLst/>
        </a:prstGeom>
        <a:blipFill rotWithShape="1">
          <a:blip xmlns:r="http://schemas.openxmlformats.org/officeDocument/2006/relationships" r:embed="rId1"/>
          <a:srcRect/>
          <a:stretch>
            <a:fillRect l="-11000" r="-11000"/>
          </a:stretch>
        </a:blip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dsp:style>
    </dsp:sp>
    <dsp:sp modelId="{68684858-B4E0-4277-8861-ED5C2DB5EC2E}">
      <dsp:nvSpPr>
        <dsp:cNvPr id="0" name=""/>
        <dsp:cNvSpPr/>
      </dsp:nvSpPr>
      <dsp:spPr>
        <a:xfrm rot="16200000">
          <a:off x="1015862" y="1400995"/>
          <a:ext cx="2019141" cy="265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324" bIns="0" numCol="1" spcCol="1270" anchor="t" anchorCtr="0">
          <a:noAutofit/>
        </a:bodyPr>
        <a:lstStyle/>
        <a:p>
          <a:pPr lvl="0" algn="ctr" defTabSz="311150">
            <a:lnSpc>
              <a:spcPct val="90000"/>
            </a:lnSpc>
            <a:spcBef>
              <a:spcPct val="0"/>
            </a:spcBef>
            <a:spcAft>
              <a:spcPct val="35000"/>
            </a:spcAft>
            <a:buNone/>
          </a:pPr>
          <a:r>
            <a:rPr lang="es-MX" sz="700" b="1" kern="1200" dirty="0">
              <a:solidFill>
                <a:prstClr val="black">
                  <a:hueOff val="0"/>
                  <a:satOff val="0"/>
                  <a:lumOff val="0"/>
                  <a:alphaOff val="0"/>
                </a:prstClr>
              </a:solidFill>
              <a:latin typeface="+mn-lt"/>
              <a:ea typeface="+mn-ea"/>
              <a:cs typeface="+mn-cs"/>
            </a:rPr>
            <a:t>PROGRAMA AGUA POTABLE Y ALCANTARILLADO SANITARIO CONTRAVALOR ESPAÑA (CONTRAVALOR ESPAÑA) </a:t>
          </a:r>
        </a:p>
      </dsp:txBody>
      <dsp:txXfrm>
        <a:off x="1015862" y="1400995"/>
        <a:ext cx="2019141" cy="265689"/>
      </dsp:txXfrm>
    </dsp:sp>
    <dsp:sp modelId="{572C7916-1BB6-4DEF-B74A-BC5F2DDB49DF}">
      <dsp:nvSpPr>
        <dsp:cNvPr id="0" name=""/>
        <dsp:cNvSpPr/>
      </dsp:nvSpPr>
      <dsp:spPr>
        <a:xfrm>
          <a:off x="2188309" y="151000"/>
          <a:ext cx="1323417" cy="2690535"/>
        </a:xfrm>
        <a:prstGeom prst="rect">
          <a:avLst/>
        </a:prstGeom>
        <a:solidFill>
          <a:srgbClr val="7030A0">
            <a:alpha val="50196"/>
          </a:srgbClr>
        </a:solid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4324" rIns="42672" bIns="42672" numCol="1" spcCol="1270" anchor="t" anchorCtr="0">
          <a:noAutofit/>
        </a:bodyPr>
        <a:lstStyle/>
        <a:p>
          <a:pPr marL="57150" lvl="1" indent="0" algn="l"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endParaRPr lang="es-BO" sz="600" kern="1200" dirty="0"/>
        </a:p>
        <a:p>
          <a:pPr marL="57150" lvl="1" indent="0" algn="ctr" defTabSz="2667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USD30,000,000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a:p>
          <a:pPr marL="57150" lvl="1" indent="0" algn="l"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15/09/2009</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Hasta la ejecución total de los recursos</a:t>
          </a:r>
        </a:p>
        <a:p>
          <a:pPr marL="57150" lvl="1" indent="0" algn="l" defTabSz="266700">
            <a:lnSpc>
              <a:spcPct val="90000"/>
            </a:lnSpc>
            <a:spcBef>
              <a:spcPct val="0"/>
            </a:spcBef>
            <a:spcAft>
              <a:spcPct val="15000"/>
            </a:spcAft>
            <a:buChar char="••"/>
          </a:pPr>
          <a:endParaRPr lang="es-BO" sz="600" b="1" kern="1200" dirty="0">
            <a:solidFill>
              <a:schemeClr val="tx1"/>
            </a:solidFill>
            <a:latin typeface="Century Gothic" panose="020B0502020202020204" pitchFamily="34" charset="0"/>
          </a:endParaRPr>
        </a:p>
        <a:p>
          <a:pPr marL="57150" lvl="1" indent="0" algn="l" defTabSz="266700">
            <a:lnSpc>
              <a:spcPct val="90000"/>
            </a:lnSpc>
            <a:spcBef>
              <a:spcPct val="0"/>
            </a:spcBef>
            <a:spcAft>
              <a:spcPct val="15000"/>
            </a:spcAft>
            <a:buChar char="••"/>
          </a:pPr>
          <a:r>
            <a:rPr lang="es-ES" sz="600" b="1" kern="1200" dirty="0" err="1">
              <a:solidFill>
                <a:schemeClr val="tx1"/>
              </a:solidFill>
              <a:latin typeface="Century Gothic" panose="020B0502020202020204" pitchFamily="34" charset="0"/>
            </a:rPr>
            <a:t>DPTO</a:t>
          </a:r>
          <a:r>
            <a:rPr lang="es-ES" sz="600" b="1" kern="1200" dirty="0">
              <a:solidFill>
                <a:schemeClr val="tx1"/>
              </a:solidFill>
              <a:latin typeface="Century Gothic" panose="020B0502020202020204" pitchFamily="34" charset="0"/>
            </a:rPr>
            <a:t>: </a:t>
          </a:r>
          <a:endParaRPr lang="es-ES" sz="6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266700">
            <a:lnSpc>
              <a:spcPct val="90000"/>
            </a:lnSpc>
            <a:spcBef>
              <a:spcPct val="0"/>
            </a:spcBef>
            <a:spcAft>
              <a:spcPct val="15000"/>
            </a:spcAft>
            <a:buChar char="••"/>
          </a:pPr>
          <a:r>
            <a:rPr lang="es-BO" sz="600" b="1" kern="1200" dirty="0">
              <a:solidFill>
                <a:schemeClr val="tx1"/>
              </a:solidFill>
              <a:latin typeface="Century Gothic" panose="020B0502020202020204" pitchFamily="34" charset="0"/>
            </a:rPr>
            <a:t>LA PAZ </a:t>
          </a:r>
        </a:p>
      </dsp:txBody>
      <dsp:txXfrm>
        <a:off x="2188309" y="151000"/>
        <a:ext cx="1323417" cy="2690535"/>
      </dsp:txXfrm>
    </dsp:sp>
    <dsp:sp modelId="{05B48C12-1766-4C14-948E-9F344BF22349}">
      <dsp:nvSpPr>
        <dsp:cNvPr id="0" name=""/>
        <dsp:cNvSpPr/>
      </dsp:nvSpPr>
      <dsp:spPr>
        <a:xfrm>
          <a:off x="1774260" y="-19135"/>
          <a:ext cx="828229" cy="657162"/>
        </a:xfrm>
        <a:prstGeom prst="rect">
          <a:avLst/>
        </a:prstGeom>
        <a:blipFill rotWithShape="1">
          <a:blip xmlns:r="http://schemas.openxmlformats.org/officeDocument/2006/relationships" r:embed="rId2"/>
          <a:srcRect/>
          <a:stretch>
            <a:fillRect l="-17000" r="-17000"/>
          </a:stretch>
        </a:blip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sp>
    <dsp:sp modelId="{9C71B954-EA49-4972-A53A-903DEF600A3C}">
      <dsp:nvSpPr>
        <dsp:cNvPr id="0" name=""/>
        <dsp:cNvSpPr/>
      </dsp:nvSpPr>
      <dsp:spPr>
        <a:xfrm rot="16200000">
          <a:off x="2761472" y="1359143"/>
          <a:ext cx="2318038" cy="265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324" bIns="0" numCol="1" spcCol="1270" anchor="t" anchorCtr="0">
          <a:noAutofit/>
        </a:bodyPr>
        <a:lstStyle/>
        <a:p>
          <a:pPr lvl="0" algn="ctr" defTabSz="311150">
            <a:lnSpc>
              <a:spcPct val="90000"/>
            </a:lnSpc>
            <a:spcBef>
              <a:spcPct val="0"/>
            </a:spcBef>
            <a:spcAft>
              <a:spcPct val="35000"/>
            </a:spcAft>
          </a:pPr>
          <a:r>
            <a:rPr lang="es-MX" sz="700" b="1" kern="1200" dirty="0">
              <a:solidFill>
                <a:prstClr val="black">
                  <a:hueOff val="0"/>
                  <a:satOff val="0"/>
                  <a:lumOff val="0"/>
                  <a:alphaOff val="0"/>
                </a:prstClr>
              </a:solidFill>
              <a:latin typeface="Calibri"/>
              <a:ea typeface="+mn-ea"/>
              <a:cs typeface="+mn-cs"/>
            </a:rPr>
            <a:t>PROGRAMA DE AGUA Y SANEAMIENTO PARA COMUNIDADES RURALES, CIUDADES MENORES E INTERMEDIAS (Apoyo al </a:t>
          </a:r>
          <a:r>
            <a:rPr lang="es-MX" sz="700" b="1" kern="1200" dirty="0" err="1">
              <a:solidFill>
                <a:prstClr val="black">
                  <a:hueOff val="0"/>
                  <a:satOff val="0"/>
                  <a:lumOff val="0"/>
                  <a:alphaOff val="0"/>
                </a:prstClr>
              </a:solidFill>
              <a:latin typeface="Calibri"/>
              <a:ea typeface="+mn-ea"/>
              <a:cs typeface="+mn-cs"/>
            </a:rPr>
            <a:t>PASCIM</a:t>
          </a:r>
          <a:r>
            <a:rPr lang="es-MX" sz="700" b="1" kern="1200" dirty="0">
              <a:solidFill>
                <a:prstClr val="black">
                  <a:hueOff val="0"/>
                  <a:satOff val="0"/>
                  <a:lumOff val="0"/>
                  <a:alphaOff val="0"/>
                </a:prstClr>
              </a:solidFill>
              <a:latin typeface="Calibri"/>
              <a:ea typeface="+mn-ea"/>
              <a:cs typeface="+mn-cs"/>
            </a:rPr>
            <a:t>)</a:t>
          </a:r>
          <a:endParaRPr lang="es-BO" sz="700" b="1" kern="1200" dirty="0">
            <a:solidFill>
              <a:prstClr val="black">
                <a:hueOff val="0"/>
                <a:satOff val="0"/>
                <a:lumOff val="0"/>
                <a:alphaOff val="0"/>
              </a:prstClr>
            </a:solidFill>
            <a:latin typeface="Calibri"/>
            <a:ea typeface="+mn-ea"/>
            <a:cs typeface="+mn-cs"/>
          </a:endParaRPr>
        </a:p>
      </dsp:txBody>
      <dsp:txXfrm>
        <a:off x="2761472" y="1359143"/>
        <a:ext cx="2318038" cy="265689"/>
      </dsp:txXfrm>
    </dsp:sp>
    <dsp:sp modelId="{D301C24E-5DB5-431C-93A2-B1BEF12F4145}">
      <dsp:nvSpPr>
        <dsp:cNvPr id="0" name=""/>
        <dsp:cNvSpPr/>
      </dsp:nvSpPr>
      <dsp:spPr>
        <a:xfrm>
          <a:off x="4101424" y="161407"/>
          <a:ext cx="1323417" cy="2663718"/>
        </a:xfrm>
        <a:prstGeom prst="rect">
          <a:avLst/>
        </a:prstGeom>
        <a:solidFill>
          <a:srgbClr val="548235">
            <a:alpha val="50196"/>
          </a:srgbClr>
        </a:solid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4324" rIns="42672" bIns="42672" numCol="1" spcCol="1270" anchor="t" anchorCtr="0">
          <a:noAutofit/>
        </a:bodyPr>
        <a:lstStyle/>
        <a:p>
          <a:pPr marL="57150" lvl="1" indent="-57150" algn="l" defTabSz="266700">
            <a:lnSpc>
              <a:spcPct val="90000"/>
            </a:lnSpc>
            <a:spcBef>
              <a:spcPct val="0"/>
            </a:spcBef>
            <a:spcAft>
              <a:spcPct val="15000"/>
            </a:spcAft>
            <a:buChar char="••"/>
          </a:pPr>
          <a:endParaRPr lang="es-BO" sz="600" kern="1200" dirty="0"/>
        </a:p>
        <a:p>
          <a:pPr marL="57150" lvl="1" indent="-57150" algn="l" defTabSz="266700">
            <a:lnSpc>
              <a:spcPct val="90000"/>
            </a:lnSpc>
            <a:spcBef>
              <a:spcPct val="0"/>
            </a:spcBef>
            <a:spcAft>
              <a:spcPct val="15000"/>
            </a:spcAft>
            <a:buChar char="••"/>
          </a:pPr>
          <a:endParaRPr lang="es-BO" sz="600" kern="1200" dirty="0"/>
        </a:p>
        <a:p>
          <a:pPr marL="57150" lvl="1" indent="-57150" algn="l" defTabSz="266700">
            <a:lnSpc>
              <a:spcPct val="90000"/>
            </a:lnSpc>
            <a:spcBef>
              <a:spcPct val="0"/>
            </a:spcBef>
            <a:spcAft>
              <a:spcPct val="15000"/>
            </a:spcAft>
            <a:buChar char="••"/>
          </a:pPr>
          <a:endParaRPr lang="es-BO" sz="600" kern="1200" dirty="0"/>
        </a:p>
        <a:p>
          <a:pPr marL="57150" lvl="1" indent="-57150" algn="l"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57150" algn="ctr"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USD </a:t>
          </a:r>
          <a:r>
            <a:rPr lang="es-BO" sz="700" b="1" kern="1200" dirty="0">
              <a:effectLst>
                <a:outerShdw blurRad="38100" dist="38100" dir="2700000" algn="tl">
                  <a:srgbClr val="000000">
                    <a:alpha val="43137"/>
                  </a:srgbClr>
                </a:outerShdw>
              </a:effectLst>
              <a:latin typeface="Century Gothic" panose="020B0502020202020204" pitchFamily="34" charset="0"/>
            </a:rPr>
            <a:t>13,536,959</a:t>
          </a:r>
        </a:p>
        <a:p>
          <a:pPr marL="57150" lvl="1" indent="-57150" algn="l"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30/04/2025</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30/04/2030</a:t>
          </a:r>
        </a:p>
        <a:p>
          <a:pPr marL="57150" lvl="1" indent="-57150" algn="l" defTabSz="266700">
            <a:lnSpc>
              <a:spcPct val="90000"/>
            </a:lnSpc>
            <a:spcBef>
              <a:spcPct val="0"/>
            </a:spcBef>
            <a:spcAft>
              <a:spcPct val="15000"/>
            </a:spcAft>
            <a:buChar char="••"/>
          </a:pPr>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BO" sz="600" b="1" kern="1200" dirty="0" err="1">
              <a:solidFill>
                <a:prstClr val="black"/>
              </a:solidFill>
              <a:latin typeface="Century Gothic" panose="020B0502020202020204" pitchFamily="34" charset="0"/>
              <a:ea typeface="+mn-ea"/>
              <a:cs typeface="+mn-cs"/>
            </a:rPr>
            <a:t>DPTOS</a:t>
          </a:r>
          <a:r>
            <a:rPr lang="es-BO" sz="600" b="1" kern="1200" dirty="0">
              <a:solidFill>
                <a:prstClr val="black"/>
              </a:solidFill>
              <a:latin typeface="Century Gothic" panose="020B0502020202020204" pitchFamily="34" charset="0"/>
              <a:ea typeface="+mn-ea"/>
              <a:cs typeface="+mn-cs"/>
            </a:rPr>
            <a:t>: </a:t>
          </a: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mn-ea"/>
              <a:cs typeface="+mn-cs"/>
            </a:rPr>
            <a:t>LA PAZ, CHUQUISACA, POTOSÍ, COCHABAMBA, TARIJA, SANTA CRUZ Y PANDO</a:t>
          </a:r>
          <a:endParaRPr lang="es-BO" sz="600" b="1" kern="1200" dirty="0">
            <a:solidFill>
              <a:prstClr val="black"/>
            </a:solidFill>
            <a:latin typeface="Century Gothic" panose="020B0502020202020204" pitchFamily="34" charset="0"/>
            <a:ea typeface="+mn-ea"/>
            <a:cs typeface="+mn-cs"/>
          </a:endParaRPr>
        </a:p>
      </dsp:txBody>
      <dsp:txXfrm>
        <a:off x="4101424" y="161407"/>
        <a:ext cx="1323417" cy="2663718"/>
      </dsp:txXfrm>
    </dsp:sp>
    <dsp:sp modelId="{586647A0-6032-479C-BC49-D07E4A13875F}">
      <dsp:nvSpPr>
        <dsp:cNvPr id="0" name=""/>
        <dsp:cNvSpPr/>
      </dsp:nvSpPr>
      <dsp:spPr>
        <a:xfrm>
          <a:off x="3600781" y="-19135"/>
          <a:ext cx="950256" cy="648602"/>
        </a:xfrm>
        <a:prstGeom prst="rect">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53000" r="-53000"/>
          </a:stretch>
        </a:blip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dsp:style>
    </dsp:sp>
    <dsp:sp modelId="{A6F20F58-7701-46E4-ACDC-BF62FA688678}">
      <dsp:nvSpPr>
        <dsp:cNvPr id="0" name=""/>
        <dsp:cNvSpPr/>
      </dsp:nvSpPr>
      <dsp:spPr>
        <a:xfrm rot="16200000">
          <a:off x="4914091" y="1445542"/>
          <a:ext cx="2088841" cy="265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324" bIns="0" numCol="1" spcCol="1270" anchor="t" anchorCtr="0">
          <a:noAutofit/>
        </a:bodyPr>
        <a:lstStyle/>
        <a:p>
          <a:pPr lvl="0" algn="ctr" defTabSz="311150">
            <a:lnSpc>
              <a:spcPct val="90000"/>
            </a:lnSpc>
            <a:spcBef>
              <a:spcPct val="0"/>
            </a:spcBef>
            <a:spcAft>
              <a:spcPct val="35000"/>
            </a:spcAft>
            <a:buNone/>
          </a:pPr>
          <a:r>
            <a:rPr lang="es-MX" sz="700" b="1" kern="1200" dirty="0">
              <a:solidFill>
                <a:prstClr val="black">
                  <a:hueOff val="0"/>
                  <a:satOff val="0"/>
                  <a:lumOff val="0"/>
                  <a:alphaOff val="0"/>
                </a:prstClr>
              </a:solidFill>
              <a:latin typeface="Calibri"/>
              <a:ea typeface="+mn-ea"/>
              <a:cs typeface="+mn-cs"/>
            </a:rPr>
            <a:t>PROGRAMA MAS INVERSIÓN PARA EL AGUA (</a:t>
          </a:r>
          <a:r>
            <a:rPr lang="es-MX" sz="700" b="1" kern="1200" dirty="0" err="1">
              <a:solidFill>
                <a:prstClr val="black">
                  <a:hueOff val="0"/>
                  <a:satOff val="0"/>
                  <a:lumOff val="0"/>
                  <a:alphaOff val="0"/>
                </a:prstClr>
              </a:solidFill>
              <a:latin typeface="Calibri"/>
              <a:ea typeface="+mn-ea"/>
              <a:cs typeface="+mn-cs"/>
            </a:rPr>
            <a:t>MIAGUA</a:t>
          </a:r>
          <a:r>
            <a:rPr lang="es-MX" sz="700" b="1" kern="1200" dirty="0">
              <a:solidFill>
                <a:prstClr val="black">
                  <a:hueOff val="0"/>
                  <a:satOff val="0"/>
                  <a:lumOff val="0"/>
                  <a:alphaOff val="0"/>
                </a:prstClr>
              </a:solidFill>
              <a:latin typeface="Calibri"/>
              <a:ea typeface="+mn-ea"/>
              <a:cs typeface="+mn-cs"/>
            </a:rPr>
            <a:t> V-CAF)</a:t>
          </a:r>
          <a:r>
            <a:rPr lang="es-ES" sz="700" b="1" kern="1200" dirty="0">
              <a:solidFill>
                <a:prstClr val="black">
                  <a:hueOff val="0"/>
                  <a:satOff val="0"/>
                  <a:lumOff val="0"/>
                  <a:alphaOff val="0"/>
                </a:prstClr>
              </a:solidFill>
              <a:latin typeface="Calibri"/>
              <a:ea typeface="+mn-ea"/>
              <a:cs typeface="+mn-cs"/>
            </a:rPr>
            <a:t>  </a:t>
          </a:r>
          <a:endParaRPr lang="es-BO" sz="700" b="1" kern="1200" dirty="0">
            <a:solidFill>
              <a:prstClr val="black">
                <a:hueOff val="0"/>
                <a:satOff val="0"/>
                <a:lumOff val="0"/>
                <a:alphaOff val="0"/>
              </a:prstClr>
            </a:solidFill>
            <a:latin typeface="Calibri"/>
            <a:ea typeface="+mn-ea"/>
            <a:cs typeface="+mn-cs"/>
          </a:endParaRPr>
        </a:p>
      </dsp:txBody>
      <dsp:txXfrm>
        <a:off x="4914091" y="1445542"/>
        <a:ext cx="2088841" cy="265689"/>
      </dsp:txXfrm>
    </dsp:sp>
    <dsp:sp modelId="{38887FA7-EACB-43BE-882A-6FE4C23CC4B1}">
      <dsp:nvSpPr>
        <dsp:cNvPr id="0" name=""/>
        <dsp:cNvSpPr/>
      </dsp:nvSpPr>
      <dsp:spPr>
        <a:xfrm>
          <a:off x="6109496" y="133197"/>
          <a:ext cx="1323417" cy="2676895"/>
        </a:xfrm>
        <a:prstGeom prst="rect">
          <a:avLst/>
        </a:prstGeom>
        <a:solidFill>
          <a:srgbClr val="BF9000">
            <a:alpha val="50196"/>
          </a:srgbClr>
        </a:solid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4324" rIns="42672" bIns="42672" numCol="1" spcCol="1270" anchor="t" anchorCtr="0">
          <a:noAutofit/>
        </a:bodyPr>
        <a:lstStyle/>
        <a:p>
          <a:pPr marL="57150" lvl="1" indent="-57150" algn="l" defTabSz="266700">
            <a:lnSpc>
              <a:spcPct val="90000"/>
            </a:lnSpc>
            <a:spcBef>
              <a:spcPct val="0"/>
            </a:spcBef>
            <a:spcAft>
              <a:spcPct val="15000"/>
            </a:spcAft>
            <a:buChar char="••"/>
          </a:pPr>
          <a:endParaRPr lang="es-BO" sz="600" kern="1200" dirty="0"/>
        </a:p>
        <a:p>
          <a:pPr marL="57150" lvl="1" indent="-57150" algn="l" defTabSz="266700">
            <a:lnSpc>
              <a:spcPct val="90000"/>
            </a:lnSpc>
            <a:spcBef>
              <a:spcPct val="0"/>
            </a:spcBef>
            <a:spcAft>
              <a:spcPct val="15000"/>
            </a:spcAft>
            <a:buChar char="••"/>
          </a:pPr>
          <a:endParaRPr lang="es-BO" sz="600" kern="1200" dirty="0"/>
        </a:p>
        <a:p>
          <a:pPr marL="57150" lvl="1" indent="-57150" algn="l" defTabSz="400050">
            <a:lnSpc>
              <a:spcPct val="90000"/>
            </a:lnSpc>
            <a:spcBef>
              <a:spcPct val="0"/>
            </a:spcBef>
            <a:spcAft>
              <a:spcPct val="15000"/>
            </a:spcAft>
            <a:buChar char="••"/>
          </a:pPr>
          <a:endParaRPr lang="es-BO" sz="900" kern="1200" dirty="0"/>
        </a:p>
        <a:p>
          <a:pPr marL="57150" lvl="1" indent="-57150" algn="l" defTabSz="311150">
            <a:lnSpc>
              <a:spcPct val="90000"/>
            </a:lnSpc>
            <a:spcBef>
              <a:spcPct val="0"/>
            </a:spcBef>
            <a:spcAft>
              <a:spcPct val="15000"/>
            </a:spcAft>
            <a:buChar char="••"/>
          </a:pPr>
          <a:r>
            <a:rPr lang="es-ES" sz="700" b="1" kern="1200" dirty="0">
              <a:latin typeface="Century Gothic" panose="020B0502020202020204" pitchFamily="34" charset="0"/>
            </a:rPr>
            <a:t>MONTO DEL PRÉSTAMO:</a:t>
          </a:r>
          <a:endParaRPr lang="es-BO" sz="700" kern="1200" dirty="0"/>
        </a:p>
        <a:p>
          <a:pPr marL="57150" lvl="1" indent="-57150" algn="ctr" defTabSz="311150">
            <a:lnSpc>
              <a:spcPct val="90000"/>
            </a:lnSpc>
            <a:spcBef>
              <a:spcPct val="0"/>
            </a:spcBef>
            <a:spcAft>
              <a:spcPct val="15000"/>
            </a:spcAft>
            <a:buChar char="••"/>
          </a:pPr>
          <a:r>
            <a:rPr lang="es-ES" sz="700" b="1" kern="1200" dirty="0">
              <a:latin typeface="Century Gothic" panose="020B0502020202020204" pitchFamily="34" charset="0"/>
            </a:rPr>
            <a:t>EUR 77,000,000</a:t>
          </a:r>
          <a:endParaRPr lang="es-BO" sz="7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29/10/2018</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30/11/2026</a:t>
          </a:r>
        </a:p>
        <a:p>
          <a:pPr marL="57150" lvl="1" indent="-57150" algn="l" defTabSz="266700">
            <a:lnSpc>
              <a:spcPct val="90000"/>
            </a:lnSpc>
            <a:spcBef>
              <a:spcPct val="0"/>
            </a:spcBef>
            <a:spcAft>
              <a:spcPct val="15000"/>
            </a:spcAft>
            <a:buChar char="••"/>
          </a:pP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a:t>
          </a:r>
          <a:endParaRPr lang="es-ES" sz="600" b="1" kern="1200" dirty="0">
            <a:solidFill>
              <a:prstClr val="black"/>
            </a:solidFill>
            <a:latin typeface="Century Gothic" panose="020B0502020202020204" pitchFamily="34" charset="0"/>
            <a:ea typeface="+mn-ea"/>
            <a:cs typeface="+mn-cs"/>
            <a:sym typeface="Calibri"/>
          </a:endParaRPr>
        </a:p>
        <a:p>
          <a:pPr marL="57150" lvl="1" indent="-57150" algn="l" defTabSz="2667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mn-ea"/>
              <a:cs typeface="+mn-cs"/>
            </a:rPr>
            <a:t>TARIJA, POTOSÍ, BENI, LA PAZ, COCHABAMBA, CHUQUISACA, PANDO SANTA CRUZ</a:t>
          </a:r>
          <a:endParaRPr lang="es-ES" sz="600" b="1" kern="1200" dirty="0">
            <a:solidFill>
              <a:prstClr val="black"/>
            </a:solidFill>
            <a:latin typeface="Century Gothic" panose="020B0502020202020204" pitchFamily="34" charset="0"/>
            <a:ea typeface="+mn-ea"/>
            <a:cs typeface="+mn-cs"/>
            <a:sym typeface="Calibri"/>
          </a:endParaRPr>
        </a:p>
      </dsp:txBody>
      <dsp:txXfrm>
        <a:off x="6109496" y="133197"/>
        <a:ext cx="1323417" cy="2676895"/>
      </dsp:txXfrm>
    </dsp:sp>
    <dsp:sp modelId="{678C5398-1015-4EA9-B231-62AFE7FFE6D8}">
      <dsp:nvSpPr>
        <dsp:cNvPr id="0" name=""/>
        <dsp:cNvSpPr/>
      </dsp:nvSpPr>
      <dsp:spPr>
        <a:xfrm>
          <a:off x="5664318" y="-19135"/>
          <a:ext cx="890332" cy="676271"/>
        </a:xfrm>
        <a:prstGeom prst="rect">
          <a:avLst/>
        </a:prstGeom>
        <a:blipFill rotWithShape="1">
          <a:blip xmlns:r="http://schemas.openxmlformats.org/officeDocument/2006/relationships" r:embed="rId4"/>
          <a:srcRect/>
          <a:stretch>
            <a:fillRect l="-17000" r="-17000"/>
          </a:stretch>
        </a:blip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2219D-88E3-4FC5-9902-3FE7B355AA37}">
      <dsp:nvSpPr>
        <dsp:cNvPr id="0" name=""/>
        <dsp:cNvSpPr/>
      </dsp:nvSpPr>
      <dsp:spPr>
        <a:xfrm rot="16200000">
          <a:off x="-897397" y="1522054"/>
          <a:ext cx="2073592" cy="266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826" bIns="0" numCol="1" spcCol="1270" anchor="t" anchorCtr="0">
          <a:noAutofit/>
        </a:bodyPr>
        <a:lstStyle/>
        <a:p>
          <a:pPr lvl="0" algn="r" defTabSz="311150">
            <a:lnSpc>
              <a:spcPct val="90000"/>
            </a:lnSpc>
            <a:spcBef>
              <a:spcPct val="0"/>
            </a:spcBef>
            <a:spcAft>
              <a:spcPct val="35000"/>
            </a:spcAft>
          </a:pPr>
          <a:r>
            <a:rPr lang="es-BO" sz="700" b="1" kern="1200" dirty="0">
              <a:latin typeface="+mn-lt"/>
            </a:rPr>
            <a:t>PROGRAMA DE AGUA Y SANEAMIENTO PARA CIUDADES INTERMEDIAS Y MENORES (</a:t>
          </a:r>
          <a:r>
            <a:rPr lang="es-BO" sz="700" b="1" kern="1200" dirty="0" err="1">
              <a:latin typeface="+mn-lt"/>
            </a:rPr>
            <a:t>PASCIM</a:t>
          </a:r>
          <a:r>
            <a:rPr lang="es-BO" sz="700" b="1" kern="1200" dirty="0">
              <a:latin typeface="+mn-lt"/>
            </a:rPr>
            <a:t>)</a:t>
          </a:r>
          <a:endParaRPr lang="es-BO" sz="700" kern="1200" dirty="0">
            <a:latin typeface="+mn-lt"/>
          </a:endParaRPr>
        </a:p>
      </dsp:txBody>
      <dsp:txXfrm>
        <a:off x="-897397" y="1522054"/>
        <a:ext cx="2073592" cy="266259"/>
      </dsp:txXfrm>
    </dsp:sp>
    <dsp:sp modelId="{678417F5-8425-44FE-9FBE-1981C97A3FD5}">
      <dsp:nvSpPr>
        <dsp:cNvPr id="0" name=""/>
        <dsp:cNvSpPr/>
      </dsp:nvSpPr>
      <dsp:spPr>
        <a:xfrm>
          <a:off x="302827" y="192497"/>
          <a:ext cx="1263138" cy="2547015"/>
        </a:xfrm>
        <a:prstGeom prst="rect">
          <a:avLst/>
        </a:prstGeom>
        <a:solidFill>
          <a:srgbClr val="5B9BD5">
            <a:alpha val="50196"/>
          </a:srgbClr>
        </a:solid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4826" rIns="49784" bIns="49784" numCol="1" spcCol="1270" anchor="t" anchorCtr="0">
          <a:noAutofit/>
        </a:bodyPr>
        <a:lstStyle/>
        <a:p>
          <a:pPr marL="57150" lvl="1" indent="-57150" algn="l"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57150" algn="l"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57150" algn="l"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57150" algn="l" defTabSz="31115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31115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 79,000,000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266700">
            <a:lnSpc>
              <a:spcPct val="90000"/>
            </a:lnSpc>
            <a:spcBef>
              <a:spcPct val="0"/>
            </a:spcBef>
            <a:spcAft>
              <a:spcPct val="15000"/>
            </a:spcAft>
            <a:buChar char="••"/>
          </a:pPr>
          <a:endParaRPr lang="es-BO" sz="600" kern="1200" dirty="0"/>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02/09/2022</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02/09/2027</a:t>
          </a:r>
        </a:p>
        <a:p>
          <a:pPr marL="57150" lvl="1" indent="-57150" algn="l" defTabSz="266700">
            <a:lnSpc>
              <a:spcPct val="90000"/>
            </a:lnSpc>
            <a:spcBef>
              <a:spcPct val="0"/>
            </a:spcBef>
            <a:spcAft>
              <a:spcPct val="15000"/>
            </a:spcAft>
            <a:buChar char="••"/>
          </a:pPr>
          <a:endParaRPr lang="es-ES" sz="6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dirty="0" err="1">
              <a:solidFill>
                <a:schemeClr val="tx1"/>
              </a:solidFill>
              <a:latin typeface="Century Gothic" panose="020B0502020202020204" pitchFamily="34" charset="0"/>
            </a:rPr>
            <a:t>DPTOS</a:t>
          </a:r>
          <a:r>
            <a:rPr lang="es-ES" sz="600" b="1" kern="1200" dirty="0">
              <a:solidFill>
                <a:schemeClr val="tx1"/>
              </a:solidFill>
              <a:latin typeface="Century Gothic" panose="020B0502020202020204" pitchFamily="34" charset="0"/>
            </a:rPr>
            <a:t>:</a:t>
          </a:r>
          <a:endParaRPr lang="es-BO" sz="600" kern="1200" dirty="0">
            <a:solidFill>
              <a:schemeClr val="tx1"/>
            </a:solidFill>
          </a:endParaRPr>
        </a:p>
        <a:p>
          <a:pPr marL="57150" lvl="1" indent="-57150" algn="l" defTabSz="266700">
            <a:lnSpc>
              <a:spcPct val="90000"/>
            </a:lnSpc>
            <a:spcBef>
              <a:spcPct val="0"/>
            </a:spcBef>
            <a:spcAft>
              <a:spcPct val="15000"/>
            </a:spcAft>
            <a:buChar char="••"/>
          </a:pPr>
          <a:r>
            <a:rPr lang="es-ES" sz="600" b="1" kern="1200" dirty="0">
              <a:solidFill>
                <a:schemeClr val="tx1"/>
              </a:solidFill>
              <a:latin typeface="Century Gothic" panose="020B0502020202020204" pitchFamily="34" charset="0"/>
            </a:rPr>
            <a:t>TARIJA, POTOSÍ, ORURO LA PAZ, </a:t>
          </a:r>
          <a:r>
            <a:rPr lang="es-ES" sz="600" b="1" kern="1200" dirty="0" err="1">
              <a:solidFill>
                <a:schemeClr val="tx1"/>
              </a:solidFill>
              <a:latin typeface="Century Gothic" panose="020B0502020202020204" pitchFamily="34" charset="0"/>
            </a:rPr>
            <a:t>COCHABAMBACHUQUISACA</a:t>
          </a:r>
          <a:r>
            <a:rPr lang="es-ES" sz="600" b="1" kern="1200" dirty="0">
              <a:solidFill>
                <a:schemeClr val="tx1"/>
              </a:solidFill>
              <a:latin typeface="Century Gothic" panose="020B0502020202020204" pitchFamily="34" charset="0"/>
            </a:rPr>
            <a:t>, SANTA CRUZ, BENI Y PANDO</a:t>
          </a:r>
          <a:endParaRPr lang="es-BO" sz="600" kern="1200" dirty="0">
            <a:solidFill>
              <a:schemeClr val="tx1"/>
            </a:solidFill>
          </a:endParaRPr>
        </a:p>
        <a:p>
          <a:pPr marL="57150" lvl="1" indent="-57150" algn="l" defTabSz="266700">
            <a:lnSpc>
              <a:spcPct val="90000"/>
            </a:lnSpc>
            <a:spcBef>
              <a:spcPct val="0"/>
            </a:spcBef>
            <a:spcAft>
              <a:spcPct val="15000"/>
            </a:spcAft>
            <a:buChar char="••"/>
          </a:pPr>
          <a:endParaRPr lang="es-BO" sz="600" kern="1200" dirty="0"/>
        </a:p>
        <a:p>
          <a:pPr marL="57150" lvl="1" indent="-57150" algn="l" defTabSz="266700">
            <a:lnSpc>
              <a:spcPct val="90000"/>
            </a:lnSpc>
            <a:spcBef>
              <a:spcPct val="0"/>
            </a:spcBef>
            <a:spcAft>
              <a:spcPct val="15000"/>
            </a:spcAft>
            <a:buChar char="••"/>
          </a:pPr>
          <a:endParaRPr lang="es-BO" sz="600" kern="1200" dirty="0"/>
        </a:p>
      </dsp:txBody>
      <dsp:txXfrm>
        <a:off x="302827" y="192497"/>
        <a:ext cx="1263138" cy="2547015"/>
      </dsp:txXfrm>
    </dsp:sp>
    <dsp:sp modelId="{802F3EE8-24B1-4342-9047-F643F41D0457}">
      <dsp:nvSpPr>
        <dsp:cNvPr id="0" name=""/>
        <dsp:cNvSpPr/>
      </dsp:nvSpPr>
      <dsp:spPr>
        <a:xfrm>
          <a:off x="-56530" y="22568"/>
          <a:ext cx="831224" cy="647724"/>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dsp:style>
    </dsp:sp>
    <dsp:sp modelId="{68684858-B4E0-4277-8861-ED5C2DB5EC2E}">
      <dsp:nvSpPr>
        <dsp:cNvPr id="0" name=""/>
        <dsp:cNvSpPr/>
      </dsp:nvSpPr>
      <dsp:spPr>
        <a:xfrm rot="16200000">
          <a:off x="936733" y="1495786"/>
          <a:ext cx="2104531" cy="266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826" bIns="0" numCol="1" spcCol="1270" anchor="t" anchorCtr="0">
          <a:noAutofit/>
        </a:bodyPr>
        <a:lstStyle/>
        <a:p>
          <a:pPr lvl="0" algn="r" defTabSz="311150">
            <a:lnSpc>
              <a:spcPct val="90000"/>
            </a:lnSpc>
            <a:spcBef>
              <a:spcPct val="0"/>
            </a:spcBef>
            <a:spcAft>
              <a:spcPct val="35000"/>
            </a:spcAft>
            <a:buNone/>
          </a:pPr>
          <a:r>
            <a:rPr lang="es-MX" sz="700" b="1" kern="1200" dirty="0">
              <a:solidFill>
                <a:prstClr val="black">
                  <a:hueOff val="0"/>
                  <a:satOff val="0"/>
                  <a:lumOff val="0"/>
                  <a:alphaOff val="0"/>
                </a:prstClr>
              </a:solidFill>
              <a:latin typeface="+mn-lt"/>
              <a:ea typeface="+mn-ea"/>
              <a:cs typeface="+mn-cs"/>
            </a:rPr>
            <a:t>PROGRAMA SANEAMIENTO EN  ZONAS RURALES Y PEQUEÑAS COMUNIDADES Y GESTIÓN INTEGRAL DEL AGUA EN ÁREAS URBANAS </a:t>
          </a:r>
          <a:r>
            <a:rPr lang="es-BO" sz="700" b="1" kern="1200" dirty="0">
              <a:solidFill>
                <a:prstClr val="black">
                  <a:hueOff val="0"/>
                  <a:satOff val="0"/>
                  <a:lumOff val="0"/>
                  <a:alphaOff val="0"/>
                </a:prstClr>
              </a:solidFill>
              <a:latin typeface="+mn-lt"/>
              <a:ea typeface="+mn-ea"/>
              <a:cs typeface="+mn-cs"/>
            </a:rPr>
            <a:t>(</a:t>
          </a:r>
          <a:r>
            <a:rPr lang="es-BO" sz="700" b="1" kern="1200" dirty="0" err="1">
              <a:solidFill>
                <a:prstClr val="black">
                  <a:hueOff val="0"/>
                  <a:satOff val="0"/>
                  <a:lumOff val="0"/>
                  <a:alphaOff val="0"/>
                </a:prstClr>
              </a:solidFill>
              <a:latin typeface="+mn-lt"/>
              <a:ea typeface="+mn-ea"/>
              <a:cs typeface="+mn-cs"/>
            </a:rPr>
            <a:t>APS-PSRPC</a:t>
          </a:r>
          <a:r>
            <a:rPr lang="es-BO" sz="700" b="1" kern="1200" dirty="0">
              <a:solidFill>
                <a:prstClr val="black">
                  <a:hueOff val="0"/>
                  <a:satOff val="0"/>
                  <a:lumOff val="0"/>
                  <a:alphaOff val="0"/>
                </a:prstClr>
              </a:solidFill>
              <a:latin typeface="+mn-lt"/>
              <a:ea typeface="+mn-ea"/>
              <a:cs typeface="+mn-cs"/>
            </a:rPr>
            <a:t>)</a:t>
          </a:r>
          <a:endParaRPr lang="es-BO" sz="700" kern="1200" dirty="0">
            <a:latin typeface="+mn-lt"/>
          </a:endParaRPr>
        </a:p>
      </dsp:txBody>
      <dsp:txXfrm>
        <a:off x="936733" y="1495786"/>
        <a:ext cx="2104531" cy="266259"/>
      </dsp:txXfrm>
    </dsp:sp>
    <dsp:sp modelId="{572C7916-1BB6-4DEF-B74A-BC5F2DDB49DF}">
      <dsp:nvSpPr>
        <dsp:cNvPr id="0" name=""/>
        <dsp:cNvSpPr/>
      </dsp:nvSpPr>
      <dsp:spPr>
        <a:xfrm>
          <a:off x="2186217" y="196760"/>
          <a:ext cx="1321931" cy="2527425"/>
        </a:xfrm>
        <a:prstGeom prst="rect">
          <a:avLst/>
        </a:prstGeom>
        <a:solidFill>
          <a:srgbClr val="7030A0">
            <a:alpha val="50196"/>
          </a:srgbClr>
        </a:solid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4826" rIns="49784" bIns="49784" numCol="1" spcCol="1270" anchor="t" anchorCtr="0">
          <a:noAutofit/>
        </a:bodyPr>
        <a:lstStyle/>
        <a:p>
          <a:pPr marL="57150" lvl="1" indent="0" algn="l" defTabSz="355600">
            <a:lnSpc>
              <a:spcPct val="90000"/>
            </a:lnSpc>
            <a:spcBef>
              <a:spcPct val="0"/>
            </a:spcBef>
            <a:spcAft>
              <a:spcPct val="15000"/>
            </a:spcAft>
            <a:buChar char="••"/>
          </a:pPr>
          <a:endParaRPr lang="es-BO" sz="800" kern="1200" dirty="0"/>
        </a:p>
        <a:p>
          <a:pPr marL="57150" lvl="1" indent="0" algn="l" defTabSz="355600">
            <a:lnSpc>
              <a:spcPct val="90000"/>
            </a:lnSpc>
            <a:spcBef>
              <a:spcPct val="0"/>
            </a:spcBef>
            <a:spcAft>
              <a:spcPct val="15000"/>
            </a:spcAft>
            <a:buChar char="••"/>
          </a:pPr>
          <a:endParaRPr lang="es-BO" sz="800" kern="1200" dirty="0"/>
        </a:p>
        <a:p>
          <a:pPr marL="57150" lvl="1" indent="0" algn="l" defTabSz="355600">
            <a:lnSpc>
              <a:spcPct val="90000"/>
            </a:lnSpc>
            <a:spcBef>
              <a:spcPct val="0"/>
            </a:spcBef>
            <a:spcAft>
              <a:spcPct val="15000"/>
            </a:spcAft>
            <a:buChar char="••"/>
          </a:pPr>
          <a:endParaRPr lang="es-BO" sz="800" kern="1200" dirty="0"/>
        </a:p>
        <a:p>
          <a:pPr marL="57150" lvl="1" indent="0" algn="l" defTabSz="3556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0" algn="ctr" defTabSz="35560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USD20,000,000</a:t>
          </a:r>
          <a:endParaRPr lang="es-BO" sz="700" kern="1200" dirty="0">
            <a:effectLst>
              <a:outerShdw blurRad="38100" dist="38100" dir="2700000" algn="tl">
                <a:srgbClr val="000000">
                  <a:alpha val="43137"/>
                </a:srgbClr>
              </a:outerShdw>
            </a:effectLst>
          </a:endParaRPr>
        </a:p>
        <a:p>
          <a:pPr marL="57150" lvl="1" indent="0" algn="l" defTabSz="355600">
            <a:lnSpc>
              <a:spcPct val="90000"/>
            </a:lnSpc>
            <a:spcBef>
              <a:spcPct val="0"/>
            </a:spcBef>
            <a:spcAft>
              <a:spcPct val="15000"/>
            </a:spcAft>
            <a:buChar char="••"/>
          </a:pPr>
          <a:endParaRPr lang="es-BO" sz="8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05/08/2019</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04/07/2027</a:t>
          </a:r>
        </a:p>
        <a:p>
          <a:pPr marL="57150" lvl="1" indent="0" algn="l" defTabSz="355600">
            <a:lnSpc>
              <a:spcPct val="90000"/>
            </a:lnSpc>
            <a:spcBef>
              <a:spcPct val="0"/>
            </a:spcBef>
            <a:spcAft>
              <a:spcPct val="15000"/>
            </a:spcAft>
            <a:buChar char="••"/>
          </a:pPr>
          <a:endPar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 </a:t>
          </a:r>
          <a:endParaRPr lang="es-ES" sz="600" b="1" kern="1200" dirty="0">
            <a:solidFill>
              <a:prstClr val="black"/>
            </a:solidFill>
            <a:latin typeface="Century Gothic" panose="020B0502020202020204" pitchFamily="34" charset="0"/>
            <a:ea typeface="+mn-ea"/>
            <a:cs typeface="+mn-cs"/>
            <a:sym typeface="Calibri"/>
          </a:endParaRPr>
        </a:p>
        <a:p>
          <a:pPr marL="57150" lvl="1" indent="0" algn="l" defTabSz="3556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mn-ea"/>
              <a:cs typeface="+mn-cs"/>
            </a:rPr>
            <a:t>TARIJA, POTOSÍ, ORURO</a:t>
          </a:r>
        </a:p>
        <a:p>
          <a:pPr marL="57150" lvl="1" indent="0" algn="l" defTabSz="3556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mn-ea"/>
              <a:cs typeface="+mn-cs"/>
            </a:rPr>
            <a:t>LA PAZ, COCHABAMBA</a:t>
          </a:r>
        </a:p>
        <a:p>
          <a:pPr marL="57150" lvl="1" indent="0" algn="l" defTabSz="3556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mn-ea"/>
              <a:cs typeface="+mn-cs"/>
            </a:rPr>
            <a:t>CHUQUISACA, PANDO</a:t>
          </a:r>
        </a:p>
        <a:p>
          <a:pPr marL="57150" lvl="1" indent="0" algn="l" defTabSz="355600">
            <a:lnSpc>
              <a:spcPct val="90000"/>
            </a:lnSpc>
            <a:spcBef>
              <a:spcPct val="0"/>
            </a:spcBef>
            <a:spcAft>
              <a:spcPct val="15000"/>
            </a:spcAft>
            <a:buChar char="••"/>
          </a:pPr>
          <a:r>
            <a:rPr lang="es-BO" sz="600" b="1" kern="1200" dirty="0">
              <a:solidFill>
                <a:prstClr val="black"/>
              </a:solidFill>
              <a:latin typeface="Century Gothic" panose="020B0502020202020204" pitchFamily="34" charset="0"/>
              <a:ea typeface="+mn-ea"/>
              <a:cs typeface="+mn-cs"/>
            </a:rPr>
            <a:t>SANTA CRUZ</a:t>
          </a:r>
        </a:p>
      </dsp:txBody>
      <dsp:txXfrm>
        <a:off x="2186217" y="196760"/>
        <a:ext cx="1321931" cy="2527425"/>
      </dsp:txXfrm>
    </dsp:sp>
    <dsp:sp modelId="{05B48C12-1766-4C14-948E-9F344BF22349}">
      <dsp:nvSpPr>
        <dsp:cNvPr id="0" name=""/>
        <dsp:cNvSpPr/>
      </dsp:nvSpPr>
      <dsp:spPr>
        <a:xfrm>
          <a:off x="1751045" y="15251"/>
          <a:ext cx="866126" cy="687828"/>
        </a:xfrm>
        <a:prstGeom prst="rect">
          <a:avLst/>
        </a:prstGeom>
        <a:blipFill rotWithShape="1">
          <a:blip xmlns:r="http://schemas.openxmlformats.org/officeDocument/2006/relationships" r:embed="rId2"/>
          <a:srcRect/>
          <a:stretch>
            <a:fillRect l="-17000" r="-17000"/>
          </a:stretch>
        </a:blip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sp>
    <dsp:sp modelId="{9C71B954-EA49-4972-A53A-903DEF600A3C}">
      <dsp:nvSpPr>
        <dsp:cNvPr id="0" name=""/>
        <dsp:cNvSpPr/>
      </dsp:nvSpPr>
      <dsp:spPr>
        <a:xfrm rot="16200000">
          <a:off x="2831072" y="1370032"/>
          <a:ext cx="2203605" cy="266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826" bIns="0" numCol="1" spcCol="1270" anchor="t" anchorCtr="0">
          <a:noAutofit/>
        </a:bodyPr>
        <a:lstStyle/>
        <a:p>
          <a:pPr lvl="0" algn="l" defTabSz="311150">
            <a:lnSpc>
              <a:spcPct val="90000"/>
            </a:lnSpc>
            <a:spcBef>
              <a:spcPct val="0"/>
            </a:spcBef>
            <a:spcAft>
              <a:spcPct val="35000"/>
            </a:spcAft>
          </a:pPr>
          <a:r>
            <a:rPr lang="es-MX" sz="700" b="1" kern="1200" dirty="0">
              <a:solidFill>
                <a:prstClr val="black">
                  <a:hueOff val="0"/>
                  <a:satOff val="0"/>
                  <a:lumOff val="0"/>
                  <a:alphaOff val="0"/>
                </a:prstClr>
              </a:solidFill>
              <a:latin typeface="+mn-lt"/>
              <a:ea typeface="+mn-ea"/>
              <a:cs typeface="+mn-cs"/>
            </a:rPr>
            <a:t>PROGRAMA DE AGUA, SANEAMIENTO, RESIDUOS SÓLIDOS Y DRENAJE PLUVIAL (</a:t>
          </a:r>
          <a:r>
            <a:rPr lang="es-MX" sz="700" b="1" kern="1200" dirty="0" err="1">
              <a:solidFill>
                <a:prstClr val="black">
                  <a:hueOff val="0"/>
                  <a:satOff val="0"/>
                  <a:lumOff val="0"/>
                  <a:alphaOff val="0"/>
                </a:prstClr>
              </a:solidFill>
              <a:latin typeface="+mn-lt"/>
              <a:ea typeface="+mn-ea"/>
              <a:cs typeface="+mn-cs"/>
            </a:rPr>
            <a:t>PROASRED</a:t>
          </a:r>
          <a:r>
            <a:rPr lang="es-MX" sz="700" b="1" kern="1200" dirty="0">
              <a:solidFill>
                <a:prstClr val="black">
                  <a:hueOff val="0"/>
                  <a:satOff val="0"/>
                  <a:lumOff val="0"/>
                  <a:alphaOff val="0"/>
                </a:prstClr>
              </a:solidFill>
              <a:latin typeface="+mn-lt"/>
              <a:ea typeface="+mn-ea"/>
              <a:cs typeface="+mn-cs"/>
            </a:rPr>
            <a:t>)</a:t>
          </a:r>
          <a:endParaRPr lang="es-BO" sz="700" kern="1200" dirty="0">
            <a:latin typeface="+mn-lt"/>
          </a:endParaRPr>
        </a:p>
      </dsp:txBody>
      <dsp:txXfrm>
        <a:off x="2831072" y="1370032"/>
        <a:ext cx="2203605" cy="266259"/>
      </dsp:txXfrm>
    </dsp:sp>
    <dsp:sp modelId="{D301C24E-5DB5-431C-93A2-B1BEF12F4145}">
      <dsp:nvSpPr>
        <dsp:cNvPr id="0" name=""/>
        <dsp:cNvSpPr/>
      </dsp:nvSpPr>
      <dsp:spPr>
        <a:xfrm>
          <a:off x="4056497" y="169187"/>
          <a:ext cx="1326254" cy="2548557"/>
        </a:xfrm>
        <a:prstGeom prst="rect">
          <a:avLst/>
        </a:prstGeom>
        <a:solidFill>
          <a:srgbClr val="548235">
            <a:alpha val="50196"/>
          </a:srgbClr>
        </a:solid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4826" rIns="49784" bIns="49784" numCol="1" spcCol="1270" anchor="t" anchorCtr="0">
          <a:noAutofit/>
        </a:bodyPr>
        <a:lstStyle/>
        <a:p>
          <a:pPr marL="57150" lvl="1" indent="0" algn="l" defTabSz="400050">
            <a:lnSpc>
              <a:spcPct val="90000"/>
            </a:lnSpc>
            <a:spcBef>
              <a:spcPct val="0"/>
            </a:spcBef>
            <a:spcAft>
              <a:spcPct val="15000"/>
            </a:spcAft>
            <a:buChar char="••"/>
          </a:pPr>
          <a:endParaRPr lang="es-BO" sz="900" kern="1200" dirty="0"/>
        </a:p>
        <a:p>
          <a:pPr marL="57150" lvl="1" indent="0" algn="l" defTabSz="400050">
            <a:lnSpc>
              <a:spcPct val="90000"/>
            </a:lnSpc>
            <a:spcBef>
              <a:spcPct val="0"/>
            </a:spcBef>
            <a:spcAft>
              <a:spcPct val="15000"/>
            </a:spcAft>
            <a:buChar char="••"/>
          </a:pPr>
          <a:endParaRPr lang="es-BO" sz="900" kern="1200" dirty="0"/>
        </a:p>
        <a:p>
          <a:pPr marL="57150" lvl="1" indent="0" algn="ctr" defTabSz="4000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a:p>
          <a:pPr marL="57150" lvl="1" indent="0" algn="ctr" defTabSz="4000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USD72,000,000</a:t>
          </a:r>
          <a:endParaRPr lang="es-BO" sz="700" kern="1200" dirty="0">
            <a:effectLst>
              <a:outerShdw blurRad="38100" dist="38100" dir="2700000" algn="tl">
                <a:srgbClr val="000000">
                  <a:alpha val="43137"/>
                </a:srgbClr>
              </a:outerShdw>
            </a:effectLst>
          </a:endParaRPr>
        </a:p>
        <a:p>
          <a:pPr marL="57150" lvl="1" indent="0" algn="l" defTabSz="400050">
            <a:lnSpc>
              <a:spcPct val="90000"/>
            </a:lnSpc>
            <a:spcBef>
              <a:spcPct val="0"/>
            </a:spcBef>
            <a:spcAft>
              <a:spcPct val="15000"/>
            </a:spcAft>
            <a:buChar char="••"/>
          </a:pPr>
          <a:endParaRPr lang="es-BO" sz="9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07/07/2014</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31/12/2023</a:t>
          </a:r>
        </a:p>
        <a:p>
          <a:pPr marL="57150" lvl="1" indent="0" algn="l" defTabSz="400050">
            <a:lnSpc>
              <a:spcPct val="90000"/>
            </a:lnSpc>
            <a:spcBef>
              <a:spcPct val="0"/>
            </a:spcBef>
            <a:spcAft>
              <a:spcPct val="15000"/>
            </a:spcAft>
            <a:buChar char="••"/>
          </a:pPr>
          <a:endParaRPr lang="es-ES" sz="9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r>
            <a:rPr lang="es-ES" sz="600" b="1" kern="1200" dirty="0" err="1">
              <a:solidFill>
                <a:prstClr val="black"/>
              </a:solidFill>
              <a:latin typeface="Century Gothic" panose="020B0502020202020204" pitchFamily="34" charset="0"/>
              <a:ea typeface="+mn-ea"/>
              <a:cs typeface="+mn-cs"/>
            </a:rPr>
            <a:t>DPTOS</a:t>
          </a:r>
          <a:r>
            <a:rPr lang="es-ES" sz="600" b="1" kern="1200" dirty="0">
              <a:solidFill>
                <a:prstClr val="black"/>
              </a:solidFill>
              <a:latin typeface="Century Gothic" panose="020B0502020202020204" pitchFamily="34" charset="0"/>
              <a:ea typeface="+mn-ea"/>
              <a:cs typeface="+mn-cs"/>
            </a:rPr>
            <a:t>: </a:t>
          </a:r>
          <a:endParaRPr lang="es-BO" sz="600" b="1" kern="1200" dirty="0">
            <a:solidFill>
              <a:prstClr val="black"/>
            </a:solidFill>
            <a:latin typeface="Century Gothic" panose="020B0502020202020204" pitchFamily="34" charset="0"/>
            <a:ea typeface="+mn-ea"/>
            <a:cs typeface="+mn-cs"/>
          </a:endParaRPr>
        </a:p>
        <a:p>
          <a:pPr marL="57150" lvl="1" indent="0" algn="l" defTabSz="3556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mn-ea"/>
              <a:cs typeface="+mn-cs"/>
            </a:rPr>
            <a:t>POTOSÍ, LA PAZ</a:t>
          </a:r>
          <a:endParaRPr lang="es-BO" sz="600" b="1" kern="1200" dirty="0">
            <a:solidFill>
              <a:prstClr val="black"/>
            </a:solidFill>
            <a:latin typeface="Century Gothic" panose="020B0502020202020204" pitchFamily="34" charset="0"/>
            <a:ea typeface="+mn-ea"/>
            <a:cs typeface="+mn-cs"/>
          </a:endParaRPr>
        </a:p>
        <a:p>
          <a:pPr marL="57150" lvl="1" indent="0" algn="l" defTabSz="3556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mn-ea"/>
              <a:cs typeface="+mn-cs"/>
            </a:rPr>
            <a:t>COCHABAMBA</a:t>
          </a:r>
          <a:endParaRPr lang="es-BO" sz="600" b="1" kern="1200" dirty="0">
            <a:solidFill>
              <a:prstClr val="black"/>
            </a:solidFill>
            <a:latin typeface="Century Gothic" panose="020B0502020202020204" pitchFamily="34" charset="0"/>
            <a:ea typeface="+mn-ea"/>
            <a:cs typeface="+mn-cs"/>
          </a:endParaRPr>
        </a:p>
      </dsp:txBody>
      <dsp:txXfrm>
        <a:off x="4056497" y="169187"/>
        <a:ext cx="1326254" cy="2548557"/>
      </dsp:txXfrm>
    </dsp:sp>
    <dsp:sp modelId="{586647A0-6032-479C-BC49-D07E4A13875F}">
      <dsp:nvSpPr>
        <dsp:cNvPr id="0" name=""/>
        <dsp:cNvSpPr/>
      </dsp:nvSpPr>
      <dsp:spPr>
        <a:xfrm>
          <a:off x="3665074" y="1480"/>
          <a:ext cx="895872" cy="601810"/>
        </a:xfrm>
        <a:prstGeom prst="rect">
          <a:avLst/>
        </a:prstGeom>
        <a:blipFill rotWithShape="1">
          <a:blip xmlns:r="http://schemas.openxmlformats.org/officeDocument/2006/relationships" r:embed="rId3"/>
          <a:srcRect/>
          <a:stretch>
            <a:fillRect l="-25000" r="-25000"/>
          </a:stretch>
        </a:blip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dsp:style>
    </dsp:sp>
    <dsp:sp modelId="{A6F20F58-7701-46E4-ACDC-BF62FA688678}">
      <dsp:nvSpPr>
        <dsp:cNvPr id="0" name=""/>
        <dsp:cNvSpPr/>
      </dsp:nvSpPr>
      <dsp:spPr>
        <a:xfrm rot="16200000">
          <a:off x="4807926" y="1554024"/>
          <a:ext cx="2090362" cy="266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4826" bIns="0" numCol="1" spcCol="1270" anchor="t" anchorCtr="0">
          <a:noAutofit/>
        </a:bodyPr>
        <a:lstStyle/>
        <a:p>
          <a:pPr lvl="0" algn="r" defTabSz="311150">
            <a:lnSpc>
              <a:spcPct val="90000"/>
            </a:lnSpc>
            <a:spcBef>
              <a:spcPct val="0"/>
            </a:spcBef>
            <a:spcAft>
              <a:spcPct val="35000"/>
            </a:spcAft>
          </a:pPr>
          <a:r>
            <a:rPr lang="es-ES" altLang="ko-KR" sz="700" b="1" kern="1200" dirty="0">
              <a:latin typeface="+mn-lt"/>
            </a:rPr>
            <a:t>PROGRAMA MULTIPROPÓSITO DE RIEGO Y AGUA POTABLE PARA LOS MUNICIPIOS DE BATALLAS, PUCARANI Y EL </a:t>
          </a:r>
          <a:r>
            <a:rPr lang="es-ES" altLang="ko-KR" sz="700" b="1" kern="1200" dirty="0">
              <a:solidFill>
                <a:prstClr val="black">
                  <a:hueOff val="0"/>
                  <a:satOff val="0"/>
                  <a:lumOff val="0"/>
                  <a:alphaOff val="0"/>
                </a:prstClr>
              </a:solidFill>
              <a:latin typeface="Calibri"/>
              <a:ea typeface="맑은 고딕" panose="020B0503020000020004" pitchFamily="34" charset="-127"/>
              <a:cs typeface="+mn-cs"/>
            </a:rPr>
            <a:t>ALTO (</a:t>
          </a:r>
          <a:r>
            <a:rPr lang="es-BO" sz="700" b="1" kern="1200" dirty="0" err="1">
              <a:solidFill>
                <a:prstClr val="black">
                  <a:hueOff val="0"/>
                  <a:satOff val="0"/>
                  <a:lumOff val="0"/>
                  <a:alphaOff val="0"/>
                </a:prstClr>
              </a:solidFill>
              <a:latin typeface="Calibri"/>
              <a:ea typeface="맑은 고딕" panose="020B0503020000020004" pitchFamily="34" charset="-127"/>
              <a:cs typeface="+mn-cs"/>
              <a:sym typeface="Century Gothic"/>
            </a:rPr>
            <a:t>MULTIPROPOSITO</a:t>
          </a:r>
          <a:r>
            <a:rPr lang="es-BO" sz="700" b="1" kern="1200" dirty="0">
              <a:solidFill>
                <a:prstClr val="black">
                  <a:hueOff val="0"/>
                  <a:satOff val="0"/>
                  <a:lumOff val="0"/>
                  <a:alphaOff val="0"/>
                </a:prstClr>
              </a:solidFill>
              <a:latin typeface="Calibri"/>
              <a:ea typeface="맑은 고딕" panose="020B0503020000020004" pitchFamily="34" charset="-127"/>
              <a:cs typeface="+mn-cs"/>
              <a:sym typeface="Century Gothic"/>
            </a:rPr>
            <a:t>)</a:t>
          </a:r>
          <a:endParaRPr lang="es-BO" sz="700" b="1" kern="1200" dirty="0">
            <a:solidFill>
              <a:prstClr val="black">
                <a:hueOff val="0"/>
                <a:satOff val="0"/>
                <a:lumOff val="0"/>
                <a:alphaOff val="0"/>
              </a:prstClr>
            </a:solidFill>
            <a:latin typeface="Calibri"/>
            <a:ea typeface="맑은 고딕" panose="020B0503020000020004" pitchFamily="34" charset="-127"/>
            <a:cs typeface="+mn-cs"/>
          </a:endParaRPr>
        </a:p>
      </dsp:txBody>
      <dsp:txXfrm>
        <a:off x="4807926" y="1554024"/>
        <a:ext cx="2090362" cy="266259"/>
      </dsp:txXfrm>
    </dsp:sp>
    <dsp:sp modelId="{38887FA7-EACB-43BE-882A-6FE4C23CC4B1}">
      <dsp:nvSpPr>
        <dsp:cNvPr id="0" name=""/>
        <dsp:cNvSpPr/>
      </dsp:nvSpPr>
      <dsp:spPr>
        <a:xfrm>
          <a:off x="6035683" y="171216"/>
          <a:ext cx="1377686" cy="2544392"/>
        </a:xfrm>
        <a:prstGeom prst="rect">
          <a:avLst/>
        </a:prstGeom>
        <a:solidFill>
          <a:srgbClr val="BF9000">
            <a:alpha val="50196"/>
          </a:srgbClr>
        </a:solid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4826" rIns="49784" bIns="49784" numCol="1" spcCol="1270" anchor="t" anchorCtr="0">
          <a:noAutofit/>
        </a:bodyPr>
        <a:lstStyle/>
        <a:p>
          <a:pPr marL="57150" lvl="1" indent="0" algn="l" defTabSz="444500">
            <a:lnSpc>
              <a:spcPct val="90000"/>
            </a:lnSpc>
            <a:spcBef>
              <a:spcPct val="0"/>
            </a:spcBef>
            <a:spcAft>
              <a:spcPct val="15000"/>
            </a:spcAft>
            <a:buChar char="••"/>
          </a:pPr>
          <a:endParaRPr lang="es-BO" sz="1000" kern="1200" dirty="0"/>
        </a:p>
        <a:p>
          <a:pPr marL="57150" lvl="1" indent="0" algn="l" defTabSz="444500">
            <a:lnSpc>
              <a:spcPct val="90000"/>
            </a:lnSpc>
            <a:spcBef>
              <a:spcPct val="0"/>
            </a:spcBef>
            <a:spcAft>
              <a:spcPct val="15000"/>
            </a:spcAft>
            <a:buChar char="••"/>
          </a:pPr>
          <a:endParaRPr lang="es-BO" sz="1000" kern="1200" dirty="0"/>
        </a:p>
        <a:p>
          <a:pPr marL="57150" lvl="1" indent="0" algn="l" defTabSz="44450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44450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USD108,870,000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29/01/2016</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30/04/2026</a:t>
          </a:r>
        </a:p>
        <a:p>
          <a:pPr marL="57150" lvl="1" indent="0" algn="l" defTabSz="444500">
            <a:lnSpc>
              <a:spcPct val="90000"/>
            </a:lnSpc>
            <a:spcBef>
              <a:spcPct val="0"/>
            </a:spcBef>
            <a:spcAft>
              <a:spcPct val="15000"/>
            </a:spcAft>
            <a:buChar char="••"/>
          </a:pPr>
          <a:endParaRPr lang="es-ES" sz="10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r>
            <a:rPr lang="es-ES" sz="1000" b="1" kern="1200" dirty="0" err="1">
              <a:solidFill>
                <a:prstClr val="black"/>
              </a:solidFill>
              <a:latin typeface="Century Gothic" panose="020B0502020202020204" pitchFamily="34" charset="0"/>
              <a:ea typeface="+mn-ea"/>
              <a:cs typeface="+mn-cs"/>
            </a:rPr>
            <a:t>DPTO</a:t>
          </a:r>
          <a:r>
            <a:rPr lang="es-ES" sz="1000" b="1" kern="1200" dirty="0">
              <a:solidFill>
                <a:prstClr val="black"/>
              </a:solidFill>
              <a:latin typeface="Century Gothic" panose="020B0502020202020204" pitchFamily="34" charset="0"/>
              <a:ea typeface="+mn-ea"/>
              <a:cs typeface="+mn-cs"/>
            </a:rPr>
            <a:t>: </a:t>
          </a:r>
          <a:endParaRPr lang="es-ES" sz="1000" b="1" kern="1200" dirty="0">
            <a:solidFill>
              <a:prstClr val="black"/>
            </a:solidFill>
            <a:latin typeface="Century Gothic" panose="020B0502020202020204" pitchFamily="34" charset="0"/>
            <a:ea typeface="+mn-ea"/>
            <a:cs typeface="+mn-cs"/>
            <a:sym typeface="Calibri"/>
          </a:endParaRPr>
        </a:p>
        <a:p>
          <a:pPr marL="57150" lvl="1" indent="0" algn="l" defTabSz="355600">
            <a:lnSpc>
              <a:spcPct val="90000"/>
            </a:lnSpc>
            <a:spcBef>
              <a:spcPct val="0"/>
            </a:spcBef>
            <a:spcAft>
              <a:spcPct val="15000"/>
            </a:spcAft>
            <a:buChar char="••"/>
          </a:pPr>
          <a:r>
            <a:rPr lang="es-ES" sz="1000" b="1" kern="1200" dirty="0">
              <a:solidFill>
                <a:prstClr val="black"/>
              </a:solidFill>
              <a:latin typeface="Century Gothic" panose="020B0502020202020204" pitchFamily="34" charset="0"/>
              <a:ea typeface="+mn-ea"/>
              <a:cs typeface="+mn-cs"/>
            </a:rPr>
            <a:t>LA PAZ</a:t>
          </a:r>
          <a:endParaRPr lang="es-BO" sz="1000" b="1" kern="1200" dirty="0">
            <a:solidFill>
              <a:prstClr val="black"/>
            </a:solidFill>
            <a:latin typeface="Century Gothic" panose="020B0502020202020204" pitchFamily="34" charset="0"/>
            <a:ea typeface="+mn-ea"/>
            <a:cs typeface="+mn-cs"/>
          </a:endParaRPr>
        </a:p>
      </dsp:txBody>
      <dsp:txXfrm>
        <a:off x="6035683" y="171216"/>
        <a:ext cx="1377686" cy="2544392"/>
      </dsp:txXfrm>
    </dsp:sp>
    <dsp:sp modelId="{678C5398-1015-4EA9-B231-62AFE7FFE6D8}">
      <dsp:nvSpPr>
        <dsp:cNvPr id="0" name=""/>
        <dsp:cNvSpPr/>
      </dsp:nvSpPr>
      <dsp:spPr>
        <a:xfrm>
          <a:off x="5586861" y="15251"/>
          <a:ext cx="798751" cy="663140"/>
        </a:xfrm>
        <a:prstGeom prst="rect">
          <a:avLst/>
        </a:prstGeom>
        <a:blipFill rotWithShape="1">
          <a:blip xmlns:r="http://schemas.openxmlformats.org/officeDocument/2006/relationships" r:embed="rId4"/>
          <a:srcRect/>
          <a:stretch>
            <a:fillRect l="-36000" r="-36000"/>
          </a:stretch>
        </a:blip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2219D-88E3-4FC5-9902-3FE7B355AA37}">
      <dsp:nvSpPr>
        <dsp:cNvPr id="0" name=""/>
        <dsp:cNvSpPr/>
      </dsp:nvSpPr>
      <dsp:spPr>
        <a:xfrm rot="16200000">
          <a:off x="-822984" y="1526264"/>
          <a:ext cx="2163691" cy="269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8073" bIns="0" numCol="1" spcCol="1270" anchor="t" anchorCtr="0">
          <a:noAutofit/>
        </a:bodyPr>
        <a:lstStyle/>
        <a:p>
          <a:pPr lvl="0" algn="ctr" defTabSz="311150">
            <a:lnSpc>
              <a:spcPct val="90000"/>
            </a:lnSpc>
            <a:spcBef>
              <a:spcPct val="0"/>
            </a:spcBef>
            <a:spcAft>
              <a:spcPct val="35000"/>
            </a:spcAft>
          </a:pPr>
          <a:r>
            <a:rPr lang="es-BO" sz="700" b="1" kern="1200" dirty="0">
              <a:solidFill>
                <a:prstClr val="black">
                  <a:hueOff val="0"/>
                  <a:satOff val="0"/>
                  <a:lumOff val="0"/>
                  <a:alphaOff val="0"/>
                </a:prstClr>
              </a:solidFill>
              <a:latin typeface="+mn-lt"/>
              <a:ea typeface="+mn-ea"/>
              <a:cs typeface="+mn-cs"/>
              <a:sym typeface="Calibri"/>
            </a:rPr>
            <a:t>PROGRAMA DE AGUA POTABLE Y ALCANTARILLADO PERIURBANO FASE II (PAAP II)</a:t>
          </a:r>
          <a:endParaRPr lang="es-BO" sz="700" kern="1200" dirty="0">
            <a:latin typeface="+mn-lt"/>
          </a:endParaRPr>
        </a:p>
      </dsp:txBody>
      <dsp:txXfrm>
        <a:off x="-822984" y="1526264"/>
        <a:ext cx="2163691" cy="269941"/>
      </dsp:txXfrm>
    </dsp:sp>
    <dsp:sp modelId="{678417F5-8425-44FE-9FBE-1981C97A3FD5}">
      <dsp:nvSpPr>
        <dsp:cNvPr id="0" name=""/>
        <dsp:cNvSpPr/>
      </dsp:nvSpPr>
      <dsp:spPr>
        <a:xfrm>
          <a:off x="399209" y="483170"/>
          <a:ext cx="1344594" cy="2231690"/>
        </a:xfrm>
        <a:prstGeom prst="rect">
          <a:avLst/>
        </a:prstGeom>
        <a:solidFill>
          <a:srgbClr val="5B9BD5">
            <a:alpha val="50196"/>
          </a:srgbClr>
        </a:solidFill>
        <a:ln w="1270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8073" rIns="49784" bIns="49784" numCol="1" spcCol="1270" anchor="t" anchorCtr="0">
          <a:noAutofit/>
        </a:bodyPr>
        <a:lstStyle/>
        <a:p>
          <a:pPr marL="57150" lvl="1" indent="0" algn="ctr" defTabSz="266700">
            <a:lnSpc>
              <a:spcPct val="90000"/>
            </a:lnSpc>
            <a:spcBef>
              <a:spcPct val="0"/>
            </a:spcBef>
            <a:spcAft>
              <a:spcPct val="15000"/>
            </a:spcAft>
            <a:buChar char="••"/>
          </a:pP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26670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266700">
            <a:lnSpc>
              <a:spcPct val="90000"/>
            </a:lnSpc>
            <a:spcBef>
              <a:spcPct val="0"/>
            </a:spcBef>
            <a:spcAft>
              <a:spcPct val="15000"/>
            </a:spcAft>
            <a:buChar char="••"/>
          </a:pPr>
          <a:r>
            <a:rPr lang="es-ES"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USD60,000,000</a:t>
          </a:r>
          <a:endParaRPr lang="es-BO" sz="7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266700">
            <a:lnSpc>
              <a:spcPct val="90000"/>
            </a:lnSpc>
            <a:spcBef>
              <a:spcPct val="0"/>
            </a:spcBef>
            <a:spcAft>
              <a:spcPct val="15000"/>
            </a:spcAft>
            <a:buChar char="••"/>
          </a:pPr>
          <a:endParaRPr lang="es-BO" sz="700" b="1" kern="1200" dirty="0">
            <a:solidFill>
              <a:prstClr val="white"/>
            </a:solidFill>
            <a:latin typeface="Century Gothic" panose="020B0502020202020204" pitchFamily="34" charset="0"/>
            <a:ea typeface="+mn-ea"/>
            <a:cs typeface="+mn-cs"/>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01/01/2014</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26/06/2026</a:t>
          </a:r>
        </a:p>
        <a:p>
          <a:pPr marL="57150" lvl="1" indent="0" algn="ctr"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0" algn="l" defTabSz="266700">
            <a:lnSpc>
              <a:spcPct val="90000"/>
            </a:lnSpc>
            <a:spcBef>
              <a:spcPct val="0"/>
            </a:spcBef>
            <a:spcAft>
              <a:spcPct val="15000"/>
            </a:spcAft>
            <a:buChar char="••"/>
          </a:pPr>
          <a:r>
            <a:rPr lang="es-BO" sz="600" b="1" kern="1200" dirty="0" err="1">
              <a:solidFill>
                <a:prstClr val="black"/>
              </a:solidFill>
              <a:latin typeface="Century Gothic" panose="020B0502020202020204" pitchFamily="34" charset="0"/>
              <a:ea typeface="+mn-ea"/>
              <a:cs typeface="+mn-cs"/>
            </a:rPr>
            <a:t>DPTOS</a:t>
          </a:r>
          <a:r>
            <a:rPr lang="es-BO" sz="600" b="1" kern="1200" dirty="0">
              <a:solidFill>
                <a:prstClr val="black"/>
              </a:solidFill>
              <a:latin typeface="Century Gothic" panose="020B0502020202020204" pitchFamily="34" charset="0"/>
              <a:ea typeface="+mn-ea"/>
              <a:cs typeface="+mn-cs"/>
            </a:rPr>
            <a:t>: </a:t>
          </a:r>
        </a:p>
        <a:p>
          <a:pPr marL="57150" lvl="1" indent="0" algn="l" defTabSz="266700">
            <a:lnSpc>
              <a:spcPct val="90000"/>
            </a:lnSpc>
            <a:spcBef>
              <a:spcPct val="0"/>
            </a:spcBef>
            <a:spcAft>
              <a:spcPct val="15000"/>
            </a:spcAft>
            <a:buChar char="••"/>
          </a:pPr>
          <a:r>
            <a:rPr lang="pt-BR" sz="600" b="1" kern="1200" dirty="0">
              <a:solidFill>
                <a:prstClr val="black"/>
              </a:solidFill>
              <a:latin typeface="Century Gothic" panose="020B0502020202020204" pitchFamily="34" charset="0"/>
              <a:ea typeface="+mn-ea"/>
              <a:cs typeface="+mn-cs"/>
            </a:rPr>
            <a:t>BENI, COCHABAMBA, PANDO, SANTA CRUZ, SUCRE, POTOSI, ORURO, CHUQUISACA</a:t>
          </a:r>
          <a:endParaRPr lang="es-BO" sz="600" b="1" kern="1200" dirty="0">
            <a:solidFill>
              <a:prstClr val="black"/>
            </a:solidFill>
            <a:latin typeface="Century Gothic" panose="020B0502020202020204" pitchFamily="34" charset="0"/>
            <a:ea typeface="+mn-ea"/>
            <a:cs typeface="+mn-cs"/>
          </a:endParaRPr>
        </a:p>
        <a:p>
          <a:pPr marL="57150" lvl="1" indent="0" algn="ctr"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endParaRPr lang="es-BO" sz="600" kern="1200" dirty="0"/>
        </a:p>
      </dsp:txBody>
      <dsp:txXfrm>
        <a:off x="399209" y="483170"/>
        <a:ext cx="1344594" cy="2231690"/>
      </dsp:txXfrm>
    </dsp:sp>
    <dsp:sp modelId="{802F3EE8-24B1-4342-9047-F643F41D0457}">
      <dsp:nvSpPr>
        <dsp:cNvPr id="0" name=""/>
        <dsp:cNvSpPr/>
      </dsp:nvSpPr>
      <dsp:spPr>
        <a:xfrm>
          <a:off x="53932" y="152273"/>
          <a:ext cx="868487" cy="599102"/>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5542" t="-5278" r="-17408" b="-1627"/>
          </a:stretch>
        </a:blip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dsp:style>
    </dsp:sp>
    <dsp:sp modelId="{68684858-B4E0-4277-8861-ED5C2DB5EC2E}">
      <dsp:nvSpPr>
        <dsp:cNvPr id="0" name=""/>
        <dsp:cNvSpPr/>
      </dsp:nvSpPr>
      <dsp:spPr>
        <a:xfrm rot="16200000">
          <a:off x="1113059" y="1575906"/>
          <a:ext cx="2192011" cy="269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8073" bIns="0" numCol="1" spcCol="1270" anchor="t" anchorCtr="0">
          <a:noAutofit/>
        </a:bodyPr>
        <a:lstStyle/>
        <a:p>
          <a:pPr lvl="0" algn="ctr" defTabSz="311150">
            <a:lnSpc>
              <a:spcPct val="90000"/>
            </a:lnSpc>
            <a:spcBef>
              <a:spcPct val="0"/>
            </a:spcBef>
            <a:spcAft>
              <a:spcPct val="35000"/>
            </a:spcAft>
            <a:buNone/>
          </a:pPr>
          <a:r>
            <a:rPr lang="es-MX" sz="700" b="1" kern="1200" dirty="0">
              <a:solidFill>
                <a:prstClr val="black">
                  <a:hueOff val="0"/>
                  <a:satOff val="0"/>
                  <a:lumOff val="0"/>
                  <a:alphaOff val="0"/>
                </a:prstClr>
              </a:solidFill>
              <a:latin typeface="+mn-lt"/>
              <a:ea typeface="+mn-ea"/>
              <a:cs typeface="+mn-cs"/>
            </a:rPr>
            <a:t>PROGRAMA CIUDADES – AMPLIACIÓN Y MEJORA PARA EL ABASTECIMIENTO SOSTENIBLE Y RESILIENTE DE AGUA EN CIUDADES (</a:t>
          </a:r>
          <a:r>
            <a:rPr lang="es-MX" sz="700" b="1" kern="1200" dirty="0" err="1">
              <a:solidFill>
                <a:prstClr val="black">
                  <a:hueOff val="0"/>
                  <a:satOff val="0"/>
                  <a:lumOff val="0"/>
                  <a:alphaOff val="0"/>
                </a:prstClr>
              </a:solidFill>
              <a:latin typeface="+mn-lt"/>
              <a:ea typeface="+mn-ea"/>
              <a:cs typeface="+mn-cs"/>
            </a:rPr>
            <a:t>PROAAC</a:t>
          </a:r>
          <a:r>
            <a:rPr lang="es-MX" sz="700" b="1" kern="1200" dirty="0">
              <a:solidFill>
                <a:prstClr val="black">
                  <a:hueOff val="0"/>
                  <a:satOff val="0"/>
                  <a:lumOff val="0"/>
                  <a:alphaOff val="0"/>
                </a:prstClr>
              </a:solidFill>
              <a:latin typeface="+mn-lt"/>
              <a:ea typeface="+mn-ea"/>
              <a:cs typeface="+mn-cs"/>
            </a:rPr>
            <a:t>)</a:t>
          </a:r>
          <a:endParaRPr lang="es-BO" sz="700" b="1" kern="1200" dirty="0">
            <a:solidFill>
              <a:prstClr val="black">
                <a:hueOff val="0"/>
                <a:satOff val="0"/>
                <a:lumOff val="0"/>
                <a:alphaOff val="0"/>
              </a:prstClr>
            </a:solidFill>
            <a:latin typeface="+mn-lt"/>
            <a:ea typeface="+mn-ea"/>
            <a:cs typeface="+mn-cs"/>
          </a:endParaRPr>
        </a:p>
      </dsp:txBody>
      <dsp:txXfrm>
        <a:off x="1113059" y="1575906"/>
        <a:ext cx="2192011" cy="269941"/>
      </dsp:txXfrm>
    </dsp:sp>
    <dsp:sp modelId="{572C7916-1BB6-4DEF-B74A-BC5F2DDB49DF}">
      <dsp:nvSpPr>
        <dsp:cNvPr id="0" name=""/>
        <dsp:cNvSpPr/>
      </dsp:nvSpPr>
      <dsp:spPr>
        <a:xfrm>
          <a:off x="2395799" y="508687"/>
          <a:ext cx="1344594" cy="2231690"/>
        </a:xfrm>
        <a:prstGeom prst="rect">
          <a:avLst/>
        </a:prstGeom>
        <a:solidFill>
          <a:srgbClr val="7030A0">
            <a:alpha val="50196"/>
          </a:srgb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8073" rIns="42672" bIns="42672" numCol="1" spcCol="1270" anchor="t" anchorCtr="0">
          <a:noAutofit/>
        </a:bodyPr>
        <a:lstStyle/>
        <a:p>
          <a:pPr marL="57150" lvl="1" indent="0" algn="l" defTabSz="266700">
            <a:lnSpc>
              <a:spcPct val="90000"/>
            </a:lnSpc>
            <a:spcBef>
              <a:spcPct val="0"/>
            </a:spcBef>
            <a:spcAft>
              <a:spcPct val="15000"/>
            </a:spcAft>
            <a:buChar char="••"/>
          </a:pPr>
          <a:endParaRPr lang="es-BO" sz="600" kern="1200" dirty="0"/>
        </a:p>
        <a:p>
          <a:pPr marL="57150" lvl="1" indent="0" algn="l" defTabSz="266700">
            <a:lnSpc>
              <a:spcPct val="90000"/>
            </a:lnSpc>
            <a:spcBef>
              <a:spcPct val="0"/>
            </a:spcBef>
            <a:spcAft>
              <a:spcPct val="15000"/>
            </a:spcAft>
            <a:buChar char="••"/>
          </a:pPr>
          <a:r>
            <a:rPr lang="es-BO"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r>
            <a:rPr lang="es-BO" sz="700" b="1" kern="1200" dirty="0">
              <a:effectLst>
                <a:outerShdw blurRad="38100" dist="38100" dir="2700000" algn="tl">
                  <a:srgbClr val="000000">
                    <a:alpha val="43137"/>
                  </a:srgbClr>
                </a:outerShdw>
              </a:effectLst>
              <a:latin typeface="Century Gothic" panose="020B0502020202020204" pitchFamily="34" charset="0"/>
            </a:rPr>
            <a:t>USD 75.000.000</a:t>
          </a:r>
          <a:endParaRPr lang="es-BO" sz="600" b="1" kern="1200" dirty="0">
            <a:effectLst>
              <a:outerShdw blurRad="38100" dist="38100" dir="2700000" algn="tl">
                <a:srgbClr val="000000">
                  <a:alpha val="43137"/>
                </a:srgbClr>
              </a:outerShdw>
            </a:effectLst>
            <a:latin typeface="Century Gothic" panose="020B0502020202020204" pitchFamily="34" charset="0"/>
          </a:endParaRPr>
        </a:p>
        <a:p>
          <a:pPr marL="57150" lvl="1" indent="0" algn="ctr"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Inicio: 04/04/2018</a:t>
          </a:r>
        </a:p>
        <a:p>
          <a:pPr marL="57150" lvl="1" indent="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Fin: 04/11/2027</a:t>
          </a:r>
        </a:p>
        <a:p>
          <a:pPr marL="57150" lvl="1" indent="0" algn="l"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0" algn="l" defTabSz="266700">
            <a:lnSpc>
              <a:spcPct val="90000"/>
            </a:lnSpc>
            <a:spcBef>
              <a:spcPct val="0"/>
            </a:spcBef>
            <a:spcAft>
              <a:spcPct val="15000"/>
            </a:spcAft>
            <a:buChar char="••"/>
          </a:pPr>
          <a:r>
            <a:rPr lang="es-ES" sz="600" b="1" kern="1200" dirty="0" err="1">
              <a:solidFill>
                <a:schemeClr val="tx1"/>
              </a:solidFill>
              <a:latin typeface="Century Gothic" panose="020B0502020202020204" pitchFamily="34" charset="0"/>
            </a:rPr>
            <a:t>DPTOS</a:t>
          </a:r>
          <a:r>
            <a:rPr lang="es-ES" sz="600" b="1" kern="1200" dirty="0">
              <a:solidFill>
                <a:schemeClr val="tx1"/>
              </a:solidFill>
              <a:latin typeface="Century Gothic" panose="020B0502020202020204" pitchFamily="34" charset="0"/>
            </a:rPr>
            <a:t>:</a:t>
          </a:r>
          <a:endParaRPr lang="es-BO" sz="600" b="1" kern="1200" dirty="0">
            <a:latin typeface="Century Gothic" panose="020B0502020202020204" pitchFamily="34" charset="0"/>
          </a:endParaRPr>
        </a:p>
        <a:p>
          <a:pPr marL="57150" lvl="1" indent="0" algn="l" defTabSz="266700">
            <a:lnSpc>
              <a:spcPct val="90000"/>
            </a:lnSpc>
            <a:spcBef>
              <a:spcPct val="0"/>
            </a:spcBef>
            <a:spcAft>
              <a:spcPct val="15000"/>
            </a:spcAft>
            <a:buChar char="••"/>
          </a:pPr>
          <a:r>
            <a:rPr lang="es-BO" sz="600" b="1" kern="1200" dirty="0">
              <a:solidFill>
                <a:schemeClr val="tx1"/>
              </a:solidFill>
              <a:latin typeface="Century Gothic" panose="020B0502020202020204" pitchFamily="34" charset="0"/>
            </a:rPr>
            <a:t>TARIJA, POTOSÍ, ORURO LA PAZ, COCHABAMBA, CHUQUISACA, BENI</a:t>
          </a:r>
          <a:endParaRPr lang="es-BO" sz="600" b="1" kern="1200" dirty="0">
            <a:latin typeface="Century Gothic" panose="020B0502020202020204" pitchFamily="34" charset="0"/>
          </a:endParaRPr>
        </a:p>
        <a:p>
          <a:pPr marL="57150" lvl="1" indent="0" algn="l" defTabSz="266700">
            <a:lnSpc>
              <a:spcPct val="90000"/>
            </a:lnSpc>
            <a:spcBef>
              <a:spcPct val="0"/>
            </a:spcBef>
            <a:spcAft>
              <a:spcPct val="15000"/>
            </a:spcAft>
            <a:buChar char="••"/>
          </a:pPr>
          <a:endParaRPr lang="es-BO" sz="600" b="1" kern="1200" dirty="0">
            <a:solidFill>
              <a:schemeClr val="tx1"/>
            </a:solidFill>
            <a:latin typeface="Century Gothic" panose="020B0502020202020204" pitchFamily="34" charset="0"/>
          </a:endParaRPr>
        </a:p>
      </dsp:txBody>
      <dsp:txXfrm>
        <a:off x="2395799" y="508687"/>
        <a:ext cx="1344594" cy="2231690"/>
      </dsp:txXfrm>
    </dsp:sp>
    <dsp:sp modelId="{05B48C12-1766-4C14-948E-9F344BF22349}">
      <dsp:nvSpPr>
        <dsp:cNvPr id="0" name=""/>
        <dsp:cNvSpPr/>
      </dsp:nvSpPr>
      <dsp:spPr>
        <a:xfrm>
          <a:off x="1999776" y="144855"/>
          <a:ext cx="792045" cy="650137"/>
        </a:xfrm>
        <a:prstGeom prst="rect">
          <a:avLst/>
        </a:prstGeom>
        <a:blipFill rotWithShape="1">
          <a:blip xmlns:r="http://schemas.openxmlformats.org/officeDocument/2006/relationships" r:embed="rId2"/>
          <a:srcRect/>
          <a:stretch>
            <a:fillRect l="-26000" r="-26000"/>
          </a:stretch>
        </a:blip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sp>
    <dsp:sp modelId="{9C71B954-EA49-4972-A53A-903DEF600A3C}">
      <dsp:nvSpPr>
        <dsp:cNvPr id="0" name=""/>
        <dsp:cNvSpPr/>
      </dsp:nvSpPr>
      <dsp:spPr>
        <a:xfrm rot="16200000">
          <a:off x="3114554" y="1515539"/>
          <a:ext cx="2106649" cy="269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8073" bIns="0" numCol="1" spcCol="1270" anchor="t" anchorCtr="0">
          <a:noAutofit/>
        </a:bodyPr>
        <a:lstStyle/>
        <a:p>
          <a:pPr lvl="0" algn="ctr" defTabSz="311150">
            <a:lnSpc>
              <a:spcPct val="90000"/>
            </a:lnSpc>
            <a:spcBef>
              <a:spcPct val="0"/>
            </a:spcBef>
            <a:spcAft>
              <a:spcPct val="35000"/>
            </a:spcAft>
          </a:pPr>
          <a:r>
            <a:rPr lang="es-BO" sz="700" b="1" kern="1200" dirty="0">
              <a:solidFill>
                <a:prstClr val="black">
                  <a:hueOff val="0"/>
                  <a:satOff val="0"/>
                  <a:lumOff val="0"/>
                  <a:alphaOff val="0"/>
                </a:prstClr>
              </a:solidFill>
              <a:latin typeface="+mn-lt"/>
              <a:ea typeface="+mn-ea"/>
              <a:cs typeface="+mn-cs"/>
            </a:rPr>
            <a:t>PROGRAMA DE SANEAMIENTO DEL LAGO TITICACA (</a:t>
          </a:r>
          <a:r>
            <a:rPr lang="es-BO" sz="700" b="1" kern="1200" dirty="0" err="1">
              <a:solidFill>
                <a:prstClr val="black">
                  <a:hueOff val="0"/>
                  <a:satOff val="0"/>
                  <a:lumOff val="0"/>
                  <a:alphaOff val="0"/>
                </a:prstClr>
              </a:solidFill>
              <a:latin typeface="+mn-lt"/>
              <a:ea typeface="+mn-ea"/>
              <a:cs typeface="+mn-cs"/>
            </a:rPr>
            <a:t>PSLT</a:t>
          </a:r>
          <a:r>
            <a:rPr lang="es-BO" sz="700" b="1" kern="1200" dirty="0">
              <a:solidFill>
                <a:prstClr val="black">
                  <a:hueOff val="0"/>
                  <a:satOff val="0"/>
                  <a:lumOff val="0"/>
                  <a:alphaOff val="0"/>
                </a:prstClr>
              </a:solidFill>
              <a:latin typeface="+mn-lt"/>
              <a:ea typeface="+mn-ea"/>
              <a:cs typeface="+mn-cs"/>
            </a:rPr>
            <a:t>)</a:t>
          </a:r>
        </a:p>
        <a:p>
          <a:pPr lvl="0" algn="l" defTabSz="311150">
            <a:lnSpc>
              <a:spcPct val="90000"/>
            </a:lnSpc>
            <a:spcBef>
              <a:spcPct val="0"/>
            </a:spcBef>
            <a:spcAft>
              <a:spcPct val="35000"/>
            </a:spcAft>
          </a:pPr>
          <a:endParaRPr lang="es-BO" sz="700" kern="1200" dirty="0">
            <a:latin typeface="+mn-lt"/>
          </a:endParaRPr>
        </a:p>
      </dsp:txBody>
      <dsp:txXfrm>
        <a:off x="3114554" y="1515539"/>
        <a:ext cx="2106649" cy="269941"/>
      </dsp:txXfrm>
    </dsp:sp>
    <dsp:sp modelId="{D301C24E-5DB5-431C-93A2-B1BEF12F4145}">
      <dsp:nvSpPr>
        <dsp:cNvPr id="0" name=""/>
        <dsp:cNvSpPr/>
      </dsp:nvSpPr>
      <dsp:spPr>
        <a:xfrm>
          <a:off x="4303019" y="491481"/>
          <a:ext cx="1344594" cy="2231690"/>
        </a:xfrm>
        <a:prstGeom prst="rect">
          <a:avLst/>
        </a:prstGeom>
        <a:solidFill>
          <a:srgbClr val="548235">
            <a:alpha val="50196"/>
          </a:srgbClr>
        </a:solidFill>
        <a:ln w="19050" cap="flat" cmpd="sng" algn="ctr">
          <a:solidFill>
            <a:srgbClr val="548235">
              <a:alpha val="50196"/>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38073" rIns="42672" bIns="42672" numCol="1" spcCol="1270" anchor="t" anchorCtr="0">
          <a:noAutofit/>
        </a:bodyPr>
        <a:lstStyle/>
        <a:p>
          <a:pPr marL="57150" lvl="1" indent="-57150" algn="l" defTabSz="266700">
            <a:lnSpc>
              <a:spcPct val="90000"/>
            </a:lnSpc>
            <a:spcBef>
              <a:spcPct val="0"/>
            </a:spcBef>
            <a:spcAft>
              <a:spcPct val="15000"/>
            </a:spcAft>
            <a:buChar char="••"/>
          </a:pPr>
          <a:endParaRPr lang="es-BO" sz="600" kern="1200" dirty="0"/>
        </a:p>
        <a:p>
          <a:pPr marL="57150" lvl="1" indent="-57150" algn="l" defTabSz="311150">
            <a:lnSpc>
              <a:spcPct val="90000"/>
            </a:lnSpc>
            <a:spcBef>
              <a:spcPct val="0"/>
            </a:spcBef>
            <a:spcAft>
              <a:spcPct val="15000"/>
            </a:spcAft>
            <a:buChar char="••"/>
          </a:pPr>
          <a:r>
            <a:rPr lang="es-BO" sz="700" b="1" kern="1200" dirty="0">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a:p>
          <a:pPr marL="57150" lvl="1" indent="-57150" algn="ctr" defTabSz="311150">
            <a:lnSpc>
              <a:spcPct val="90000"/>
            </a:lnSpc>
            <a:spcBef>
              <a:spcPct val="0"/>
            </a:spcBef>
            <a:spcAft>
              <a:spcPct val="15000"/>
            </a:spcAft>
            <a:buChar char="••"/>
          </a:pPr>
          <a:r>
            <a:rPr lang="es-BO" sz="700" b="1" kern="1200" dirty="0">
              <a:effectLst>
                <a:outerShdw blurRad="38100" dist="38100" dir="2700000" algn="tl">
                  <a:srgbClr val="000000">
                    <a:alpha val="43137"/>
                  </a:srgbClr>
                </a:outerShdw>
              </a:effectLst>
              <a:latin typeface="Century Gothic" panose="020B0502020202020204" pitchFamily="34" charset="0"/>
            </a:rPr>
            <a:t>USD77,330,000</a:t>
          </a:r>
        </a:p>
        <a:p>
          <a:pPr marL="57150" lvl="1" indent="-57150" algn="ctr"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5715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Inicio: 12/12/2016</a:t>
          </a:r>
        </a:p>
        <a:p>
          <a:pPr marL="57150" lvl="1" indent="-57150" algn="l" defTabSz="266700">
            <a:lnSpc>
              <a:spcPct val="90000"/>
            </a:lnSpc>
            <a:spcBef>
              <a:spcPct val="0"/>
            </a:spcBef>
            <a:spcAft>
              <a:spcPct val="15000"/>
            </a:spcAft>
            <a:buFont typeface="Arial" panose="020B0604020202020204" pitchFamily="34" charset="0"/>
            <a:buChar char="••"/>
          </a:pPr>
          <a:r>
            <a:rPr lang="es-BO" sz="600" b="1" kern="1200" dirty="0">
              <a:solidFill>
                <a:schemeClr val="tx1"/>
              </a:solidFill>
              <a:latin typeface="Century Gothic" panose="020B0502020202020204" pitchFamily="34" charset="0"/>
            </a:rPr>
            <a:t>Fecha de Fin: 13/06/2026</a:t>
          </a:r>
        </a:p>
        <a:p>
          <a:pPr marL="57150" lvl="1" indent="-57150" algn="l" defTabSz="266700">
            <a:lnSpc>
              <a:spcPct val="90000"/>
            </a:lnSpc>
            <a:spcBef>
              <a:spcPct val="0"/>
            </a:spcBef>
            <a:spcAft>
              <a:spcPct val="15000"/>
            </a:spcAft>
            <a:buChar char="••"/>
          </a:pPr>
          <a:endParaRPr lang="es-BO" sz="600" b="1" kern="1200" dirty="0">
            <a:latin typeface="Century Gothic" panose="020B0502020202020204" pitchFamily="34" charset="0"/>
          </a:endParaRPr>
        </a:p>
        <a:p>
          <a:pPr marL="57150" lvl="1" indent="-57150" algn="l" defTabSz="266700">
            <a:lnSpc>
              <a:spcPct val="90000"/>
            </a:lnSpc>
            <a:spcBef>
              <a:spcPct val="0"/>
            </a:spcBef>
            <a:spcAft>
              <a:spcPct val="15000"/>
            </a:spcAft>
            <a:buChar char="••"/>
          </a:pPr>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311150">
            <a:lnSpc>
              <a:spcPct val="90000"/>
            </a:lnSpc>
            <a:spcBef>
              <a:spcPct val="0"/>
            </a:spcBef>
            <a:spcAft>
              <a:spcPct val="15000"/>
            </a:spcAft>
            <a:buChar char="••"/>
          </a:pPr>
          <a:r>
            <a:rPr lang="es-BO" sz="700" b="1" kern="1200" dirty="0" err="1">
              <a:solidFill>
                <a:prstClr val="black"/>
              </a:solidFill>
              <a:latin typeface="Century Gothic" panose="020B0502020202020204" pitchFamily="34" charset="0"/>
              <a:ea typeface="+mn-ea"/>
              <a:cs typeface="+mn-cs"/>
            </a:rPr>
            <a:t>DPTO</a:t>
          </a:r>
          <a:r>
            <a:rPr lang="es-BO" sz="700" b="1" kern="1200" dirty="0">
              <a:solidFill>
                <a:prstClr val="black"/>
              </a:solidFill>
              <a:latin typeface="Century Gothic" panose="020B0502020202020204" pitchFamily="34" charset="0"/>
              <a:ea typeface="+mn-ea"/>
              <a:cs typeface="+mn-cs"/>
            </a:rPr>
            <a:t>: </a:t>
          </a:r>
        </a:p>
        <a:p>
          <a:pPr marL="57150" lvl="1" indent="-57150" algn="l" defTabSz="311150">
            <a:lnSpc>
              <a:spcPct val="90000"/>
            </a:lnSpc>
            <a:spcBef>
              <a:spcPct val="0"/>
            </a:spcBef>
            <a:spcAft>
              <a:spcPct val="15000"/>
            </a:spcAft>
            <a:buChar char="••"/>
          </a:pPr>
          <a:r>
            <a:rPr lang="es-ES" sz="700" b="1" kern="1200" dirty="0">
              <a:solidFill>
                <a:prstClr val="black"/>
              </a:solidFill>
              <a:latin typeface="Century Gothic" panose="020B0502020202020204" pitchFamily="34" charset="0"/>
              <a:ea typeface="+mn-ea"/>
              <a:cs typeface="+mn-cs"/>
            </a:rPr>
            <a:t>LA PAZ</a:t>
          </a:r>
          <a:endParaRPr lang="es-BO" sz="600" b="1" kern="1200" dirty="0">
            <a:solidFill>
              <a:prstClr val="black"/>
            </a:solidFill>
            <a:latin typeface="Century Gothic" panose="020B0502020202020204" pitchFamily="34" charset="0"/>
            <a:ea typeface="+mn-ea"/>
            <a:cs typeface="+mn-cs"/>
          </a:endParaRPr>
        </a:p>
      </dsp:txBody>
      <dsp:txXfrm>
        <a:off x="4303019" y="491481"/>
        <a:ext cx="1344594" cy="2231690"/>
      </dsp:txXfrm>
    </dsp:sp>
    <dsp:sp modelId="{586647A0-6032-479C-BC49-D07E4A13875F}">
      <dsp:nvSpPr>
        <dsp:cNvPr id="0" name=""/>
        <dsp:cNvSpPr/>
      </dsp:nvSpPr>
      <dsp:spPr>
        <a:xfrm>
          <a:off x="3852342" y="163902"/>
          <a:ext cx="901156" cy="615725"/>
        </a:xfrm>
        <a:prstGeom prst="rect">
          <a:avLst/>
        </a:prstGeom>
        <a:blipFill rotWithShape="1">
          <a:blip xmlns:r="http://schemas.openxmlformats.org/officeDocument/2006/relationships" r:embed="rId3"/>
          <a:srcRect/>
          <a:stretch>
            <a:fillRect l="-33000" r="-33000"/>
          </a:stretch>
        </a:blip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dsp:style>
    </dsp:sp>
    <dsp:sp modelId="{A6F20F58-7701-46E4-ACDC-BF62FA688678}">
      <dsp:nvSpPr>
        <dsp:cNvPr id="0" name=""/>
        <dsp:cNvSpPr/>
      </dsp:nvSpPr>
      <dsp:spPr>
        <a:xfrm rot="16200000">
          <a:off x="5036463" y="1513088"/>
          <a:ext cx="2231690" cy="269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8073" bIns="0" numCol="1" spcCol="1270" anchor="t" anchorCtr="0">
          <a:noAutofit/>
        </a:bodyPr>
        <a:lstStyle/>
        <a:p>
          <a:pPr lvl="0" algn="ctr" defTabSz="311150">
            <a:lnSpc>
              <a:spcPct val="90000"/>
            </a:lnSpc>
            <a:spcBef>
              <a:spcPct val="0"/>
            </a:spcBef>
            <a:spcAft>
              <a:spcPct val="35000"/>
            </a:spcAft>
          </a:pPr>
          <a:r>
            <a:rPr lang="es-ES" altLang="ko-KR" sz="700" b="1" kern="1200" dirty="0">
              <a:latin typeface="+mn-lt"/>
            </a:rPr>
            <a:t>PROGRAMA ADUCCIÓN I </a:t>
          </a:r>
          <a:r>
            <a:rPr lang="es-BO" altLang="ko-KR" sz="700" b="1" kern="1200" dirty="0" err="1">
              <a:latin typeface="+mn-lt"/>
            </a:rPr>
            <a:t>MISICUNI</a:t>
          </a:r>
          <a:r>
            <a:rPr lang="es-BO" altLang="ko-KR" sz="700" b="1" kern="1200" dirty="0">
              <a:latin typeface="+mn-lt"/>
            </a:rPr>
            <a:t> – SACABA</a:t>
          </a:r>
          <a:r>
            <a:rPr lang="es-ES" altLang="ko-KR" sz="700" b="1" kern="1200" dirty="0">
              <a:latin typeface="+mn-lt"/>
            </a:rPr>
            <a:t> </a:t>
          </a:r>
          <a:endParaRPr lang="es-BO" sz="700" kern="1200" dirty="0">
            <a:latin typeface="+mn-lt"/>
          </a:endParaRPr>
        </a:p>
      </dsp:txBody>
      <dsp:txXfrm>
        <a:off x="5036463" y="1513088"/>
        <a:ext cx="2231690" cy="269941"/>
      </dsp:txXfrm>
    </dsp:sp>
    <dsp:sp modelId="{38887FA7-EACB-43BE-882A-6FE4C23CC4B1}">
      <dsp:nvSpPr>
        <dsp:cNvPr id="0" name=""/>
        <dsp:cNvSpPr/>
      </dsp:nvSpPr>
      <dsp:spPr>
        <a:xfrm>
          <a:off x="6178877" y="503625"/>
          <a:ext cx="1344594" cy="2231690"/>
        </a:xfrm>
        <a:prstGeom prst="rect">
          <a:avLst/>
        </a:prstGeom>
        <a:solidFill>
          <a:srgbClr val="BF9000">
            <a:alpha val="50196"/>
          </a:srgbClr>
        </a:solidFill>
        <a:ln w="28575" cap="flat" cmpd="sng" algn="ctr">
          <a:solidFill>
            <a:srgbClr val="BF9000">
              <a:alpha val="50196"/>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238073" rIns="49784" bIns="49784" numCol="1" spcCol="1270" anchor="t" anchorCtr="0">
          <a:noAutofit/>
        </a:bodyPr>
        <a:lstStyle/>
        <a:p>
          <a:pPr marL="57150" lvl="1" indent="-57150" algn="l" defTabSz="311150">
            <a:lnSpc>
              <a:spcPct val="90000"/>
            </a:lnSpc>
            <a:spcBef>
              <a:spcPct val="0"/>
            </a:spcBef>
            <a:spcAft>
              <a:spcPct val="15000"/>
            </a:spcAft>
            <a:buChar char="••"/>
          </a:pPr>
          <a:endParaRPr lang="es-BO" sz="700" kern="1200" dirty="0">
            <a:solidFill>
              <a:srgbClr val="000000"/>
            </a:solidFill>
          </a:endParaRPr>
        </a:p>
        <a:p>
          <a:pPr marL="57150" lvl="1" indent="-57150" algn="l" defTabSz="311150">
            <a:lnSpc>
              <a:spcPct val="90000"/>
            </a:lnSpc>
            <a:spcBef>
              <a:spcPct val="0"/>
            </a:spcBef>
            <a:spcAft>
              <a:spcPct val="15000"/>
            </a:spcAft>
            <a:buChar char="••"/>
          </a:pPr>
          <a:r>
            <a:rPr lang="es-BO" sz="700" b="1" kern="1200" dirty="0">
              <a:solidFill>
                <a:schemeClr val="bg1"/>
              </a:solidFill>
              <a:effectLst>
                <a:outerShdw blurRad="38100" dist="38100" dir="2700000" algn="tl">
                  <a:srgbClr val="000000">
                    <a:alpha val="43137"/>
                  </a:srgbClr>
                </a:outerShdw>
              </a:effectLst>
              <a:latin typeface="Century Gothic" panose="020B0502020202020204" pitchFamily="34" charset="0"/>
            </a:rPr>
            <a:t>MONTO DEL PRÉSTAMO:</a:t>
          </a:r>
          <a:endParaRPr lang="es-BO" sz="700" kern="1200" dirty="0">
            <a:solidFill>
              <a:schemeClr val="bg1"/>
            </a:solidFill>
            <a:effectLst>
              <a:outerShdw blurRad="38100" dist="38100" dir="2700000" algn="tl">
                <a:srgbClr val="000000">
                  <a:alpha val="43137"/>
                </a:srgbClr>
              </a:outerShdw>
            </a:effectLst>
          </a:endParaRPr>
        </a:p>
        <a:p>
          <a:pPr marL="57150" lvl="1" indent="-57150" algn="ctr" defTabSz="311150">
            <a:lnSpc>
              <a:spcPct val="90000"/>
            </a:lnSpc>
            <a:spcBef>
              <a:spcPct val="0"/>
            </a:spcBef>
            <a:spcAft>
              <a:spcPct val="15000"/>
            </a:spcAft>
            <a:buChar char="••"/>
          </a:pPr>
          <a:r>
            <a:rPr lang="es-BO" sz="700" b="1" kern="1200" dirty="0">
              <a:solidFill>
                <a:schemeClr val="bg1"/>
              </a:solidFill>
              <a:effectLst>
                <a:outerShdw blurRad="38100" dist="38100" dir="2700000" algn="tl">
                  <a:srgbClr val="000000">
                    <a:alpha val="43137"/>
                  </a:srgbClr>
                </a:outerShdw>
              </a:effectLst>
              <a:latin typeface="Century Gothic" panose="020B0502020202020204" pitchFamily="34" charset="0"/>
            </a:rPr>
            <a:t>EUR44,150,110</a:t>
          </a:r>
        </a:p>
        <a:p>
          <a:pPr marL="57150" lvl="1" indent="-57150" algn="l" defTabSz="311150">
            <a:lnSpc>
              <a:spcPct val="90000"/>
            </a:lnSpc>
            <a:spcBef>
              <a:spcPct val="0"/>
            </a:spcBef>
            <a:spcAft>
              <a:spcPct val="15000"/>
            </a:spcAft>
            <a:buChar char="••"/>
          </a:pPr>
          <a:endParaRPr lang="es-BO" sz="700" b="1" kern="1200" dirty="0">
            <a:solidFill>
              <a:srgbClr val="000000"/>
            </a:solidFill>
            <a:latin typeface="Century Gothic" panose="020B0502020202020204" pitchFamily="34" charset="0"/>
          </a:endParaRPr>
        </a:p>
        <a:p>
          <a:pPr marL="57150" lvl="1" indent="-57150" algn="l" defTabSz="266700">
            <a:lnSpc>
              <a:spcPct val="90000"/>
            </a:lnSpc>
            <a:spcBef>
              <a:spcPct val="0"/>
            </a:spcBef>
            <a:spcAft>
              <a:spcPct val="15000"/>
            </a:spcAft>
            <a:buFont typeface="Arial" panose="020B0604020202020204" pitchFamily="34" charset="0"/>
            <a:buChar char="••"/>
          </a:pPr>
          <a:r>
            <a:rPr lang="es-BO" sz="600" b="1" kern="1200" dirty="0">
              <a:solidFill>
                <a:srgbClr val="000000"/>
              </a:solidFill>
              <a:latin typeface="Century Gothic" panose="020B0502020202020204" pitchFamily="34" charset="0"/>
            </a:rPr>
            <a:t>Fecha de Inicio: 15/03/2019</a:t>
          </a:r>
        </a:p>
        <a:p>
          <a:pPr marL="57150" lvl="1" indent="-57150" algn="l" defTabSz="266700">
            <a:lnSpc>
              <a:spcPct val="90000"/>
            </a:lnSpc>
            <a:spcBef>
              <a:spcPct val="0"/>
            </a:spcBef>
            <a:spcAft>
              <a:spcPct val="15000"/>
            </a:spcAft>
            <a:buFont typeface="Arial" panose="020B0604020202020204" pitchFamily="34" charset="0"/>
            <a:buChar char="••"/>
          </a:pPr>
          <a:r>
            <a:rPr lang="es-BO" sz="600" b="1" kern="1200" dirty="0">
              <a:solidFill>
                <a:srgbClr val="000000"/>
              </a:solidFill>
              <a:latin typeface="Century Gothic" panose="020B0502020202020204" pitchFamily="34" charset="0"/>
            </a:rPr>
            <a:t>Fecha de Fin: 30/06/2026</a:t>
          </a:r>
        </a:p>
        <a:p>
          <a:pPr marL="57150" lvl="1" indent="-57150" algn="l" defTabSz="266700">
            <a:lnSpc>
              <a:spcPct val="90000"/>
            </a:lnSpc>
            <a:spcBef>
              <a:spcPct val="0"/>
            </a:spcBef>
            <a:spcAft>
              <a:spcPct val="15000"/>
            </a:spcAft>
            <a:buChar char="••"/>
          </a:pPr>
          <a:endParaRPr lang="es-BO" sz="600" b="1" kern="1200" dirty="0">
            <a:solidFill>
              <a:srgbClr val="000000"/>
            </a:solidFill>
            <a:latin typeface="Century Gothic" panose="020B0502020202020204" pitchFamily="34" charset="0"/>
          </a:endParaRPr>
        </a:p>
        <a:p>
          <a:pPr marL="57150" lvl="1" indent="-57150" algn="l" defTabSz="311150">
            <a:lnSpc>
              <a:spcPct val="90000"/>
            </a:lnSpc>
            <a:spcBef>
              <a:spcPct val="0"/>
            </a:spcBef>
            <a:spcAft>
              <a:spcPct val="15000"/>
            </a:spcAft>
            <a:buChar char="••"/>
          </a:pPr>
          <a:r>
            <a:rPr lang="es-ES" sz="700" b="1" kern="1200" dirty="0" err="1">
              <a:solidFill>
                <a:srgbClr val="000000"/>
              </a:solidFill>
              <a:latin typeface="Century Gothic" panose="020B0502020202020204" pitchFamily="34" charset="0"/>
              <a:ea typeface="+mn-ea"/>
              <a:cs typeface="+mn-cs"/>
            </a:rPr>
            <a:t>DPTO</a:t>
          </a:r>
          <a:r>
            <a:rPr lang="es-ES" sz="700" b="1" kern="1200" dirty="0">
              <a:solidFill>
                <a:srgbClr val="000000"/>
              </a:solidFill>
              <a:latin typeface="Century Gothic" panose="020B0502020202020204" pitchFamily="34" charset="0"/>
              <a:ea typeface="+mn-ea"/>
              <a:cs typeface="+mn-cs"/>
            </a:rPr>
            <a:t>: </a:t>
          </a:r>
          <a:r>
            <a:rPr lang="es-BO" sz="700" b="1" kern="1200" dirty="0">
              <a:solidFill>
                <a:srgbClr val="000000"/>
              </a:solidFill>
              <a:latin typeface="Century Gothic" panose="020B0502020202020204" pitchFamily="34" charset="0"/>
              <a:ea typeface="+mn-ea"/>
              <a:cs typeface="+mn-cs"/>
            </a:rPr>
            <a:t>COCHABAMBA</a:t>
          </a:r>
          <a:endParaRPr lang="es-ES" sz="700" b="1" kern="1200" dirty="0">
            <a:solidFill>
              <a:srgbClr val="000000"/>
            </a:solidFill>
            <a:latin typeface="Century Gothic" panose="020B0502020202020204" pitchFamily="34" charset="0"/>
            <a:ea typeface="+mn-ea"/>
            <a:cs typeface="+mn-cs"/>
            <a:sym typeface="Calibri"/>
          </a:endParaRPr>
        </a:p>
        <a:p>
          <a:pPr marL="57150" lvl="1" indent="-57150" algn="l" defTabSz="266700">
            <a:lnSpc>
              <a:spcPct val="90000"/>
            </a:lnSpc>
            <a:spcBef>
              <a:spcPct val="0"/>
            </a:spcBef>
            <a:spcAft>
              <a:spcPct val="15000"/>
            </a:spcAft>
            <a:buChar char="••"/>
          </a:pPr>
          <a:endParaRPr lang="es-BO" sz="600" b="1" kern="1200" dirty="0">
            <a:solidFill>
              <a:srgbClr val="000000"/>
            </a:solidFill>
            <a:latin typeface="Century Gothic" panose="020B0502020202020204" pitchFamily="34" charset="0"/>
            <a:ea typeface="+mn-ea"/>
            <a:cs typeface="+mn-cs"/>
          </a:endParaRPr>
        </a:p>
      </dsp:txBody>
      <dsp:txXfrm>
        <a:off x="6178877" y="503625"/>
        <a:ext cx="1344594" cy="2231690"/>
      </dsp:txXfrm>
    </dsp:sp>
    <dsp:sp modelId="{678C5398-1015-4EA9-B231-62AFE7FFE6D8}">
      <dsp:nvSpPr>
        <dsp:cNvPr id="0" name=""/>
        <dsp:cNvSpPr/>
      </dsp:nvSpPr>
      <dsp:spPr>
        <a:xfrm>
          <a:off x="6007074" y="144855"/>
          <a:ext cx="813263" cy="697188"/>
        </a:xfrm>
        <a:prstGeom prst="rect">
          <a:avLst/>
        </a:prstGeom>
        <a:blipFill rotWithShape="1">
          <a:blip xmlns:r="http://schemas.openxmlformats.org/officeDocument/2006/relationships" r:embed="rId4"/>
          <a:srcRect/>
          <a:stretch>
            <a:fillRect l="-39000" r="-39000"/>
          </a:stretch>
        </a:blip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2219D-88E3-4FC5-9902-3FE7B355AA37}">
      <dsp:nvSpPr>
        <dsp:cNvPr id="0" name=""/>
        <dsp:cNvSpPr/>
      </dsp:nvSpPr>
      <dsp:spPr>
        <a:xfrm rot="16200000">
          <a:off x="-849606" y="1621371"/>
          <a:ext cx="2073843" cy="272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363" bIns="0" numCol="1" spcCol="1270" anchor="t" anchorCtr="0">
          <a:noAutofit/>
        </a:bodyPr>
        <a:lstStyle/>
        <a:p>
          <a:pPr lvl="0" algn="ctr" defTabSz="311150">
            <a:lnSpc>
              <a:spcPct val="90000"/>
            </a:lnSpc>
            <a:spcBef>
              <a:spcPct val="0"/>
            </a:spcBef>
            <a:spcAft>
              <a:spcPct val="35000"/>
            </a:spcAft>
          </a:pPr>
          <a:r>
            <a:rPr lang="es-ES" sz="700" b="1" kern="1200" dirty="0">
              <a:solidFill>
                <a:prstClr val="black">
                  <a:hueOff val="0"/>
                  <a:satOff val="0"/>
                  <a:lumOff val="0"/>
                  <a:alphaOff val="0"/>
                </a:prstClr>
              </a:solidFill>
              <a:latin typeface="+mn-lt"/>
              <a:ea typeface="+mn-ea"/>
              <a:cs typeface="+mn-cs"/>
            </a:rPr>
            <a:t>APOYO AL PROGRAMA DE AGUA Y ALCANTARILLADO EN ÁREAS URBANAS Y PERI-URBANAS (</a:t>
          </a:r>
          <a:r>
            <a:rPr lang="es-ES" sz="700" b="1" kern="1200" dirty="0" err="1">
              <a:solidFill>
                <a:prstClr val="black">
                  <a:hueOff val="0"/>
                  <a:satOff val="0"/>
                  <a:lumOff val="0"/>
                  <a:alphaOff val="0"/>
                </a:prstClr>
              </a:solidFill>
              <a:latin typeface="+mn-lt"/>
              <a:ea typeface="+mn-ea"/>
              <a:cs typeface="+mn-cs"/>
            </a:rPr>
            <a:t>APAAP</a:t>
          </a:r>
          <a:r>
            <a:rPr lang="es-ES" sz="700" b="1" kern="1200" dirty="0">
              <a:solidFill>
                <a:prstClr val="black">
                  <a:hueOff val="0"/>
                  <a:satOff val="0"/>
                  <a:lumOff val="0"/>
                  <a:alphaOff val="0"/>
                </a:prstClr>
              </a:solidFill>
              <a:latin typeface="+mn-lt"/>
              <a:ea typeface="+mn-ea"/>
              <a:cs typeface="+mn-cs"/>
            </a:rPr>
            <a:t>)</a:t>
          </a:r>
          <a:endParaRPr lang="es-BO" sz="700" b="1" kern="1200" dirty="0">
            <a:latin typeface="+mn-lt"/>
          </a:endParaRPr>
        </a:p>
      </dsp:txBody>
      <dsp:txXfrm>
        <a:off x="-849606" y="1621371"/>
        <a:ext cx="2073843" cy="272537"/>
      </dsp:txXfrm>
    </dsp:sp>
    <dsp:sp modelId="{678417F5-8425-44FE-9FBE-1981C97A3FD5}">
      <dsp:nvSpPr>
        <dsp:cNvPr id="0" name=""/>
        <dsp:cNvSpPr/>
      </dsp:nvSpPr>
      <dsp:spPr>
        <a:xfrm>
          <a:off x="386143" y="511084"/>
          <a:ext cx="1357523" cy="2231690"/>
        </a:xfrm>
        <a:prstGeom prst="rect">
          <a:avLst/>
        </a:prstGeom>
        <a:solidFill>
          <a:srgbClr val="5B9BD5">
            <a:alpha val="50196"/>
          </a:srgb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40363" rIns="42672" bIns="42672" numCol="1" spcCol="1270" anchor="t" anchorCtr="0">
          <a:noAutofit/>
        </a:bodyPr>
        <a:lstStyle/>
        <a:p>
          <a:pPr marL="57150" lvl="1" indent="-57150" algn="l" defTabSz="311150">
            <a:lnSpc>
              <a:spcPct val="100000"/>
            </a:lnSpc>
            <a:spcBef>
              <a:spcPct val="0"/>
            </a:spcBef>
            <a:spcAft>
              <a:spcPct val="15000"/>
            </a:spcAft>
            <a:buChar char="••"/>
          </a:pPr>
          <a:endParaRPr lang="es-BO" sz="700" kern="1200" dirty="0">
            <a:effectLst>
              <a:outerShdw blurRad="38100" dist="38100" dir="2700000" algn="tl">
                <a:srgbClr val="000000">
                  <a:alpha val="43137"/>
                </a:srgbClr>
              </a:outerShdw>
            </a:effectLst>
          </a:endParaRPr>
        </a:p>
        <a:p>
          <a:pPr marL="57150" lvl="1" indent="-57150" algn="l" defTabSz="311150">
            <a:lnSpc>
              <a:spcPct val="10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57150" algn="ctr"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EUR 20,000,000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a:p>
          <a:pPr marL="57150" lvl="1" indent="-5715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17/12/2018</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03/04/2027</a:t>
          </a:r>
        </a:p>
        <a:p>
          <a:pPr marL="57150" lvl="1" indent="-57150" algn="l" defTabSz="266700">
            <a:lnSpc>
              <a:spcPct val="90000"/>
            </a:lnSpc>
            <a:spcBef>
              <a:spcPct val="0"/>
            </a:spcBef>
            <a:spcAft>
              <a:spcPct val="15000"/>
            </a:spcAft>
            <a:buFont typeface="Arial" panose="020B0604020202020204" pitchFamily="34" charset="0"/>
            <a:buChar char="••"/>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POTOSÍ,ORURO,LA</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PAZ</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COCHABAMBA, CHUQUISACA</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311150">
            <a:lnSpc>
              <a:spcPct val="90000"/>
            </a:lnSpc>
            <a:spcBef>
              <a:spcPct val="0"/>
            </a:spcBef>
            <a:spcAft>
              <a:spcPct val="15000"/>
            </a:spcAft>
            <a:buChar char="••"/>
          </a:pPr>
          <a:endParaRPr lang="es-BO" sz="700" kern="1200" dirty="0"/>
        </a:p>
      </dsp:txBody>
      <dsp:txXfrm>
        <a:off x="386143" y="511084"/>
        <a:ext cx="1357523" cy="2231690"/>
      </dsp:txXfrm>
    </dsp:sp>
    <dsp:sp modelId="{802F3EE8-24B1-4342-9047-F643F41D0457}">
      <dsp:nvSpPr>
        <dsp:cNvPr id="0" name=""/>
        <dsp:cNvSpPr/>
      </dsp:nvSpPr>
      <dsp:spPr>
        <a:xfrm>
          <a:off x="38368" y="107230"/>
          <a:ext cx="760934" cy="648262"/>
        </a:xfrm>
        <a:prstGeom prst="rect">
          <a:avLst/>
        </a:prstGeom>
        <a:blipFill rotWithShape="1">
          <a:blip xmlns:r="http://schemas.openxmlformats.org/officeDocument/2006/relationships" r:embed="rId1"/>
          <a:srcRect/>
          <a:stretch>
            <a:fillRect l="-12000" r="-12000"/>
          </a:stretch>
        </a:blipFill>
        <a:ln w="1905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68684858-B4E0-4277-8861-ED5C2DB5EC2E}">
      <dsp:nvSpPr>
        <dsp:cNvPr id="0" name=""/>
        <dsp:cNvSpPr/>
      </dsp:nvSpPr>
      <dsp:spPr>
        <a:xfrm rot="16200000">
          <a:off x="1041117" y="1494613"/>
          <a:ext cx="2231690" cy="272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363" bIns="0" numCol="1" spcCol="1270" anchor="t" anchorCtr="0">
          <a:noAutofit/>
        </a:bodyPr>
        <a:lstStyle/>
        <a:p>
          <a:pPr lvl="0" algn="ctr" defTabSz="311150">
            <a:lnSpc>
              <a:spcPct val="90000"/>
            </a:lnSpc>
            <a:spcBef>
              <a:spcPct val="0"/>
            </a:spcBef>
            <a:spcAft>
              <a:spcPct val="35000"/>
            </a:spcAft>
            <a:buNone/>
          </a:pPr>
          <a:r>
            <a:rPr lang="es-MX" sz="700" b="1" kern="1200" dirty="0">
              <a:latin typeface="+mn-lt"/>
              <a:sym typeface="Arial"/>
            </a:rPr>
            <a:t>PROGRAMA DE GESTIÓN DEL AGUA EN ÁREAS URBANA (</a:t>
          </a:r>
          <a:r>
            <a:rPr lang="es-MX" sz="700" b="1" kern="1200" dirty="0" err="1">
              <a:latin typeface="+mn-lt"/>
              <a:sym typeface="Arial"/>
            </a:rPr>
            <a:t>PGIAAU</a:t>
          </a:r>
          <a:r>
            <a:rPr lang="es-MX" sz="700" b="1" kern="1200" dirty="0">
              <a:latin typeface="+mn-lt"/>
              <a:sym typeface="Arial"/>
            </a:rPr>
            <a:t>-CIUDADES II)</a:t>
          </a:r>
          <a:endParaRPr lang="es-BO" sz="700" b="1" kern="1200" dirty="0">
            <a:latin typeface="+mn-lt"/>
          </a:endParaRPr>
        </a:p>
      </dsp:txBody>
      <dsp:txXfrm>
        <a:off x="1041117" y="1494613"/>
        <a:ext cx="2231690" cy="272537"/>
      </dsp:txXfrm>
    </dsp:sp>
    <dsp:sp modelId="{572C7916-1BB6-4DEF-B74A-BC5F2DDB49DF}">
      <dsp:nvSpPr>
        <dsp:cNvPr id="0" name=""/>
        <dsp:cNvSpPr/>
      </dsp:nvSpPr>
      <dsp:spPr>
        <a:xfrm>
          <a:off x="2369528" y="515036"/>
          <a:ext cx="1357523" cy="2231690"/>
        </a:xfrm>
        <a:prstGeom prst="rect">
          <a:avLst/>
        </a:prstGeom>
        <a:solidFill>
          <a:srgbClr val="7030A0">
            <a:alpha val="50196"/>
          </a:srgb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40363" rIns="42672" bIns="42672" numCol="1" spcCol="1270" anchor="t" anchorCtr="0">
          <a:noAutofit/>
        </a:bodyPr>
        <a:lstStyle/>
        <a:p>
          <a:pPr marL="57150" lvl="1" indent="0" algn="l" defTabSz="266700">
            <a:lnSpc>
              <a:spcPct val="90000"/>
            </a:lnSpc>
            <a:spcBef>
              <a:spcPct val="0"/>
            </a:spcBef>
            <a:spcAft>
              <a:spcPct val="15000"/>
            </a:spcAft>
            <a:buChar char="••"/>
          </a:pPr>
          <a:endParaRPr lang="es-BO" sz="600" kern="1200" dirty="0">
            <a:effectLst>
              <a:outerShdw blurRad="38100" dist="38100" dir="2700000" algn="tl">
                <a:srgbClr val="000000">
                  <a:alpha val="43137"/>
                </a:srgbClr>
              </a:outerShdw>
            </a:effectLst>
          </a:endParaRPr>
        </a:p>
        <a:p>
          <a:pPr marL="57150" lvl="1" indent="0" algn="l" defTabSz="266700">
            <a:lnSpc>
              <a:spcPct val="90000"/>
            </a:lnSpc>
            <a:spcBef>
              <a:spcPct val="0"/>
            </a:spcBef>
            <a:spcAft>
              <a:spcPct val="15000"/>
            </a:spcAft>
            <a:buChar char="••"/>
          </a:pPr>
          <a:r>
            <a:rPr kumimoji="0" lang="es-ES" sz="7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Gothic" panose="020B0502020202020204" pitchFamily="34" charset="0"/>
            </a:rPr>
            <a:t>MONTO DEL PRÉSTAMO:</a:t>
          </a:r>
          <a:endParaRPr lang="es-BO" sz="700" kern="1200" dirty="0">
            <a:effectLst>
              <a:outerShdw blurRad="38100" dist="38100" dir="2700000" algn="tl">
                <a:srgbClr val="000000">
                  <a:alpha val="43137"/>
                </a:srgbClr>
              </a:outerShdw>
            </a:effectLst>
          </a:endParaRPr>
        </a:p>
        <a:p>
          <a:pPr marL="57150" lvl="1" indent="0" algn="ctr" defTabSz="266700">
            <a:lnSpc>
              <a:spcPct val="90000"/>
            </a:lnSpc>
            <a:spcBef>
              <a:spcPct val="0"/>
            </a:spcBef>
            <a:spcAft>
              <a:spcPct val="15000"/>
            </a:spcAft>
            <a:buChar char="••"/>
          </a:pPr>
          <a:r>
            <a:rPr kumimoji="0" lang="es-ES" sz="7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entury Gothic" panose="020B0502020202020204" pitchFamily="34" charset="0"/>
            </a:rPr>
            <a:t>USD130,000,000</a:t>
          </a:r>
        </a:p>
        <a:p>
          <a:pPr marL="57150" lvl="1" indent="0" algn="l" defTabSz="266700">
            <a:lnSpc>
              <a:spcPct val="90000"/>
            </a:lnSpc>
            <a:spcBef>
              <a:spcPct val="0"/>
            </a:spcBef>
            <a:spcAft>
              <a:spcPct val="15000"/>
            </a:spcAft>
            <a:buChar char="••"/>
          </a:pPr>
          <a:endParaRPr kumimoji="0" lang="es-ES" sz="600" b="1" i="0" u="none" strike="noStrike" kern="1200" cap="none" spc="0" normalizeH="0" baseline="0" noProof="0" dirty="0">
            <a:ln>
              <a:noFill/>
            </a:ln>
            <a:solidFill>
              <a:schemeClr val="bg1"/>
            </a:solidFill>
            <a:effectLst/>
            <a:uLnTx/>
            <a:uFillTx/>
            <a:latin typeface="Century Gothic" panose="020B050202020202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 Fecha de Inicio: 28/02/2023</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 Fecha de Fin: 28/02/2028</a:t>
          </a:r>
        </a:p>
        <a:p>
          <a:pPr marL="57150" lvl="1" indent="0" algn="l" defTabSz="266700">
            <a:lnSpc>
              <a:spcPct val="90000"/>
            </a:lnSpc>
            <a:spcBef>
              <a:spcPct val="0"/>
            </a:spcBef>
            <a:spcAft>
              <a:spcPct val="15000"/>
            </a:spcAft>
            <a:buFont typeface="Arial" panose="020B0604020202020204" pitchFamily="34" charset="0"/>
            <a:buChar char="••"/>
          </a:pPr>
          <a:endPar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noProof="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LA PAZ, COCHABAMBA</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l" defTabSz="266700">
            <a:lnSpc>
              <a:spcPct val="90000"/>
            </a:lnSpc>
            <a:spcBef>
              <a:spcPct val="0"/>
            </a:spcBef>
            <a:spcAft>
              <a:spcPct val="15000"/>
            </a:spcAft>
            <a:buChar char="••"/>
          </a:pPr>
          <a:r>
            <a:rPr lang="es-ES"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rPr>
            <a:t>SANTA CRUZ, ORURO</a:t>
          </a:r>
          <a:endParaRPr lang="es-BO" sz="600" b="1" kern="1200" noProof="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sp:txBody>
      <dsp:txXfrm>
        <a:off x="2369528" y="515036"/>
        <a:ext cx="1357523" cy="2231690"/>
      </dsp:txXfrm>
    </dsp:sp>
    <dsp:sp modelId="{05B48C12-1766-4C14-948E-9F344BF22349}">
      <dsp:nvSpPr>
        <dsp:cNvPr id="0" name=""/>
        <dsp:cNvSpPr/>
      </dsp:nvSpPr>
      <dsp:spPr>
        <a:xfrm>
          <a:off x="1856444" y="70754"/>
          <a:ext cx="764340" cy="656165"/>
        </a:xfrm>
        <a:prstGeom prst="rect">
          <a:avLst/>
        </a:prstGeom>
        <a:blipFill rotWithShape="1">
          <a:blip xmlns:r="http://schemas.openxmlformats.org/officeDocument/2006/relationships" r:embed="rId2"/>
          <a:srcRect/>
          <a:stretch>
            <a:fillRect l="-38000" r="-38000"/>
          </a:stretch>
        </a:blipFill>
        <a:ln w="1905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sp>
    <dsp:sp modelId="{9C71B954-EA49-4972-A53A-903DEF600A3C}">
      <dsp:nvSpPr>
        <dsp:cNvPr id="0" name=""/>
        <dsp:cNvSpPr/>
      </dsp:nvSpPr>
      <dsp:spPr>
        <a:xfrm rot="16200000">
          <a:off x="3107469" y="1509286"/>
          <a:ext cx="2024121" cy="272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363" bIns="0" numCol="1" spcCol="1270" anchor="t" anchorCtr="0">
          <a:noAutofit/>
        </a:bodyPr>
        <a:lstStyle/>
        <a:p>
          <a:pPr lvl="0" algn="ctr" defTabSz="311150">
            <a:lnSpc>
              <a:spcPct val="90000"/>
            </a:lnSpc>
            <a:spcBef>
              <a:spcPct val="0"/>
            </a:spcBef>
            <a:spcAft>
              <a:spcPct val="35000"/>
            </a:spcAft>
          </a:pPr>
          <a:r>
            <a:rPr lang="es-ES" sz="700" b="1" kern="1200" dirty="0">
              <a:solidFill>
                <a:prstClr val="black">
                  <a:hueOff val="0"/>
                  <a:satOff val="0"/>
                  <a:lumOff val="0"/>
                  <a:alphaOff val="0"/>
                </a:prstClr>
              </a:solidFill>
              <a:latin typeface="+mn-lt"/>
              <a:ea typeface="+mn-ea"/>
              <a:cs typeface="+mn-cs"/>
              <a:sym typeface="Arial"/>
            </a:rPr>
            <a:t>PROGRAMA GESTIÓN INTEGRAL DEL AGUA EN ÁREAS URBANAS GIAAU (</a:t>
          </a:r>
          <a:r>
            <a:rPr lang="es-ES" sz="700" b="1" kern="1200" dirty="0" err="1">
              <a:solidFill>
                <a:prstClr val="black">
                  <a:hueOff val="0"/>
                  <a:satOff val="0"/>
                  <a:lumOff val="0"/>
                  <a:alphaOff val="0"/>
                </a:prstClr>
              </a:solidFill>
              <a:latin typeface="+mn-lt"/>
              <a:ea typeface="+mn-ea"/>
              <a:cs typeface="+mn-cs"/>
              <a:sym typeface="Arial"/>
            </a:rPr>
            <a:t>FCAS</a:t>
          </a:r>
          <a:r>
            <a:rPr lang="es-ES" sz="700" b="1" kern="1200" dirty="0">
              <a:solidFill>
                <a:prstClr val="black">
                  <a:hueOff val="0"/>
                  <a:satOff val="0"/>
                  <a:lumOff val="0"/>
                  <a:alphaOff val="0"/>
                </a:prstClr>
              </a:solidFill>
              <a:latin typeface="+mn-lt"/>
              <a:ea typeface="+mn-ea"/>
              <a:cs typeface="+mn-cs"/>
              <a:sym typeface="Arial"/>
            </a:rPr>
            <a:t>)</a:t>
          </a:r>
          <a:endParaRPr lang="es-BO" sz="700" b="1" kern="1200" dirty="0">
            <a:latin typeface="+mn-lt"/>
          </a:endParaRPr>
        </a:p>
      </dsp:txBody>
      <dsp:txXfrm>
        <a:off x="3107469" y="1509286"/>
        <a:ext cx="2024121" cy="272537"/>
      </dsp:txXfrm>
    </dsp:sp>
    <dsp:sp modelId="{D301C24E-5DB5-431C-93A2-B1BEF12F4145}">
      <dsp:nvSpPr>
        <dsp:cNvPr id="0" name=""/>
        <dsp:cNvSpPr/>
      </dsp:nvSpPr>
      <dsp:spPr>
        <a:xfrm>
          <a:off x="4255948" y="529709"/>
          <a:ext cx="1357523" cy="2231690"/>
        </a:xfrm>
        <a:prstGeom prst="rect">
          <a:avLst/>
        </a:prstGeom>
        <a:solidFill>
          <a:srgbClr val="548235">
            <a:alpha val="50196"/>
          </a:srgbClr>
        </a:solid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40363" rIns="42672" bIns="42672" numCol="1" spcCol="1270" anchor="t" anchorCtr="0">
          <a:noAutofit/>
        </a:bodyPr>
        <a:lstStyle/>
        <a:p>
          <a:pPr marL="57150" lvl="1" indent="0" algn="l" defTabSz="311150">
            <a:lnSpc>
              <a:spcPct val="90000"/>
            </a:lnSpc>
            <a:spcBef>
              <a:spcPct val="0"/>
            </a:spcBef>
            <a:spcAft>
              <a:spcPct val="15000"/>
            </a:spcAft>
            <a:buChar char="••"/>
          </a:pPr>
          <a:endParaRPr lang="es-BO" sz="700" kern="1200" dirty="0"/>
        </a:p>
        <a:p>
          <a:pPr marL="57150" lvl="1" indent="0" algn="l"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0" algn="ctr"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EUR 3,000,000</a:t>
          </a:r>
          <a:endParaRPr lang="es-BO" sz="700" b="1" kern="1200" dirty="0">
            <a:effectLst>
              <a:outerShdw blurRad="38100" dist="38100" dir="2700000" algn="tl">
                <a:srgbClr val="000000">
                  <a:alpha val="43137"/>
                </a:srgbClr>
              </a:outerShdw>
            </a:effectLst>
            <a:latin typeface="Century Gothic" panose="020B0502020202020204" pitchFamily="34" charset="0"/>
          </a:endParaRPr>
        </a:p>
        <a:p>
          <a:pPr marL="57150" lvl="1" indent="0" algn="ctr" defTabSz="31115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Inicio: 13/07/2021</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Fecha de Fin: 13/07/2026</a:t>
          </a:r>
        </a:p>
        <a:p>
          <a:pPr marL="57150" lvl="1" indent="0" algn="l" defTabSz="266700">
            <a:lnSpc>
              <a:spcPct val="90000"/>
            </a:lnSpc>
            <a:spcBef>
              <a:spcPct val="0"/>
            </a:spcBef>
            <a:spcAft>
              <a:spcPct val="15000"/>
            </a:spcAft>
            <a:buFont typeface="Arial" panose="020B0604020202020204" pitchFamily="34" charset="0"/>
            <a:buChar char="••"/>
          </a:pPr>
          <a:endParaRPr lang="es-ES" sz="7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266700">
            <a:lnSpc>
              <a:spcPct val="90000"/>
            </a:lnSpc>
            <a:spcBef>
              <a:spcPct val="0"/>
            </a:spcBef>
            <a:spcAft>
              <a:spcPct val="15000"/>
            </a:spcAft>
            <a:buFont typeface="Arial" panose="020B0604020202020204" pitchFamily="34" charset="0"/>
            <a:buChar char="••"/>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7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LA PAZ, ORURO, POTOSÍ, COCHABAMBA, CHUQUISACA, TARIJA, PANDO, BENI Y SANTA CRUZ</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sp:txBody>
      <dsp:txXfrm>
        <a:off x="4255948" y="529709"/>
        <a:ext cx="1357523" cy="2231690"/>
      </dsp:txXfrm>
    </dsp:sp>
    <dsp:sp modelId="{586647A0-6032-479C-BC49-D07E4A13875F}">
      <dsp:nvSpPr>
        <dsp:cNvPr id="0" name=""/>
        <dsp:cNvSpPr/>
      </dsp:nvSpPr>
      <dsp:spPr>
        <a:xfrm>
          <a:off x="3867719" y="99741"/>
          <a:ext cx="776158" cy="685512"/>
        </a:xfrm>
        <a:prstGeom prst="rect">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a:ln w="19050" cap="flat" cmpd="sng" algn="ctr">
          <a:solidFill>
            <a:srgbClr val="548235"/>
          </a:solidFill>
          <a:prstDash val="solid"/>
          <a:miter lim="800000"/>
        </a:ln>
        <a:effectLst/>
      </dsp:spPr>
      <dsp:style>
        <a:lnRef idx="2">
          <a:scrgbClr r="0" g="0" b="0"/>
        </a:lnRef>
        <a:fillRef idx="1">
          <a:scrgbClr r="0" g="0" b="0"/>
        </a:fillRef>
        <a:effectRef idx="0">
          <a:scrgbClr r="0" g="0" b="0"/>
        </a:effectRef>
        <a:fontRef idx="minor"/>
      </dsp:style>
    </dsp:sp>
    <dsp:sp modelId="{A6F20F58-7701-46E4-ACDC-BF62FA688678}">
      <dsp:nvSpPr>
        <dsp:cNvPr id="0" name=""/>
        <dsp:cNvSpPr/>
      </dsp:nvSpPr>
      <dsp:spPr>
        <a:xfrm rot="16200000">
          <a:off x="5085744" y="1475173"/>
          <a:ext cx="1971140" cy="272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363" bIns="0" numCol="1" spcCol="1270" anchor="t" anchorCtr="0">
          <a:noAutofit/>
        </a:bodyPr>
        <a:lstStyle/>
        <a:p>
          <a:pPr lvl="0" algn="ctr" defTabSz="311150">
            <a:lnSpc>
              <a:spcPct val="90000"/>
            </a:lnSpc>
            <a:spcBef>
              <a:spcPct val="0"/>
            </a:spcBef>
            <a:spcAft>
              <a:spcPct val="35000"/>
            </a:spcAft>
            <a:buNone/>
          </a:pPr>
          <a:r>
            <a:rPr lang="es-ES" sz="700" b="1" kern="1200" dirty="0">
              <a:solidFill>
                <a:prstClr val="black">
                  <a:hueOff val="0"/>
                  <a:satOff val="0"/>
                  <a:lumOff val="0"/>
                  <a:alphaOff val="0"/>
                </a:prstClr>
              </a:solidFill>
              <a:latin typeface="+mn-lt"/>
              <a:ea typeface="+mn-ea"/>
              <a:cs typeface="+mn-cs"/>
            </a:rPr>
            <a:t>PROGRAMA GESTIÓN INTEGRAL DEL AGUA EN ÁREAS URBANAS GIAAU (DUE)</a:t>
          </a:r>
          <a:endParaRPr lang="es-BO" sz="700" b="1" kern="1200" dirty="0">
            <a:latin typeface="+mn-lt"/>
          </a:endParaRPr>
        </a:p>
      </dsp:txBody>
      <dsp:txXfrm>
        <a:off x="5085744" y="1475173"/>
        <a:ext cx="1971140" cy="272537"/>
      </dsp:txXfrm>
    </dsp:sp>
    <dsp:sp modelId="{38887FA7-EACB-43BE-882A-6FE4C23CC4B1}">
      <dsp:nvSpPr>
        <dsp:cNvPr id="0" name=""/>
        <dsp:cNvSpPr/>
      </dsp:nvSpPr>
      <dsp:spPr>
        <a:xfrm>
          <a:off x="6177334" y="495596"/>
          <a:ext cx="1357523" cy="2231690"/>
        </a:xfrm>
        <a:prstGeom prst="rect">
          <a:avLst/>
        </a:prstGeom>
        <a:solidFill>
          <a:srgbClr val="BF9000">
            <a:alpha val="60000"/>
          </a:srgbClr>
        </a:solid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 tIns="240363" rIns="42672" bIns="42672" numCol="1" spcCol="1270" anchor="t" anchorCtr="0">
          <a:noAutofit/>
        </a:bodyPr>
        <a:lstStyle/>
        <a:p>
          <a:pPr marL="57150" lvl="1" indent="0" algn="l"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MONTO DE LA DONACIÓN:</a:t>
          </a:r>
          <a:endParaRPr lang="es-BO" sz="700" kern="1200" dirty="0">
            <a:effectLst>
              <a:outerShdw blurRad="38100" dist="38100" dir="2700000" algn="tl">
                <a:srgbClr val="000000">
                  <a:alpha val="43137"/>
                </a:srgbClr>
              </a:outerShdw>
            </a:effectLst>
          </a:endParaRPr>
        </a:p>
        <a:p>
          <a:pPr marL="57150" lvl="1" indent="0" algn="ctr" defTabSz="311150">
            <a:lnSpc>
              <a:spcPct val="90000"/>
            </a:lnSpc>
            <a:spcBef>
              <a:spcPct val="0"/>
            </a:spcBef>
            <a:spcAft>
              <a:spcPct val="15000"/>
            </a:spcAft>
            <a:buChar char="••"/>
          </a:pPr>
          <a:r>
            <a:rPr lang="es-ES" sz="700" b="1" kern="1200" dirty="0">
              <a:effectLst>
                <a:outerShdw blurRad="38100" dist="38100" dir="2700000" algn="tl">
                  <a:srgbClr val="000000">
                    <a:alpha val="43137"/>
                  </a:srgbClr>
                </a:outerShdw>
              </a:effectLst>
              <a:latin typeface="Century Gothic" panose="020B0502020202020204" pitchFamily="34" charset="0"/>
            </a:rPr>
            <a:t>EUR 13,848,692</a:t>
          </a:r>
          <a:endParaRPr lang="es-BO" sz="700" b="1" kern="1200" dirty="0">
            <a:effectLst>
              <a:outerShdw blurRad="38100" dist="38100" dir="2700000" algn="tl">
                <a:srgbClr val="000000">
                  <a:alpha val="43137"/>
                </a:srgbClr>
              </a:outerShdw>
            </a:effectLst>
            <a:latin typeface="Century Gothic" panose="020B0502020202020204" pitchFamily="34" charset="0"/>
          </a:endParaRPr>
        </a:p>
        <a:p>
          <a:pPr marL="57150" lvl="1" indent="0" algn="l" defTabSz="31115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0" algn="l" defTabSz="311150">
            <a:lnSpc>
              <a:spcPct val="90000"/>
            </a:lnSpc>
            <a:spcBef>
              <a:spcPct val="0"/>
            </a:spcBef>
            <a:spcAft>
              <a:spcPct val="15000"/>
            </a:spcAft>
            <a:buChar char="••"/>
          </a:pPr>
          <a:r>
            <a:rPr lang="es-BO" sz="600" b="1" kern="1200" dirty="0">
              <a:solidFill>
                <a:schemeClr val="tx1"/>
              </a:solidFill>
              <a:latin typeface="Century Gothic" panose="020B0502020202020204" pitchFamily="34" charset="0"/>
              <a:cs typeface="Calibri" panose="020F0502020204030204" pitchFamily="34" charset="0"/>
              <a:sym typeface="Calibri"/>
            </a:rPr>
            <a:t>Fecha de Inicio: 19/09/2021</a:t>
          </a:r>
          <a:endParaRPr lang="es-BO" sz="600" b="1" kern="1200" dirty="0">
            <a:solidFill>
              <a:schemeClr val="tx1"/>
            </a:solidFill>
            <a:latin typeface="Century Gothic" panose="020B0502020202020204" pitchFamily="34" charset="0"/>
          </a:endParaRPr>
        </a:p>
        <a:p>
          <a:pPr marL="57150" lvl="1" indent="0" algn="l" defTabSz="311150">
            <a:lnSpc>
              <a:spcPct val="90000"/>
            </a:lnSpc>
            <a:spcBef>
              <a:spcPct val="0"/>
            </a:spcBef>
            <a:spcAft>
              <a:spcPct val="15000"/>
            </a:spcAft>
            <a:buChar char="••"/>
          </a:pPr>
          <a:r>
            <a:rPr lang="es-BO" sz="600" b="1" kern="1200" dirty="0">
              <a:solidFill>
                <a:schemeClr val="tx1"/>
              </a:solidFill>
              <a:latin typeface="Century Gothic" panose="020B0502020202020204" pitchFamily="34" charset="0"/>
              <a:cs typeface="Calibri" panose="020F0502020204030204" pitchFamily="34" charset="0"/>
              <a:sym typeface="Calibri"/>
            </a:rPr>
            <a:t>Fecha de Fin: 30/09/2026</a:t>
          </a:r>
        </a:p>
        <a:p>
          <a:pPr marL="57150" lvl="1" indent="0" algn="l" defTabSz="311150">
            <a:lnSpc>
              <a:spcPct val="90000"/>
            </a:lnSpc>
            <a:spcBef>
              <a:spcPct val="0"/>
            </a:spcBef>
            <a:spcAft>
              <a:spcPct val="15000"/>
            </a:spcAft>
            <a:buChar char="••"/>
          </a:pPr>
          <a:endParaRPr lang="es-ES" sz="7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dirty="0" err="1">
              <a:solidFill>
                <a:prstClr val="black"/>
              </a:solidFill>
              <a:latin typeface="Century Gothic" panose="020B0502020202020204" pitchFamily="34" charset="0"/>
              <a:ea typeface="Calibri" panose="020F0502020204030204" pitchFamily="34" charset="0"/>
              <a:cs typeface="Calibri" panose="020F0502020204030204" pitchFamily="34" charset="0"/>
            </a:rPr>
            <a:t>DPTOS</a:t>
          </a: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 </a:t>
          </a:r>
          <a:endPar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266700">
            <a:lnSpc>
              <a:spcPct val="90000"/>
            </a:lnSpc>
            <a:spcBef>
              <a:spcPct val="0"/>
            </a:spcBef>
            <a:spcAft>
              <a:spcPct val="15000"/>
            </a:spcAft>
            <a:buChar char="••"/>
          </a:pPr>
          <a:r>
            <a:rPr lang="es-ES"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rPr>
            <a:t>ORURO, CHUQUISACA, LA PAZ, SANTA CRUZ, COCHABAMBA Y TARIJA</a:t>
          </a:r>
          <a:endParaRPr lang="es-BO" sz="6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dsp:txBody>
      <dsp:txXfrm>
        <a:off x="6177334" y="495596"/>
        <a:ext cx="1357523" cy="2231690"/>
      </dsp:txXfrm>
    </dsp:sp>
    <dsp:sp modelId="{678C5398-1015-4EA9-B231-62AFE7FFE6D8}">
      <dsp:nvSpPr>
        <dsp:cNvPr id="0" name=""/>
        <dsp:cNvSpPr/>
      </dsp:nvSpPr>
      <dsp:spPr>
        <a:xfrm>
          <a:off x="5825898" y="99741"/>
          <a:ext cx="702518" cy="617285"/>
        </a:xfrm>
        <a:prstGeom prst="rect">
          <a:avLst/>
        </a:prstGeom>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880181" y="1376710"/>
          <a:ext cx="2865435" cy="467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5929" bIns="0" numCol="1" spcCol="1270" anchor="t" anchorCtr="0">
          <a:noAutofit/>
        </a:bodyPr>
        <a:lstStyle/>
        <a:p>
          <a:pPr lvl="0" algn="ctr" defTabSz="355600">
            <a:lnSpc>
              <a:spcPct val="90000"/>
            </a:lnSpc>
            <a:spcBef>
              <a:spcPct val="0"/>
            </a:spcBef>
            <a:spcAft>
              <a:spcPct val="35000"/>
            </a:spcAft>
          </a:pPr>
          <a:r>
            <a:rPr lang="es-ES" altLang="ko-KR" sz="800" b="1" kern="1200" dirty="0">
              <a:latin typeface="+mn-lt"/>
            </a:rPr>
            <a:t>PROGRAMA DE AGUA POTABLE Y ALCANTARILLADO EN ÁREAS PERIURBANAS PARA LA CIUDAD DE SANTA CRUZ DE LA SIERRA (KfW) (PERIURBANOS II, III Y IV)</a:t>
          </a:r>
          <a:endParaRPr lang="es-BO" altLang="ko-KR" sz="800" b="1" kern="1200" dirty="0">
            <a:latin typeface="+mn-lt"/>
          </a:endParaRPr>
        </a:p>
      </dsp:txBody>
      <dsp:txXfrm>
        <a:off x="-880181" y="1376710"/>
        <a:ext cx="2865435" cy="467692"/>
      </dsp:txXfrm>
    </dsp:sp>
    <dsp:sp modelId="{819540C5-2434-4EBB-92CF-77F883B0EE4B}">
      <dsp:nvSpPr>
        <dsp:cNvPr id="0" name=""/>
        <dsp:cNvSpPr/>
      </dsp:nvSpPr>
      <dsp:spPr>
        <a:xfrm>
          <a:off x="704137" y="57980"/>
          <a:ext cx="1425849" cy="3078305"/>
        </a:xfrm>
        <a:prstGeom prst="rect">
          <a:avLst/>
        </a:prstGeom>
        <a:solidFill>
          <a:schemeClr val="accent2">
            <a:lumMod val="75000"/>
            <a:alpha val="50196"/>
          </a:schemeClr>
        </a:solidFill>
        <a:ln w="19050" cap="flat" cmpd="sng" algn="ctr">
          <a:solidFill>
            <a:srgbClr val="7F6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205929" rIns="78232" bIns="78232" numCol="1" spcCol="1270" anchor="t" anchorCtr="0">
          <a:noAutofit/>
        </a:bodyPr>
        <a:lstStyle/>
        <a:p>
          <a:pPr marL="57150" lvl="1" indent="-57150" algn="l" defTabSz="488950">
            <a:lnSpc>
              <a:spcPct val="90000"/>
            </a:lnSpc>
            <a:spcBef>
              <a:spcPct val="0"/>
            </a:spcBef>
            <a:spcAft>
              <a:spcPct val="15000"/>
            </a:spcAft>
            <a:buChar char="••"/>
          </a:pPr>
          <a:endParaRPr lang="es-BO" sz="1100" b="1" kern="1200" dirty="0">
            <a:solidFill>
              <a:srgbClr val="000000"/>
            </a:solidFill>
            <a:latin typeface="Century Gothic" panose="020B0502020202020204" pitchFamily="34" charset="0"/>
          </a:endParaRPr>
        </a:p>
        <a:p>
          <a:pPr marL="57150" lvl="1" indent="-57150" algn="ctr" defTabSz="311150">
            <a:lnSpc>
              <a:spcPct val="90000"/>
            </a:lnSpc>
            <a:spcBef>
              <a:spcPct val="0"/>
            </a:spcBef>
            <a:spcAft>
              <a:spcPct val="15000"/>
            </a:spcAft>
            <a:buChar char="••"/>
          </a:pPr>
          <a:endParaRPr lang="es-BO" sz="700" b="1" kern="1200" dirty="0">
            <a:solidFill>
              <a:srgbClr val="000000"/>
            </a:solidFill>
            <a:latin typeface="Century Gothic" panose="020B0502020202020204" pitchFamily="34" charset="0"/>
          </a:endParaRPr>
        </a:p>
        <a:p>
          <a:pPr marL="57150" lvl="1" indent="-57150" algn="ctr" defTabSz="4000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rPr>
            <a:t>MONTO DEL PRÉSTAMO:</a:t>
          </a:r>
          <a:endParaRPr lang="es-BO" sz="1100" b="1" kern="1200" dirty="0">
            <a:solidFill>
              <a:srgbClr val="000000"/>
            </a:solidFill>
            <a:latin typeface="Century Gothic" panose="020B0502020202020204" pitchFamily="34" charset="0"/>
          </a:endParaRPr>
        </a:p>
        <a:p>
          <a:pPr marL="57150" lvl="1" indent="-57150" algn="ctr" defTabSz="4000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rPr>
            <a:t>EUR47,402,710</a:t>
          </a:r>
          <a:endParaRPr lang="es-BO" sz="900" b="1" kern="1200" dirty="0">
            <a:solidFill>
              <a:srgbClr val="000000"/>
            </a:solidFill>
            <a:effectLst>
              <a:outerShdw blurRad="38100" dist="38100" dir="2700000" algn="tl">
                <a:srgbClr val="000000">
                  <a:alpha val="43137"/>
                </a:srgbClr>
              </a:outerShdw>
            </a:effectLst>
            <a:latin typeface="Century Gothic" panose="020B0502020202020204" pitchFamily="34" charset="0"/>
          </a:endParaRPr>
        </a:p>
        <a:p>
          <a:pPr marL="57150" lvl="1" indent="-57150" algn="ctr" defTabSz="177800">
            <a:lnSpc>
              <a:spcPct val="90000"/>
            </a:lnSpc>
            <a:spcBef>
              <a:spcPct val="0"/>
            </a:spcBef>
            <a:spcAft>
              <a:spcPct val="15000"/>
            </a:spcAft>
            <a:buChar char="••"/>
          </a:pPr>
          <a:endParaRPr lang="es-BO" sz="400" b="1" kern="1200" dirty="0">
            <a:solidFill>
              <a:srgbClr val="000000"/>
            </a:solidFill>
            <a:effectLst>
              <a:outerShdw blurRad="38100" dist="38100" dir="2700000" algn="tl">
                <a:srgbClr val="000000">
                  <a:alpha val="43137"/>
                </a:srgbClr>
              </a:outerShdw>
            </a:effectLst>
            <a:latin typeface="Century Gothic" panose="020B0502020202020204" pitchFamily="34" charset="0"/>
          </a:endParaRPr>
        </a:p>
        <a:p>
          <a:pPr marL="57150" lvl="1" indent="-57150" algn="l" defTabSz="311150">
            <a:lnSpc>
              <a:spcPct val="90000"/>
            </a:lnSpc>
            <a:spcBef>
              <a:spcPct val="0"/>
            </a:spcBef>
            <a:spcAft>
              <a:spcPct val="15000"/>
            </a:spcAft>
            <a:buChar char="••"/>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28/06/2018</a:t>
          </a:r>
          <a:endParaRPr lang="es-BO" sz="1200" b="1" kern="1200" dirty="0">
            <a:solidFill>
              <a:srgbClr val="000000"/>
            </a:solidFill>
            <a:latin typeface="Century Gothic" panose="020B0502020202020204" pitchFamily="34" charset="0"/>
          </a:endParaRPr>
        </a:p>
        <a:p>
          <a:pPr marL="57150" lvl="1" indent="-57150" algn="l" defTabSz="311150">
            <a:lnSpc>
              <a:spcPct val="90000"/>
            </a:lnSpc>
            <a:spcBef>
              <a:spcPct val="0"/>
            </a:spcBef>
            <a:spcAft>
              <a:spcPct val="15000"/>
            </a:spcAft>
            <a:buFont typeface="Arial" panose="020B0604020202020204" pitchFamily="34" charset="0"/>
            <a:buChar char="••"/>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p>
        <a:p>
          <a:pPr marL="114300" lvl="1" indent="-114300" algn="l" defTabSz="666750">
            <a:lnSpc>
              <a:spcPct val="90000"/>
            </a:lnSpc>
            <a:spcBef>
              <a:spcPct val="0"/>
            </a:spcBef>
            <a:spcAft>
              <a:spcPct val="15000"/>
            </a:spcAft>
            <a:buChar char="••"/>
          </a:pPr>
          <a:endParaRPr lang="es-BO" sz="1500" b="1" kern="1200" dirty="0">
            <a:solidFill>
              <a:srgbClr val="000000"/>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solidFill>
              <a:srgbClr val="000000"/>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solidFill>
              <a:srgbClr val="000000"/>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solidFill>
              <a:srgbClr val="000000"/>
            </a:solidFill>
            <a:latin typeface="Century Gothic" panose="020B0502020202020204" pitchFamily="34" charset="0"/>
          </a:endParaRPr>
        </a:p>
        <a:p>
          <a:pPr marL="57150" lvl="1" indent="-57150" algn="l" defTabSz="355600">
            <a:lnSpc>
              <a:spcPct val="90000"/>
            </a:lnSpc>
            <a:spcBef>
              <a:spcPct val="0"/>
            </a:spcBef>
            <a:spcAft>
              <a:spcPct val="15000"/>
            </a:spcAft>
            <a:buChar char="••"/>
          </a:pPr>
          <a:r>
            <a:rPr lang="es-ES" sz="800" b="1" kern="1200" dirty="0" err="1">
              <a:solidFill>
                <a:srgbClr val="000000"/>
              </a:solidFill>
              <a:latin typeface="Century Gothic" panose="020B0502020202020204" pitchFamily="34" charset="0"/>
            </a:rPr>
            <a:t>DPTO</a:t>
          </a:r>
          <a:r>
            <a:rPr lang="es-ES" sz="800" b="1" kern="1200" dirty="0">
              <a:solidFill>
                <a:srgbClr val="000000"/>
              </a:solidFill>
              <a:latin typeface="Century Gothic" panose="020B0502020202020204" pitchFamily="34" charset="0"/>
            </a:rPr>
            <a:t>: </a:t>
          </a:r>
          <a:endParaRPr lang="es-BO" sz="1100" b="1" kern="1200" dirty="0">
            <a:solidFill>
              <a:srgbClr val="000000"/>
            </a:solidFill>
            <a:latin typeface="Century Gothic" panose="020B0502020202020204" pitchFamily="34" charset="0"/>
          </a:endParaRPr>
        </a:p>
        <a:p>
          <a:pPr marL="57150" lvl="1" indent="-57150" algn="l" defTabSz="355600">
            <a:lnSpc>
              <a:spcPct val="90000"/>
            </a:lnSpc>
            <a:spcBef>
              <a:spcPct val="0"/>
            </a:spcBef>
            <a:spcAft>
              <a:spcPct val="15000"/>
            </a:spcAft>
            <a:buChar char="••"/>
          </a:pPr>
          <a:r>
            <a:rPr lang="es-ES" sz="800" b="1" kern="1200" dirty="0">
              <a:solidFill>
                <a:srgbClr val="000000"/>
              </a:solidFill>
              <a:latin typeface="Century Gothic" panose="020B0502020202020204" pitchFamily="34" charset="0"/>
            </a:rPr>
            <a:t>SANTA CRUZ</a:t>
          </a:r>
          <a:endParaRPr lang="es-BO" sz="800" b="1" kern="1200" dirty="0">
            <a:solidFill>
              <a:srgbClr val="000000"/>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solidFill>
              <a:srgbClr val="000000"/>
            </a:solidFill>
            <a:latin typeface="Century Gothic" panose="020B0502020202020204" pitchFamily="34" charset="0"/>
          </a:endParaRPr>
        </a:p>
        <a:p>
          <a:pPr marL="57150" lvl="1" indent="-57150" algn="l" defTabSz="488950">
            <a:lnSpc>
              <a:spcPct val="90000"/>
            </a:lnSpc>
            <a:spcBef>
              <a:spcPct val="0"/>
            </a:spcBef>
            <a:spcAft>
              <a:spcPct val="15000"/>
            </a:spcAft>
            <a:buChar char="••"/>
          </a:pPr>
          <a:r>
            <a:rPr lang="es-ES" sz="1100" b="1" kern="1200" dirty="0">
              <a:solidFill>
                <a:srgbClr val="000000"/>
              </a:solidFill>
              <a:latin typeface="Century Gothic" panose="020B0502020202020204" pitchFamily="34" charset="0"/>
            </a:rPr>
            <a:t> </a:t>
          </a:r>
          <a:endParaRPr lang="es-BO" sz="1100" b="1" kern="1200" dirty="0">
            <a:solidFill>
              <a:srgbClr val="000000"/>
            </a:solidFill>
            <a:latin typeface="Century Gothic" panose="020B0502020202020204" pitchFamily="34" charset="0"/>
          </a:endParaRPr>
        </a:p>
        <a:p>
          <a:pPr marL="114300" lvl="2" indent="-57150" algn="l" defTabSz="488950">
            <a:lnSpc>
              <a:spcPct val="90000"/>
            </a:lnSpc>
            <a:spcBef>
              <a:spcPct val="0"/>
            </a:spcBef>
            <a:spcAft>
              <a:spcPct val="15000"/>
            </a:spcAft>
            <a:buChar char="••"/>
          </a:pPr>
          <a:r>
            <a:rPr lang="es-BO" sz="1100" b="1" kern="1200" dirty="0">
              <a:solidFill>
                <a:srgbClr val="000000"/>
              </a:solidFill>
              <a:latin typeface="Century Gothic" panose="020B0502020202020204" pitchFamily="34" charset="0"/>
            </a:rPr>
            <a:t> </a:t>
          </a:r>
        </a:p>
        <a:p>
          <a:pPr marL="114300" lvl="1" indent="-114300" algn="l" defTabSz="533400">
            <a:lnSpc>
              <a:spcPct val="90000"/>
            </a:lnSpc>
            <a:spcBef>
              <a:spcPct val="0"/>
            </a:spcBef>
            <a:spcAft>
              <a:spcPct val="15000"/>
            </a:spcAft>
            <a:buChar char="••"/>
          </a:pPr>
          <a:endParaRPr lang="es-BO" sz="1200" b="1" kern="1200" dirty="0">
            <a:solidFill>
              <a:srgbClr val="000000"/>
            </a:solidFill>
            <a:latin typeface="Century Gothic" panose="020B0502020202020204" pitchFamily="34" charset="0"/>
          </a:endParaRPr>
        </a:p>
      </dsp:txBody>
      <dsp:txXfrm>
        <a:off x="704137" y="57980"/>
        <a:ext cx="1425849" cy="3078305"/>
      </dsp:txXfrm>
    </dsp:sp>
    <dsp:sp modelId="{1477EFED-2FCF-4CEF-BB63-2CDD839CE56C}">
      <dsp:nvSpPr>
        <dsp:cNvPr id="0" name=""/>
        <dsp:cNvSpPr/>
      </dsp:nvSpPr>
      <dsp:spPr>
        <a:xfrm>
          <a:off x="747639" y="1424381"/>
          <a:ext cx="1336925" cy="761479"/>
        </a:xfrm>
        <a:prstGeom prst="rect">
          <a:avLst/>
        </a:prstGeom>
        <a:blipFill rotWithShape="1">
          <a:blip xmlns:r="http://schemas.openxmlformats.org/officeDocument/2006/relationships" r:embed="rId1"/>
          <a:srcRect/>
          <a:stretch>
            <a:fillRect t="-7000" b="-7000"/>
          </a:stretch>
        </a:blip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1053939" y="1393576"/>
          <a:ext cx="2599595" cy="378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5929" bIns="0" numCol="1" spcCol="1270" anchor="t" anchorCtr="0">
          <a:noAutofit/>
        </a:bodyPr>
        <a:lstStyle/>
        <a:p>
          <a:pPr lvl="0" algn="ctr" defTabSz="355600">
            <a:lnSpc>
              <a:spcPct val="90000"/>
            </a:lnSpc>
            <a:spcBef>
              <a:spcPct val="0"/>
            </a:spcBef>
            <a:spcAft>
              <a:spcPct val="35000"/>
            </a:spcAft>
          </a:pPr>
          <a:r>
            <a:rPr lang="es-ES" sz="800" b="1" kern="1200" dirty="0">
              <a:latin typeface="+mn-lt"/>
            </a:rPr>
            <a:t>PROGRAMA PROYECTO ABASTECIMIENTO AGUA POTABLE SUCRE III</a:t>
          </a:r>
          <a:endParaRPr lang="es-BO" sz="800" b="1" kern="1200" dirty="0">
            <a:latin typeface="+mn-lt"/>
          </a:endParaRPr>
        </a:p>
      </dsp:txBody>
      <dsp:txXfrm>
        <a:off x="1053939" y="1393576"/>
        <a:ext cx="2599595" cy="378161"/>
      </dsp:txXfrm>
    </dsp:sp>
    <dsp:sp modelId="{EDE520B5-BB4E-400D-A7AA-12D05816E9B4}">
      <dsp:nvSpPr>
        <dsp:cNvPr id="0" name=""/>
        <dsp:cNvSpPr/>
      </dsp:nvSpPr>
      <dsp:spPr>
        <a:xfrm>
          <a:off x="2405259" y="39022"/>
          <a:ext cx="1478593" cy="3078305"/>
        </a:xfrm>
        <a:prstGeom prst="rect">
          <a:avLst/>
        </a:prstGeom>
        <a:solidFill>
          <a:schemeClr val="accent2">
            <a:lumMod val="75000"/>
            <a:alpha val="49804"/>
          </a:schemeClr>
        </a:solidFill>
        <a:ln w="19050" cap="flat" cmpd="sng" algn="ctr">
          <a:solidFill>
            <a:srgbClr val="7F6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205929" rIns="78232" bIns="78232" numCol="1" spcCol="1270" anchor="t" anchorCtr="0">
          <a:noAutofit/>
        </a:bodyPr>
        <a:lstStyle/>
        <a:p>
          <a:pPr marL="57150" lvl="1" indent="0" algn="l" defTabSz="488950">
            <a:lnSpc>
              <a:spcPct val="90000"/>
            </a:lnSpc>
            <a:spcBef>
              <a:spcPct val="0"/>
            </a:spcBef>
            <a:spcAft>
              <a:spcPct val="15000"/>
            </a:spcAft>
            <a:buChar char="••"/>
          </a:pPr>
          <a:endParaRPr lang="es-BO" sz="1100" b="1" kern="1200" dirty="0">
            <a:solidFill>
              <a:prstClr val="white"/>
            </a:solidFill>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endParaRPr lang="es-BO" sz="7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11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EUR37,500,000</a:t>
          </a:r>
          <a:endParaRPr lang="es-BO"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endParaRPr lang="es-BO" sz="4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10/02/2017</a:t>
          </a:r>
          <a:endParaRPr lang="es-BO" sz="11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l" defTabSz="488950">
            <a:lnSpc>
              <a:spcPct val="90000"/>
            </a:lnSpc>
            <a:spcBef>
              <a:spcPct val="0"/>
            </a:spcBef>
            <a:spcAft>
              <a:spcPct val="15000"/>
            </a:spcAft>
            <a:buFont typeface="Arial" panose="020B0604020202020204" pitchFamily="34" charset="0"/>
            <a:buChar char="••"/>
          </a:pPr>
          <a:r>
            <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endParaRPr lang="es-BO" sz="7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66725">
            <a:lnSpc>
              <a:spcPct val="90000"/>
            </a:lnSpc>
            <a:spcBef>
              <a:spcPct val="0"/>
            </a:spcBef>
            <a:spcAft>
              <a:spcPct val="15000"/>
            </a:spcAft>
            <a:buChar char="••"/>
          </a:pPr>
          <a:r>
            <a:rPr lang="es-ES" sz="800" b="1" kern="1200" dirty="0" err="1">
              <a:solidFill>
                <a:srgbClr val="000000"/>
              </a:solidFill>
              <a:latin typeface="Century Gothic" panose="020B0502020202020204" pitchFamily="34" charset="0"/>
              <a:ea typeface="+mn-ea"/>
              <a:cs typeface="+mn-cs"/>
            </a:rPr>
            <a:t>DPTO</a:t>
          </a:r>
          <a:r>
            <a:rPr lang="es-ES" sz="800" b="1" kern="1200" dirty="0">
              <a:solidFill>
                <a:srgbClr val="000000"/>
              </a:solidFill>
              <a:latin typeface="Century Gothic" panose="020B0502020202020204" pitchFamily="34" charset="0"/>
              <a:ea typeface="+mn-ea"/>
              <a:cs typeface="+mn-cs"/>
            </a:rPr>
            <a:t>:</a:t>
          </a:r>
          <a:endParaRPr lang="es-ES" sz="7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88950">
            <a:lnSpc>
              <a:spcPct val="90000"/>
            </a:lnSpc>
            <a:spcBef>
              <a:spcPct val="0"/>
            </a:spcBef>
            <a:spcAft>
              <a:spcPct val="15000"/>
            </a:spcAft>
            <a:buChar char="••"/>
          </a:pPr>
          <a:r>
            <a:rPr lang="es-ES" sz="800" b="1" kern="1200" dirty="0">
              <a:solidFill>
                <a:srgbClr val="000000"/>
              </a:solidFill>
              <a:latin typeface="Century Gothic" panose="020B0502020202020204" pitchFamily="34" charset="0"/>
              <a:ea typeface="+mn-ea"/>
              <a:cs typeface="+mn-cs"/>
              <a:sym typeface="Calibri"/>
            </a:rPr>
            <a:t>CHUQUISACA</a:t>
          </a:r>
        </a:p>
        <a:p>
          <a:pPr marL="57150" lvl="1" indent="0" algn="l" defTabSz="466725">
            <a:lnSpc>
              <a:spcPct val="90000"/>
            </a:lnSpc>
            <a:spcBef>
              <a:spcPct val="0"/>
            </a:spcBef>
            <a:spcAft>
              <a:spcPct val="15000"/>
            </a:spcAft>
            <a:buChar char="••"/>
          </a:pPr>
          <a:endParaRPr lang="es-ES" sz="105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dsp:txBody>
      <dsp:txXfrm>
        <a:off x="2405259" y="39022"/>
        <a:ext cx="1478593" cy="3078305"/>
      </dsp:txXfrm>
    </dsp:sp>
    <dsp:sp modelId="{0B075B0F-B53C-493F-A7C9-91F7C6AAA224}">
      <dsp:nvSpPr>
        <dsp:cNvPr id="0" name=""/>
        <dsp:cNvSpPr/>
      </dsp:nvSpPr>
      <dsp:spPr>
        <a:xfrm>
          <a:off x="2546750" y="1366652"/>
          <a:ext cx="1160058" cy="739517"/>
        </a:xfrm>
        <a:prstGeom prst="rect">
          <a:avLst/>
        </a:prstGeom>
        <a:blipFill rotWithShape="1">
          <a:blip xmlns:r="http://schemas.openxmlformats.org/officeDocument/2006/relationships" r:embed="rId2"/>
          <a:srcRect/>
          <a:stretch>
            <a:fillRect t="-4000" b="-4000"/>
          </a:stretch>
        </a:blip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C73ED3CD-8753-4F86-931D-74FB61436E20}">
      <dsp:nvSpPr>
        <dsp:cNvPr id="0" name=""/>
        <dsp:cNvSpPr/>
      </dsp:nvSpPr>
      <dsp:spPr>
        <a:xfrm rot="16200000">
          <a:off x="2626929" y="1497050"/>
          <a:ext cx="3025214" cy="233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5929" bIns="0" numCol="1" spcCol="1270" anchor="t" anchorCtr="0">
          <a:noAutofit/>
        </a:bodyPr>
        <a:lstStyle/>
        <a:p>
          <a:pPr lvl="0" algn="ctr" defTabSz="355600">
            <a:lnSpc>
              <a:spcPct val="90000"/>
            </a:lnSpc>
            <a:spcBef>
              <a:spcPct val="0"/>
            </a:spcBef>
            <a:spcAft>
              <a:spcPct val="35000"/>
            </a:spcAft>
          </a:pPr>
          <a:r>
            <a:rPr lang="es-ES" sz="800" b="1" kern="1200" dirty="0">
              <a:latin typeface="+mn-lt"/>
            </a:rPr>
            <a:t>PROGRAMA DE AGUA POTABLE Y ALCANTARILLADO SUCRE IV</a:t>
          </a:r>
          <a:endParaRPr lang="es-BO" sz="800" b="1" kern="1200" dirty="0">
            <a:latin typeface="+mn-lt"/>
          </a:endParaRPr>
        </a:p>
      </dsp:txBody>
      <dsp:txXfrm>
        <a:off x="2626929" y="1497050"/>
        <a:ext cx="3025214" cy="233493"/>
      </dsp:txXfrm>
    </dsp:sp>
    <dsp:sp modelId="{2EA77FF9-9BD2-4CEE-A5AF-C2719B02D6D5}">
      <dsp:nvSpPr>
        <dsp:cNvPr id="0" name=""/>
        <dsp:cNvSpPr/>
      </dsp:nvSpPr>
      <dsp:spPr>
        <a:xfrm>
          <a:off x="4165229" y="52859"/>
          <a:ext cx="1427268" cy="3078305"/>
        </a:xfrm>
        <a:prstGeom prst="rect">
          <a:avLst/>
        </a:prstGeom>
        <a:solidFill>
          <a:schemeClr val="accent2">
            <a:lumMod val="75000"/>
            <a:alpha val="50196"/>
          </a:schemeClr>
        </a:solidFill>
        <a:ln w="19050" cap="flat" cmpd="sng" algn="ctr">
          <a:solidFill>
            <a:srgbClr val="7F6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205929" rIns="106680" bIns="106680" numCol="1" spcCol="1270" anchor="t" anchorCtr="0">
          <a:noAutofit/>
        </a:bodyPr>
        <a:lstStyle/>
        <a:p>
          <a:pPr marL="114300" lvl="1" indent="0" algn="l" defTabSz="666750">
            <a:lnSpc>
              <a:spcPct val="90000"/>
            </a:lnSpc>
            <a:spcBef>
              <a:spcPct val="0"/>
            </a:spcBef>
            <a:spcAft>
              <a:spcPct val="15000"/>
            </a:spcAft>
            <a:buChar char="••"/>
          </a:pPr>
          <a:endParaRPr lang="es-BO" sz="1500" b="0" kern="1200" dirty="0">
            <a:latin typeface="Century Gothic" panose="020B0502020202020204" pitchFamily="34" charset="0"/>
          </a:endParaRPr>
        </a:p>
        <a:p>
          <a:pPr marL="57150" lvl="1" indent="0" algn="ctr" defTabSz="488950">
            <a:lnSpc>
              <a:spcPct val="90000"/>
            </a:lnSpc>
            <a:spcBef>
              <a:spcPct val="0"/>
            </a:spcBef>
            <a:spcAft>
              <a:spcPct val="15000"/>
            </a:spcAft>
            <a:buChar char="••"/>
          </a:pPr>
          <a:endParaRPr lang="es-BO" sz="700" b="1" kern="1200" dirty="0">
            <a:solidFill>
              <a:prstClr val="white"/>
            </a:solidFill>
            <a:latin typeface="Century Gothic" panose="020B0502020202020204" pitchFamily="34" charset="0"/>
            <a:ea typeface="+mn-ea"/>
            <a:cs typeface="+mn-cs"/>
          </a:endParaRPr>
        </a:p>
        <a:p>
          <a:pPr marL="57150" lvl="1" indent="0" algn="ctr" defTabSz="4889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1100" b="1" kern="1200" dirty="0">
            <a:solidFill>
              <a:prstClr val="white"/>
            </a:solidFill>
            <a:latin typeface="Century Gothic" panose="020B0502020202020204" pitchFamily="34" charset="0"/>
            <a:ea typeface="+mn-ea"/>
            <a:cs typeface="+mn-cs"/>
          </a:endParaRPr>
        </a:p>
        <a:p>
          <a:pPr marL="57150" lvl="1" indent="0" algn="l" defTabSz="488950">
            <a:lnSpc>
              <a:spcPct val="90000"/>
            </a:lnSpc>
            <a:spcBef>
              <a:spcPct val="0"/>
            </a:spcBef>
            <a:spcAft>
              <a:spcPct val="15000"/>
            </a:spcAft>
            <a:buChar char="••"/>
          </a:pPr>
          <a:r>
            <a:rPr lang="es-ES"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rPr>
            <a:t>EUR11,500,000</a:t>
          </a:r>
          <a:endParaRPr lang="es-BO" sz="9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l" defTabSz="488950">
            <a:lnSpc>
              <a:spcPct val="90000"/>
            </a:lnSpc>
            <a:spcBef>
              <a:spcPct val="0"/>
            </a:spcBef>
            <a:spcAft>
              <a:spcPct val="15000"/>
            </a:spcAft>
            <a:buChar char="••"/>
          </a:pPr>
          <a:endParaRPr lang="es-BO" sz="400" b="1" kern="1200" dirty="0">
            <a:solidFill>
              <a:srgbClr val="000000"/>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0" algn="l" defTabSz="488950">
            <a:lnSpc>
              <a:spcPct val="90000"/>
            </a:lnSpc>
            <a:spcBef>
              <a:spcPct val="0"/>
            </a:spcBef>
            <a:spcAft>
              <a:spcPct val="15000"/>
            </a:spcAft>
            <a:buChar char="••"/>
          </a:pPr>
          <a:r>
            <a:rPr lang="es-ES" sz="700" b="1" kern="1200" dirty="0">
              <a:solidFill>
                <a:prstClr val="white"/>
              </a:solidFill>
              <a:latin typeface="Century Gothic" panose="020B0502020202020204" pitchFamily="34" charset="0"/>
              <a:ea typeface="Calibri" panose="020F0502020204030204" pitchFamily="34" charset="0"/>
              <a:cs typeface="Calibri" panose="020F0502020204030204" pitchFamily="34" charset="0"/>
              <a:sym typeface="Calibri"/>
            </a:rPr>
            <a:t>Fecha de Inicio: 05/05/2022</a:t>
          </a:r>
          <a:endParaRPr lang="es-BO" sz="1100" b="1" kern="1200" dirty="0">
            <a:solidFill>
              <a:prstClr val="white"/>
            </a:solidFill>
            <a:latin typeface="Century Gothic" panose="020B0502020202020204" pitchFamily="34" charset="0"/>
            <a:ea typeface="+mn-ea"/>
            <a:cs typeface="+mn-cs"/>
          </a:endParaRPr>
        </a:p>
        <a:p>
          <a:pPr marL="57150" lvl="1" indent="0" algn="l" defTabSz="400050">
            <a:lnSpc>
              <a:spcPct val="90000"/>
            </a:lnSpc>
            <a:spcBef>
              <a:spcPct val="0"/>
            </a:spcBef>
            <a:spcAft>
              <a:spcPct val="15000"/>
            </a:spcAft>
            <a:buFont typeface="Arial" panose="020B0604020202020204" pitchFamily="34" charset="0"/>
            <a:buChar char="••"/>
          </a:pPr>
          <a:r>
            <a:rPr lang="es-ES" sz="700" b="1" kern="1200" dirty="0">
              <a:solidFill>
                <a:prstClr val="white"/>
              </a:solidFill>
              <a:latin typeface="Century Gothic" panose="020B0502020202020204" pitchFamily="34" charset="0"/>
              <a:ea typeface="Calibri" panose="020F0502020204030204" pitchFamily="34" charset="0"/>
              <a:cs typeface="Calibri" panose="020F0502020204030204" pitchFamily="34" charset="0"/>
              <a:sym typeface="Calibri"/>
            </a:rPr>
            <a:t>Fecha de Fin: 31/12/2026</a:t>
          </a:r>
        </a:p>
        <a:p>
          <a:pPr marL="57150" lvl="1" indent="0" algn="l" defTabSz="355600">
            <a:lnSpc>
              <a:spcPct val="90000"/>
            </a:lnSpc>
            <a:spcBef>
              <a:spcPct val="0"/>
            </a:spcBef>
            <a:spcAft>
              <a:spcPct val="15000"/>
            </a:spcAft>
            <a:buChar char="••"/>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355600">
            <a:lnSpc>
              <a:spcPct val="90000"/>
            </a:lnSpc>
            <a:spcBef>
              <a:spcPct val="0"/>
            </a:spcBef>
            <a:spcAft>
              <a:spcPct val="15000"/>
            </a:spcAft>
            <a:buChar char="••"/>
          </a:pPr>
          <a:endPar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44500">
            <a:lnSpc>
              <a:spcPct val="90000"/>
            </a:lnSpc>
            <a:spcBef>
              <a:spcPct val="0"/>
            </a:spcBef>
            <a:spcAft>
              <a:spcPct val="15000"/>
            </a:spcAft>
            <a:buChar char="••"/>
          </a:pPr>
          <a:r>
            <a:rPr lang="es-ES" sz="800" b="1" kern="1200" dirty="0" err="1">
              <a:solidFill>
                <a:srgbClr val="000000"/>
              </a:solidFill>
              <a:latin typeface="Century Gothic" panose="020B0502020202020204" pitchFamily="34" charset="0"/>
              <a:ea typeface="+mn-ea"/>
              <a:cs typeface="+mn-cs"/>
            </a:rPr>
            <a:t>DPTO</a:t>
          </a:r>
          <a:r>
            <a:rPr lang="es-ES" sz="800" b="1" kern="1200" dirty="0">
              <a:solidFill>
                <a:srgbClr val="000000"/>
              </a:solidFill>
              <a:latin typeface="Century Gothic" panose="020B0502020202020204" pitchFamily="34" charset="0"/>
              <a:ea typeface="+mn-ea"/>
              <a:cs typeface="+mn-cs"/>
            </a:rPr>
            <a:t>: </a:t>
          </a:r>
          <a:endParaRPr lang="es-ES" sz="6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0" algn="l" defTabSz="488950">
            <a:lnSpc>
              <a:spcPct val="90000"/>
            </a:lnSpc>
            <a:spcBef>
              <a:spcPct val="0"/>
            </a:spcBef>
            <a:spcAft>
              <a:spcPct val="15000"/>
            </a:spcAft>
            <a:buChar char="••"/>
          </a:pPr>
          <a:r>
            <a:rPr lang="es-ES" sz="800" b="1" kern="1200" dirty="0">
              <a:solidFill>
                <a:srgbClr val="000000"/>
              </a:solidFill>
              <a:latin typeface="Century Gothic" panose="020B0502020202020204" pitchFamily="34" charset="0"/>
              <a:ea typeface="+mn-ea"/>
              <a:cs typeface="+mn-cs"/>
            </a:rPr>
            <a:t>CHUQUISACA</a:t>
          </a:r>
          <a:endParaRPr lang="es-BO" sz="800" b="1" kern="1200" dirty="0">
            <a:solidFill>
              <a:srgbClr val="000000"/>
            </a:solidFill>
            <a:latin typeface="Century Gothic" panose="020B0502020202020204" pitchFamily="34" charset="0"/>
            <a:ea typeface="+mn-ea"/>
            <a:cs typeface="+mn-cs"/>
          </a:endParaRPr>
        </a:p>
      </dsp:txBody>
      <dsp:txXfrm>
        <a:off x="4165229" y="52859"/>
        <a:ext cx="1427268" cy="3078305"/>
      </dsp:txXfrm>
    </dsp:sp>
    <dsp:sp modelId="{565DA495-E44F-4D3F-A4C8-245E9C0CE144}">
      <dsp:nvSpPr>
        <dsp:cNvPr id="0" name=""/>
        <dsp:cNvSpPr/>
      </dsp:nvSpPr>
      <dsp:spPr>
        <a:xfrm>
          <a:off x="4357262" y="1452658"/>
          <a:ext cx="1191094" cy="794808"/>
        </a:xfrm>
        <a:prstGeom prst="rect">
          <a:avLst/>
        </a:prstGeom>
        <a:blipFill rotWithShape="1">
          <a:blip xmlns:r="http://schemas.openxmlformats.org/officeDocument/2006/relationships" r:embed="rId3"/>
          <a:srcRect/>
          <a:stretch>
            <a:fillRect l="-2000" r="-2000"/>
          </a:stretch>
        </a:blip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960321" y="1357762"/>
          <a:ext cx="3089655" cy="522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016" bIns="0" numCol="1" spcCol="1270" anchor="t" anchorCtr="0">
          <a:noAutofit/>
        </a:bodyPr>
        <a:lstStyle/>
        <a:p>
          <a:pPr lvl="0" algn="ctr" defTabSz="355600">
            <a:lnSpc>
              <a:spcPct val="90000"/>
            </a:lnSpc>
            <a:spcBef>
              <a:spcPct val="0"/>
            </a:spcBef>
            <a:spcAft>
              <a:spcPct val="35000"/>
            </a:spcAft>
          </a:pPr>
          <a:r>
            <a:rPr lang="es-ES" altLang="ko-KR" sz="800" b="1" kern="1200" dirty="0">
              <a:latin typeface="+mn-lt"/>
            </a:rPr>
            <a:t>CONSTRUCCIÓN DE COLECTORES, EMISARIO Y PLANTA DE TRATAMIENTO DE AGUAS RESIDUALES PTAR CABEZA DE TORO</a:t>
          </a:r>
          <a:endParaRPr lang="es-BO" sz="800" b="1" kern="1200" dirty="0">
            <a:latin typeface="+mn-lt"/>
          </a:endParaRPr>
        </a:p>
      </dsp:txBody>
      <dsp:txXfrm>
        <a:off x="-960321" y="1357762"/>
        <a:ext cx="3089655" cy="522451"/>
      </dsp:txXfrm>
    </dsp:sp>
    <dsp:sp modelId="{819540C5-2434-4EBB-92CF-77F883B0EE4B}">
      <dsp:nvSpPr>
        <dsp:cNvPr id="0" name=""/>
        <dsp:cNvSpPr/>
      </dsp:nvSpPr>
      <dsp:spPr>
        <a:xfrm>
          <a:off x="573304" y="66604"/>
          <a:ext cx="1481843" cy="3078305"/>
        </a:xfrm>
        <a:prstGeom prst="rect">
          <a:avLst/>
        </a:prstGeom>
        <a:solidFill>
          <a:srgbClr val="5B9BD5">
            <a:alpha val="60000"/>
          </a:srgbClr>
        </a:solidFill>
        <a:ln w="19050" cap="flat" cmpd="sng" algn="ctr">
          <a:solidFill>
            <a:srgbClr val="20386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214016" rIns="78232" bIns="78232" numCol="1" spcCol="1270" anchor="t" anchorCtr="0">
          <a:noAutofit/>
        </a:bodyPr>
        <a:lstStyle/>
        <a:p>
          <a:pPr marL="57150" lvl="1" indent="-57150" algn="l" defTabSz="488950">
            <a:lnSpc>
              <a:spcPct val="90000"/>
            </a:lnSpc>
            <a:spcBef>
              <a:spcPct val="0"/>
            </a:spcBef>
            <a:spcAft>
              <a:spcPct val="15000"/>
            </a:spcAft>
            <a:buChar char="••"/>
          </a:pPr>
          <a:endParaRPr lang="es-BO" sz="11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l" defTabSz="488950">
            <a:lnSpc>
              <a:spcPct val="90000"/>
            </a:lnSpc>
            <a:spcBef>
              <a:spcPct val="0"/>
            </a:spcBef>
            <a:spcAft>
              <a:spcPct val="15000"/>
            </a:spcAft>
            <a:buChar char="••"/>
          </a:pPr>
          <a:endParaRPr lang="es-BO" sz="11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3556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3556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USD65,000,000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222250">
            <a:lnSpc>
              <a:spcPct val="90000"/>
            </a:lnSpc>
            <a:spcBef>
              <a:spcPct val="0"/>
            </a:spcBef>
            <a:spcAft>
              <a:spcPct val="15000"/>
            </a:spcAft>
            <a:buChar char="••"/>
          </a:pPr>
          <a:endParaRPr lang="es-BO" sz="5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l" defTabSz="355600">
            <a:lnSpc>
              <a:spcPct val="90000"/>
            </a:lnSpc>
            <a:spcBef>
              <a:spcPct val="0"/>
            </a:spcBef>
            <a:spcAft>
              <a:spcPct val="15000"/>
            </a:spcAft>
            <a:buClr>
              <a:srgbClr val="000000"/>
            </a:buClr>
            <a:buSzPts val="1600"/>
            <a:buChar char="••"/>
          </a:pPr>
          <a:r>
            <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Periodo de programa:</a:t>
          </a:r>
          <a:endParaRPr lang="es-BO"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57150" lvl="1" indent="-57150" algn="ctr" defTabSz="355600">
            <a:lnSpc>
              <a:spcPct val="90000"/>
            </a:lnSpc>
            <a:spcBef>
              <a:spcPct val="0"/>
            </a:spcBef>
            <a:spcAft>
              <a:spcPct val="15000"/>
            </a:spcAft>
            <a:buClr>
              <a:srgbClr val="000000"/>
            </a:buClr>
            <a:buSzPts val="1600"/>
            <a:buChar char="••"/>
          </a:pPr>
          <a:r>
            <a:rPr lang="es-ES"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sym typeface="Calibri"/>
            </a:rPr>
            <a:t>6 años</a:t>
          </a:r>
          <a:endParaRPr lang="es-BO" sz="800" b="1" kern="1200" dirty="0">
            <a:solidFill>
              <a:prstClr val="black"/>
            </a:solidFill>
            <a:latin typeface="Century Gothic" panose="020B0502020202020204" pitchFamily="34" charset="0"/>
            <a:ea typeface="Calibri" panose="020F0502020204030204" pitchFamily="34" charset="0"/>
            <a:cs typeface="Calibri" panose="020F050202020403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355600">
            <a:lnSpc>
              <a:spcPct val="90000"/>
            </a:lnSpc>
            <a:spcBef>
              <a:spcPct val="0"/>
            </a:spcBef>
            <a:spcAft>
              <a:spcPct val="15000"/>
            </a:spcAft>
            <a:buChar char="••"/>
          </a:pPr>
          <a:r>
            <a:rPr lang="es-ES" sz="800" b="1" kern="1200" dirty="0" err="1">
              <a:solidFill>
                <a:prstClr val="black"/>
              </a:solidFill>
              <a:latin typeface="Century Gothic" panose="020B0502020202020204" pitchFamily="34" charset="0"/>
              <a:ea typeface="+mn-ea"/>
              <a:cs typeface="+mn-cs"/>
            </a:rPr>
            <a:t>DPTO</a:t>
          </a:r>
          <a:r>
            <a:rPr lang="es-ES" sz="800" b="1" kern="1200" dirty="0">
              <a:solidFill>
                <a:prstClr val="black"/>
              </a:solidFill>
              <a:latin typeface="Century Gothic" panose="020B0502020202020204" pitchFamily="34" charset="0"/>
              <a:ea typeface="+mn-ea"/>
              <a:cs typeface="+mn-cs"/>
            </a:rPr>
            <a:t>: </a:t>
          </a:r>
          <a:endParaRPr lang="es-BO" sz="1500" b="1" kern="1200" dirty="0">
            <a:latin typeface="Century Gothic" panose="020B0502020202020204" pitchFamily="34" charset="0"/>
          </a:endParaRPr>
        </a:p>
        <a:p>
          <a:pPr marL="57150" lvl="1" indent="-57150" algn="l" defTabSz="355600">
            <a:lnSpc>
              <a:spcPct val="90000"/>
            </a:lnSpc>
            <a:spcBef>
              <a:spcPct val="0"/>
            </a:spcBef>
            <a:spcAft>
              <a:spcPct val="15000"/>
            </a:spcAft>
            <a:buChar char="••"/>
          </a:pPr>
          <a:r>
            <a:rPr lang="es-ES" sz="800" b="1" kern="1200" dirty="0">
              <a:solidFill>
                <a:prstClr val="black"/>
              </a:solidFill>
              <a:latin typeface="Century Gothic" panose="020B0502020202020204" pitchFamily="34" charset="0"/>
              <a:ea typeface="+mn-ea"/>
              <a:cs typeface="+mn-cs"/>
            </a:rPr>
            <a:t>TARIJA</a:t>
          </a:r>
          <a:endParaRPr lang="es-BO" sz="800" b="1" kern="1200" dirty="0">
            <a:solidFill>
              <a:prstClr val="black"/>
            </a:solidFill>
            <a:latin typeface="Century Gothic" panose="020B0502020202020204" pitchFamily="34" charset="0"/>
            <a:ea typeface="+mn-ea"/>
            <a:cs typeface="+mn-cs"/>
          </a:endParaRPr>
        </a:p>
        <a:p>
          <a:pPr marL="57150" lvl="1" indent="-57150" algn="l" defTabSz="311150">
            <a:lnSpc>
              <a:spcPct val="90000"/>
            </a:lnSpc>
            <a:spcBef>
              <a:spcPct val="0"/>
            </a:spcBef>
            <a:spcAft>
              <a:spcPct val="15000"/>
            </a:spcAft>
            <a:buChar char="••"/>
          </a:pPr>
          <a:r>
            <a:rPr lang="es-ES" sz="700" b="1" kern="1200" dirty="0">
              <a:solidFill>
                <a:prstClr val="white"/>
              </a:solidFill>
              <a:latin typeface="Century Gothic" panose="020B0502020202020204" pitchFamily="34" charset="0"/>
              <a:ea typeface="+mn-ea"/>
              <a:cs typeface="+mn-cs"/>
            </a:rPr>
            <a:t>1 PROYECTO (Saneamiento)</a:t>
          </a:r>
          <a:endParaRPr lang="es-BO" sz="6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dsp:txBody>
      <dsp:txXfrm>
        <a:off x="573304" y="66604"/>
        <a:ext cx="1481843" cy="3078305"/>
      </dsp:txXfrm>
    </dsp:sp>
    <dsp:sp modelId="{1477EFED-2FCF-4CEF-BB63-2CDD839CE56C}">
      <dsp:nvSpPr>
        <dsp:cNvPr id="0" name=""/>
        <dsp:cNvSpPr/>
      </dsp:nvSpPr>
      <dsp:spPr>
        <a:xfrm>
          <a:off x="785065" y="1375198"/>
          <a:ext cx="1214258" cy="821051"/>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12000" b="-12000"/>
          </a:stretch>
        </a:blipFill>
        <a:ln w="19050" cap="flat" cmpd="sng" algn="ctr">
          <a:solidFill>
            <a:srgbClr val="203864"/>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730230" y="1395669"/>
          <a:ext cx="3089655" cy="374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016" bIns="0" numCol="1" spcCol="1270" anchor="t" anchorCtr="0">
          <a:noAutofit/>
        </a:bodyPr>
        <a:lstStyle/>
        <a:p>
          <a:pPr lvl="0" algn="ctr" defTabSz="355600">
            <a:lnSpc>
              <a:spcPct val="100000"/>
            </a:lnSpc>
            <a:spcBef>
              <a:spcPct val="0"/>
            </a:spcBef>
            <a:spcAft>
              <a:spcPct val="35000"/>
            </a:spcAft>
          </a:pPr>
          <a:r>
            <a:rPr lang="es-BO" sz="800" b="1" kern="1200" dirty="0">
              <a:latin typeface="+mn-lt"/>
            </a:rPr>
            <a:t>PROGRAMA COSECHANDO AGUA-SEMBRANDO LUZ:</a:t>
          </a:r>
        </a:p>
        <a:p>
          <a:pPr lvl="0" algn="ctr" defTabSz="355600">
            <a:lnSpc>
              <a:spcPct val="90000"/>
            </a:lnSpc>
            <a:spcBef>
              <a:spcPct val="0"/>
            </a:spcBef>
            <a:spcAft>
              <a:spcPct val="35000"/>
            </a:spcAft>
          </a:pPr>
          <a:r>
            <a:rPr lang="es-BO" sz="800" b="1" kern="1200" dirty="0">
              <a:latin typeface="+mn-lt"/>
            </a:rPr>
            <a:t> COMPONENTE AGUA SEGURA (SEGUNDA FASE)</a:t>
          </a:r>
        </a:p>
      </dsp:txBody>
      <dsp:txXfrm>
        <a:off x="730230" y="1395669"/>
        <a:ext cx="3089655" cy="374259"/>
      </dsp:txXfrm>
    </dsp:sp>
    <dsp:sp modelId="{EDE520B5-BB4E-400D-A7AA-12D05816E9B4}">
      <dsp:nvSpPr>
        <dsp:cNvPr id="0" name=""/>
        <dsp:cNvSpPr/>
      </dsp:nvSpPr>
      <dsp:spPr>
        <a:xfrm>
          <a:off x="2393076" y="23789"/>
          <a:ext cx="1536659" cy="3078305"/>
        </a:xfrm>
        <a:prstGeom prst="rect">
          <a:avLst/>
        </a:prstGeom>
        <a:solidFill>
          <a:srgbClr val="BF9000">
            <a:alpha val="60000"/>
          </a:srgbClr>
        </a:solid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214016" rIns="78232" bIns="78232" numCol="1" spcCol="1270" anchor="t" anchorCtr="0">
          <a:noAutofit/>
        </a:bodyPr>
        <a:lstStyle/>
        <a:p>
          <a:pPr marL="57150" lvl="1" indent="-57150" algn="ctr" defTabSz="488950">
            <a:lnSpc>
              <a:spcPct val="90000"/>
            </a:lnSpc>
            <a:spcBef>
              <a:spcPct val="0"/>
            </a:spcBef>
            <a:spcAft>
              <a:spcPct val="15000"/>
            </a:spcAft>
            <a:buChar char="••"/>
          </a:pPr>
          <a:endParaRPr lang="es-BO" sz="11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488950">
            <a:lnSpc>
              <a:spcPct val="90000"/>
            </a:lnSpc>
            <a:spcBef>
              <a:spcPct val="0"/>
            </a:spcBef>
            <a:spcAft>
              <a:spcPct val="15000"/>
            </a:spcAft>
            <a:buChar char="••"/>
          </a:pPr>
          <a:endParaRPr lang="es-BO" sz="11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400050">
            <a:lnSpc>
              <a:spcPct val="90000"/>
            </a:lnSpc>
            <a:spcBef>
              <a:spcPct val="0"/>
            </a:spcBef>
            <a:spcAft>
              <a:spcPct val="15000"/>
            </a:spcAft>
            <a:buChar char="••"/>
          </a:pPr>
          <a:r>
            <a:rPr lang="es-ES"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rPr>
            <a:t>MONTO DEL PRÉSTAMO:</a:t>
          </a:r>
          <a:endParaRPr lang="es-BO"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400050">
            <a:lnSpc>
              <a:spcPct val="90000"/>
            </a:lnSpc>
            <a:spcBef>
              <a:spcPct val="0"/>
            </a:spcBef>
            <a:spcAft>
              <a:spcPct val="15000"/>
            </a:spcAft>
            <a:buChar char="••"/>
          </a:pPr>
          <a:r>
            <a:rPr lang="es-ES"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rPr>
            <a:t>EURO28,550,000</a:t>
          </a:r>
          <a:endParaRPr lang="es-BO" sz="9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133350">
            <a:lnSpc>
              <a:spcPct val="90000"/>
            </a:lnSpc>
            <a:spcBef>
              <a:spcPct val="0"/>
            </a:spcBef>
            <a:spcAft>
              <a:spcPct val="15000"/>
            </a:spcAft>
            <a:buChar char="••"/>
          </a:pPr>
          <a:endParaRPr lang="es-BO" sz="3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355600">
            <a:lnSpc>
              <a:spcPct val="100000"/>
            </a:lnSpc>
            <a:spcBef>
              <a:spcPct val="0"/>
            </a:spcBef>
            <a:spcAft>
              <a:spcPct val="15000"/>
            </a:spcAft>
            <a:buChar char="••"/>
          </a:pPr>
          <a:r>
            <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rPr>
            <a:t>Periodo de programa:</a:t>
          </a:r>
          <a:endParaRPr lang="es-BO" sz="800" b="1" kern="1200" dirty="0">
            <a:solidFill>
              <a:schemeClr val="bg1"/>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57150" lvl="1" indent="-57150" algn="ctr" defTabSz="355600">
            <a:lnSpc>
              <a:spcPct val="90000"/>
            </a:lnSpc>
            <a:spcBef>
              <a:spcPct val="0"/>
            </a:spcBef>
            <a:spcAft>
              <a:spcPct val="15000"/>
            </a:spcAft>
            <a:buChar char="••"/>
          </a:pPr>
          <a:r>
            <a:rPr lang="es-ES" sz="800" b="1" kern="1200" dirty="0">
              <a:solidFill>
                <a:schemeClr val="tx1"/>
              </a:solidFill>
              <a:latin typeface="Century Gothic" panose="020B0502020202020204" pitchFamily="34" charset="0"/>
              <a:ea typeface="Calibri" panose="020F0502020204030204" pitchFamily="34" charset="0"/>
              <a:cs typeface="Calibri" panose="020F0502020204030204" pitchFamily="34" charset="0"/>
              <a:sym typeface="Calibri"/>
            </a:rPr>
            <a:t>3 años</a:t>
          </a:r>
          <a:endParaRPr lang="es-BO" sz="800" b="1" kern="1200" dirty="0">
            <a:solidFill>
              <a:schemeClr val="tx1"/>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31115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57150" algn="l" defTabSz="311150">
            <a:lnSpc>
              <a:spcPct val="90000"/>
            </a:lnSpc>
            <a:spcBef>
              <a:spcPct val="0"/>
            </a:spcBef>
            <a:spcAft>
              <a:spcPct val="15000"/>
            </a:spcAft>
            <a:buChar char="••"/>
          </a:pPr>
          <a:r>
            <a:rPr lang="es-ES" sz="700" b="1" kern="1200" dirty="0" err="1">
              <a:solidFill>
                <a:schemeClr val="tx1"/>
              </a:solidFill>
              <a:latin typeface="Century Gothic" panose="020B0502020202020204" pitchFamily="34" charset="0"/>
            </a:rPr>
            <a:t>DPTOS</a:t>
          </a:r>
          <a:r>
            <a:rPr lang="es-ES" sz="700" b="1" kern="1200" dirty="0">
              <a:solidFill>
                <a:schemeClr val="tx1"/>
              </a:solidFill>
              <a:latin typeface="Century Gothic" panose="020B0502020202020204" pitchFamily="34" charset="0"/>
            </a:rPr>
            <a:t>: </a:t>
          </a:r>
          <a:endParaRPr lang="es-BO" sz="700" b="1" kern="1200" dirty="0">
            <a:solidFill>
              <a:schemeClr val="tx1"/>
            </a:solidFill>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schemeClr val="tx1"/>
              </a:solidFill>
              <a:latin typeface="Century Gothic" panose="020B0502020202020204" pitchFamily="34" charset="0"/>
            </a:rPr>
            <a:t>SANTA CRUZ, TARIJA, POTOSÍ, ORURO y CHUQUISACA</a:t>
          </a:r>
          <a:endParaRPr lang="es-BO" sz="600" b="1" kern="1200" dirty="0">
            <a:solidFill>
              <a:schemeClr val="tx1"/>
            </a:solidFill>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solidFill>
                <a:schemeClr val="tx1"/>
              </a:solidFill>
              <a:latin typeface="Century Gothic" panose="020B0502020202020204" pitchFamily="34" charset="0"/>
            </a:rPr>
            <a:t>59 MUNICIPIOS BENEFICIARIOS</a:t>
          </a:r>
          <a:endParaRPr lang="es-BO" sz="600" b="1" kern="1200" dirty="0">
            <a:solidFill>
              <a:schemeClr val="tx1"/>
            </a:solidFill>
            <a:latin typeface="Century Gothic" panose="020B0502020202020204" pitchFamily="34" charset="0"/>
          </a:endParaRPr>
        </a:p>
        <a:p>
          <a:pPr marL="57150" lvl="1" indent="-57150" algn="l" defTabSz="266700">
            <a:lnSpc>
              <a:spcPct val="90000"/>
            </a:lnSpc>
            <a:spcBef>
              <a:spcPct val="0"/>
            </a:spcBef>
            <a:spcAft>
              <a:spcPct val="15000"/>
            </a:spcAft>
            <a:buChar char="••"/>
          </a:pPr>
          <a:r>
            <a:rPr lang="es-ES" sz="600" b="1" kern="1200" dirty="0">
              <a:latin typeface="Century Gothic" panose="020B0502020202020204" pitchFamily="34" charset="0"/>
            </a:rPr>
            <a:t>4140 SOLUCIONES INDIVIDUALES (</a:t>
          </a:r>
          <a:r>
            <a:rPr lang="es-ES" sz="600" b="1" kern="1200" dirty="0">
              <a:solidFill>
                <a:prstClr val="white"/>
              </a:solidFill>
              <a:latin typeface="Century Gothic" panose="020B0502020202020204" pitchFamily="34" charset="0"/>
              <a:ea typeface="+mn-ea"/>
              <a:cs typeface="+mn-cs"/>
            </a:rPr>
            <a:t>SISTEMAS DE RECOLECCIÓN DE COSECHA DE LLUVIA)</a:t>
          </a:r>
          <a:endParaRPr lang="es-BO" sz="600" b="1" kern="1200" dirty="0">
            <a:solidFill>
              <a:prstClr val="white"/>
            </a:solidFill>
            <a:latin typeface="Century Gothic" panose="020B0502020202020204" pitchFamily="34" charset="0"/>
            <a:ea typeface="+mn-ea"/>
            <a:cs typeface="+mn-cs"/>
          </a:endParaRPr>
        </a:p>
        <a:p>
          <a:pPr marL="57150" lvl="1" indent="-57150" algn="l" defTabSz="311150">
            <a:lnSpc>
              <a:spcPct val="90000"/>
            </a:lnSpc>
            <a:spcBef>
              <a:spcPct val="0"/>
            </a:spcBef>
            <a:spcAft>
              <a:spcPct val="15000"/>
            </a:spcAft>
            <a:buChar char="••"/>
          </a:pPr>
          <a:endParaRPr lang="es-BO" sz="700" b="1" kern="1200" dirty="0">
            <a:latin typeface="Century Gothic" panose="020B0502020202020204" pitchFamily="34" charset="0"/>
          </a:endParaRPr>
        </a:p>
        <a:p>
          <a:pPr marL="114300" lvl="1" indent="-114300" algn="l" defTabSz="577850">
            <a:lnSpc>
              <a:spcPct val="90000"/>
            </a:lnSpc>
            <a:spcBef>
              <a:spcPct val="0"/>
            </a:spcBef>
            <a:spcAft>
              <a:spcPct val="15000"/>
            </a:spcAft>
            <a:buChar char="••"/>
          </a:pPr>
          <a:endParaRPr lang="es-BO" sz="1300" b="1" kern="1200" dirty="0">
            <a:latin typeface="Century Gothic" panose="020B0502020202020204" pitchFamily="34" charset="0"/>
          </a:endParaRPr>
        </a:p>
      </dsp:txBody>
      <dsp:txXfrm>
        <a:off x="2393076" y="23789"/>
        <a:ext cx="1536659" cy="3078305"/>
      </dsp:txXfrm>
    </dsp:sp>
    <dsp:sp modelId="{0B075B0F-B53C-493F-A7C9-91F7C6AAA224}">
      <dsp:nvSpPr>
        <dsp:cNvPr id="0" name=""/>
        <dsp:cNvSpPr/>
      </dsp:nvSpPr>
      <dsp:spPr>
        <a:xfrm>
          <a:off x="2581983" y="1245951"/>
          <a:ext cx="1193132" cy="748674"/>
        </a:xfrm>
        <a:prstGeom prst="rect">
          <a:avLst/>
        </a:prstGeom>
        <a:blipFill rotWithShape="1">
          <a:blip xmlns:r="http://schemas.openxmlformats.org/officeDocument/2006/relationships" r:embed="rId2"/>
          <a:srcRect/>
          <a:stretch>
            <a:fillRect l="-4000" r="-4000"/>
          </a:stretch>
        </a:blip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640675" y="950996"/>
          <a:ext cx="1960285" cy="52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7391" bIns="0" numCol="1" spcCol="1270" anchor="t" anchorCtr="0">
          <a:noAutofit/>
        </a:bodyPr>
        <a:lstStyle/>
        <a:p>
          <a:pPr lvl="0" algn="ctr" defTabSz="355600">
            <a:lnSpc>
              <a:spcPct val="90000"/>
            </a:lnSpc>
            <a:spcBef>
              <a:spcPct val="0"/>
            </a:spcBef>
            <a:spcAft>
              <a:spcPct val="35000"/>
            </a:spcAft>
          </a:pPr>
          <a:r>
            <a:rPr lang="es-ES" altLang="ko-KR" sz="800" b="1" kern="1200" dirty="0">
              <a:latin typeface="+mn-lt"/>
            </a:rPr>
            <a:t>PROYECTO DE ABASTECIMIENTO DE AGUA Y ALCANTARILLADO EN ÁREAS PERIURBANAS Y PEQUEÑAS LOCALIDADES</a:t>
          </a:r>
          <a:endParaRPr lang="es-BO" sz="800" b="1" kern="1200" dirty="0">
            <a:latin typeface="+mn-lt"/>
          </a:endParaRPr>
        </a:p>
      </dsp:txBody>
      <dsp:txXfrm>
        <a:off x="-640675" y="950996"/>
        <a:ext cx="1960285" cy="529000"/>
      </dsp:txXfrm>
    </dsp:sp>
    <dsp:sp modelId="{819540C5-2434-4EBB-92CF-77F883B0EE4B}">
      <dsp:nvSpPr>
        <dsp:cNvPr id="0" name=""/>
        <dsp:cNvSpPr/>
      </dsp:nvSpPr>
      <dsp:spPr>
        <a:xfrm>
          <a:off x="537080" y="308269"/>
          <a:ext cx="1391406" cy="1814454"/>
        </a:xfrm>
        <a:prstGeom prst="rect">
          <a:avLst/>
        </a:prstGeom>
        <a:solidFill>
          <a:srgbClr val="5B9BD5">
            <a:alpha val="60000"/>
          </a:srgbClr>
        </a:solidFill>
        <a:ln w="1905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77391"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a:p>
          <a:pPr marL="57150" lvl="1" indent="-57150" algn="ctr" defTabSz="355600">
            <a:lnSpc>
              <a:spcPct val="90000"/>
            </a:lnSpc>
            <a:spcBef>
              <a:spcPct val="0"/>
            </a:spcBef>
            <a:spcAft>
              <a:spcPct val="15000"/>
            </a:spcAft>
            <a:buChar char="••"/>
          </a:pPr>
          <a:r>
            <a:rPr lang="es-ES" sz="800" b="1" kern="1200" dirty="0">
              <a:effectLst>
                <a:outerShdw blurRad="38100" dist="38100" dir="2700000" algn="tl">
                  <a:srgbClr val="000000">
                    <a:alpha val="43137"/>
                  </a:srgbClr>
                </a:outerShdw>
              </a:effectLst>
              <a:latin typeface="Century Gothic" panose="020B0502020202020204" pitchFamily="34" charset="0"/>
            </a:rPr>
            <a:t>MONTO DEL PRESTAMO:</a:t>
          </a:r>
          <a:endParaRPr lang="es-BO" sz="800" b="1" kern="1200" dirty="0">
            <a:effectLst>
              <a:outerShdw blurRad="38100" dist="38100" dir="2700000" algn="tl">
                <a:srgbClr val="000000">
                  <a:alpha val="43137"/>
                </a:srgbClr>
              </a:outerShdw>
            </a:effectLst>
            <a:latin typeface="Century Gothic" panose="020B0502020202020204" pitchFamily="34" charset="0"/>
          </a:endParaRPr>
        </a:p>
        <a:p>
          <a:pPr marL="57150" lvl="1" indent="-57150" algn="ctr" defTabSz="355600">
            <a:lnSpc>
              <a:spcPct val="90000"/>
            </a:lnSpc>
            <a:spcBef>
              <a:spcPct val="0"/>
            </a:spcBef>
            <a:spcAft>
              <a:spcPct val="15000"/>
            </a:spcAft>
            <a:buChar char="••"/>
          </a:pPr>
          <a:r>
            <a:rPr lang="es-ES" sz="800" b="1" kern="1200" dirty="0">
              <a:effectLst>
                <a:outerShdw blurRad="38100" dist="38100" dir="2700000" algn="tl">
                  <a:srgbClr val="000000">
                    <a:alpha val="43137"/>
                  </a:srgbClr>
                </a:outerShdw>
              </a:effectLst>
              <a:latin typeface="Century Gothic" panose="020B0502020202020204" pitchFamily="34" charset="0"/>
            </a:rPr>
            <a:t>USD128,000,000</a:t>
          </a:r>
          <a:endParaRPr lang="es-BO" sz="800" b="1" kern="1200" dirty="0">
            <a:effectLst>
              <a:outerShdw blurRad="38100" dist="38100" dir="2700000" algn="tl">
                <a:srgbClr val="000000">
                  <a:alpha val="43137"/>
                </a:srgbClr>
              </a:outerShdw>
            </a:effectLst>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dsp:txBody>
      <dsp:txXfrm>
        <a:off x="537080" y="308269"/>
        <a:ext cx="1391406" cy="1814454"/>
      </dsp:txXfrm>
    </dsp:sp>
    <dsp:sp modelId="{1477EFED-2FCF-4CEF-BB63-2CDD839CE56C}">
      <dsp:nvSpPr>
        <dsp:cNvPr id="0" name=""/>
        <dsp:cNvSpPr/>
      </dsp:nvSpPr>
      <dsp:spPr>
        <a:xfrm>
          <a:off x="610025" y="1111942"/>
          <a:ext cx="1219532" cy="875565"/>
        </a:xfrm>
        <a:prstGeom prst="rect">
          <a:avLst/>
        </a:prstGeom>
        <a:blipFill rotWithShape="1">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1111664" y="945648"/>
          <a:ext cx="2076890" cy="314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7391" bIns="0" numCol="1" spcCol="1270" anchor="t" anchorCtr="0">
          <a:noAutofit/>
        </a:bodyPr>
        <a:lstStyle/>
        <a:p>
          <a:pPr lvl="0" algn="ctr" defTabSz="355600">
            <a:lnSpc>
              <a:spcPct val="90000"/>
            </a:lnSpc>
            <a:spcBef>
              <a:spcPct val="0"/>
            </a:spcBef>
            <a:spcAft>
              <a:spcPct val="35000"/>
            </a:spcAft>
          </a:pPr>
          <a:r>
            <a:rPr lang="es-ES" sz="800" b="1" kern="1200" dirty="0">
              <a:latin typeface="+mn-lt"/>
            </a:rPr>
            <a:t>PROGRAMA DE SEGURIDAD HÍDRICA Y SANEAMIENTO AMBIENTAL EN ÁREAS URBANAS DE BOLIVIA</a:t>
          </a:r>
          <a:endParaRPr lang="es-BO" sz="800" b="1" kern="1200" dirty="0">
            <a:latin typeface="+mn-lt"/>
          </a:endParaRPr>
        </a:p>
      </dsp:txBody>
      <dsp:txXfrm>
        <a:off x="1111664" y="945648"/>
        <a:ext cx="2076890" cy="314521"/>
      </dsp:txXfrm>
    </dsp:sp>
    <dsp:sp modelId="{EDE520B5-BB4E-400D-A7AA-12D05816E9B4}">
      <dsp:nvSpPr>
        <dsp:cNvPr id="0" name=""/>
        <dsp:cNvSpPr/>
      </dsp:nvSpPr>
      <dsp:spPr>
        <a:xfrm>
          <a:off x="2343832" y="303747"/>
          <a:ext cx="1348323" cy="1773145"/>
        </a:xfrm>
        <a:prstGeom prst="rect">
          <a:avLst/>
        </a:prstGeom>
        <a:solidFill>
          <a:srgbClr val="BF9000">
            <a:alpha val="60000"/>
          </a:srgbClr>
        </a:solidFill>
        <a:ln w="19050" cap="flat" cmpd="sng" algn="ctr">
          <a:solidFill>
            <a:srgbClr val="BF9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77391"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1" kern="1200" dirty="0">
            <a:solidFill>
              <a:prstClr val="white"/>
            </a:solidFill>
            <a:latin typeface="Century Gothic" panose="020B0502020202020204" pitchFamily="34" charset="0"/>
            <a:ea typeface="+mn-ea"/>
            <a:cs typeface="+mn-cs"/>
          </a:endParaRPr>
        </a:p>
        <a:p>
          <a:pPr marL="114300" lvl="1" indent="-114300" algn="ctr" defTabSz="5334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PRESTAMO: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114300" lvl="1" indent="-114300" algn="ctr" defTabSz="5334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USD150,000,000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dsp:txBody>
      <dsp:txXfrm>
        <a:off x="2343832" y="303747"/>
        <a:ext cx="1348323" cy="1773145"/>
      </dsp:txXfrm>
    </dsp:sp>
    <dsp:sp modelId="{0B075B0F-B53C-493F-A7C9-91F7C6AAA224}">
      <dsp:nvSpPr>
        <dsp:cNvPr id="0" name=""/>
        <dsp:cNvSpPr/>
      </dsp:nvSpPr>
      <dsp:spPr>
        <a:xfrm>
          <a:off x="2470475" y="1153969"/>
          <a:ext cx="1096278" cy="787310"/>
        </a:xfrm>
        <a:prstGeom prst="rect">
          <a:avLst/>
        </a:prstGeom>
        <a:blipFill rotWithShape="1">
          <a:blip xmlns:r="http://schemas.openxmlformats.org/officeDocument/2006/relationships" r:embed="rId2"/>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ED3CD-8753-4F86-931D-74FB61436E20}">
      <dsp:nvSpPr>
        <dsp:cNvPr id="0" name=""/>
        <dsp:cNvSpPr/>
      </dsp:nvSpPr>
      <dsp:spPr>
        <a:xfrm rot="16200000">
          <a:off x="3120058" y="1008485"/>
          <a:ext cx="1590347" cy="314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7391" bIns="0" numCol="1" spcCol="1270" anchor="t" anchorCtr="0">
          <a:noAutofit/>
        </a:bodyPr>
        <a:lstStyle/>
        <a:p>
          <a:pPr lvl="0" algn="ctr" defTabSz="400050">
            <a:lnSpc>
              <a:spcPct val="90000"/>
            </a:lnSpc>
            <a:spcBef>
              <a:spcPct val="0"/>
            </a:spcBef>
            <a:spcAft>
              <a:spcPct val="35000"/>
            </a:spcAft>
          </a:pPr>
          <a:r>
            <a:rPr lang="es-BO" sz="900" b="1" kern="1200" dirty="0">
              <a:latin typeface="+mn-lt"/>
            </a:rPr>
            <a:t>PROGRAMA NACIONAL DE DRENAJE PLUVIAL</a:t>
          </a:r>
        </a:p>
      </dsp:txBody>
      <dsp:txXfrm>
        <a:off x="3120058" y="1008485"/>
        <a:ext cx="1590347" cy="314521"/>
      </dsp:txXfrm>
    </dsp:sp>
    <dsp:sp modelId="{2EA77FF9-9BD2-4CEE-A5AF-C2719B02D6D5}">
      <dsp:nvSpPr>
        <dsp:cNvPr id="0" name=""/>
        <dsp:cNvSpPr/>
      </dsp:nvSpPr>
      <dsp:spPr>
        <a:xfrm>
          <a:off x="4115752" y="270150"/>
          <a:ext cx="1415986" cy="1818245"/>
        </a:xfrm>
        <a:prstGeom prst="rect">
          <a:avLst/>
        </a:prstGeom>
        <a:solidFill>
          <a:srgbClr val="70AD47">
            <a:alpha val="60000"/>
          </a:srgbClr>
        </a:solidFill>
        <a:ln w="1905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77391"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1" kern="1200" dirty="0">
            <a:solidFill>
              <a:prstClr val="white"/>
            </a:solidFill>
            <a:latin typeface="Century Gothic" panose="020B0502020202020204" pitchFamily="34" charset="0"/>
            <a:ea typeface="+mn-ea"/>
            <a:cs typeface="+mn-cs"/>
          </a:endParaRPr>
        </a:p>
        <a:p>
          <a:pPr marL="114300" lvl="1" indent="-114300" algn="ctr" defTabSz="5334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PRESTAMO:</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114300" lvl="1" indent="-114300" algn="ctr" defTabSz="533400">
            <a:lnSpc>
              <a:spcPct val="90000"/>
            </a:lnSpc>
            <a:spcBef>
              <a:spcPct val="0"/>
            </a:spcBef>
            <a:spcAft>
              <a:spcPct val="15000"/>
            </a:spcAft>
            <a:buChar char="••"/>
          </a:pPr>
          <a:r>
            <a:rPr lang="es-ES"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USD80,000,000</a:t>
          </a:r>
          <a:endParaRPr lang="es-BO" sz="8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114300" lvl="1" indent="0" algn="l" defTabSz="533400">
            <a:lnSpc>
              <a:spcPct val="90000"/>
            </a:lnSpc>
            <a:spcBef>
              <a:spcPct val="0"/>
            </a:spcBef>
            <a:spcAft>
              <a:spcPct val="15000"/>
            </a:spcAft>
            <a:buChar char="••"/>
          </a:pPr>
          <a:endParaRPr lang="es-BO" sz="1000" b="1" kern="1200" dirty="0">
            <a:latin typeface="Century Gothic" panose="020B0502020202020204" pitchFamily="34" charset="0"/>
          </a:endParaRPr>
        </a:p>
      </dsp:txBody>
      <dsp:txXfrm>
        <a:off x="4115752" y="270150"/>
        <a:ext cx="1415986" cy="1818245"/>
      </dsp:txXfrm>
    </dsp:sp>
    <dsp:sp modelId="{565DA495-E44F-4D3F-A4C8-245E9C0CE144}">
      <dsp:nvSpPr>
        <dsp:cNvPr id="0" name=""/>
        <dsp:cNvSpPr/>
      </dsp:nvSpPr>
      <dsp:spPr>
        <a:xfrm>
          <a:off x="4214165" y="1084988"/>
          <a:ext cx="1064322" cy="803118"/>
        </a:xfrm>
        <a:prstGeom prst="rect">
          <a:avLst/>
        </a:prstGeom>
        <a:blipFill rotWithShape="1">
          <a:blip xmlns:r="http://schemas.openxmlformats.org/officeDocument/2006/relationships" r:embed="rId3"/>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1259874" y="1943191"/>
          <a:ext cx="3474988" cy="169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5426" bIns="0" numCol="1" spcCol="1270" anchor="t" anchorCtr="0">
          <a:noAutofit/>
        </a:bodyPr>
        <a:lstStyle/>
        <a:p>
          <a:pPr lvl="0" algn="ctr" defTabSz="533400">
            <a:lnSpc>
              <a:spcPct val="90000"/>
            </a:lnSpc>
            <a:spcBef>
              <a:spcPct val="0"/>
            </a:spcBef>
            <a:spcAft>
              <a:spcPct val="35000"/>
            </a:spcAft>
          </a:pPr>
          <a:r>
            <a:rPr lang="es-ES" sz="1200" b="1" kern="1200" dirty="0">
              <a:latin typeface="Century Gothic" panose="020B0502020202020204" pitchFamily="34" charset="0"/>
            </a:rPr>
            <a:t>PROGRAMA PROMULPRE II</a:t>
          </a:r>
          <a:endParaRPr lang="es-BO" sz="1200" b="1" kern="1200" dirty="0">
            <a:latin typeface="Century Gothic" panose="020B0502020202020204" pitchFamily="34" charset="0"/>
          </a:endParaRPr>
        </a:p>
      </dsp:txBody>
      <dsp:txXfrm>
        <a:off x="-1259874" y="1943191"/>
        <a:ext cx="3474988" cy="169350"/>
      </dsp:txXfrm>
    </dsp:sp>
    <dsp:sp modelId="{819540C5-2434-4EBB-92CF-77F883B0EE4B}">
      <dsp:nvSpPr>
        <dsp:cNvPr id="0" name=""/>
        <dsp:cNvSpPr/>
      </dsp:nvSpPr>
      <dsp:spPr>
        <a:xfrm>
          <a:off x="709120" y="35586"/>
          <a:ext cx="1933313" cy="4438741"/>
        </a:xfrm>
        <a:prstGeom prst="rect">
          <a:avLst/>
        </a:prstGeom>
        <a:solidFill>
          <a:srgbClr val="5B9BD5">
            <a:alpha val="6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85426"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a:p>
          <a:pPr marL="57150" lvl="1" indent="-57150" algn="l" defTabSz="466725">
            <a:lnSpc>
              <a:spcPct val="90000"/>
            </a:lnSpc>
            <a:spcBef>
              <a:spcPct val="0"/>
            </a:spcBef>
            <a:spcAft>
              <a:spcPct val="15000"/>
            </a:spcAft>
            <a:buChar char="••"/>
          </a:pPr>
          <a:r>
            <a:rPr lang="es-ES" sz="1050" b="1" kern="1200" dirty="0">
              <a:latin typeface="Century Gothic" panose="020B0502020202020204" pitchFamily="34" charset="0"/>
            </a:rPr>
            <a:t>MONTO DEL PRESTAMO</a:t>
          </a:r>
          <a:r>
            <a:rPr lang="es-ES" sz="1200" b="1" kern="1200" dirty="0">
              <a:latin typeface="Century Gothic" panose="020B0502020202020204" pitchFamily="34" charset="0"/>
            </a:rPr>
            <a:t>:</a:t>
          </a:r>
          <a:endParaRPr lang="es-BO" sz="1200" b="1" kern="1200" dirty="0">
            <a:latin typeface="Century Gothic" panose="020B0502020202020204" pitchFamily="34" charset="0"/>
          </a:endParaRPr>
        </a:p>
        <a:p>
          <a:pPr marL="57150" lvl="1" indent="-57150" algn="ctr" defTabSz="466725">
            <a:lnSpc>
              <a:spcPct val="90000"/>
            </a:lnSpc>
            <a:spcBef>
              <a:spcPct val="0"/>
            </a:spcBef>
            <a:spcAft>
              <a:spcPct val="15000"/>
            </a:spcAft>
            <a:buChar char="••"/>
          </a:pPr>
          <a:r>
            <a:rPr lang="es-ES" sz="1050" b="1" kern="1200" dirty="0">
              <a:latin typeface="Century Gothic" panose="020B0502020202020204" pitchFamily="34" charset="0"/>
            </a:rPr>
            <a:t>USD30,000,000</a:t>
          </a:r>
          <a:endParaRPr lang="es-BO" sz="1050" b="1" kern="1200" dirty="0">
            <a:latin typeface="Century Gothic" panose="020B0502020202020204" pitchFamily="34" charset="0"/>
          </a:endParaRPr>
        </a:p>
        <a:p>
          <a:pPr marL="57150" lvl="1" indent="-57150" algn="ctr" defTabSz="222250">
            <a:lnSpc>
              <a:spcPct val="90000"/>
            </a:lnSpc>
            <a:spcBef>
              <a:spcPct val="0"/>
            </a:spcBef>
            <a:spcAft>
              <a:spcPct val="15000"/>
            </a:spcAft>
            <a:buChar char="••"/>
          </a:pPr>
          <a:endParaRPr lang="es-BO" sz="500" b="1" kern="1200" dirty="0">
            <a:latin typeface="Century Gothic" panose="020B0502020202020204" pitchFamily="34" charset="0"/>
          </a:endParaRPr>
        </a:p>
        <a:p>
          <a:pPr marL="57150" lvl="1" indent="-57150" algn="l" defTabSz="444500">
            <a:lnSpc>
              <a:spcPct val="90000"/>
            </a:lnSpc>
            <a:spcBef>
              <a:spcPct val="0"/>
            </a:spcBef>
            <a:spcAft>
              <a:spcPct val="15000"/>
            </a:spcAft>
            <a:buClr>
              <a:srgbClr val="000000"/>
            </a:buClr>
            <a:buSzPts val="160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25/11/2026</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Font typeface="Arial" panose="020B0604020202020204" pitchFamily="34" charset="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04/12/2031</a:t>
          </a: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88950">
            <a:lnSpc>
              <a:spcPct val="90000"/>
            </a:lnSpc>
            <a:spcBef>
              <a:spcPct val="0"/>
            </a:spcBef>
            <a:spcAft>
              <a:spcPct val="15000"/>
            </a:spcAft>
            <a:buChar char="••"/>
          </a:pPr>
          <a:endParaRPr lang="es-BO" sz="11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BO" sz="1000" b="1" kern="1200" dirty="0">
              <a:latin typeface="Century Gothic" panose="020B0502020202020204" pitchFamily="34" charset="0"/>
            </a:rPr>
            <a:t>DPTOS: </a:t>
          </a:r>
          <a:endParaRPr lang="es-BO" sz="11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BO" sz="1000" b="1" kern="1200" dirty="0">
              <a:latin typeface="Century Gothic" panose="020B0502020202020204" pitchFamily="34" charset="0"/>
            </a:rPr>
            <a:t>CHUQUISACA, PANDO, LA PAZ</a:t>
          </a:r>
        </a:p>
        <a:p>
          <a:pPr marL="57150" lvl="1" indent="-57150" algn="l" defTabSz="444500">
            <a:lnSpc>
              <a:spcPct val="90000"/>
            </a:lnSpc>
            <a:spcBef>
              <a:spcPct val="0"/>
            </a:spcBef>
            <a:spcAft>
              <a:spcPct val="15000"/>
            </a:spcAft>
            <a:buChar char="••"/>
          </a:pPr>
          <a:r>
            <a:rPr lang="es-BO" sz="1000" b="1" kern="1200" dirty="0">
              <a:latin typeface="Century Gothic" panose="020B0502020202020204" pitchFamily="34" charset="0"/>
            </a:rPr>
            <a:t>COCHABAMBA SANTA CRUZ</a:t>
          </a:r>
        </a:p>
        <a:p>
          <a:pPr marL="57150" lvl="1" indent="-57150" algn="l" defTabSz="466725">
            <a:lnSpc>
              <a:spcPct val="90000"/>
            </a:lnSpc>
            <a:spcBef>
              <a:spcPct val="0"/>
            </a:spcBef>
            <a:spcAft>
              <a:spcPct val="15000"/>
            </a:spcAft>
            <a:buChar char="••"/>
          </a:pPr>
          <a:r>
            <a:rPr lang="es-ES" sz="1050" b="1" kern="1200" dirty="0">
              <a:latin typeface="Century Gothic" panose="020B0502020202020204" pitchFamily="34" charset="0"/>
            </a:rPr>
            <a:t>6 PROYECTOS DE PREINVERSIÓN</a:t>
          </a:r>
          <a:endParaRPr lang="es-BO" sz="1000" b="1" kern="1200" dirty="0">
            <a:latin typeface="Century Gothic" panose="020B0502020202020204" pitchFamily="34" charset="0"/>
          </a:endParaRPr>
        </a:p>
        <a:p>
          <a:pPr marL="57150" lvl="1" indent="-57150" algn="l" defTabSz="177800">
            <a:lnSpc>
              <a:spcPct val="90000"/>
            </a:lnSpc>
            <a:spcBef>
              <a:spcPct val="0"/>
            </a:spcBef>
            <a:spcAft>
              <a:spcPct val="15000"/>
            </a:spcAft>
            <a:buChar char="••"/>
          </a:pPr>
          <a:endParaRPr lang="es-BO" sz="400" b="1" kern="1200" dirty="0">
            <a:latin typeface="Century Gothic" panose="020B0502020202020204" pitchFamily="34" charset="0"/>
          </a:endParaRPr>
        </a:p>
        <a:p>
          <a:pPr marL="114300" lvl="2" indent="-57150" algn="l" defTabSz="466725">
            <a:lnSpc>
              <a:spcPct val="90000"/>
            </a:lnSpc>
            <a:spcBef>
              <a:spcPct val="0"/>
            </a:spcBef>
            <a:spcAft>
              <a:spcPct val="15000"/>
            </a:spcAft>
            <a:buChar char="••"/>
          </a:pPr>
          <a:r>
            <a:rPr lang="es-ES" sz="1050" b="1" kern="1200" dirty="0">
              <a:latin typeface="Century Gothic" panose="020B0502020202020204" pitchFamily="34" charset="0"/>
            </a:rPr>
            <a:t>6 ESTUDIOS EN EJECUCIÓN</a:t>
          </a:r>
          <a:endParaRPr lang="es-BO" sz="1050" b="1" kern="1200" dirty="0">
            <a:latin typeface="Century Gothic" panose="020B0502020202020204" pitchFamily="34" charset="0"/>
          </a:endParaRPr>
        </a:p>
        <a:p>
          <a:pPr marL="114300" lvl="2" indent="-57150" algn="l" defTabSz="466725">
            <a:lnSpc>
              <a:spcPct val="90000"/>
            </a:lnSpc>
            <a:spcBef>
              <a:spcPct val="0"/>
            </a:spcBef>
            <a:spcAft>
              <a:spcPct val="15000"/>
            </a:spcAft>
            <a:buChar char="••"/>
          </a:pPr>
          <a:endParaRPr lang="es-BO" sz="1050" b="1" kern="1200" dirty="0">
            <a:latin typeface="Century Gothic" panose="020B0502020202020204" pitchFamily="34" charset="0"/>
          </a:endParaRPr>
        </a:p>
      </dsp:txBody>
      <dsp:txXfrm>
        <a:off x="709120" y="35586"/>
        <a:ext cx="1933313" cy="4438741"/>
      </dsp:txXfrm>
    </dsp:sp>
    <dsp:sp modelId="{1477EFED-2FCF-4CEF-BB63-2CDD839CE56C}">
      <dsp:nvSpPr>
        <dsp:cNvPr id="0" name=""/>
        <dsp:cNvSpPr/>
      </dsp:nvSpPr>
      <dsp:spPr>
        <a:xfrm>
          <a:off x="779563" y="1397595"/>
          <a:ext cx="1583335" cy="942541"/>
        </a:xfrm>
        <a:prstGeom prst="rect">
          <a:avLst/>
        </a:prstGeom>
        <a:blipFill rotWithShape="1">
          <a:blip xmlns:r="http://schemas.openxmlformats.org/officeDocument/2006/relationships" r:embed="rId1"/>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1556027" y="1792087"/>
          <a:ext cx="3474988" cy="259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5426" bIns="0" numCol="1" spcCol="1270" anchor="t" anchorCtr="0">
          <a:noAutofit/>
        </a:bodyPr>
        <a:lstStyle/>
        <a:p>
          <a:pPr lvl="0" algn="ctr" defTabSz="533400">
            <a:lnSpc>
              <a:spcPct val="90000"/>
            </a:lnSpc>
            <a:spcBef>
              <a:spcPct val="0"/>
            </a:spcBef>
            <a:spcAft>
              <a:spcPct val="35000"/>
            </a:spcAft>
          </a:pPr>
          <a:r>
            <a:rPr lang="es-ES" sz="1200" b="1" kern="1200" dirty="0">
              <a:latin typeface="Century Gothic" panose="020B0502020202020204" pitchFamily="34" charset="0"/>
            </a:rPr>
            <a:t>PROGRAMA - PSLT</a:t>
          </a:r>
          <a:endParaRPr lang="es-BO" sz="1200" b="1" kern="1200" dirty="0">
            <a:latin typeface="Century Gothic" panose="020B0502020202020204" pitchFamily="34" charset="0"/>
          </a:endParaRPr>
        </a:p>
      </dsp:txBody>
      <dsp:txXfrm>
        <a:off x="1556027" y="1792087"/>
        <a:ext cx="3474988" cy="259450"/>
      </dsp:txXfrm>
    </dsp:sp>
    <dsp:sp modelId="{EDE520B5-BB4E-400D-A7AA-12D05816E9B4}">
      <dsp:nvSpPr>
        <dsp:cNvPr id="0" name=""/>
        <dsp:cNvSpPr/>
      </dsp:nvSpPr>
      <dsp:spPr>
        <a:xfrm>
          <a:off x="3461103" y="0"/>
          <a:ext cx="1923028" cy="4438741"/>
        </a:xfrm>
        <a:prstGeom prst="rect">
          <a:avLst/>
        </a:prstGeom>
        <a:solidFill>
          <a:srgbClr val="BF9000">
            <a:alpha val="6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85426"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a:p>
          <a:pPr marL="57150" lvl="1" indent="-57150" algn="ctr" defTabSz="466725">
            <a:lnSpc>
              <a:spcPct val="90000"/>
            </a:lnSpc>
            <a:spcBef>
              <a:spcPct val="0"/>
            </a:spcBef>
            <a:spcAft>
              <a:spcPct val="15000"/>
            </a:spcAft>
            <a:buChar char="••"/>
          </a:pPr>
          <a:r>
            <a:rPr lang="es-ES" sz="1050" b="1" kern="1200" dirty="0">
              <a:latin typeface="Century Gothic" panose="020B0502020202020204" pitchFamily="34" charset="0"/>
            </a:rPr>
            <a:t>MONTO DEL PRESTAMO:</a:t>
          </a:r>
          <a:endParaRPr lang="es-BO" sz="1050" b="1" kern="1200" dirty="0">
            <a:latin typeface="Century Gothic" panose="020B0502020202020204" pitchFamily="34" charset="0"/>
          </a:endParaRPr>
        </a:p>
        <a:p>
          <a:pPr marL="57150" lvl="1" indent="-57150" algn="ctr" defTabSz="488950">
            <a:lnSpc>
              <a:spcPct val="90000"/>
            </a:lnSpc>
            <a:spcBef>
              <a:spcPct val="0"/>
            </a:spcBef>
            <a:spcAft>
              <a:spcPct val="15000"/>
            </a:spcAft>
            <a:buChar char="••"/>
          </a:pPr>
          <a:r>
            <a:rPr lang="es-ES" sz="1100" b="1" kern="1200" dirty="0">
              <a:latin typeface="Century Gothic" panose="020B0502020202020204" pitchFamily="34" charset="0"/>
            </a:rPr>
            <a:t>USD7,153,000</a:t>
          </a:r>
          <a:endParaRPr lang="es-BO" sz="1100" b="1" kern="1200" dirty="0">
            <a:latin typeface="Century Gothic" panose="020B0502020202020204" pitchFamily="34" charset="0"/>
          </a:endParaRPr>
        </a:p>
        <a:p>
          <a:pPr marL="57150" lvl="1" indent="-57150" algn="ctr" defTabSz="177800">
            <a:lnSpc>
              <a:spcPct val="90000"/>
            </a:lnSpc>
            <a:spcBef>
              <a:spcPct val="0"/>
            </a:spcBef>
            <a:spcAft>
              <a:spcPct val="15000"/>
            </a:spcAft>
            <a:buChar char="••"/>
          </a:pPr>
          <a:endParaRPr lang="es-BO" sz="4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27/10/201</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13/06/2026</a:t>
          </a: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66725">
            <a:lnSpc>
              <a:spcPct val="90000"/>
            </a:lnSpc>
            <a:spcBef>
              <a:spcPct val="0"/>
            </a:spcBef>
            <a:spcAft>
              <a:spcPct val="15000"/>
            </a:spcAft>
            <a:buChar char="••"/>
          </a:pPr>
          <a:r>
            <a:rPr lang="es-ES" sz="1050" b="1" kern="1200" dirty="0">
              <a:latin typeface="Century Gothic" panose="020B0502020202020204" pitchFamily="34" charset="0"/>
            </a:rPr>
            <a:t>DEPARTAMENTO: LA PAZ</a:t>
          </a:r>
          <a:endParaRPr lang="es-BO" sz="1000" b="1" kern="1200" dirty="0">
            <a:latin typeface="Century Gothic" panose="020B0502020202020204" pitchFamily="34" charset="0"/>
          </a:endParaRPr>
        </a:p>
        <a:p>
          <a:pPr marL="57150" lvl="1" indent="-57150" algn="l" defTabSz="466725">
            <a:lnSpc>
              <a:spcPct val="90000"/>
            </a:lnSpc>
            <a:spcBef>
              <a:spcPct val="0"/>
            </a:spcBef>
            <a:spcAft>
              <a:spcPct val="15000"/>
            </a:spcAft>
            <a:buChar char="••"/>
          </a:pPr>
          <a:endParaRPr lang="es-BO" sz="105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ES" sz="1200" b="1" kern="1200" dirty="0">
              <a:latin typeface="Century Gothic" panose="020B0502020202020204" pitchFamily="34" charset="0"/>
            </a:rPr>
            <a:t>4 </a:t>
          </a:r>
          <a:r>
            <a:rPr lang="es-ES" sz="1100" b="1" kern="1200" dirty="0">
              <a:latin typeface="Century Gothic" panose="020B0502020202020204" pitchFamily="34" charset="0"/>
            </a:rPr>
            <a:t>PROYECTOS</a:t>
          </a:r>
          <a:endParaRPr lang="es-BO" sz="1100" b="1" kern="1200" dirty="0">
            <a:latin typeface="Century Gothic" panose="020B0502020202020204" pitchFamily="34" charset="0"/>
          </a:endParaRPr>
        </a:p>
        <a:p>
          <a:pPr marL="57150" lvl="1" indent="-57150" algn="l" defTabSz="133350">
            <a:lnSpc>
              <a:spcPct val="90000"/>
            </a:lnSpc>
            <a:spcBef>
              <a:spcPct val="0"/>
            </a:spcBef>
            <a:spcAft>
              <a:spcPct val="15000"/>
            </a:spcAft>
            <a:buChar char="••"/>
          </a:pPr>
          <a:endParaRPr lang="es-BO" sz="300" b="1" kern="1200" dirty="0">
            <a:latin typeface="Century Gothic" panose="020B0502020202020204" pitchFamily="34" charset="0"/>
          </a:endParaRPr>
        </a:p>
        <a:p>
          <a:pPr marL="57150" lvl="1" indent="-57150" algn="l" defTabSz="133350">
            <a:lnSpc>
              <a:spcPct val="90000"/>
            </a:lnSpc>
            <a:spcBef>
              <a:spcPct val="0"/>
            </a:spcBef>
            <a:spcAft>
              <a:spcPct val="15000"/>
            </a:spcAft>
            <a:buChar char="••"/>
          </a:pPr>
          <a:endParaRPr lang="es-BO" sz="300" b="1" kern="1200" dirty="0">
            <a:latin typeface="Century Gothic" panose="020B0502020202020204" pitchFamily="34" charset="0"/>
          </a:endParaRPr>
        </a:p>
        <a:p>
          <a:pPr marL="57150" lvl="1" indent="-57150" algn="l" defTabSz="488950">
            <a:lnSpc>
              <a:spcPct val="90000"/>
            </a:lnSpc>
            <a:spcBef>
              <a:spcPct val="0"/>
            </a:spcBef>
            <a:spcAft>
              <a:spcPct val="15000"/>
            </a:spcAft>
            <a:buChar char="••"/>
          </a:pPr>
          <a:r>
            <a:rPr lang="es-ES" sz="1100" b="1" kern="1200" dirty="0">
              <a:latin typeface="Century Gothic" panose="020B0502020202020204" pitchFamily="34" charset="0"/>
            </a:rPr>
            <a:t> 4 PROYECTOS EN  EJECUCIÓN  </a:t>
          </a:r>
          <a:endParaRPr lang="es-BO" sz="1100" b="1" kern="1200" dirty="0">
            <a:latin typeface="Century Gothic" panose="020B0502020202020204" pitchFamily="34" charset="0"/>
          </a:endParaRPr>
        </a:p>
        <a:p>
          <a:pPr marL="57150" lvl="1" indent="-57150" algn="l" defTabSz="488950">
            <a:lnSpc>
              <a:spcPct val="90000"/>
            </a:lnSpc>
            <a:spcBef>
              <a:spcPct val="0"/>
            </a:spcBef>
            <a:spcAft>
              <a:spcPct val="15000"/>
            </a:spcAft>
            <a:buChar char="••"/>
          </a:pPr>
          <a:endParaRPr lang="es-BO" sz="1100" b="1" kern="1200" dirty="0">
            <a:latin typeface="Century Gothic" panose="020B0502020202020204" pitchFamily="34" charset="0"/>
          </a:endParaRPr>
        </a:p>
        <a:p>
          <a:pPr marL="57150" lvl="1" indent="-57150" algn="l" defTabSz="488950">
            <a:lnSpc>
              <a:spcPct val="90000"/>
            </a:lnSpc>
            <a:spcBef>
              <a:spcPct val="0"/>
            </a:spcBef>
            <a:spcAft>
              <a:spcPct val="15000"/>
            </a:spcAft>
            <a:buChar char="••"/>
          </a:pPr>
          <a:r>
            <a:rPr lang="es-MX" sz="1100" b="1" kern="1200" dirty="0">
              <a:latin typeface="Century Gothic" panose="020B0502020202020204" pitchFamily="34" charset="0"/>
            </a:rPr>
            <a:t>   </a:t>
          </a:r>
          <a:endParaRPr lang="es-BO" sz="1100" b="1" kern="1200" dirty="0">
            <a:latin typeface="Century Gothic" panose="020B0502020202020204" pitchFamily="34" charset="0"/>
          </a:endParaRPr>
        </a:p>
      </dsp:txBody>
      <dsp:txXfrm>
        <a:off x="3461103" y="0"/>
        <a:ext cx="1923028" cy="4438741"/>
      </dsp:txXfrm>
    </dsp:sp>
    <dsp:sp modelId="{0B075B0F-B53C-493F-A7C9-91F7C6AAA224}">
      <dsp:nvSpPr>
        <dsp:cNvPr id="0" name=""/>
        <dsp:cNvSpPr/>
      </dsp:nvSpPr>
      <dsp:spPr>
        <a:xfrm>
          <a:off x="3626112" y="1366804"/>
          <a:ext cx="1500588" cy="895912"/>
        </a:xfrm>
        <a:prstGeom prst="rect">
          <a:avLst/>
        </a:prstGeom>
        <a:blipFill>
          <a:blip xmlns:r="http://schemas.openxmlformats.org/officeDocument/2006/relationships" r:embed="rId2"/>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ED3CD-8753-4F86-931D-74FB61436E20}">
      <dsp:nvSpPr>
        <dsp:cNvPr id="0" name=""/>
        <dsp:cNvSpPr/>
      </dsp:nvSpPr>
      <dsp:spPr>
        <a:xfrm rot="16200000">
          <a:off x="4167541" y="1862048"/>
          <a:ext cx="3474988" cy="119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5426" bIns="0" numCol="1" spcCol="1270" anchor="t" anchorCtr="0">
          <a:noAutofit/>
        </a:bodyPr>
        <a:lstStyle/>
        <a:p>
          <a:pPr lvl="0" algn="ctr" defTabSz="533400">
            <a:lnSpc>
              <a:spcPct val="90000"/>
            </a:lnSpc>
            <a:spcBef>
              <a:spcPct val="0"/>
            </a:spcBef>
            <a:spcAft>
              <a:spcPct val="35000"/>
            </a:spcAft>
          </a:pPr>
          <a:r>
            <a:rPr lang="es-MX" sz="1200" b="1" kern="1200" dirty="0">
              <a:latin typeface="Century Gothic" panose="020B0502020202020204" pitchFamily="34" charset="0"/>
            </a:rPr>
            <a:t> PROGRAMA PROASRED</a:t>
          </a:r>
          <a:endParaRPr lang="es-BO" sz="1200" b="1" kern="1200" dirty="0">
            <a:latin typeface="Century Gothic" panose="020B0502020202020204" pitchFamily="34" charset="0"/>
          </a:endParaRPr>
        </a:p>
      </dsp:txBody>
      <dsp:txXfrm>
        <a:off x="4167541" y="1862048"/>
        <a:ext cx="3474988" cy="119909"/>
      </dsp:txXfrm>
    </dsp:sp>
    <dsp:sp modelId="{2EA77FF9-9BD2-4CEE-A5AF-C2719B02D6D5}">
      <dsp:nvSpPr>
        <dsp:cNvPr id="0" name=""/>
        <dsp:cNvSpPr/>
      </dsp:nvSpPr>
      <dsp:spPr>
        <a:xfrm>
          <a:off x="6060422" y="0"/>
          <a:ext cx="1978257" cy="4438741"/>
        </a:xfrm>
        <a:prstGeom prst="rect">
          <a:avLst/>
        </a:prstGeom>
        <a:solidFill>
          <a:srgbClr val="70AD47">
            <a:alpha val="6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85426" rIns="85344" bIns="85344" numCol="1" spcCol="1270" anchor="t" anchorCtr="0">
          <a:noAutofit/>
        </a:bodyPr>
        <a:lstStyle/>
        <a:p>
          <a:pPr marL="114300" lvl="1" indent="-114300" algn="l" defTabSz="533400">
            <a:lnSpc>
              <a:spcPct val="90000"/>
            </a:lnSpc>
            <a:spcBef>
              <a:spcPct val="0"/>
            </a:spcBef>
            <a:spcAft>
              <a:spcPct val="15000"/>
            </a:spcAft>
            <a:buChar char="••"/>
          </a:pPr>
          <a:endParaRPr lang="es-BO" sz="1200" b="0" kern="1200" dirty="0">
            <a:latin typeface="Century Gothic" panose="020B0502020202020204" pitchFamily="34" charset="0"/>
          </a:endParaRPr>
        </a:p>
        <a:p>
          <a:pPr marL="57150" lvl="1" indent="-57150" algn="l" defTabSz="133350">
            <a:lnSpc>
              <a:spcPct val="90000"/>
            </a:lnSpc>
            <a:spcBef>
              <a:spcPct val="0"/>
            </a:spcBef>
            <a:spcAft>
              <a:spcPct val="15000"/>
            </a:spcAft>
            <a:buChar char="••"/>
          </a:pPr>
          <a:endParaRPr lang="es-BO" sz="300" b="0" kern="1200" dirty="0">
            <a:latin typeface="Century Gothic" panose="020B0502020202020204" pitchFamily="34" charset="0"/>
          </a:endParaRPr>
        </a:p>
        <a:p>
          <a:pPr marL="57150" lvl="1" indent="-57150" algn="ctr" defTabSz="466725">
            <a:lnSpc>
              <a:spcPct val="90000"/>
            </a:lnSpc>
            <a:spcBef>
              <a:spcPct val="0"/>
            </a:spcBef>
            <a:spcAft>
              <a:spcPct val="15000"/>
            </a:spcAft>
            <a:buChar char="••"/>
          </a:pPr>
          <a:r>
            <a:rPr lang="es-ES" sz="1050" b="1" kern="1200" dirty="0">
              <a:latin typeface="Century Gothic" panose="020B0502020202020204" pitchFamily="34" charset="0"/>
            </a:rPr>
            <a:t>MONTO DEL PRESTAMO:</a:t>
          </a:r>
          <a:endParaRPr lang="es-BO" sz="1050" b="0" kern="1200" dirty="0">
            <a:latin typeface="Century Gothic" panose="020B0502020202020204" pitchFamily="34" charset="0"/>
          </a:endParaRPr>
        </a:p>
        <a:p>
          <a:pPr marL="57150" lvl="1" indent="-57150" algn="ctr" defTabSz="488950">
            <a:lnSpc>
              <a:spcPct val="90000"/>
            </a:lnSpc>
            <a:spcBef>
              <a:spcPct val="0"/>
            </a:spcBef>
            <a:spcAft>
              <a:spcPct val="15000"/>
            </a:spcAft>
            <a:buChar char="••"/>
          </a:pPr>
          <a:r>
            <a:rPr lang="es-ES" sz="1100" b="1" kern="1200" dirty="0">
              <a:latin typeface="Century Gothic" panose="020B0502020202020204" pitchFamily="34" charset="0"/>
            </a:rPr>
            <a:t>USD72,000,000</a:t>
          </a:r>
          <a:endParaRPr lang="es-BO" sz="1100" b="1" kern="1200" dirty="0">
            <a:latin typeface="Century Gothic" panose="020B0502020202020204" pitchFamily="34" charset="0"/>
          </a:endParaRPr>
        </a:p>
        <a:p>
          <a:pPr marL="57150" lvl="1" indent="-57150" algn="ctr" defTabSz="311150">
            <a:lnSpc>
              <a:spcPct val="90000"/>
            </a:lnSpc>
            <a:spcBef>
              <a:spcPct val="0"/>
            </a:spcBef>
            <a:spcAft>
              <a:spcPct val="15000"/>
            </a:spcAft>
            <a:buChar char="••"/>
          </a:pPr>
          <a:endParaRPr lang="es-BO" sz="7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23/12/2013</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2026</a:t>
          </a: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POTOSÍ, ORURO, SANTA CRUZ </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COCHABAMBA, PANDO</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ES" sz="1200" b="1" kern="1200" dirty="0">
              <a:latin typeface="Century Gothic" panose="020B0502020202020204" pitchFamily="34" charset="0"/>
            </a:rPr>
            <a:t>17 PROYECTOS</a:t>
          </a:r>
          <a:endParaRPr lang="es-BO" sz="1000" b="1" kern="1200" dirty="0">
            <a:latin typeface="Century Gothic" panose="020B0502020202020204" pitchFamily="34" charset="0"/>
          </a:endParaRPr>
        </a:p>
      </dsp:txBody>
      <dsp:txXfrm>
        <a:off x="6060422" y="0"/>
        <a:ext cx="1978257" cy="4438741"/>
      </dsp:txXfrm>
    </dsp:sp>
    <dsp:sp modelId="{565DA495-E44F-4D3F-A4C8-245E9C0CE144}">
      <dsp:nvSpPr>
        <dsp:cNvPr id="0" name=""/>
        <dsp:cNvSpPr/>
      </dsp:nvSpPr>
      <dsp:spPr>
        <a:xfrm>
          <a:off x="6184871" y="1408417"/>
          <a:ext cx="1543042" cy="892262"/>
        </a:xfrm>
        <a:prstGeom prst="rect">
          <a:avLst/>
        </a:prstGeom>
        <a:blipFill rotWithShape="1">
          <a:blip xmlns:r="http://schemas.openxmlformats.org/officeDocument/2006/relationships" r:embed="rId3"/>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24984-EAD2-495F-9315-0C14B4ECC6F1}">
      <dsp:nvSpPr>
        <dsp:cNvPr id="0" name=""/>
        <dsp:cNvSpPr/>
      </dsp:nvSpPr>
      <dsp:spPr>
        <a:xfrm>
          <a:off x="1019706" y="997249"/>
          <a:ext cx="2623611" cy="759963"/>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9800" tIns="41910" rIns="41910" bIns="41910" numCol="1" spcCol="1270" anchor="ctr" anchorCtr="0">
          <a:noAutofit/>
        </a:bodyPr>
        <a:lstStyle/>
        <a:p>
          <a:pPr lvl="0" algn="ctr" defTabSz="488950">
            <a:lnSpc>
              <a:spcPct val="90000"/>
            </a:lnSpc>
            <a:spcBef>
              <a:spcPct val="0"/>
            </a:spcBef>
            <a:spcAft>
              <a:spcPct val="35000"/>
            </a:spcAft>
          </a:pPr>
          <a:r>
            <a:rPr lang="es-BO" sz="1100" b="1" kern="1200" dirty="0">
              <a:latin typeface="Century Gothic" panose="020B0502020202020204" pitchFamily="34" charset="0"/>
            </a:rPr>
            <a:t>PROGRAMA NACIONAL DE INFRAESTRUCTURA PARA LA GESTIÓN INTEGRAL DE RESIDUOS - PRONIGIR</a:t>
          </a:r>
        </a:p>
      </dsp:txBody>
      <dsp:txXfrm>
        <a:off x="1056804" y="1034347"/>
        <a:ext cx="2549415" cy="685767"/>
      </dsp:txXfrm>
    </dsp:sp>
    <dsp:sp modelId="{D77931E6-7B79-4CF7-8AD8-415BDB80A996}">
      <dsp:nvSpPr>
        <dsp:cNvPr id="0" name=""/>
        <dsp:cNvSpPr/>
      </dsp:nvSpPr>
      <dsp:spPr>
        <a:xfrm>
          <a:off x="259868" y="290519"/>
          <a:ext cx="1418942" cy="1416777"/>
        </a:xfrm>
        <a:prstGeom prst="ellipse">
          <a:avLst/>
        </a:prstGeom>
        <a:blipFill rotWithShape="1">
          <a:blip xmlns:r="http://schemas.openxmlformats.org/officeDocument/2006/relationships" r:embed="rId1"/>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1461207" y="2707067"/>
          <a:ext cx="4199339" cy="34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533400">
            <a:lnSpc>
              <a:spcPct val="90000"/>
            </a:lnSpc>
            <a:spcBef>
              <a:spcPct val="0"/>
            </a:spcBef>
            <a:spcAft>
              <a:spcPct val="35000"/>
            </a:spcAft>
          </a:pPr>
          <a:r>
            <a:rPr lang="es-ES" altLang="ko-KR" sz="1200" b="1" kern="1200" dirty="0">
              <a:latin typeface="Century Gothic" panose="020B0502020202020204" pitchFamily="34" charset="0"/>
            </a:rPr>
            <a:t>PROGRAMA NACIONAL DE RIEGO TECNIFICADO CON ENFOQUE DE CUENCA I</a:t>
          </a:r>
          <a:endParaRPr lang="es-BO" sz="1200" b="1" kern="1200" dirty="0">
            <a:latin typeface="Century Gothic" panose="020B0502020202020204" pitchFamily="34" charset="0"/>
          </a:endParaRPr>
        </a:p>
      </dsp:txBody>
      <dsp:txXfrm>
        <a:off x="-1461207" y="2707067"/>
        <a:ext cx="4199339" cy="346784"/>
      </dsp:txXfrm>
    </dsp:sp>
    <dsp:sp modelId="{819540C5-2434-4EBB-92CF-77F883B0EE4B}">
      <dsp:nvSpPr>
        <dsp:cNvPr id="0" name=""/>
        <dsp:cNvSpPr/>
      </dsp:nvSpPr>
      <dsp:spPr>
        <a:xfrm>
          <a:off x="804905" y="0"/>
          <a:ext cx="2117666" cy="53639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305845" rIns="106680" bIns="106680" numCol="1" spcCol="1270" anchor="t" anchorCtr="0">
          <a:noAutofit/>
        </a:bodyPr>
        <a:lstStyle/>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MONTO DEL PRESTAMO:</a:t>
          </a:r>
          <a:endParaRPr lang="es-BO" sz="1500" b="1" kern="1200" dirty="0">
            <a:latin typeface="Century Gothic" panose="020B0502020202020204" pitchFamily="34" charset="0"/>
          </a:endParaRPr>
        </a:p>
        <a:p>
          <a:pPr marL="171450" lvl="1" indent="-171450" algn="l" defTabSz="844550">
            <a:lnSpc>
              <a:spcPct val="90000"/>
            </a:lnSpc>
            <a:spcBef>
              <a:spcPct val="0"/>
            </a:spcBef>
            <a:spcAft>
              <a:spcPct val="15000"/>
            </a:spcAft>
            <a:buChar char="••"/>
          </a:pPr>
          <a:r>
            <a:rPr lang="es-ES" sz="1900" b="1" kern="1200" dirty="0">
              <a:latin typeface="Century Gothic" panose="020B0502020202020204" pitchFamily="34" charset="0"/>
            </a:rPr>
            <a:t>USD150,000,000</a:t>
          </a:r>
          <a:endParaRPr lang="es-BO" sz="1900" b="1" kern="1200" dirty="0">
            <a:latin typeface="Century Gothic" panose="020B0502020202020204" pitchFamily="34" charset="0"/>
          </a:endParaRPr>
        </a:p>
        <a:p>
          <a:pPr marL="57150" lvl="1" indent="-57150" algn="l" defTabSz="444500">
            <a:lnSpc>
              <a:spcPct val="90000"/>
            </a:lnSpc>
            <a:spcBef>
              <a:spcPct val="0"/>
            </a:spcBef>
            <a:spcAft>
              <a:spcPct val="15000"/>
            </a:spcAft>
            <a:buClr>
              <a:srgbClr val="000000"/>
            </a:buClr>
            <a:buSzPts val="160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Font typeface="Arial" panose="020B0604020202020204" pitchFamily="34" charset="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TARIJA, POTOSÍ, ORURO</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LA PAZ, COCHABAMBA</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CHUQUISACA</a:t>
          </a:r>
          <a:endParaRPr lang="es-BO" sz="1000" b="1" kern="1200" dirty="0">
            <a:latin typeface="Century Gothic" panose="020B0502020202020204" pitchFamily="34" charset="0"/>
          </a:endParaRPr>
        </a:p>
        <a:p>
          <a:pPr marL="114300" lvl="1" indent="-114300" algn="ctr" defTabSz="622300">
            <a:lnSpc>
              <a:spcPct val="90000"/>
            </a:lnSpc>
            <a:spcBef>
              <a:spcPct val="0"/>
            </a:spcBef>
            <a:spcAft>
              <a:spcPct val="15000"/>
            </a:spcAft>
            <a:buChar char="••"/>
          </a:pPr>
          <a:r>
            <a:rPr lang="es-ES" sz="1400" b="1" kern="1200" dirty="0">
              <a:latin typeface="Century Gothic" panose="020B0502020202020204" pitchFamily="34" charset="0"/>
            </a:rPr>
            <a:t>32</a:t>
          </a:r>
          <a:r>
            <a:rPr lang="es-ES" sz="1050" b="1" kern="1200" dirty="0">
              <a:latin typeface="Century Gothic" panose="020B0502020202020204" pitchFamily="34" charset="0"/>
            </a:rPr>
            <a:t> PROYECTOS EN CARTERA</a:t>
          </a:r>
          <a:endParaRPr lang="es-BO" sz="1050" b="1" kern="1200" dirty="0">
            <a:latin typeface="Century Gothic" panose="020B0502020202020204" pitchFamily="34" charset="0"/>
          </a:endParaRPr>
        </a:p>
        <a:p>
          <a:pPr marL="228600" lvl="2" indent="-114300" algn="ctr" defTabSz="622300">
            <a:lnSpc>
              <a:spcPct val="90000"/>
            </a:lnSpc>
            <a:spcBef>
              <a:spcPct val="0"/>
            </a:spcBef>
            <a:spcAft>
              <a:spcPct val="15000"/>
            </a:spcAft>
            <a:buChar char="••"/>
          </a:pPr>
          <a:r>
            <a:rPr lang="es-ES" sz="1400" b="1" kern="1200" dirty="0">
              <a:latin typeface="Century Gothic" panose="020B0502020202020204" pitchFamily="34" charset="0"/>
            </a:rPr>
            <a:t>6</a:t>
          </a:r>
          <a:r>
            <a:rPr lang="es-ES" sz="1050" b="1" kern="1200" dirty="0">
              <a:latin typeface="Century Gothic" panose="020B0502020202020204" pitchFamily="34" charset="0"/>
            </a:rPr>
            <a:t> EN EJECUCIÓN HASTA MARZO 2026</a:t>
          </a:r>
          <a:endParaRPr lang="es-BO" sz="1050" b="1" kern="1200" dirty="0">
            <a:latin typeface="Century Gothic" panose="020B0502020202020204" pitchFamily="34" charset="0"/>
          </a:endParaRPr>
        </a:p>
        <a:p>
          <a:pPr marL="57150" lvl="1" indent="-57150" algn="ctr" defTabSz="488950">
            <a:lnSpc>
              <a:spcPct val="90000"/>
            </a:lnSpc>
            <a:spcBef>
              <a:spcPct val="0"/>
            </a:spcBef>
            <a:spcAft>
              <a:spcPct val="15000"/>
            </a:spcAft>
            <a:buChar char="••"/>
          </a:pPr>
          <a:r>
            <a:rPr lang="es-ES" sz="1100" b="1" kern="1200" dirty="0">
              <a:latin typeface="Century Gothic" panose="020B0502020202020204" pitchFamily="34" charset="0"/>
            </a:rPr>
            <a:t>60 HA&gt;RIEGO</a:t>
          </a:r>
          <a:endParaRPr lang="es-BO" sz="1100" b="1" kern="1200" dirty="0">
            <a:latin typeface="Century Gothic" panose="020B0502020202020204" pitchFamily="34" charset="0"/>
          </a:endParaRPr>
        </a:p>
        <a:p>
          <a:pPr marL="57150" lvl="1" indent="-57150" algn="ctr" defTabSz="488950">
            <a:lnSpc>
              <a:spcPct val="90000"/>
            </a:lnSpc>
            <a:spcBef>
              <a:spcPct val="0"/>
            </a:spcBef>
            <a:spcAft>
              <a:spcPct val="15000"/>
            </a:spcAft>
            <a:buChar char="••"/>
          </a:pPr>
          <a:r>
            <a:rPr lang="es-ES" sz="1100" b="1" kern="1200" dirty="0">
              <a:latin typeface="Century Gothic" panose="020B0502020202020204" pitchFamily="34" charset="0"/>
            </a:rPr>
            <a:t>MEDIANO &lt;500 HA</a:t>
          </a:r>
          <a:endParaRPr lang="es-BO" sz="11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dsp:txBody>
      <dsp:txXfrm>
        <a:off x="804905" y="0"/>
        <a:ext cx="2117666" cy="5363983"/>
      </dsp:txXfrm>
    </dsp:sp>
    <dsp:sp modelId="{1477EFED-2FCF-4CEF-BB63-2CDD839CE56C}">
      <dsp:nvSpPr>
        <dsp:cNvPr id="0" name=""/>
        <dsp:cNvSpPr/>
      </dsp:nvSpPr>
      <dsp:spPr>
        <a:xfrm>
          <a:off x="895443" y="1515455"/>
          <a:ext cx="1930541" cy="115991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1643295" y="2770403"/>
          <a:ext cx="4199339" cy="34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533400">
            <a:lnSpc>
              <a:spcPct val="90000"/>
            </a:lnSpc>
            <a:spcBef>
              <a:spcPct val="0"/>
            </a:spcBef>
            <a:spcAft>
              <a:spcPct val="35000"/>
            </a:spcAft>
          </a:pPr>
          <a:r>
            <a:rPr lang="es-ES" sz="1200" b="1" kern="1200" dirty="0">
              <a:latin typeface="Century Gothic" panose="020B0502020202020204" pitchFamily="34" charset="0"/>
            </a:rPr>
            <a:t>PROGRAMA PRESAS RESILIENTES</a:t>
          </a:r>
          <a:endParaRPr lang="es-BO" sz="1200" b="1" kern="1200" dirty="0">
            <a:latin typeface="Century Gothic" panose="020B0502020202020204" pitchFamily="34" charset="0"/>
          </a:endParaRPr>
        </a:p>
      </dsp:txBody>
      <dsp:txXfrm>
        <a:off x="1643295" y="2770403"/>
        <a:ext cx="4199339" cy="346784"/>
      </dsp:txXfrm>
    </dsp:sp>
    <dsp:sp modelId="{EDE520B5-BB4E-400D-A7AA-12D05816E9B4}">
      <dsp:nvSpPr>
        <dsp:cNvPr id="0" name=""/>
        <dsp:cNvSpPr/>
      </dsp:nvSpPr>
      <dsp:spPr>
        <a:xfrm>
          <a:off x="3891958" y="0"/>
          <a:ext cx="2196002" cy="5363983"/>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305845" rIns="106680" bIns="106680" numCol="1" spcCol="1270" anchor="t" anchorCtr="0">
          <a:noAutofit/>
        </a:bodyPr>
        <a:lstStyle/>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MONTO DEL PRESTAMO:</a:t>
          </a:r>
          <a:endParaRPr lang="es-BO" sz="1500" b="1" kern="1200" dirty="0">
            <a:latin typeface="Century Gothic" panose="020B0502020202020204" pitchFamily="34" charset="0"/>
          </a:endParaRPr>
        </a:p>
        <a:p>
          <a:pPr marL="171450" lvl="1" indent="-171450" algn="l" defTabSz="844550">
            <a:lnSpc>
              <a:spcPct val="90000"/>
            </a:lnSpc>
            <a:spcBef>
              <a:spcPct val="0"/>
            </a:spcBef>
            <a:spcAft>
              <a:spcPct val="15000"/>
            </a:spcAft>
            <a:buChar char="••"/>
          </a:pPr>
          <a:r>
            <a:rPr lang="es-ES" sz="1900" b="1" kern="1200" dirty="0">
              <a:latin typeface="Century Gothic" panose="020B0502020202020204" pitchFamily="34" charset="0"/>
            </a:rPr>
            <a:t>USD240,000,000</a:t>
          </a:r>
          <a:endParaRPr lang="es-BO" sz="19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31/10/2025</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31/10/2030</a:t>
          </a: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TARIJA, POTOSÍ, ORURO</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LA PAZ, COCHABAMBA</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CHUQUISACA</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SANTA CRUZ</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9 </a:t>
          </a:r>
          <a:r>
            <a:rPr lang="es-ES" sz="1200" b="1" kern="1200" dirty="0">
              <a:latin typeface="Century Gothic" panose="020B0502020202020204" pitchFamily="34" charset="0"/>
            </a:rPr>
            <a:t>PROYECTOS DE INVERSIÓN PRE-CARTERA</a:t>
          </a:r>
          <a:endParaRPr lang="es-BO" sz="12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12</a:t>
          </a:r>
          <a:r>
            <a:rPr lang="es-ES" sz="1200" b="1" kern="1200" dirty="0">
              <a:latin typeface="Century Gothic" panose="020B0502020202020204" pitchFamily="34" charset="0"/>
            </a:rPr>
            <a:t> ESTUDIOS DE PREINVERSIÓN (CARTERA ABIERTA)</a:t>
          </a:r>
          <a:endParaRPr lang="es-BO" sz="12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a:p>
          <a:pPr marL="114300" lvl="1" indent="-114300" algn="l" defTabSz="577850">
            <a:lnSpc>
              <a:spcPct val="90000"/>
            </a:lnSpc>
            <a:spcBef>
              <a:spcPct val="0"/>
            </a:spcBef>
            <a:spcAft>
              <a:spcPct val="15000"/>
            </a:spcAft>
            <a:buChar char="••"/>
          </a:pPr>
          <a:r>
            <a:rPr lang="es-ES" sz="1300" b="1" kern="1200" dirty="0">
              <a:latin typeface="Century Gothic" panose="020B0502020202020204" pitchFamily="34" charset="0"/>
            </a:rPr>
            <a:t>RIEGO MAYOR &gt;500 HA</a:t>
          </a:r>
          <a:endParaRPr lang="es-BO" sz="1300" b="1" kern="1200" dirty="0">
            <a:latin typeface="Century Gothic" panose="020B0502020202020204" pitchFamily="34" charset="0"/>
          </a:endParaRPr>
        </a:p>
      </dsp:txBody>
      <dsp:txXfrm>
        <a:off x="3891958" y="0"/>
        <a:ext cx="2196002" cy="5363983"/>
      </dsp:txXfrm>
    </dsp:sp>
    <dsp:sp modelId="{0B075B0F-B53C-493F-A7C9-91F7C6AAA224}">
      <dsp:nvSpPr>
        <dsp:cNvPr id="0" name=""/>
        <dsp:cNvSpPr/>
      </dsp:nvSpPr>
      <dsp:spPr>
        <a:xfrm>
          <a:off x="4024706" y="1436770"/>
          <a:ext cx="1934370" cy="1303548"/>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ED3CD-8753-4F86-931D-74FB61436E20}">
      <dsp:nvSpPr>
        <dsp:cNvPr id="0" name=""/>
        <dsp:cNvSpPr/>
      </dsp:nvSpPr>
      <dsp:spPr>
        <a:xfrm rot="16200000">
          <a:off x="4630947" y="2781564"/>
          <a:ext cx="4199339" cy="34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533400">
            <a:lnSpc>
              <a:spcPct val="90000"/>
            </a:lnSpc>
            <a:spcBef>
              <a:spcPct val="0"/>
            </a:spcBef>
            <a:spcAft>
              <a:spcPct val="35000"/>
            </a:spcAft>
          </a:pPr>
          <a:r>
            <a:rPr lang="es-ES" sz="1200" b="1" kern="1200" dirty="0">
              <a:latin typeface="Century Gothic" panose="020B0502020202020204" pitchFamily="34" charset="0"/>
            </a:rPr>
            <a:t>PROGRAMA GESTIÓN RESILIENTE DEL AGUA PARA RIEGO COMUNITARIO Y FAMIILAR</a:t>
          </a:r>
          <a:endParaRPr lang="es-BO" sz="1200" b="1" kern="1200" dirty="0">
            <a:latin typeface="Century Gothic" panose="020B0502020202020204" pitchFamily="34" charset="0"/>
          </a:endParaRPr>
        </a:p>
      </dsp:txBody>
      <dsp:txXfrm>
        <a:off x="4630947" y="2781564"/>
        <a:ext cx="4199339" cy="346784"/>
      </dsp:txXfrm>
    </dsp:sp>
    <dsp:sp modelId="{2EA77FF9-9BD2-4CEE-A5AF-C2719B02D6D5}">
      <dsp:nvSpPr>
        <dsp:cNvPr id="0" name=""/>
        <dsp:cNvSpPr/>
      </dsp:nvSpPr>
      <dsp:spPr>
        <a:xfrm>
          <a:off x="6939309" y="0"/>
          <a:ext cx="2119774" cy="5363983"/>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305845" rIns="106680" bIns="106680" numCol="1" spcCol="1270" anchor="t" anchorCtr="0">
          <a:noAutofit/>
        </a:bodyPr>
        <a:lstStyle/>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MONTO DEL PRESTAMO:</a:t>
          </a:r>
          <a:endParaRPr lang="es-BO" sz="1500" b="0" kern="1200" dirty="0">
            <a:latin typeface="Century Gothic" panose="020B0502020202020204" pitchFamily="34" charset="0"/>
          </a:endParaRPr>
        </a:p>
        <a:p>
          <a:pPr marL="171450" lvl="1" indent="-171450" algn="l" defTabSz="844550">
            <a:lnSpc>
              <a:spcPct val="90000"/>
            </a:lnSpc>
            <a:spcBef>
              <a:spcPct val="0"/>
            </a:spcBef>
            <a:spcAft>
              <a:spcPct val="15000"/>
            </a:spcAft>
            <a:buChar char="••"/>
          </a:pPr>
          <a:r>
            <a:rPr lang="es-ES" sz="1900" b="1" kern="1200" dirty="0">
              <a:latin typeface="Century Gothic" panose="020B0502020202020204" pitchFamily="34" charset="0"/>
            </a:rPr>
            <a:t>USD150,000,000</a:t>
          </a:r>
          <a:endParaRPr lang="es-BO" sz="19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A NIVEL NACIONAL</a:t>
          </a:r>
          <a:endParaRPr lang="es-ES" sz="15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114300" lvl="1" indent="-114300" algn="ctr" defTabSz="666750">
            <a:lnSpc>
              <a:spcPct val="90000"/>
            </a:lnSpc>
            <a:spcBef>
              <a:spcPct val="0"/>
            </a:spcBef>
            <a:spcAft>
              <a:spcPct val="15000"/>
            </a:spcAft>
            <a:buChar char="••"/>
          </a:pPr>
          <a:r>
            <a:rPr lang="es-ES" sz="1500" b="1" kern="1200" dirty="0">
              <a:latin typeface="Century Gothic" panose="020B0502020202020204" pitchFamily="34" charset="0"/>
            </a:rPr>
            <a:t>12</a:t>
          </a:r>
          <a:r>
            <a:rPr lang="es-ES" sz="1200" b="1" kern="1200" dirty="0">
              <a:latin typeface="Century Gothic" panose="020B0502020202020204" pitchFamily="34" charset="0"/>
            </a:rPr>
            <a:t> PROYECTOS</a:t>
          </a:r>
          <a:endParaRPr lang="es-BO" sz="1000" b="1" kern="1200" dirty="0">
            <a:latin typeface="Century Gothic" panose="020B0502020202020204" pitchFamily="34" charset="0"/>
          </a:endParaRPr>
        </a:p>
        <a:p>
          <a:pPr marL="114300" lvl="1" indent="-114300" algn="ctr" defTabSz="533400">
            <a:lnSpc>
              <a:spcPct val="90000"/>
            </a:lnSpc>
            <a:spcBef>
              <a:spcPct val="0"/>
            </a:spcBef>
            <a:spcAft>
              <a:spcPct val="15000"/>
            </a:spcAft>
            <a:buChar char="••"/>
          </a:pPr>
          <a:r>
            <a:rPr lang="es-ES" sz="1200" b="1" kern="1200" dirty="0">
              <a:latin typeface="Century Gothic" panose="020B0502020202020204" pitchFamily="34" charset="0"/>
            </a:rPr>
            <a:t>en </a:t>
          </a:r>
          <a:r>
            <a:rPr lang="es-ES" sz="1500" b="1" kern="1200" dirty="0">
              <a:latin typeface="Century Gothic" panose="020B0502020202020204" pitchFamily="34" charset="0"/>
            </a:rPr>
            <a:t>5</a:t>
          </a:r>
          <a:r>
            <a:rPr lang="es-ES" sz="1200" b="1" kern="1200" dirty="0">
              <a:latin typeface="Century Gothic" panose="020B0502020202020204" pitchFamily="34" charset="0"/>
            </a:rPr>
            <a:t> DEPARTAMENTOS</a:t>
          </a:r>
          <a:endParaRPr lang="es-BO" sz="1000" b="1" kern="1200" dirty="0">
            <a:latin typeface="Century Gothic" panose="020B0502020202020204" pitchFamily="34" charset="0"/>
          </a:endParaRPr>
        </a:p>
      </dsp:txBody>
      <dsp:txXfrm>
        <a:off x="6939309" y="0"/>
        <a:ext cx="2119774" cy="5363983"/>
      </dsp:txXfrm>
    </dsp:sp>
    <dsp:sp modelId="{565DA495-E44F-4D3F-A4C8-245E9C0CE144}">
      <dsp:nvSpPr>
        <dsp:cNvPr id="0" name=""/>
        <dsp:cNvSpPr/>
      </dsp:nvSpPr>
      <dsp:spPr>
        <a:xfrm>
          <a:off x="7072844" y="1729248"/>
          <a:ext cx="1913507" cy="133401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CAE91-B6DD-428E-B279-9F1B5C1D8682}">
      <dsp:nvSpPr>
        <dsp:cNvPr id="0" name=""/>
        <dsp:cNvSpPr/>
      </dsp:nvSpPr>
      <dsp:spPr>
        <a:xfrm>
          <a:off x="1723552" y="2232987"/>
          <a:ext cx="125003" cy="12500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3C3458-D9CD-44FE-9324-8D543363DC7C}">
      <dsp:nvSpPr>
        <dsp:cNvPr id="0" name=""/>
        <dsp:cNvSpPr/>
      </dsp:nvSpPr>
      <dsp:spPr>
        <a:xfrm>
          <a:off x="1614048" y="2408472"/>
          <a:ext cx="125003" cy="125003"/>
        </a:xfrm>
        <a:prstGeom prst="ellipse">
          <a:avLst/>
        </a:prstGeom>
        <a:solidFill>
          <a:schemeClr val="accent5">
            <a:hueOff val="-817038"/>
            <a:satOff val="-1136"/>
            <a:lumOff val="-436"/>
            <a:alphaOff val="0"/>
          </a:schemeClr>
        </a:solidFill>
        <a:ln w="12700" cap="flat" cmpd="sng" algn="ctr">
          <a:solidFill>
            <a:schemeClr val="accent5">
              <a:hueOff val="-817038"/>
              <a:satOff val="-1136"/>
              <a:lumOff val="-4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134CCB-EC0D-4190-B920-CD85F15B9BE5}">
      <dsp:nvSpPr>
        <dsp:cNvPr id="0" name=""/>
        <dsp:cNvSpPr/>
      </dsp:nvSpPr>
      <dsp:spPr>
        <a:xfrm>
          <a:off x="1483544" y="2560404"/>
          <a:ext cx="125003" cy="125003"/>
        </a:xfrm>
        <a:prstGeom prst="ellipse">
          <a:avLst/>
        </a:prstGeom>
        <a:solidFill>
          <a:schemeClr val="accent5">
            <a:hueOff val="-1634077"/>
            <a:satOff val="-2273"/>
            <a:lumOff val="-872"/>
            <a:alphaOff val="0"/>
          </a:schemeClr>
        </a:solidFill>
        <a:ln w="12700" cap="flat" cmpd="sng" algn="ctr">
          <a:solidFill>
            <a:schemeClr val="accent5">
              <a:hueOff val="-1634077"/>
              <a:satOff val="-2273"/>
              <a:lumOff val="-8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055272-D3A3-4A35-8AED-77AE8D7FC343}">
      <dsp:nvSpPr>
        <dsp:cNvPr id="0" name=""/>
        <dsp:cNvSpPr/>
      </dsp:nvSpPr>
      <dsp:spPr>
        <a:xfrm>
          <a:off x="1639549" y="466862"/>
          <a:ext cx="125003" cy="125003"/>
        </a:xfrm>
        <a:prstGeom prst="ellipse">
          <a:avLst/>
        </a:prstGeom>
        <a:solidFill>
          <a:schemeClr val="accent5">
            <a:hueOff val="-2451115"/>
            <a:satOff val="-3409"/>
            <a:lumOff val="-1307"/>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02A390-7003-4510-9AA3-5EBC0AF2DEE5}">
      <dsp:nvSpPr>
        <dsp:cNvPr id="0" name=""/>
        <dsp:cNvSpPr/>
      </dsp:nvSpPr>
      <dsp:spPr>
        <a:xfrm>
          <a:off x="1806554" y="367344"/>
          <a:ext cx="125003" cy="125003"/>
        </a:xfrm>
        <a:prstGeom prst="ellipse">
          <a:avLst/>
        </a:prstGeom>
        <a:solidFill>
          <a:schemeClr val="accent5">
            <a:hueOff val="-3268153"/>
            <a:satOff val="-4546"/>
            <a:lumOff val="-1743"/>
            <a:alphaOff val="0"/>
          </a:schemeClr>
        </a:solidFill>
        <a:ln w="12700" cap="flat" cmpd="sng" algn="ctr">
          <a:solidFill>
            <a:schemeClr val="accent5">
              <a:hueOff val="-3268153"/>
              <a:satOff val="-4546"/>
              <a:lumOff val="-17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15E793-E40E-4CF2-B6C6-B06A232CAD69}">
      <dsp:nvSpPr>
        <dsp:cNvPr id="0" name=""/>
        <dsp:cNvSpPr/>
      </dsp:nvSpPr>
      <dsp:spPr>
        <a:xfrm>
          <a:off x="1973059" y="267825"/>
          <a:ext cx="125003" cy="125003"/>
        </a:xfrm>
        <a:prstGeom prst="ellipse">
          <a:avLst/>
        </a:prstGeom>
        <a:solidFill>
          <a:schemeClr val="accent5">
            <a:hueOff val="-4085191"/>
            <a:satOff val="-5682"/>
            <a:lumOff val="-2179"/>
            <a:alphaOff val="0"/>
          </a:schemeClr>
        </a:solidFill>
        <a:ln w="12700" cap="flat" cmpd="sng" algn="ctr">
          <a:solidFill>
            <a:schemeClr val="accent5">
              <a:hueOff val="-4085191"/>
              <a:satOff val="-5682"/>
              <a:lumOff val="-21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F609B4-C094-4722-A3F2-924D28140304}">
      <dsp:nvSpPr>
        <dsp:cNvPr id="0" name=""/>
        <dsp:cNvSpPr/>
      </dsp:nvSpPr>
      <dsp:spPr>
        <a:xfrm>
          <a:off x="2139564" y="367344"/>
          <a:ext cx="125003" cy="125003"/>
        </a:xfrm>
        <a:prstGeom prst="ellipse">
          <a:avLst/>
        </a:prstGeom>
        <a:solidFill>
          <a:schemeClr val="accent5">
            <a:hueOff val="-4902230"/>
            <a:satOff val="-6819"/>
            <a:lumOff val="-2615"/>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BEDA76-6F97-4133-B928-3A7E0E809AED}">
      <dsp:nvSpPr>
        <dsp:cNvPr id="0" name=""/>
        <dsp:cNvSpPr/>
      </dsp:nvSpPr>
      <dsp:spPr>
        <a:xfrm>
          <a:off x="2306569" y="466862"/>
          <a:ext cx="125003" cy="125003"/>
        </a:xfrm>
        <a:prstGeom prst="ellipse">
          <a:avLst/>
        </a:prstGeom>
        <a:solidFill>
          <a:schemeClr val="accent5">
            <a:hueOff val="-5719268"/>
            <a:satOff val="-7955"/>
            <a:lumOff val="-3050"/>
            <a:alphaOff val="0"/>
          </a:schemeClr>
        </a:solidFill>
        <a:ln w="12700" cap="flat" cmpd="sng" algn="ctr">
          <a:solidFill>
            <a:schemeClr val="accent5">
              <a:hueOff val="-5719268"/>
              <a:satOff val="-7955"/>
              <a:lumOff val="-3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1C8CFD-7911-4DAB-9C6F-B7A1B301E112}">
      <dsp:nvSpPr>
        <dsp:cNvPr id="0" name=""/>
        <dsp:cNvSpPr/>
      </dsp:nvSpPr>
      <dsp:spPr>
        <a:xfrm>
          <a:off x="1973059" y="477809"/>
          <a:ext cx="125003" cy="125003"/>
        </a:xfrm>
        <a:prstGeom prst="ellipse">
          <a:avLst/>
        </a:prstGeom>
        <a:solidFill>
          <a:schemeClr val="accent5">
            <a:hueOff val="-6536306"/>
            <a:satOff val="-9092"/>
            <a:lumOff val="-3486"/>
            <a:alphaOff val="0"/>
          </a:schemeClr>
        </a:solidFill>
        <a:ln w="12700" cap="flat" cmpd="sng" algn="ctr">
          <a:solidFill>
            <a:schemeClr val="accent5">
              <a:hueOff val="-6536306"/>
              <a:satOff val="-9092"/>
              <a:lumOff val="-34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A8AC2-D94F-42C3-A5C1-4E3A613B5B62}">
      <dsp:nvSpPr>
        <dsp:cNvPr id="0" name=""/>
        <dsp:cNvSpPr/>
      </dsp:nvSpPr>
      <dsp:spPr>
        <a:xfrm>
          <a:off x="1973059" y="687794"/>
          <a:ext cx="125003" cy="125003"/>
        </a:xfrm>
        <a:prstGeom prst="ellipse">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35EF4-03C1-47E0-B5D2-D4EA3ECD4346}">
      <dsp:nvSpPr>
        <dsp:cNvPr id="0" name=""/>
        <dsp:cNvSpPr/>
      </dsp:nvSpPr>
      <dsp:spPr>
        <a:xfrm>
          <a:off x="1055055" y="2693794"/>
          <a:ext cx="2696081" cy="72316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671" tIns="41910" rIns="41910" bIns="41910" numCol="1" spcCol="1270" anchor="ctr" anchorCtr="0">
          <a:noAutofit/>
        </a:bodyPr>
        <a:lstStyle/>
        <a:p>
          <a:pPr lvl="0" algn="l" defTabSz="488950">
            <a:lnSpc>
              <a:spcPct val="90000"/>
            </a:lnSpc>
            <a:spcBef>
              <a:spcPct val="0"/>
            </a:spcBef>
            <a:spcAft>
              <a:spcPct val="35000"/>
            </a:spcAft>
          </a:pPr>
          <a:r>
            <a:rPr lang="es-BO" sz="1100" b="1" kern="1200" dirty="0"/>
            <a:t>PROGRAMA PILOTO DE RESILIENCIA HÍDRICA PARA LA PRODUCCIÓN ARROZ</a:t>
          </a:r>
        </a:p>
      </dsp:txBody>
      <dsp:txXfrm>
        <a:off x="1090357" y="2729096"/>
        <a:ext cx="2625477" cy="652565"/>
      </dsp:txXfrm>
    </dsp:sp>
    <dsp:sp modelId="{172F7CE3-401B-4DC1-A8E3-1EFFE17018AF}">
      <dsp:nvSpPr>
        <dsp:cNvPr id="0" name=""/>
        <dsp:cNvSpPr/>
      </dsp:nvSpPr>
      <dsp:spPr>
        <a:xfrm>
          <a:off x="208506" y="2308427"/>
          <a:ext cx="1250037" cy="1249954"/>
        </a:xfrm>
        <a:prstGeom prst="ellipse">
          <a:avLst/>
        </a:prstGeom>
        <a:blipFill>
          <a:blip xmlns:r="http://schemas.openxmlformats.org/officeDocument/2006/relationships" r:embed="rId1"/>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0FA800-E592-45A9-AFC0-838B9C7EB1CD}">
      <dsp:nvSpPr>
        <dsp:cNvPr id="0" name=""/>
        <dsp:cNvSpPr/>
      </dsp:nvSpPr>
      <dsp:spPr>
        <a:xfrm>
          <a:off x="2201330" y="1224825"/>
          <a:ext cx="2696081" cy="723169"/>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671" tIns="38100" rIns="38100" bIns="38100" numCol="1" spcCol="1270" anchor="ctr" anchorCtr="0">
          <a:noAutofit/>
        </a:bodyPr>
        <a:lstStyle/>
        <a:p>
          <a:pPr lvl="0" algn="l" defTabSz="444500">
            <a:lnSpc>
              <a:spcPct val="90000"/>
            </a:lnSpc>
            <a:spcBef>
              <a:spcPct val="0"/>
            </a:spcBef>
            <a:spcAft>
              <a:spcPct val="35000"/>
            </a:spcAft>
          </a:pPr>
          <a:r>
            <a:rPr lang="es-BO" sz="1000" b="1" kern="1200" dirty="0"/>
            <a:t>PROGRAMA PILOTO INTEGRAL DE RIEGO MAYOR PARA EL DESARROLLO SOSTENIBLE DE LA PRODUCCIÓN DE PAPA EN BOLIVIA</a:t>
          </a:r>
        </a:p>
      </dsp:txBody>
      <dsp:txXfrm>
        <a:off x="2236632" y="1260127"/>
        <a:ext cx="2625477" cy="652565"/>
      </dsp:txXfrm>
    </dsp:sp>
    <dsp:sp modelId="{D77931E6-7B79-4CF7-8AD8-415BDB80A996}">
      <dsp:nvSpPr>
        <dsp:cNvPr id="0" name=""/>
        <dsp:cNvSpPr/>
      </dsp:nvSpPr>
      <dsp:spPr>
        <a:xfrm>
          <a:off x="1348040" y="893934"/>
          <a:ext cx="1250037" cy="124995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CAE91-B6DD-428E-B279-9F1B5C1D8682}">
      <dsp:nvSpPr>
        <dsp:cNvPr id="0" name=""/>
        <dsp:cNvSpPr/>
      </dsp:nvSpPr>
      <dsp:spPr>
        <a:xfrm>
          <a:off x="1723552" y="2232987"/>
          <a:ext cx="125003" cy="12500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3C3458-D9CD-44FE-9324-8D543363DC7C}">
      <dsp:nvSpPr>
        <dsp:cNvPr id="0" name=""/>
        <dsp:cNvSpPr/>
      </dsp:nvSpPr>
      <dsp:spPr>
        <a:xfrm>
          <a:off x="1614048" y="2408472"/>
          <a:ext cx="125003" cy="125003"/>
        </a:xfrm>
        <a:prstGeom prst="ellipse">
          <a:avLst/>
        </a:prstGeom>
        <a:solidFill>
          <a:schemeClr val="accent5">
            <a:hueOff val="-817038"/>
            <a:satOff val="-1136"/>
            <a:lumOff val="-436"/>
            <a:alphaOff val="0"/>
          </a:schemeClr>
        </a:solidFill>
        <a:ln w="12700" cap="flat" cmpd="sng" algn="ctr">
          <a:solidFill>
            <a:schemeClr val="accent5">
              <a:hueOff val="-817038"/>
              <a:satOff val="-1136"/>
              <a:lumOff val="-4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134CCB-EC0D-4190-B920-CD85F15B9BE5}">
      <dsp:nvSpPr>
        <dsp:cNvPr id="0" name=""/>
        <dsp:cNvSpPr/>
      </dsp:nvSpPr>
      <dsp:spPr>
        <a:xfrm>
          <a:off x="1483544" y="2560404"/>
          <a:ext cx="125003" cy="125003"/>
        </a:xfrm>
        <a:prstGeom prst="ellipse">
          <a:avLst/>
        </a:prstGeom>
        <a:solidFill>
          <a:schemeClr val="accent5">
            <a:hueOff val="-1634077"/>
            <a:satOff val="-2273"/>
            <a:lumOff val="-872"/>
            <a:alphaOff val="0"/>
          </a:schemeClr>
        </a:solidFill>
        <a:ln w="12700" cap="flat" cmpd="sng" algn="ctr">
          <a:solidFill>
            <a:schemeClr val="accent5">
              <a:hueOff val="-1634077"/>
              <a:satOff val="-2273"/>
              <a:lumOff val="-8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055272-D3A3-4A35-8AED-77AE8D7FC343}">
      <dsp:nvSpPr>
        <dsp:cNvPr id="0" name=""/>
        <dsp:cNvSpPr/>
      </dsp:nvSpPr>
      <dsp:spPr>
        <a:xfrm>
          <a:off x="1639549" y="466862"/>
          <a:ext cx="125003" cy="125003"/>
        </a:xfrm>
        <a:prstGeom prst="ellipse">
          <a:avLst/>
        </a:prstGeom>
        <a:solidFill>
          <a:schemeClr val="accent5">
            <a:hueOff val="-2451115"/>
            <a:satOff val="-3409"/>
            <a:lumOff val="-1307"/>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02A390-7003-4510-9AA3-5EBC0AF2DEE5}">
      <dsp:nvSpPr>
        <dsp:cNvPr id="0" name=""/>
        <dsp:cNvSpPr/>
      </dsp:nvSpPr>
      <dsp:spPr>
        <a:xfrm>
          <a:off x="1806554" y="367344"/>
          <a:ext cx="125003" cy="125003"/>
        </a:xfrm>
        <a:prstGeom prst="ellipse">
          <a:avLst/>
        </a:prstGeom>
        <a:solidFill>
          <a:schemeClr val="accent5">
            <a:hueOff val="-3268153"/>
            <a:satOff val="-4546"/>
            <a:lumOff val="-1743"/>
            <a:alphaOff val="0"/>
          </a:schemeClr>
        </a:solidFill>
        <a:ln w="12700" cap="flat" cmpd="sng" algn="ctr">
          <a:solidFill>
            <a:schemeClr val="accent5">
              <a:hueOff val="-3268153"/>
              <a:satOff val="-4546"/>
              <a:lumOff val="-17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15E793-E40E-4CF2-B6C6-B06A232CAD69}">
      <dsp:nvSpPr>
        <dsp:cNvPr id="0" name=""/>
        <dsp:cNvSpPr/>
      </dsp:nvSpPr>
      <dsp:spPr>
        <a:xfrm>
          <a:off x="1973059" y="267825"/>
          <a:ext cx="125003" cy="125003"/>
        </a:xfrm>
        <a:prstGeom prst="ellipse">
          <a:avLst/>
        </a:prstGeom>
        <a:solidFill>
          <a:schemeClr val="accent5">
            <a:hueOff val="-4085191"/>
            <a:satOff val="-5682"/>
            <a:lumOff val="-2179"/>
            <a:alphaOff val="0"/>
          </a:schemeClr>
        </a:solidFill>
        <a:ln w="12700" cap="flat" cmpd="sng" algn="ctr">
          <a:solidFill>
            <a:schemeClr val="accent5">
              <a:hueOff val="-4085191"/>
              <a:satOff val="-5682"/>
              <a:lumOff val="-21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F609B4-C094-4722-A3F2-924D28140304}">
      <dsp:nvSpPr>
        <dsp:cNvPr id="0" name=""/>
        <dsp:cNvSpPr/>
      </dsp:nvSpPr>
      <dsp:spPr>
        <a:xfrm>
          <a:off x="2139564" y="367344"/>
          <a:ext cx="125003" cy="125003"/>
        </a:xfrm>
        <a:prstGeom prst="ellipse">
          <a:avLst/>
        </a:prstGeom>
        <a:solidFill>
          <a:schemeClr val="accent5">
            <a:hueOff val="-4902230"/>
            <a:satOff val="-6819"/>
            <a:lumOff val="-2615"/>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BEDA76-6F97-4133-B928-3A7E0E809AED}">
      <dsp:nvSpPr>
        <dsp:cNvPr id="0" name=""/>
        <dsp:cNvSpPr/>
      </dsp:nvSpPr>
      <dsp:spPr>
        <a:xfrm>
          <a:off x="2306569" y="466862"/>
          <a:ext cx="125003" cy="125003"/>
        </a:xfrm>
        <a:prstGeom prst="ellipse">
          <a:avLst/>
        </a:prstGeom>
        <a:solidFill>
          <a:schemeClr val="accent5">
            <a:hueOff val="-5719268"/>
            <a:satOff val="-7955"/>
            <a:lumOff val="-3050"/>
            <a:alphaOff val="0"/>
          </a:schemeClr>
        </a:solidFill>
        <a:ln w="12700" cap="flat" cmpd="sng" algn="ctr">
          <a:solidFill>
            <a:schemeClr val="accent5">
              <a:hueOff val="-5719268"/>
              <a:satOff val="-7955"/>
              <a:lumOff val="-3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1C8CFD-7911-4DAB-9C6F-B7A1B301E112}">
      <dsp:nvSpPr>
        <dsp:cNvPr id="0" name=""/>
        <dsp:cNvSpPr/>
      </dsp:nvSpPr>
      <dsp:spPr>
        <a:xfrm>
          <a:off x="1973059" y="477809"/>
          <a:ext cx="125003" cy="125003"/>
        </a:xfrm>
        <a:prstGeom prst="ellipse">
          <a:avLst/>
        </a:prstGeom>
        <a:solidFill>
          <a:schemeClr val="accent5">
            <a:hueOff val="-6536306"/>
            <a:satOff val="-9092"/>
            <a:lumOff val="-3486"/>
            <a:alphaOff val="0"/>
          </a:schemeClr>
        </a:solidFill>
        <a:ln w="12700" cap="flat" cmpd="sng" algn="ctr">
          <a:solidFill>
            <a:schemeClr val="accent5">
              <a:hueOff val="-6536306"/>
              <a:satOff val="-9092"/>
              <a:lumOff val="-34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A8AC2-D94F-42C3-A5C1-4E3A613B5B62}">
      <dsp:nvSpPr>
        <dsp:cNvPr id="0" name=""/>
        <dsp:cNvSpPr/>
      </dsp:nvSpPr>
      <dsp:spPr>
        <a:xfrm>
          <a:off x="1973059" y="687794"/>
          <a:ext cx="125003" cy="125003"/>
        </a:xfrm>
        <a:prstGeom prst="ellipse">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35EF4-03C1-47E0-B5D2-D4EA3ECD4346}">
      <dsp:nvSpPr>
        <dsp:cNvPr id="0" name=""/>
        <dsp:cNvSpPr/>
      </dsp:nvSpPr>
      <dsp:spPr>
        <a:xfrm>
          <a:off x="1055055" y="2693794"/>
          <a:ext cx="2696081" cy="72316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671" tIns="41910" rIns="41910" bIns="41910" numCol="1" spcCol="1270" anchor="ctr" anchorCtr="0">
          <a:noAutofit/>
        </a:bodyPr>
        <a:lstStyle/>
        <a:p>
          <a:pPr lvl="0" algn="l" defTabSz="488950">
            <a:lnSpc>
              <a:spcPct val="90000"/>
            </a:lnSpc>
            <a:spcBef>
              <a:spcPct val="0"/>
            </a:spcBef>
            <a:spcAft>
              <a:spcPct val="35000"/>
            </a:spcAft>
          </a:pPr>
          <a:r>
            <a:rPr lang="es-BO" sz="1100" b="1" kern="1200" dirty="0"/>
            <a:t>NACIONAL DE RIEGO TECNIFICADO CON ENFOQUE DE CUENCA FASE II (PRITEC II)</a:t>
          </a:r>
        </a:p>
      </dsp:txBody>
      <dsp:txXfrm>
        <a:off x="1090357" y="2729096"/>
        <a:ext cx="2625477" cy="652565"/>
      </dsp:txXfrm>
    </dsp:sp>
    <dsp:sp modelId="{172F7CE3-401B-4DC1-A8E3-1EFFE17018AF}">
      <dsp:nvSpPr>
        <dsp:cNvPr id="0" name=""/>
        <dsp:cNvSpPr/>
      </dsp:nvSpPr>
      <dsp:spPr>
        <a:xfrm>
          <a:off x="247832" y="2247929"/>
          <a:ext cx="1250037" cy="1249954"/>
        </a:xfrm>
        <a:prstGeom prst="ellipse">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0FA800-E592-45A9-AFC0-838B9C7EB1CD}">
      <dsp:nvSpPr>
        <dsp:cNvPr id="0" name=""/>
        <dsp:cNvSpPr/>
      </dsp:nvSpPr>
      <dsp:spPr>
        <a:xfrm>
          <a:off x="2201330" y="1224825"/>
          <a:ext cx="2696081" cy="723169"/>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671" tIns="41910" rIns="41910" bIns="41910" numCol="1" spcCol="1270" anchor="ctr" anchorCtr="0">
          <a:noAutofit/>
        </a:bodyPr>
        <a:lstStyle/>
        <a:p>
          <a:pPr lvl="0" algn="l" defTabSz="488950">
            <a:lnSpc>
              <a:spcPct val="90000"/>
            </a:lnSpc>
            <a:spcBef>
              <a:spcPct val="0"/>
            </a:spcBef>
            <a:spcAft>
              <a:spcPct val="35000"/>
            </a:spcAft>
          </a:pPr>
          <a:r>
            <a:rPr lang="es-BO" sz="1100" b="1" kern="1200" dirty="0"/>
            <a:t>PROGRAMA DE RIEGO DE ENOTURISMO</a:t>
          </a:r>
        </a:p>
      </dsp:txBody>
      <dsp:txXfrm>
        <a:off x="2236632" y="1260127"/>
        <a:ext cx="2625477" cy="652565"/>
      </dsp:txXfrm>
    </dsp:sp>
    <dsp:sp modelId="{D77931E6-7B79-4CF7-8AD8-415BDB80A996}">
      <dsp:nvSpPr>
        <dsp:cNvPr id="0" name=""/>
        <dsp:cNvSpPr/>
      </dsp:nvSpPr>
      <dsp:spPr>
        <a:xfrm>
          <a:off x="1348040" y="893934"/>
          <a:ext cx="1250037" cy="1249954"/>
        </a:xfrm>
        <a:prstGeom prst="ellipse">
          <a:avLst/>
        </a:prstGeom>
        <a:blipFill>
          <a:blip xmlns:r="http://schemas.openxmlformats.org/officeDocument/2006/relationships" r:embed="rId2"/>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94EA-32E0-4562-8397-EF5C87FC40E1}">
      <dsp:nvSpPr>
        <dsp:cNvPr id="0" name=""/>
        <dsp:cNvSpPr/>
      </dsp:nvSpPr>
      <dsp:spPr>
        <a:xfrm rot="16200000">
          <a:off x="-1194266" y="2744643"/>
          <a:ext cx="4199339" cy="501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488950">
            <a:lnSpc>
              <a:spcPct val="90000"/>
            </a:lnSpc>
            <a:spcBef>
              <a:spcPct val="0"/>
            </a:spcBef>
            <a:spcAft>
              <a:spcPct val="35000"/>
            </a:spcAft>
          </a:pPr>
          <a:r>
            <a:rPr lang="es-MX" altLang="ko-KR" sz="1100" b="1" kern="1200" dirty="0">
              <a:latin typeface="Century Gothic" panose="020B0502020202020204" pitchFamily="34" charset="0"/>
            </a:rPr>
            <a:t>ADAPTACIÓN AL CAMBIO CLIMÁTICO MEDIANTE LA GESTIÓN Y GOBERNANZA DE CUENCAS HIDROGRÁFICAS, BOSQUES Y GESTIÓN DE RIESGOS DE DESASTRES (APS IV)</a:t>
          </a:r>
          <a:endParaRPr lang="es-BO" sz="1100" b="1" kern="1200" dirty="0">
            <a:latin typeface="Century Gothic" panose="020B0502020202020204" pitchFamily="34" charset="0"/>
          </a:endParaRPr>
        </a:p>
      </dsp:txBody>
      <dsp:txXfrm>
        <a:off x="-1194266" y="2744643"/>
        <a:ext cx="4199339" cy="501838"/>
      </dsp:txXfrm>
    </dsp:sp>
    <dsp:sp modelId="{819540C5-2434-4EBB-92CF-77F883B0EE4B}">
      <dsp:nvSpPr>
        <dsp:cNvPr id="0" name=""/>
        <dsp:cNvSpPr/>
      </dsp:nvSpPr>
      <dsp:spPr>
        <a:xfrm>
          <a:off x="1196790" y="6"/>
          <a:ext cx="2117666" cy="5363983"/>
        </a:xfrm>
        <a:prstGeom prst="rect">
          <a:avLst/>
        </a:prstGeom>
        <a:solidFill>
          <a:srgbClr val="799A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305845" rIns="106680" bIns="106680" numCol="1" spcCol="1270" anchor="t" anchorCtr="0">
          <a:noAutofit/>
        </a:bodyPr>
        <a:lstStyle/>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MONTO DEL</a:t>
          </a: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APOYO PRESUPUESTARIO:</a:t>
          </a:r>
          <a:endParaRPr lang="es-BO" sz="1500" b="1" kern="1200" dirty="0">
            <a:latin typeface="Century Gothic" panose="020B0502020202020204" pitchFamily="34" charset="0"/>
          </a:endParaRPr>
        </a:p>
        <a:p>
          <a:pPr marL="171450" lvl="1" indent="-171450" algn="l" defTabSz="844550">
            <a:lnSpc>
              <a:spcPct val="90000"/>
            </a:lnSpc>
            <a:spcBef>
              <a:spcPct val="0"/>
            </a:spcBef>
            <a:spcAft>
              <a:spcPct val="15000"/>
            </a:spcAft>
            <a:buChar char="••"/>
          </a:pPr>
          <a:r>
            <a:rPr lang="es-ES" sz="1900" b="1" kern="1200" dirty="0">
              <a:latin typeface="Century Gothic" panose="020B0502020202020204" pitchFamily="34" charset="0"/>
            </a:rPr>
            <a:t>EUR 12.400.000</a:t>
          </a:r>
          <a:endParaRPr lang="es-BO" sz="1900" b="1" kern="1200" dirty="0">
            <a:latin typeface="Century Gothic" panose="020B0502020202020204" pitchFamily="34" charset="0"/>
          </a:endParaRPr>
        </a:p>
        <a:p>
          <a:pPr marL="57150" lvl="1" indent="-57150" algn="l" defTabSz="444500">
            <a:lnSpc>
              <a:spcPct val="90000"/>
            </a:lnSpc>
            <a:spcBef>
              <a:spcPct val="0"/>
            </a:spcBef>
            <a:spcAft>
              <a:spcPct val="15000"/>
            </a:spcAft>
            <a:buClr>
              <a:srgbClr val="000000"/>
            </a:buClr>
            <a:buSzPts val="160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1/10/2023</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Font typeface="Arial" panose="020B0604020202020204" pitchFamily="34" charset="0"/>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11/11/2029</a:t>
          </a: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rPr>
            <a:t>BENI, CHUQUISACA, COCHABAMBA, LA PAZ, POTOSI Y SANTA CRUZ</a:t>
          </a:r>
          <a:endParaRPr lang="es-BO" sz="1000" b="1" kern="1200" dirty="0">
            <a:solidFill>
              <a:schemeClr val="bg1"/>
            </a:solidFill>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ES" sz="1200" b="1" kern="1200" dirty="0">
              <a:latin typeface="Century Gothic" panose="020B0502020202020204" pitchFamily="34" charset="0"/>
            </a:rPr>
            <a:t>14 PROYECTOS EN MANEJO INTEGRAL DE CUENCAS PROGRAMADOS </a:t>
          </a:r>
          <a:endParaRPr lang="es-BO" sz="12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dsp:txBody>
      <dsp:txXfrm>
        <a:off x="1196790" y="6"/>
        <a:ext cx="2117666" cy="5363983"/>
      </dsp:txXfrm>
    </dsp:sp>
    <dsp:sp modelId="{1477EFED-2FCF-4CEF-BB63-2CDD839CE56C}">
      <dsp:nvSpPr>
        <dsp:cNvPr id="0" name=""/>
        <dsp:cNvSpPr/>
      </dsp:nvSpPr>
      <dsp:spPr>
        <a:xfrm>
          <a:off x="1287323" y="1663289"/>
          <a:ext cx="1930541" cy="1159910"/>
        </a:xfrm>
        <a:prstGeom prst="rect">
          <a:avLst/>
        </a:prstGeom>
        <a:blipFill rotWithShape="1">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BCBD49-2038-4520-9095-0DFEBDFFE285}">
      <dsp:nvSpPr>
        <dsp:cNvPr id="0" name=""/>
        <dsp:cNvSpPr/>
      </dsp:nvSpPr>
      <dsp:spPr>
        <a:xfrm rot="16200000">
          <a:off x="1615299" y="2770403"/>
          <a:ext cx="4199339" cy="34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488950">
            <a:lnSpc>
              <a:spcPct val="90000"/>
            </a:lnSpc>
            <a:spcBef>
              <a:spcPct val="0"/>
            </a:spcBef>
            <a:spcAft>
              <a:spcPct val="35000"/>
            </a:spcAft>
          </a:pPr>
          <a:r>
            <a:rPr lang="es-ES" altLang="ko-KR" sz="1100" b="1" kern="1200" dirty="0">
              <a:latin typeface="Century Gothic" panose="020B0502020202020204" pitchFamily="34" charset="0"/>
            </a:rPr>
            <a:t>PROGRAMA NACIONAL DE RIEGO TECNIFICADO CON ENFOQUE DE CUENCA I</a:t>
          </a:r>
          <a:endParaRPr lang="es-BO" sz="1100" b="1" kern="1200" dirty="0">
            <a:latin typeface="Century Gothic" panose="020B0502020202020204" pitchFamily="34" charset="0"/>
          </a:endParaRPr>
        </a:p>
      </dsp:txBody>
      <dsp:txXfrm>
        <a:off x="1615299" y="2770403"/>
        <a:ext cx="4199339" cy="346784"/>
      </dsp:txXfrm>
    </dsp:sp>
    <dsp:sp modelId="{EDE520B5-BB4E-400D-A7AA-12D05816E9B4}">
      <dsp:nvSpPr>
        <dsp:cNvPr id="0" name=""/>
        <dsp:cNvSpPr/>
      </dsp:nvSpPr>
      <dsp:spPr>
        <a:xfrm>
          <a:off x="3891958" y="0"/>
          <a:ext cx="2196002" cy="5363983"/>
        </a:xfrm>
        <a:prstGeom prst="rect">
          <a:avLst/>
        </a:prstGeom>
        <a:solidFill>
          <a:srgbClr val="DEA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305845" rIns="106680" bIns="106680" numCol="1" spcCol="1270" anchor="t" anchorCtr="0">
          <a:noAutofit/>
        </a:bodyPr>
        <a:lstStyle/>
        <a:p>
          <a:pPr marL="114300" lvl="1" indent="-114300" algn="l" defTabSz="666750">
            <a:lnSpc>
              <a:spcPct val="90000"/>
            </a:lnSpc>
            <a:spcBef>
              <a:spcPct val="0"/>
            </a:spcBef>
            <a:spcAft>
              <a:spcPct val="15000"/>
            </a:spcAft>
            <a:buChar char="••"/>
          </a:pPr>
          <a:r>
            <a:rPr lang="es-ES" sz="1500" b="1" kern="1200" dirty="0">
              <a:latin typeface="Century Gothic" panose="020B0502020202020204" pitchFamily="34" charset="0"/>
            </a:rPr>
            <a:t>MONTO DEL PRESTAMO:</a:t>
          </a:r>
          <a:endParaRPr lang="es-BO" sz="1500" b="1" kern="1200" dirty="0">
            <a:latin typeface="Century Gothic" panose="020B0502020202020204" pitchFamily="34" charset="0"/>
          </a:endParaRPr>
        </a:p>
        <a:p>
          <a:pPr marL="171450" lvl="1" indent="-171450" algn="l" defTabSz="844550">
            <a:lnSpc>
              <a:spcPct val="90000"/>
            </a:lnSpc>
            <a:spcBef>
              <a:spcPct val="0"/>
            </a:spcBef>
            <a:spcAft>
              <a:spcPct val="15000"/>
            </a:spcAft>
            <a:buChar char="••"/>
          </a:pPr>
          <a:r>
            <a:rPr lang="es-BO" sz="1900" b="1" kern="1200" dirty="0">
              <a:latin typeface="Century Gothic" panose="020B0502020202020204" pitchFamily="34" charset="0"/>
            </a:rPr>
            <a:t>USD150.000.000</a:t>
          </a:r>
        </a:p>
        <a:p>
          <a:pPr marL="57150" lvl="1" indent="-57150" algn="l" defTabSz="444500">
            <a:lnSpc>
              <a:spcPct val="90000"/>
            </a:lnSpc>
            <a:spcBef>
              <a:spcPct val="0"/>
            </a:spcBef>
            <a:spcAft>
              <a:spcPct val="15000"/>
            </a:spcAft>
            <a:buChar char="••"/>
          </a:pPr>
          <a:r>
            <a:rPr lang="es-BO" sz="1000" b="1" kern="120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BO"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a:p>
          <a:pPr marL="57150" lvl="1" indent="-57150" algn="l" defTabSz="444500">
            <a:lnSpc>
              <a:spcPct val="90000"/>
            </a:lnSpc>
            <a:spcBef>
              <a:spcPct val="0"/>
            </a:spcBef>
            <a:spcAft>
              <a:spcPct val="15000"/>
            </a:spcAft>
            <a:buChar char="••"/>
          </a:pPr>
          <a:endParaRPr lang="es-BO"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s-BO" sz="15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BO" sz="10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BO" sz="1000" b="1" kern="1200" dirty="0">
              <a:solidFill>
                <a:schemeClr val="bg1"/>
              </a:solidFill>
              <a:latin typeface="Century Gothic" panose="020B0502020202020204" pitchFamily="34" charset="0"/>
            </a:rPr>
            <a:t>POTOSÍ, ORURO</a:t>
          </a:r>
        </a:p>
        <a:p>
          <a:pPr marL="57150" lvl="1" indent="-57150" algn="l" defTabSz="444500">
            <a:lnSpc>
              <a:spcPct val="90000"/>
            </a:lnSpc>
            <a:spcBef>
              <a:spcPct val="0"/>
            </a:spcBef>
            <a:spcAft>
              <a:spcPct val="15000"/>
            </a:spcAft>
            <a:buChar char="••"/>
          </a:pPr>
          <a:r>
            <a:rPr lang="es-BO" sz="1000" b="1" kern="1200" dirty="0">
              <a:solidFill>
                <a:schemeClr val="bg1"/>
              </a:solidFill>
              <a:latin typeface="Century Gothic" panose="020B0502020202020204" pitchFamily="34" charset="0"/>
            </a:rPr>
            <a:t>LA PAZ, COCHABAMBA, SANTA CRUZ</a:t>
          </a: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s-ES" sz="1200" b="1" kern="1200" dirty="0">
              <a:latin typeface="Century Gothic" panose="020B0502020202020204" pitchFamily="34" charset="0"/>
            </a:rPr>
            <a:t>13 ESTUDIOS DE DISEÑO TÉCNICO DE PREINVERSIÓN PROGRAMADOS EN MANEJO INTEGRAL DE CUENCAS</a:t>
          </a:r>
          <a:endParaRPr lang="es-BO" sz="1200" b="1"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endParaRPr lang="es-BO" sz="1200" b="1" kern="1200" dirty="0">
            <a:latin typeface="Century Gothic" panose="020B0502020202020204" pitchFamily="34" charset="0"/>
          </a:endParaRPr>
        </a:p>
      </dsp:txBody>
      <dsp:txXfrm>
        <a:off x="3891958" y="0"/>
        <a:ext cx="2196002" cy="5363983"/>
      </dsp:txXfrm>
    </dsp:sp>
    <dsp:sp modelId="{0B075B0F-B53C-493F-A7C9-91F7C6AAA224}">
      <dsp:nvSpPr>
        <dsp:cNvPr id="0" name=""/>
        <dsp:cNvSpPr/>
      </dsp:nvSpPr>
      <dsp:spPr>
        <a:xfrm>
          <a:off x="4031003" y="1478051"/>
          <a:ext cx="1934370" cy="1303548"/>
        </a:xfrm>
        <a:prstGeom prst="rect">
          <a:avLst/>
        </a:prstGeom>
        <a:blipFill rotWithShape="1">
          <a:blip xmlns:r="http://schemas.openxmlformats.org/officeDocument/2006/relationships" r:embed="rId2"/>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ED3CD-8753-4F86-931D-74FB61436E20}">
      <dsp:nvSpPr>
        <dsp:cNvPr id="0" name=""/>
        <dsp:cNvSpPr/>
      </dsp:nvSpPr>
      <dsp:spPr>
        <a:xfrm rot="16200000">
          <a:off x="4400630" y="2845688"/>
          <a:ext cx="4199339" cy="34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5845" bIns="0" numCol="1" spcCol="1270" anchor="t" anchorCtr="0">
          <a:noAutofit/>
        </a:bodyPr>
        <a:lstStyle/>
        <a:p>
          <a:pPr lvl="0" algn="r" defTabSz="488950">
            <a:lnSpc>
              <a:spcPct val="90000"/>
            </a:lnSpc>
            <a:spcBef>
              <a:spcPct val="0"/>
            </a:spcBef>
            <a:spcAft>
              <a:spcPct val="35000"/>
            </a:spcAft>
          </a:pPr>
          <a:r>
            <a:rPr lang="es-ES" sz="1100" b="1" kern="1200" dirty="0">
              <a:latin typeface="Century Gothic" panose="020B0502020202020204" pitchFamily="34" charset="0"/>
            </a:rPr>
            <a:t>PROGRAMA GESTIÓN RESILIENTE DEL AGUA PARA RIEGO COMUNITARIO Y FAMIILAR</a:t>
          </a:r>
          <a:endParaRPr lang="es-BO" sz="1100" b="1" kern="1200" dirty="0">
            <a:latin typeface="Century Gothic" panose="020B0502020202020204" pitchFamily="34" charset="0"/>
          </a:endParaRPr>
        </a:p>
      </dsp:txBody>
      <dsp:txXfrm>
        <a:off x="4400630" y="2845688"/>
        <a:ext cx="4199339" cy="346784"/>
      </dsp:txXfrm>
    </dsp:sp>
    <dsp:sp modelId="{2EA77FF9-9BD2-4CEE-A5AF-C2719B02D6D5}">
      <dsp:nvSpPr>
        <dsp:cNvPr id="0" name=""/>
        <dsp:cNvSpPr/>
      </dsp:nvSpPr>
      <dsp:spPr>
        <a:xfrm>
          <a:off x="6673694" y="7"/>
          <a:ext cx="2119774" cy="5363983"/>
        </a:xfrm>
        <a:prstGeom prst="rect">
          <a:avLst/>
        </a:prstGeom>
        <a:solidFill>
          <a:srgbClr val="83BC5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05845" rIns="99568" bIns="99568"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latin typeface="Century Gothic" panose="020B0502020202020204" pitchFamily="34" charset="0"/>
            </a:rPr>
            <a:t>MONTO DEL PRESTAMO:</a:t>
          </a:r>
          <a:endParaRPr lang="es-BO" sz="1400" b="0" kern="1200" dirty="0">
            <a:latin typeface="Century Gothic" panose="020B0502020202020204" pitchFamily="34" charset="0"/>
          </a:endParaRPr>
        </a:p>
        <a:p>
          <a:pPr marL="171450" lvl="1" indent="-171450" algn="l" defTabSz="800100">
            <a:lnSpc>
              <a:spcPct val="90000"/>
            </a:lnSpc>
            <a:spcBef>
              <a:spcPct val="0"/>
            </a:spcBef>
            <a:spcAft>
              <a:spcPct val="15000"/>
            </a:spcAft>
            <a:buChar char="••"/>
          </a:pPr>
          <a:r>
            <a:rPr lang="es-ES" sz="1800" b="1" kern="1200" dirty="0">
              <a:latin typeface="Century Gothic" panose="020B0502020202020204" pitchFamily="34" charset="0"/>
            </a:rPr>
            <a:t>USD150.000.000</a:t>
          </a:r>
          <a:endParaRPr lang="es-BO" sz="1800" b="1" kern="1200" dirty="0">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Inicio: 15/01/2024</a:t>
          </a:r>
          <a:endParaRPr lang="es-BO" sz="1000" b="1" kern="1200" dirty="0">
            <a:solidFill>
              <a:schemeClr val="bg1"/>
            </a:solidFill>
            <a:latin typeface="Century Gothic" panose="020B0502020202020204" pitchFamily="34" charset="0"/>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Fecha de Fin: 15/01/2029</a:t>
          </a: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r>
            <a:rPr lang="es-ES" sz="1000" b="1" kern="1200" dirty="0">
              <a:latin typeface="Century Gothic" panose="020B0502020202020204" pitchFamily="34" charset="0"/>
            </a:rPr>
            <a:t>DPTOS: </a:t>
          </a:r>
          <a:endPar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endParaRPr>
        </a:p>
        <a:p>
          <a:pPr marL="57150" lvl="1" indent="-57150" algn="l" defTabSz="444500">
            <a:lnSpc>
              <a:spcPct val="90000"/>
            </a:lnSpc>
            <a:spcBef>
              <a:spcPct val="0"/>
            </a:spcBef>
            <a:spcAft>
              <a:spcPct val="15000"/>
            </a:spcAft>
            <a:buChar char="••"/>
          </a:pPr>
          <a:r>
            <a:rPr lang="es-ES" sz="1000" b="1" kern="1200" dirty="0">
              <a:solidFill>
                <a:schemeClr val="bg1"/>
              </a:solidFill>
              <a:latin typeface="Century Gothic" panose="020B0502020202020204" pitchFamily="34" charset="0"/>
              <a:ea typeface="Calibri" panose="020F0502020204030204" pitchFamily="34" charset="0"/>
              <a:cs typeface="Calibri" panose="020F0502020204030204" pitchFamily="34" charset="0"/>
              <a:sym typeface="Calibri"/>
            </a:rPr>
            <a:t>A NIVEL NACIONAL</a:t>
          </a:r>
        </a:p>
        <a:p>
          <a:pPr marL="57150" lvl="1" indent="-57150" algn="l" defTabSz="444500">
            <a:lnSpc>
              <a:spcPct val="90000"/>
            </a:lnSpc>
            <a:spcBef>
              <a:spcPct val="0"/>
            </a:spcBef>
            <a:spcAft>
              <a:spcPct val="15000"/>
            </a:spcAft>
            <a:buChar char="••"/>
          </a:pPr>
          <a:endParaRPr lang="es-BO" sz="1000" b="1" kern="1200" dirty="0">
            <a:latin typeface="Century Gothic" panose="020B0502020202020204" pitchFamily="34" charset="0"/>
          </a:endParaRPr>
        </a:p>
      </dsp:txBody>
      <dsp:txXfrm>
        <a:off x="6673694" y="7"/>
        <a:ext cx="2119774" cy="5363983"/>
      </dsp:txXfrm>
    </dsp:sp>
    <dsp:sp modelId="{565DA495-E44F-4D3F-A4C8-245E9C0CE144}">
      <dsp:nvSpPr>
        <dsp:cNvPr id="0" name=""/>
        <dsp:cNvSpPr/>
      </dsp:nvSpPr>
      <dsp:spPr>
        <a:xfrm>
          <a:off x="6762985" y="1429272"/>
          <a:ext cx="1913507" cy="1334017"/>
        </a:xfrm>
        <a:prstGeom prst="rect">
          <a:avLst/>
        </a:prstGeom>
        <a:blipFill rotWithShape="1">
          <a:blip xmlns:r="http://schemas.openxmlformats.org/officeDocument/2006/relationships" r:embed="rId3"/>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45F93-AA46-46EE-8724-0864CA6AF06E}">
      <dsp:nvSpPr>
        <dsp:cNvPr id="0" name=""/>
        <dsp:cNvSpPr/>
      </dsp:nvSpPr>
      <dsp:spPr>
        <a:xfrm>
          <a:off x="900707" y="399247"/>
          <a:ext cx="2666566" cy="2666566"/>
        </a:xfrm>
        <a:prstGeom prst="blockArc">
          <a:avLst>
            <a:gd name="adj1" fmla="val 11880000"/>
            <a:gd name="adj2" fmla="val 16200000"/>
            <a:gd name="adj3" fmla="val 4635"/>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279E7B6-77CD-4E81-B8C9-3D0404D6B43A}">
      <dsp:nvSpPr>
        <dsp:cNvPr id="0" name=""/>
        <dsp:cNvSpPr/>
      </dsp:nvSpPr>
      <dsp:spPr>
        <a:xfrm>
          <a:off x="900707" y="399247"/>
          <a:ext cx="2666566" cy="2666566"/>
        </a:xfrm>
        <a:prstGeom prst="blockArc">
          <a:avLst>
            <a:gd name="adj1" fmla="val 7560000"/>
            <a:gd name="adj2" fmla="val 11880000"/>
            <a:gd name="adj3" fmla="val 4635"/>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17327CD-85D3-48F1-BC14-BF1A6A6B7418}">
      <dsp:nvSpPr>
        <dsp:cNvPr id="0" name=""/>
        <dsp:cNvSpPr/>
      </dsp:nvSpPr>
      <dsp:spPr>
        <a:xfrm>
          <a:off x="900707" y="399247"/>
          <a:ext cx="2666566" cy="2666566"/>
        </a:xfrm>
        <a:prstGeom prst="blockArc">
          <a:avLst>
            <a:gd name="adj1" fmla="val 3240000"/>
            <a:gd name="adj2" fmla="val 7560000"/>
            <a:gd name="adj3" fmla="val 4635"/>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FED4975-41F9-4BC2-AFD8-E10214CD3F10}">
      <dsp:nvSpPr>
        <dsp:cNvPr id="0" name=""/>
        <dsp:cNvSpPr/>
      </dsp:nvSpPr>
      <dsp:spPr>
        <a:xfrm>
          <a:off x="900707" y="399247"/>
          <a:ext cx="2666566" cy="2666566"/>
        </a:xfrm>
        <a:prstGeom prst="blockArc">
          <a:avLst>
            <a:gd name="adj1" fmla="val 20520000"/>
            <a:gd name="adj2" fmla="val 3240000"/>
            <a:gd name="adj3" fmla="val 4635"/>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4F35264-72BE-44F1-9E04-085532460B9B}">
      <dsp:nvSpPr>
        <dsp:cNvPr id="0" name=""/>
        <dsp:cNvSpPr/>
      </dsp:nvSpPr>
      <dsp:spPr>
        <a:xfrm>
          <a:off x="990997" y="375621"/>
          <a:ext cx="2666566" cy="2666566"/>
        </a:xfrm>
        <a:prstGeom prst="blockArc">
          <a:avLst>
            <a:gd name="adj1" fmla="val 16200000"/>
            <a:gd name="adj2" fmla="val 20520000"/>
            <a:gd name="adj3" fmla="val 4635"/>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96C5F8D-ED6D-46B1-B5C2-F9D3879BBEF1}">
      <dsp:nvSpPr>
        <dsp:cNvPr id="0" name=""/>
        <dsp:cNvSpPr/>
      </dsp:nvSpPr>
      <dsp:spPr>
        <a:xfrm>
          <a:off x="1620952" y="1119492"/>
          <a:ext cx="1226076" cy="122607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MX" sz="2400" kern="1200" dirty="0"/>
            <a:t>POA 2026</a:t>
          </a:r>
          <a:endParaRPr lang="es-BO" sz="2400" kern="1200" dirty="0"/>
        </a:p>
      </dsp:txBody>
      <dsp:txXfrm>
        <a:off x="1800507" y="1299047"/>
        <a:ext cx="866966" cy="866966"/>
      </dsp:txXfrm>
    </dsp:sp>
    <dsp:sp modelId="{77926ED9-9480-4CDC-A74F-470724CAC94A}">
      <dsp:nvSpPr>
        <dsp:cNvPr id="0" name=""/>
        <dsp:cNvSpPr/>
      </dsp:nvSpPr>
      <dsp:spPr>
        <a:xfrm>
          <a:off x="1804863" y="1017"/>
          <a:ext cx="858253" cy="85825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buNone/>
          </a:pPr>
          <a:r>
            <a:rPr lang="en-US" sz="900" b="1" kern="1200" dirty="0">
              <a:solidFill>
                <a:srgbClr val="FFFFFF"/>
              </a:solidFill>
            </a:rPr>
            <a:t>Generación de Información </a:t>
          </a:r>
          <a:r>
            <a:rPr lang="en-US" sz="900" b="1" kern="1200" dirty="0" err="1">
              <a:solidFill>
                <a:srgbClr val="FFFFFF"/>
              </a:solidFill>
            </a:rPr>
            <a:t>hídrica</a:t>
          </a:r>
          <a:endParaRPr lang="es-BO" sz="900" b="1" kern="1200" dirty="0"/>
        </a:p>
      </dsp:txBody>
      <dsp:txXfrm>
        <a:off x="1930551" y="126705"/>
        <a:ext cx="606877" cy="606877"/>
      </dsp:txXfrm>
    </dsp:sp>
    <dsp:sp modelId="{241359D5-721D-4F20-A5E8-2A97ED0E7E72}">
      <dsp:nvSpPr>
        <dsp:cNvPr id="0" name=""/>
        <dsp:cNvSpPr/>
      </dsp:nvSpPr>
      <dsp:spPr>
        <a:xfrm>
          <a:off x="3043506" y="900944"/>
          <a:ext cx="858253" cy="85825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s-MX" sz="900" b="1" kern="1200" dirty="0"/>
            <a:t>Monitoreo de calidad de agua</a:t>
          </a:r>
          <a:endParaRPr lang="es-BO" sz="900" b="1" kern="1200" dirty="0"/>
        </a:p>
      </dsp:txBody>
      <dsp:txXfrm>
        <a:off x="3169194" y="1026632"/>
        <a:ext cx="606877" cy="606877"/>
      </dsp:txXfrm>
    </dsp:sp>
    <dsp:sp modelId="{0D16E033-0DAB-472A-88FF-AF6A5C3B37C7}">
      <dsp:nvSpPr>
        <dsp:cNvPr id="0" name=""/>
        <dsp:cNvSpPr/>
      </dsp:nvSpPr>
      <dsp:spPr>
        <a:xfrm>
          <a:off x="2570386" y="2357056"/>
          <a:ext cx="858253" cy="85825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buNone/>
          </a:pPr>
          <a:r>
            <a:rPr lang="en-US" sz="900" b="1" kern="1200" dirty="0">
              <a:solidFill>
                <a:srgbClr val="FFFFFF"/>
              </a:solidFill>
            </a:rPr>
            <a:t>Ejecución</a:t>
          </a:r>
          <a:endParaRPr lang="en-US" sz="900" b="1" kern="1200" dirty="0"/>
        </a:p>
        <a:p>
          <a:pPr lvl="0" algn="ctr" defTabSz="400050">
            <a:lnSpc>
              <a:spcPct val="90000"/>
            </a:lnSpc>
            <a:spcBef>
              <a:spcPct val="0"/>
            </a:spcBef>
            <a:spcAft>
              <a:spcPct val="35000"/>
            </a:spcAft>
            <a:buNone/>
          </a:pPr>
          <a:r>
            <a:rPr lang="en-US" sz="900" b="1" kern="1200" dirty="0">
              <a:solidFill>
                <a:srgbClr val="FFFFFF"/>
              </a:solidFill>
            </a:rPr>
            <a:t>100 %</a:t>
          </a:r>
          <a:endParaRPr lang="es-BO" sz="900" b="1" kern="1200" dirty="0"/>
        </a:p>
      </dsp:txBody>
      <dsp:txXfrm>
        <a:off x="2696074" y="2482744"/>
        <a:ext cx="606877" cy="606877"/>
      </dsp:txXfrm>
    </dsp:sp>
    <dsp:sp modelId="{BD3092F7-35DE-4638-934A-F0FE3107653C}">
      <dsp:nvSpPr>
        <dsp:cNvPr id="0" name=""/>
        <dsp:cNvSpPr/>
      </dsp:nvSpPr>
      <dsp:spPr>
        <a:xfrm>
          <a:off x="953527" y="2357056"/>
          <a:ext cx="1029878" cy="85825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377825">
            <a:lnSpc>
              <a:spcPct val="90000"/>
            </a:lnSpc>
            <a:spcBef>
              <a:spcPct val="0"/>
            </a:spcBef>
            <a:spcAft>
              <a:spcPct val="35000"/>
            </a:spcAft>
          </a:pPr>
          <a:r>
            <a:rPr lang="es-MX" sz="850" b="1" kern="1200" dirty="0"/>
            <a:t>Fortalecimiento de capacidades</a:t>
          </a:r>
          <a:endParaRPr lang="es-BO" sz="850" b="1" kern="1200" dirty="0"/>
        </a:p>
      </dsp:txBody>
      <dsp:txXfrm>
        <a:off x="1104349" y="2482744"/>
        <a:ext cx="728234" cy="606877"/>
      </dsp:txXfrm>
    </dsp:sp>
    <dsp:sp modelId="{43EE30F9-0D81-468C-9FC2-5E81A2FE2EC4}">
      <dsp:nvSpPr>
        <dsp:cNvPr id="0" name=""/>
        <dsp:cNvSpPr/>
      </dsp:nvSpPr>
      <dsp:spPr>
        <a:xfrm>
          <a:off x="566220" y="900944"/>
          <a:ext cx="858253" cy="85825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buNone/>
          </a:pPr>
          <a:r>
            <a:rPr lang="en-US" sz="900" b="1" kern="1200" dirty="0">
              <a:solidFill>
                <a:srgbClr val="FFFFFF"/>
              </a:solidFill>
            </a:rPr>
            <a:t>Seguimiento de los </a:t>
          </a:r>
          <a:r>
            <a:rPr lang="en-US" sz="900" b="1" kern="1200" dirty="0" err="1">
              <a:solidFill>
                <a:srgbClr val="FFFFFF"/>
              </a:solidFill>
            </a:rPr>
            <a:t>programas</a:t>
          </a:r>
          <a:r>
            <a:rPr lang="en-US" sz="900" b="1" kern="1200" dirty="0">
              <a:solidFill>
                <a:srgbClr val="FFFFFF"/>
              </a:solidFill>
            </a:rPr>
            <a:t> y </a:t>
          </a:r>
          <a:r>
            <a:rPr lang="en-US" sz="900" b="1" kern="1200" dirty="0" err="1">
              <a:solidFill>
                <a:srgbClr val="FFFFFF"/>
              </a:solidFill>
            </a:rPr>
            <a:t>proyectos</a:t>
          </a:r>
          <a:endParaRPr lang="en-US" sz="900" b="1" kern="1200" dirty="0">
            <a:solidFill>
              <a:srgbClr val="FFFFFF"/>
            </a:solidFill>
          </a:endParaRPr>
        </a:p>
      </dsp:txBody>
      <dsp:txXfrm>
        <a:off x="691908" y="1026632"/>
        <a:ext cx="606877" cy="60687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741CF-A535-42E8-8174-079B94222C68}">
      <dsp:nvSpPr>
        <dsp:cNvPr id="0" name=""/>
        <dsp:cNvSpPr/>
      </dsp:nvSpPr>
      <dsp:spPr>
        <a:xfrm>
          <a:off x="2046414" y="8324"/>
          <a:ext cx="1911038" cy="932582"/>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ARTICULACIÓN INTERINSTITUCIONAL</a:t>
          </a:r>
        </a:p>
      </dsp:txBody>
      <dsp:txXfrm>
        <a:off x="2326279" y="144897"/>
        <a:ext cx="1351308" cy="659436"/>
      </dsp:txXfrm>
    </dsp:sp>
    <dsp:sp modelId="{E0840DD4-BE10-4684-8BEF-FB7EB117FA03}">
      <dsp:nvSpPr>
        <dsp:cNvPr id="0" name=""/>
        <dsp:cNvSpPr/>
      </dsp:nvSpPr>
      <dsp:spPr>
        <a:xfrm rot="1928013">
          <a:off x="3623389" y="747830"/>
          <a:ext cx="128135" cy="314746"/>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a:off x="3626333" y="800556"/>
        <a:ext cx="89695" cy="188848"/>
      </dsp:txXfrm>
    </dsp:sp>
    <dsp:sp modelId="{41106A9D-23EA-4D35-827E-5D0A59640335}">
      <dsp:nvSpPr>
        <dsp:cNvPr id="0" name=""/>
        <dsp:cNvSpPr/>
      </dsp:nvSpPr>
      <dsp:spPr>
        <a:xfrm>
          <a:off x="3630384" y="813023"/>
          <a:ext cx="1305363" cy="932582"/>
        </a:xfrm>
        <a:prstGeom prst="ellipse">
          <a:avLst/>
        </a:prstGeom>
        <a:gradFill rotWithShape="0">
          <a:gsLst>
            <a:gs pos="0">
              <a:schemeClr val="accent3">
                <a:hueOff val="542120"/>
                <a:satOff val="20000"/>
                <a:lumOff val="-2941"/>
                <a:alphaOff val="0"/>
                <a:satMod val="103000"/>
                <a:lumMod val="102000"/>
                <a:tint val="94000"/>
              </a:schemeClr>
            </a:gs>
            <a:gs pos="50000">
              <a:schemeClr val="accent3">
                <a:hueOff val="542120"/>
                <a:satOff val="20000"/>
                <a:lumOff val="-2941"/>
                <a:alphaOff val="0"/>
                <a:satMod val="110000"/>
                <a:lumMod val="100000"/>
                <a:shade val="100000"/>
              </a:schemeClr>
            </a:gs>
            <a:gs pos="100000">
              <a:schemeClr val="accent3">
                <a:hueOff val="542120"/>
                <a:satOff val="20000"/>
                <a:lumOff val="-294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DESARROLLO DEL COMERCIO INTERNO</a:t>
          </a:r>
        </a:p>
      </dsp:txBody>
      <dsp:txXfrm>
        <a:off x="3821550" y="949596"/>
        <a:ext cx="923031" cy="659436"/>
      </dsp:txXfrm>
    </dsp:sp>
    <dsp:sp modelId="{1EF6B801-13D5-4FFE-B344-DB19EC9B463B}">
      <dsp:nvSpPr>
        <dsp:cNvPr id="0" name=""/>
        <dsp:cNvSpPr/>
      </dsp:nvSpPr>
      <dsp:spPr>
        <a:xfrm rot="5758989">
          <a:off x="4105068" y="1784523"/>
          <a:ext cx="217108" cy="314746"/>
        </a:xfrm>
        <a:prstGeom prst="rightArrow">
          <a:avLst>
            <a:gd name="adj1" fmla="val 60000"/>
            <a:gd name="adj2" fmla="val 50000"/>
          </a:avLst>
        </a:prstGeom>
        <a:gradFill rotWithShape="0">
          <a:gsLst>
            <a:gs pos="0">
              <a:schemeClr val="accent3">
                <a:hueOff val="542120"/>
                <a:satOff val="20000"/>
                <a:lumOff val="-2941"/>
                <a:alphaOff val="0"/>
                <a:satMod val="103000"/>
                <a:lumMod val="102000"/>
                <a:tint val="94000"/>
              </a:schemeClr>
            </a:gs>
            <a:gs pos="50000">
              <a:schemeClr val="accent3">
                <a:hueOff val="542120"/>
                <a:satOff val="20000"/>
                <a:lumOff val="-2941"/>
                <a:alphaOff val="0"/>
                <a:satMod val="110000"/>
                <a:lumMod val="100000"/>
                <a:shade val="100000"/>
              </a:schemeClr>
            </a:gs>
            <a:gs pos="100000">
              <a:schemeClr val="accent3">
                <a:hueOff val="542120"/>
                <a:satOff val="20000"/>
                <a:lumOff val="-2941"/>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rot="10800000">
        <a:off x="4141029" y="1815083"/>
        <a:ext cx="151976" cy="188848"/>
      </dsp:txXfrm>
    </dsp:sp>
    <dsp:sp modelId="{483DD1DA-4924-4CD0-8358-F1FCEF2E8352}">
      <dsp:nvSpPr>
        <dsp:cNvPr id="0" name=""/>
        <dsp:cNvSpPr/>
      </dsp:nvSpPr>
      <dsp:spPr>
        <a:xfrm>
          <a:off x="3407361" y="2150685"/>
          <a:ext cx="1471017" cy="932582"/>
        </a:xfrm>
        <a:prstGeom prst="ellipse">
          <a:avLst/>
        </a:prstGeom>
        <a:gradFill rotWithShape="0">
          <a:gsLst>
            <a:gs pos="0">
              <a:schemeClr val="accent3">
                <a:hueOff val="1084240"/>
                <a:satOff val="40000"/>
                <a:lumOff val="-5882"/>
                <a:alphaOff val="0"/>
                <a:satMod val="103000"/>
                <a:lumMod val="102000"/>
                <a:tint val="94000"/>
              </a:schemeClr>
            </a:gs>
            <a:gs pos="50000">
              <a:schemeClr val="accent3">
                <a:hueOff val="1084240"/>
                <a:satOff val="40000"/>
                <a:lumOff val="-5882"/>
                <a:alphaOff val="0"/>
                <a:satMod val="110000"/>
                <a:lumMod val="100000"/>
                <a:shade val="100000"/>
              </a:schemeClr>
            </a:gs>
            <a:gs pos="100000">
              <a:schemeClr val="accent3">
                <a:hueOff val="1084240"/>
                <a:satOff val="40000"/>
                <a:lumOff val="-588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FORTALECIMIENTO DE LA PRODUCCIÓN NACIONAL</a:t>
          </a:r>
        </a:p>
      </dsp:txBody>
      <dsp:txXfrm>
        <a:off x="3622786" y="2287258"/>
        <a:ext cx="1040167" cy="659436"/>
      </dsp:txXfrm>
    </dsp:sp>
    <dsp:sp modelId="{09A6385C-2BB2-4542-9D3A-7A2554B7CB63}">
      <dsp:nvSpPr>
        <dsp:cNvPr id="0" name=""/>
        <dsp:cNvSpPr/>
      </dsp:nvSpPr>
      <dsp:spPr>
        <a:xfrm rot="9195731">
          <a:off x="3428986" y="2792842"/>
          <a:ext cx="104796" cy="314746"/>
        </a:xfrm>
        <a:prstGeom prst="rightArrow">
          <a:avLst>
            <a:gd name="adj1" fmla="val 60000"/>
            <a:gd name="adj2" fmla="val 50000"/>
          </a:avLst>
        </a:prstGeom>
        <a:gradFill rotWithShape="0">
          <a:gsLst>
            <a:gs pos="0">
              <a:schemeClr val="accent3">
                <a:hueOff val="1084240"/>
                <a:satOff val="40000"/>
                <a:lumOff val="-5882"/>
                <a:alphaOff val="0"/>
                <a:satMod val="103000"/>
                <a:lumMod val="102000"/>
                <a:tint val="94000"/>
              </a:schemeClr>
            </a:gs>
            <a:gs pos="50000">
              <a:schemeClr val="accent3">
                <a:hueOff val="1084240"/>
                <a:satOff val="40000"/>
                <a:lumOff val="-5882"/>
                <a:alphaOff val="0"/>
                <a:satMod val="110000"/>
                <a:lumMod val="100000"/>
                <a:shade val="100000"/>
              </a:schemeClr>
            </a:gs>
            <a:gs pos="100000">
              <a:schemeClr val="accent3">
                <a:hueOff val="1084240"/>
                <a:satOff val="40000"/>
                <a:lumOff val="-588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rot="10800000">
        <a:off x="3458744" y="2848719"/>
        <a:ext cx="73357" cy="188848"/>
      </dsp:txXfrm>
    </dsp:sp>
    <dsp:sp modelId="{9BE4C381-EC82-474C-A2F3-98C2F3728923}">
      <dsp:nvSpPr>
        <dsp:cNvPr id="0" name=""/>
        <dsp:cNvSpPr/>
      </dsp:nvSpPr>
      <dsp:spPr>
        <a:xfrm>
          <a:off x="2204818" y="2798373"/>
          <a:ext cx="1304766" cy="932582"/>
        </a:xfrm>
        <a:prstGeom prst="ellipse">
          <a:avLst/>
        </a:prstGeom>
        <a:gradFill rotWithShape="0">
          <a:gsLst>
            <a:gs pos="0">
              <a:schemeClr val="accent3">
                <a:hueOff val="1626359"/>
                <a:satOff val="60000"/>
                <a:lumOff val="-8824"/>
                <a:alphaOff val="0"/>
                <a:satMod val="103000"/>
                <a:lumMod val="102000"/>
                <a:tint val="94000"/>
              </a:schemeClr>
            </a:gs>
            <a:gs pos="50000">
              <a:schemeClr val="accent3">
                <a:hueOff val="1626359"/>
                <a:satOff val="60000"/>
                <a:lumOff val="-8824"/>
                <a:alphaOff val="0"/>
                <a:satMod val="110000"/>
                <a:lumMod val="100000"/>
                <a:shade val="100000"/>
              </a:schemeClr>
            </a:gs>
            <a:gs pos="100000">
              <a:schemeClr val="accent3">
                <a:hueOff val="1626359"/>
                <a:satOff val="60000"/>
                <a:lumOff val="-882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GESTIÓN LOGÍSTICA Y EXPORTACIONES</a:t>
          </a:r>
        </a:p>
      </dsp:txBody>
      <dsp:txXfrm>
        <a:off x="2395897" y="2934946"/>
        <a:ext cx="922608" cy="659436"/>
      </dsp:txXfrm>
    </dsp:sp>
    <dsp:sp modelId="{2D50F18A-5598-4F84-8924-26DA143062AC}">
      <dsp:nvSpPr>
        <dsp:cNvPr id="0" name=""/>
        <dsp:cNvSpPr/>
      </dsp:nvSpPr>
      <dsp:spPr>
        <a:xfrm rot="12600000">
          <a:off x="2221608" y="2768941"/>
          <a:ext cx="99106" cy="314746"/>
        </a:xfrm>
        <a:prstGeom prst="rightArrow">
          <a:avLst>
            <a:gd name="adj1" fmla="val 60000"/>
            <a:gd name="adj2" fmla="val 50000"/>
          </a:avLst>
        </a:prstGeom>
        <a:gradFill rotWithShape="0">
          <a:gsLst>
            <a:gs pos="0">
              <a:schemeClr val="accent3">
                <a:hueOff val="1626359"/>
                <a:satOff val="60000"/>
                <a:lumOff val="-8824"/>
                <a:alphaOff val="0"/>
                <a:satMod val="103000"/>
                <a:lumMod val="102000"/>
                <a:tint val="94000"/>
              </a:schemeClr>
            </a:gs>
            <a:gs pos="50000">
              <a:schemeClr val="accent3">
                <a:hueOff val="1626359"/>
                <a:satOff val="60000"/>
                <a:lumOff val="-8824"/>
                <a:alphaOff val="0"/>
                <a:satMod val="110000"/>
                <a:lumMod val="100000"/>
                <a:shade val="100000"/>
              </a:schemeClr>
            </a:gs>
            <a:gs pos="100000">
              <a:schemeClr val="accent3">
                <a:hueOff val="1626359"/>
                <a:satOff val="60000"/>
                <a:lumOff val="-882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rot="10800000">
        <a:off x="2249348" y="2839323"/>
        <a:ext cx="69374" cy="188848"/>
      </dsp:txXfrm>
    </dsp:sp>
    <dsp:sp modelId="{F08D86D7-E5BB-4377-B445-2271FA67D9CA}">
      <dsp:nvSpPr>
        <dsp:cNvPr id="0" name=""/>
        <dsp:cNvSpPr/>
      </dsp:nvSpPr>
      <dsp:spPr>
        <a:xfrm>
          <a:off x="913998" y="2098833"/>
          <a:ext cx="1463128" cy="932582"/>
        </a:xfrm>
        <a:prstGeom prst="ellipse">
          <a:avLst/>
        </a:prstGeom>
        <a:gradFill rotWithShape="0">
          <a:gsLst>
            <a:gs pos="0">
              <a:schemeClr val="accent3">
                <a:hueOff val="2168479"/>
                <a:satOff val="80000"/>
                <a:lumOff val="-11765"/>
                <a:alphaOff val="0"/>
                <a:satMod val="103000"/>
                <a:lumMod val="102000"/>
                <a:tint val="94000"/>
              </a:schemeClr>
            </a:gs>
            <a:gs pos="50000">
              <a:schemeClr val="accent3">
                <a:hueOff val="2168479"/>
                <a:satOff val="80000"/>
                <a:lumOff val="-11765"/>
                <a:alphaOff val="0"/>
                <a:satMod val="110000"/>
                <a:lumMod val="100000"/>
                <a:shade val="100000"/>
              </a:schemeClr>
            </a:gs>
            <a:gs pos="100000">
              <a:schemeClr val="accent3">
                <a:hueOff val="2168479"/>
                <a:satOff val="80000"/>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SIMPLIFICACIÓN ADMINISTRATIVA</a:t>
          </a:r>
        </a:p>
      </dsp:txBody>
      <dsp:txXfrm>
        <a:off x="1128268" y="2235406"/>
        <a:ext cx="1034588" cy="659436"/>
      </dsp:txXfrm>
    </dsp:sp>
    <dsp:sp modelId="{E3CED8AA-D796-409D-B5DE-B2B09E9E922B}">
      <dsp:nvSpPr>
        <dsp:cNvPr id="0" name=""/>
        <dsp:cNvSpPr/>
      </dsp:nvSpPr>
      <dsp:spPr>
        <a:xfrm rot="16145066">
          <a:off x="1549020" y="1783084"/>
          <a:ext cx="173118" cy="314746"/>
        </a:xfrm>
        <a:prstGeom prst="rightArrow">
          <a:avLst>
            <a:gd name="adj1" fmla="val 60000"/>
            <a:gd name="adj2" fmla="val 50000"/>
          </a:avLst>
        </a:prstGeom>
        <a:gradFill rotWithShape="0">
          <a:gsLst>
            <a:gs pos="0">
              <a:schemeClr val="accent3">
                <a:hueOff val="2168479"/>
                <a:satOff val="80000"/>
                <a:lumOff val="-11765"/>
                <a:alphaOff val="0"/>
                <a:satMod val="103000"/>
                <a:lumMod val="102000"/>
                <a:tint val="94000"/>
              </a:schemeClr>
            </a:gs>
            <a:gs pos="50000">
              <a:schemeClr val="accent3">
                <a:hueOff val="2168479"/>
                <a:satOff val="80000"/>
                <a:lumOff val="-11765"/>
                <a:alphaOff val="0"/>
                <a:satMod val="110000"/>
                <a:lumMod val="100000"/>
                <a:shade val="100000"/>
              </a:schemeClr>
            </a:gs>
            <a:gs pos="100000">
              <a:schemeClr val="accent3">
                <a:hueOff val="2168479"/>
                <a:satOff val="80000"/>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rot="10800000">
        <a:off x="1575402" y="1871997"/>
        <a:ext cx="121183" cy="188848"/>
      </dsp:txXfrm>
    </dsp:sp>
    <dsp:sp modelId="{29251A40-0D47-467E-9BCB-1DD3FA0AE4E0}">
      <dsp:nvSpPr>
        <dsp:cNvPr id="0" name=""/>
        <dsp:cNvSpPr/>
      </dsp:nvSpPr>
      <dsp:spPr>
        <a:xfrm>
          <a:off x="1004079" y="839712"/>
          <a:ext cx="1242721" cy="932582"/>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MX" sz="1000" b="1" kern="1200" dirty="0"/>
            <a:t>PROTECCIÓN DEL CONSUMIDOR</a:t>
          </a:r>
        </a:p>
      </dsp:txBody>
      <dsp:txXfrm>
        <a:off x="1186071" y="976285"/>
        <a:ext cx="878737" cy="659436"/>
      </dsp:txXfrm>
    </dsp:sp>
    <dsp:sp modelId="{21D0218E-AED0-4F0F-8D0A-0CA61E2485D2}">
      <dsp:nvSpPr>
        <dsp:cNvPr id="0" name=""/>
        <dsp:cNvSpPr/>
      </dsp:nvSpPr>
      <dsp:spPr>
        <a:xfrm rot="19732107">
          <a:off x="2160703" y="770749"/>
          <a:ext cx="180755" cy="314746"/>
        </a:xfrm>
        <a:prstGeom prst="rightArrow">
          <a:avLst>
            <a:gd name="adj1" fmla="val 60000"/>
            <a:gd name="adj2" fmla="val 5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s-MX" sz="1050" kern="1200"/>
        </a:p>
      </dsp:txBody>
      <dsp:txXfrm>
        <a:off x="2164608" y="847716"/>
        <a:ext cx="126529" cy="18884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BO"/>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9CB6A74-7DEB-41A2-930C-83A6E7FD3904}" type="datetimeFigureOut">
              <a:rPr lang="es-BO" smtClean="0"/>
              <a:t>16/6/2026</a:t>
            </a:fld>
            <a:endParaRPr lang="es-BO"/>
          </a:p>
        </p:txBody>
      </p:sp>
      <p:sp>
        <p:nvSpPr>
          <p:cNvPr id="4" name="Marcador de imagen de diapositiva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BO"/>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BO"/>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B746FF4-9872-4D4F-9F0F-A4FBA87762DA}" type="slidenum">
              <a:rPr lang="es-BO" smtClean="0"/>
              <a:t>‹Nº›</a:t>
            </a:fld>
            <a:endParaRPr lang="es-BO"/>
          </a:p>
        </p:txBody>
      </p:sp>
    </p:spTree>
    <p:extLst>
      <p:ext uri="{BB962C8B-B14F-4D97-AF65-F5344CB8AC3E}">
        <p14:creationId xmlns:p14="http://schemas.microsoft.com/office/powerpoint/2010/main" val="126407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2</a:t>
            </a:fld>
            <a:endParaRPr lang="es-MX"/>
          </a:p>
        </p:txBody>
      </p:sp>
    </p:spTree>
    <p:extLst>
      <p:ext uri="{BB962C8B-B14F-4D97-AF65-F5344CB8AC3E}">
        <p14:creationId xmlns:p14="http://schemas.microsoft.com/office/powerpoint/2010/main" val="1921149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4</a:t>
            </a:fld>
            <a:endParaRPr lang="es-MX"/>
          </a:p>
        </p:txBody>
      </p:sp>
    </p:spTree>
    <p:extLst>
      <p:ext uri="{BB962C8B-B14F-4D97-AF65-F5344CB8AC3E}">
        <p14:creationId xmlns:p14="http://schemas.microsoft.com/office/powerpoint/2010/main" val="1266618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5</a:t>
            </a:fld>
            <a:endParaRPr lang="es-MX"/>
          </a:p>
        </p:txBody>
      </p:sp>
    </p:spTree>
    <p:extLst>
      <p:ext uri="{BB962C8B-B14F-4D97-AF65-F5344CB8AC3E}">
        <p14:creationId xmlns:p14="http://schemas.microsoft.com/office/powerpoint/2010/main" val="1689791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6</a:t>
            </a:fld>
            <a:endParaRPr lang="es-MX"/>
          </a:p>
        </p:txBody>
      </p:sp>
    </p:spTree>
    <p:extLst>
      <p:ext uri="{BB962C8B-B14F-4D97-AF65-F5344CB8AC3E}">
        <p14:creationId xmlns:p14="http://schemas.microsoft.com/office/powerpoint/2010/main" val="184935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7</a:t>
            </a:fld>
            <a:endParaRPr lang="es-MX"/>
          </a:p>
        </p:txBody>
      </p:sp>
    </p:spTree>
    <p:extLst>
      <p:ext uri="{BB962C8B-B14F-4D97-AF65-F5344CB8AC3E}">
        <p14:creationId xmlns:p14="http://schemas.microsoft.com/office/powerpoint/2010/main" val="1345470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8</a:t>
            </a:fld>
            <a:endParaRPr lang="es-MX"/>
          </a:p>
        </p:txBody>
      </p:sp>
    </p:spTree>
    <p:extLst>
      <p:ext uri="{BB962C8B-B14F-4D97-AF65-F5344CB8AC3E}">
        <p14:creationId xmlns:p14="http://schemas.microsoft.com/office/powerpoint/2010/main" val="4023274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9</a:t>
            </a:fld>
            <a:endParaRPr lang="es-MX"/>
          </a:p>
        </p:txBody>
      </p:sp>
    </p:spTree>
    <p:extLst>
      <p:ext uri="{BB962C8B-B14F-4D97-AF65-F5344CB8AC3E}">
        <p14:creationId xmlns:p14="http://schemas.microsoft.com/office/powerpoint/2010/main" val="146615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10</a:t>
            </a:fld>
            <a:endParaRPr lang="es-MX"/>
          </a:p>
        </p:txBody>
      </p:sp>
    </p:spTree>
    <p:extLst>
      <p:ext uri="{BB962C8B-B14F-4D97-AF65-F5344CB8AC3E}">
        <p14:creationId xmlns:p14="http://schemas.microsoft.com/office/powerpoint/2010/main" val="1541821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11</a:t>
            </a:fld>
            <a:endParaRPr lang="es-MX"/>
          </a:p>
        </p:txBody>
      </p:sp>
    </p:spTree>
    <p:extLst>
      <p:ext uri="{BB962C8B-B14F-4D97-AF65-F5344CB8AC3E}">
        <p14:creationId xmlns:p14="http://schemas.microsoft.com/office/powerpoint/2010/main" val="2474888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17</a:t>
            </a:fld>
            <a:endParaRPr lang="es-MX"/>
          </a:p>
        </p:txBody>
      </p:sp>
    </p:spTree>
    <p:extLst>
      <p:ext uri="{BB962C8B-B14F-4D97-AF65-F5344CB8AC3E}">
        <p14:creationId xmlns:p14="http://schemas.microsoft.com/office/powerpoint/2010/main" val="1286154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156E7-75CD-69A6-462F-F389295450A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5F92BFE-121C-229C-CA9F-0EA00D126DA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48E3A25-FC4F-5DDE-F73B-A65950306A8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1CB72BD-C0A7-B026-20FD-3415789B6491}"/>
              </a:ext>
            </a:extLst>
          </p:cNvPr>
          <p:cNvSpPr>
            <a:spLocks noGrp="1"/>
          </p:cNvSpPr>
          <p:nvPr>
            <p:ph type="sldNum" sz="quarter" idx="10"/>
          </p:nvPr>
        </p:nvSpPr>
        <p:spPr/>
        <p:txBody>
          <a:bodyPr/>
          <a:lstStyle/>
          <a:p>
            <a:fld id="{877B01DB-F134-4D7A-BBFB-7133D5A2A01C}" type="slidenum">
              <a:rPr lang="es-MX" smtClean="0"/>
              <a:t>26</a:t>
            </a:fld>
            <a:endParaRPr lang="es-MX"/>
          </a:p>
        </p:txBody>
      </p:sp>
    </p:spTree>
    <p:extLst>
      <p:ext uri="{BB962C8B-B14F-4D97-AF65-F5344CB8AC3E}">
        <p14:creationId xmlns:p14="http://schemas.microsoft.com/office/powerpoint/2010/main" val="2881958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dfc0067c72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3dfc0067c72_0_0: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3dfc0067c72_0_0: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27</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dfc0067c72_0_4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3dfc0067c72_0_48: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dfc0067c72_0_48: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29</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dfc0067c72_15_3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3dfc0067c72_15_33: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g3dfc0067c72_15_33: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30</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dfc0067c72_27_1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dfc0067c72_27_13: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3dfc0067c72_27_13: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31</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dfc0067c72_24_16:notes"/>
          <p:cNvSpPr txBox="1">
            <a:spLocks noGrp="1"/>
          </p:cNvSpPr>
          <p:nvPr>
            <p:ph type="body" idx="1"/>
          </p:nvPr>
        </p:nvSpPr>
        <p:spPr>
          <a:xfrm>
            <a:off x="680383" y="4777620"/>
            <a:ext cx="5436909" cy="390957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g3dfc0067c72_24_1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680383" y="4777620"/>
            <a:ext cx="5436909" cy="390957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7:notes"/>
          <p:cNvSpPr txBox="1">
            <a:spLocks noGrp="1"/>
          </p:cNvSpPr>
          <p:nvPr>
            <p:ph type="sldNum" idx="12"/>
          </p:nvPr>
        </p:nvSpPr>
        <p:spPr>
          <a:xfrm>
            <a:off x="3849862" y="9429780"/>
            <a:ext cx="2946275" cy="49844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33</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fc0067c72_0_7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dfc0067c72_0_7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2518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ddd17ccbbf_14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3ddd17ccbbf_14_0: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g3ddd17ccbbf_14_0: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36</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D1156CF3-2A42-8616-7AAD-319472EA3339}"/>
            </a:ext>
          </a:extLst>
        </p:cNvPr>
        <p:cNvGrpSpPr/>
        <p:nvPr/>
      </p:nvGrpSpPr>
      <p:grpSpPr>
        <a:xfrm>
          <a:off x="0" y="0"/>
          <a:ext cx="0" cy="0"/>
          <a:chOff x="0" y="0"/>
          <a:chExt cx="0" cy="0"/>
        </a:xfrm>
      </p:grpSpPr>
      <p:sp>
        <p:nvSpPr>
          <p:cNvPr id="210" name="Google Shape;210;g3ddd17ccbbf_14_14:notes">
            <a:extLst>
              <a:ext uri="{FF2B5EF4-FFF2-40B4-BE49-F238E27FC236}">
                <a16:creationId xmlns:a16="http://schemas.microsoft.com/office/drawing/2014/main" id="{626BF2AB-CF64-6FFB-1B8C-23DF9F35F2A5}"/>
              </a:ext>
            </a:extLst>
          </p:cNvPr>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3ddd17ccbbf_14_14:notes">
            <a:extLst>
              <a:ext uri="{FF2B5EF4-FFF2-40B4-BE49-F238E27FC236}">
                <a16:creationId xmlns:a16="http://schemas.microsoft.com/office/drawing/2014/main" id="{E4FDF5E3-B177-C904-9144-5B98BE77B844}"/>
              </a:ext>
            </a:extLst>
          </p:cNvPr>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3ddd17ccbbf_14_14:notes">
            <a:extLst>
              <a:ext uri="{FF2B5EF4-FFF2-40B4-BE49-F238E27FC236}">
                <a16:creationId xmlns:a16="http://schemas.microsoft.com/office/drawing/2014/main" id="{A87E83F8-7BD8-CCE4-50FF-9A7123FE1EB6}"/>
              </a:ext>
            </a:extLst>
          </p:cNvPr>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39</a:t>
            </a:fld>
            <a:endParaRPr/>
          </a:p>
        </p:txBody>
      </p:sp>
    </p:spTree>
    <p:extLst>
      <p:ext uri="{BB962C8B-B14F-4D97-AF65-F5344CB8AC3E}">
        <p14:creationId xmlns:p14="http://schemas.microsoft.com/office/powerpoint/2010/main" val="795938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4997C1C5-2DBD-A58F-6A19-82807DAF5A49}"/>
            </a:ext>
          </a:extLst>
        </p:cNvPr>
        <p:cNvGrpSpPr/>
        <p:nvPr/>
      </p:nvGrpSpPr>
      <p:grpSpPr>
        <a:xfrm>
          <a:off x="0" y="0"/>
          <a:ext cx="0" cy="0"/>
          <a:chOff x="0" y="0"/>
          <a:chExt cx="0" cy="0"/>
        </a:xfrm>
      </p:grpSpPr>
      <p:sp>
        <p:nvSpPr>
          <p:cNvPr id="210" name="Google Shape;210;g3ddd17ccbbf_14_14:notes">
            <a:extLst>
              <a:ext uri="{FF2B5EF4-FFF2-40B4-BE49-F238E27FC236}">
                <a16:creationId xmlns:a16="http://schemas.microsoft.com/office/drawing/2014/main" id="{263F2656-56EA-720B-8449-56EDC221E221}"/>
              </a:ext>
            </a:extLst>
          </p:cNvPr>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3ddd17ccbbf_14_14:notes">
            <a:extLst>
              <a:ext uri="{FF2B5EF4-FFF2-40B4-BE49-F238E27FC236}">
                <a16:creationId xmlns:a16="http://schemas.microsoft.com/office/drawing/2014/main" id="{784FB1EE-CEDA-FD70-9CAD-7771C8DBB368}"/>
              </a:ext>
            </a:extLst>
          </p:cNvPr>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3ddd17ccbbf_14_14:notes">
            <a:extLst>
              <a:ext uri="{FF2B5EF4-FFF2-40B4-BE49-F238E27FC236}">
                <a16:creationId xmlns:a16="http://schemas.microsoft.com/office/drawing/2014/main" id="{5E6201A9-9A8D-FB08-C8E5-C355555B4DED}"/>
              </a:ext>
            </a:extLst>
          </p:cNvPr>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40</a:t>
            </a:fld>
            <a:endParaRPr/>
          </a:p>
        </p:txBody>
      </p:sp>
    </p:spTree>
    <p:extLst>
      <p:ext uri="{BB962C8B-B14F-4D97-AF65-F5344CB8AC3E}">
        <p14:creationId xmlns:p14="http://schemas.microsoft.com/office/powerpoint/2010/main" val="2047176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4997C1C5-2DBD-A58F-6A19-82807DAF5A49}"/>
            </a:ext>
          </a:extLst>
        </p:cNvPr>
        <p:cNvGrpSpPr/>
        <p:nvPr/>
      </p:nvGrpSpPr>
      <p:grpSpPr>
        <a:xfrm>
          <a:off x="0" y="0"/>
          <a:ext cx="0" cy="0"/>
          <a:chOff x="0" y="0"/>
          <a:chExt cx="0" cy="0"/>
        </a:xfrm>
      </p:grpSpPr>
      <p:sp>
        <p:nvSpPr>
          <p:cNvPr id="210" name="Google Shape;210;g3ddd17ccbbf_14_14:notes">
            <a:extLst>
              <a:ext uri="{FF2B5EF4-FFF2-40B4-BE49-F238E27FC236}">
                <a16:creationId xmlns:a16="http://schemas.microsoft.com/office/drawing/2014/main" id="{263F2656-56EA-720B-8449-56EDC221E221}"/>
              </a:ext>
            </a:extLst>
          </p:cNvPr>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3ddd17ccbbf_14_14:notes">
            <a:extLst>
              <a:ext uri="{FF2B5EF4-FFF2-40B4-BE49-F238E27FC236}">
                <a16:creationId xmlns:a16="http://schemas.microsoft.com/office/drawing/2014/main" id="{784FB1EE-CEDA-FD70-9CAD-7771C8DBB368}"/>
              </a:ext>
            </a:extLst>
          </p:cNvPr>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3ddd17ccbbf_14_14:notes">
            <a:extLst>
              <a:ext uri="{FF2B5EF4-FFF2-40B4-BE49-F238E27FC236}">
                <a16:creationId xmlns:a16="http://schemas.microsoft.com/office/drawing/2014/main" id="{5E6201A9-9A8D-FB08-C8E5-C355555B4DED}"/>
              </a:ext>
            </a:extLst>
          </p:cNvPr>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41</a:t>
            </a:fld>
            <a:endParaRPr/>
          </a:p>
        </p:txBody>
      </p:sp>
    </p:spTree>
    <p:extLst>
      <p:ext uri="{BB962C8B-B14F-4D97-AF65-F5344CB8AC3E}">
        <p14:creationId xmlns:p14="http://schemas.microsoft.com/office/powerpoint/2010/main" val="2368131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fc0067c72_0_7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dfc0067c72_0_7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3338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dfc0067c72_0_4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3dfc0067c72_0_48: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dfc0067c72_0_48: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43</a:t>
            </a:fld>
            <a:endParaRPr/>
          </a:p>
        </p:txBody>
      </p:sp>
    </p:spTree>
    <p:extLst>
      <p:ext uri="{BB962C8B-B14F-4D97-AF65-F5344CB8AC3E}">
        <p14:creationId xmlns:p14="http://schemas.microsoft.com/office/powerpoint/2010/main" val="3030560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dfc0067c72_0_61: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g3dfc0067c72_0_6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fc0067c72_0_7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dfc0067c72_0_7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fc0067c72_0_7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dfc0067c72_0_7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1430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dfc0067c72_0_9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g3dfc0067c72_0_9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dfc0067c72_0_107: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g3dfc0067c72_0_10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fc0067c72_0_74:notes"/>
          <p:cNvSpPr txBox="1">
            <a:spLocks noGrp="1"/>
          </p:cNvSpPr>
          <p:nvPr>
            <p:ph type="body" idx="1"/>
          </p:nvPr>
        </p:nvSpPr>
        <p:spPr>
          <a:xfrm>
            <a:off x="701675" y="4473576"/>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dfc0067c72_0_7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4684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877B01DB-F134-4D7A-BBFB-7133D5A2A01C}" type="slidenum">
              <a:rPr lang="es-MX" smtClean="0"/>
              <a:t>50</a:t>
            </a:fld>
            <a:endParaRPr lang="es-MX"/>
          </a:p>
        </p:txBody>
      </p:sp>
    </p:spTree>
    <p:extLst>
      <p:ext uri="{BB962C8B-B14F-4D97-AF65-F5344CB8AC3E}">
        <p14:creationId xmlns:p14="http://schemas.microsoft.com/office/powerpoint/2010/main" val="864235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5"/>
          </p:nvPr>
        </p:nvSpPr>
        <p:spPr/>
        <p:txBody>
          <a:bodyPr/>
          <a:lstStyle/>
          <a:p>
            <a:fld id="{F175B19B-47D7-4178-B1E9-3E9528AE8468}" type="slidenum">
              <a:rPr lang="es-BO" smtClean="0"/>
              <a:t>57</a:t>
            </a:fld>
            <a:endParaRPr lang="es-BO"/>
          </a:p>
        </p:txBody>
      </p:sp>
    </p:spTree>
    <p:extLst>
      <p:ext uri="{BB962C8B-B14F-4D97-AF65-F5344CB8AC3E}">
        <p14:creationId xmlns:p14="http://schemas.microsoft.com/office/powerpoint/2010/main" val="31222318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9E5A8-BC4B-71E8-EA5E-18321BFDE58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F51FB25-C9C8-AA15-80EA-4F2BF5FC036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A640BAA-E3C1-ED11-F5B0-7086E9C4A9B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6BD1497-C806-CFF6-5A83-033FED463D77}"/>
              </a:ext>
            </a:extLst>
          </p:cNvPr>
          <p:cNvSpPr>
            <a:spLocks noGrp="1"/>
          </p:cNvSpPr>
          <p:nvPr>
            <p:ph type="sldNum" sz="quarter" idx="10"/>
          </p:nvPr>
        </p:nvSpPr>
        <p:spPr/>
        <p:txBody>
          <a:bodyPr/>
          <a:lstStyle/>
          <a:p>
            <a:fld id="{877B01DB-F134-4D7A-BBFB-7133D5A2A01C}" type="slidenum">
              <a:rPr lang="es-MX" smtClean="0"/>
              <a:t>59</a:t>
            </a:fld>
            <a:endParaRPr lang="es-MX"/>
          </a:p>
        </p:txBody>
      </p:sp>
    </p:spTree>
    <p:extLst>
      <p:ext uri="{BB962C8B-B14F-4D97-AF65-F5344CB8AC3E}">
        <p14:creationId xmlns:p14="http://schemas.microsoft.com/office/powerpoint/2010/main" val="838598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76</a:t>
            </a:fld>
            <a:endParaRPr lang="es-MX"/>
          </a:p>
        </p:txBody>
      </p:sp>
    </p:spTree>
    <p:extLst>
      <p:ext uri="{BB962C8B-B14F-4D97-AF65-F5344CB8AC3E}">
        <p14:creationId xmlns:p14="http://schemas.microsoft.com/office/powerpoint/2010/main" val="22255052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7D57F-6302-7512-2567-A86FBD4AFD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0368AF-3C75-C96A-7CED-575D530523A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C246F0F-0C42-DDB8-FA34-3503C9DF44F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62F7711-07CD-2274-EA94-6E4BC320189C}"/>
              </a:ext>
            </a:extLst>
          </p:cNvPr>
          <p:cNvSpPr>
            <a:spLocks noGrp="1"/>
          </p:cNvSpPr>
          <p:nvPr>
            <p:ph type="sldNum" sz="quarter" idx="10"/>
          </p:nvPr>
        </p:nvSpPr>
        <p:spPr/>
        <p:txBody>
          <a:bodyPr/>
          <a:lstStyle/>
          <a:p>
            <a:fld id="{877B01DB-F134-4D7A-BBFB-7133D5A2A01C}" type="slidenum">
              <a:rPr lang="es-MX" smtClean="0"/>
              <a:t>83</a:t>
            </a:fld>
            <a:endParaRPr lang="es-MX"/>
          </a:p>
        </p:txBody>
      </p:sp>
    </p:spTree>
    <p:extLst>
      <p:ext uri="{BB962C8B-B14F-4D97-AF65-F5344CB8AC3E}">
        <p14:creationId xmlns:p14="http://schemas.microsoft.com/office/powerpoint/2010/main" val="2240059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156E7-75CD-69A6-462F-F389295450A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5F92BFE-121C-229C-CA9F-0EA00D126DA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48E3A25-FC4F-5DDE-F73B-A65950306A8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1CB72BD-C0A7-B026-20FD-3415789B6491}"/>
              </a:ext>
            </a:extLst>
          </p:cNvPr>
          <p:cNvSpPr>
            <a:spLocks noGrp="1"/>
          </p:cNvSpPr>
          <p:nvPr>
            <p:ph type="sldNum" sz="quarter" idx="10"/>
          </p:nvPr>
        </p:nvSpPr>
        <p:spPr/>
        <p:txBody>
          <a:bodyPr/>
          <a:lstStyle/>
          <a:p>
            <a:fld id="{877B01DB-F134-4D7A-BBFB-7133D5A2A01C}" type="slidenum">
              <a:rPr lang="es-MX" smtClean="0"/>
              <a:t>98</a:t>
            </a:fld>
            <a:endParaRPr lang="es-MX"/>
          </a:p>
        </p:txBody>
      </p:sp>
    </p:spTree>
    <p:extLst>
      <p:ext uri="{BB962C8B-B14F-4D97-AF65-F5344CB8AC3E}">
        <p14:creationId xmlns:p14="http://schemas.microsoft.com/office/powerpoint/2010/main" val="2262576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dfc0067c72_15_3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3dfc0067c72_15_33: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g3dfc0067c72_15_33: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99</a:t>
            </a:fld>
            <a:endParaRPr/>
          </a:p>
        </p:txBody>
      </p:sp>
    </p:spTree>
    <p:extLst>
      <p:ext uri="{BB962C8B-B14F-4D97-AF65-F5344CB8AC3E}">
        <p14:creationId xmlns:p14="http://schemas.microsoft.com/office/powerpoint/2010/main" val="3955281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dfc0067c72_27_1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dfc0067c72_27_13: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3dfc0067c72_27_13: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100</a:t>
            </a:fld>
            <a:endParaRPr/>
          </a:p>
        </p:txBody>
      </p:sp>
    </p:spTree>
    <p:extLst>
      <p:ext uri="{BB962C8B-B14F-4D97-AF65-F5344CB8AC3E}">
        <p14:creationId xmlns:p14="http://schemas.microsoft.com/office/powerpoint/2010/main" val="830565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dfc0067c72_24_16:notes"/>
          <p:cNvSpPr txBox="1">
            <a:spLocks noGrp="1"/>
          </p:cNvSpPr>
          <p:nvPr>
            <p:ph type="body" idx="1"/>
          </p:nvPr>
        </p:nvSpPr>
        <p:spPr>
          <a:xfrm>
            <a:off x="680383" y="4777620"/>
            <a:ext cx="5436909" cy="390957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g3dfc0067c72_24_1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77711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103</a:t>
            </a:fld>
            <a:endParaRPr lang="es-MX"/>
          </a:p>
        </p:txBody>
      </p:sp>
    </p:spTree>
    <p:extLst>
      <p:ext uri="{BB962C8B-B14F-4D97-AF65-F5344CB8AC3E}">
        <p14:creationId xmlns:p14="http://schemas.microsoft.com/office/powerpoint/2010/main" val="1688573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5A75-D5BE-0643-177C-65A6A7C086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24BDB01-EA13-7E9C-4DF9-5FB1EAB2229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5A3A3D8-F388-D38C-68DA-E0F4A1ED1E6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AF3A92-F20D-CD2F-FDA4-B7E06C864D26}"/>
              </a:ext>
            </a:extLst>
          </p:cNvPr>
          <p:cNvSpPr>
            <a:spLocks noGrp="1"/>
          </p:cNvSpPr>
          <p:nvPr>
            <p:ph type="sldNum" sz="quarter" idx="10"/>
          </p:nvPr>
        </p:nvSpPr>
        <p:spPr/>
        <p:txBody>
          <a:bodyPr/>
          <a:lstStyle/>
          <a:p>
            <a:fld id="{877B01DB-F134-4D7A-BBFB-7133D5A2A01C}" type="slidenum">
              <a:rPr lang="es-MX" smtClean="0"/>
              <a:t>107</a:t>
            </a:fld>
            <a:endParaRPr lang="es-MX"/>
          </a:p>
        </p:txBody>
      </p:sp>
    </p:spTree>
    <p:extLst>
      <p:ext uri="{BB962C8B-B14F-4D97-AF65-F5344CB8AC3E}">
        <p14:creationId xmlns:p14="http://schemas.microsoft.com/office/powerpoint/2010/main" val="1060071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78A9968-504A-487B-98F3-0BD19ED83DE5}" type="datetimeFigureOut">
              <a:rPr lang="es-BO" smtClean="0"/>
              <a:t>16/6/2026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hasCustomPrompt="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A9968-504A-487B-98F3-0BD19ED83DE5}" type="datetimeFigureOut">
              <a:rPr lang="es-BO" smtClean="0"/>
              <a:t>16/6/2026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78A9968-504A-487B-98F3-0BD19ED83DE5}" type="datetimeFigureOut">
              <a:rPr lang="es-BO" smtClean="0"/>
              <a:t>16/6/2026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hasCustomPrompt="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hasCustomPrompt="1"/>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78A9968-504A-487B-98F3-0BD19ED83DE5}" type="datetimeFigureOut">
              <a:rPr lang="es-BO" smtClean="0"/>
              <a:t>16/6/2026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hasCustomPrompt="1"/>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hasCustomPrompt="1"/>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78A9968-504A-487B-98F3-0BD19ED83DE5}" type="datetimeFigureOut">
              <a:rPr lang="es-BO" smtClean="0"/>
              <a:t>16/6/2026</a:t>
            </a:fld>
            <a:endParaRPr lang="es-BO"/>
          </a:p>
        </p:txBody>
      </p:sp>
      <p:sp>
        <p:nvSpPr>
          <p:cNvPr id="8" name="Footer Placeholder 7"/>
          <p:cNvSpPr>
            <a:spLocks noGrp="1"/>
          </p:cNvSpPr>
          <p:nvPr>
            <p:ph type="ftr" sz="quarter" idx="11"/>
          </p:nvPr>
        </p:nvSpPr>
        <p:spPr/>
        <p:txBody>
          <a:bodyPr/>
          <a:lstStyle/>
          <a:p>
            <a:endParaRPr lang="es-BO"/>
          </a:p>
        </p:txBody>
      </p:sp>
      <p:sp>
        <p:nvSpPr>
          <p:cNvPr id="9" name="Slide Number Placeholder 8"/>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78A9968-504A-487B-98F3-0BD19ED83DE5}" type="datetimeFigureOut">
              <a:rPr lang="es-BO" smtClean="0"/>
              <a:t>16/6/2026</a:t>
            </a:fld>
            <a:endParaRPr lang="es-BO"/>
          </a:p>
        </p:txBody>
      </p:sp>
      <p:sp>
        <p:nvSpPr>
          <p:cNvPr id="4" name="Footer Placeholder 3"/>
          <p:cNvSpPr>
            <a:spLocks noGrp="1"/>
          </p:cNvSpPr>
          <p:nvPr>
            <p:ph type="ftr" sz="quarter" idx="11"/>
          </p:nvPr>
        </p:nvSpPr>
        <p:spPr/>
        <p:txBody>
          <a:bodyPr/>
          <a:lstStyle/>
          <a:p>
            <a:endParaRPr lang="es-BO"/>
          </a:p>
        </p:txBody>
      </p:sp>
      <p:sp>
        <p:nvSpPr>
          <p:cNvPr id="5" name="Slide Number Placeholder 4"/>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A9968-504A-487B-98F3-0BD19ED83DE5}" type="datetimeFigureOut">
              <a:rPr lang="es-BO" smtClean="0"/>
              <a:t>16/6/2026</a:t>
            </a:fld>
            <a:endParaRPr lang="es-BO"/>
          </a:p>
        </p:txBody>
      </p:sp>
      <p:sp>
        <p:nvSpPr>
          <p:cNvPr id="3" name="Footer Placeholder 2"/>
          <p:cNvSpPr>
            <a:spLocks noGrp="1"/>
          </p:cNvSpPr>
          <p:nvPr>
            <p:ph type="ftr" sz="quarter" idx="11"/>
          </p:nvPr>
        </p:nvSpPr>
        <p:spPr/>
        <p:txBody>
          <a:bodyPr/>
          <a:lstStyle/>
          <a:p>
            <a:endParaRPr lang="es-BO"/>
          </a:p>
        </p:txBody>
      </p:sp>
      <p:sp>
        <p:nvSpPr>
          <p:cNvPr id="4" name="Slide Number Placeholder 3"/>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A78A9968-504A-487B-98F3-0BD19ED83DE5}" type="datetimeFigureOut">
              <a:rPr lang="es-BO" smtClean="0"/>
              <a:t>16/6/2026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A78A9968-504A-487B-98F3-0BD19ED83DE5}" type="datetimeFigureOut">
              <a:rPr lang="es-BO" smtClean="0"/>
              <a:t>16/6/2026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A9968-504A-487B-98F3-0BD19ED83DE5}" type="datetimeFigureOut">
              <a:rPr lang="es-BO" smtClean="0"/>
              <a:t>16/6/2026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78A9968-504A-487B-98F3-0BD19ED83DE5}" type="datetimeFigureOut">
              <a:rPr lang="es-BO" smtClean="0"/>
              <a:t>16/6/2026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92CFCCE8-8F29-43A5-8744-D581B5F82D74}" type="slidenum">
              <a:rPr lang="es-BO" smtClean="0"/>
              <a:t>‹Nº›</a:t>
            </a:fld>
            <a:endParaRPr lang="es-B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8A9968-504A-487B-98F3-0BD19ED83DE5}" type="datetimeFigureOut">
              <a:rPr lang="es-BO" smtClean="0"/>
              <a:t>16/6/2026</a:t>
            </a:fld>
            <a:endParaRPr lang="es-B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FCCE8-8F29-43A5-8744-D581B5F82D74}" type="slidenum">
              <a:rPr lang="es-BO" smtClean="0"/>
              <a:t>‹Nº›</a:t>
            </a:fld>
            <a:endParaRPr lang="es-B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 Id="rId14" Type="http://schemas.openxmlformats.org/officeDocument/2006/relationships/image" Target="../media/image18.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jpg"/><Relationship Id="rId7"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jpg"/><Relationship Id="rId9" Type="http://schemas.openxmlformats.org/officeDocument/2006/relationships/image" Target="../media/image54.jpg"/></Relationships>
</file>

<file path=ppt/slides/_rels/slide3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74.svg"/><Relationship Id="rId3" Type="http://schemas.openxmlformats.org/officeDocument/2006/relationships/image" Target="../media/image64.svg"/><Relationship Id="rId7" Type="http://schemas.openxmlformats.org/officeDocument/2006/relationships/image" Target="../media/image68.svg"/><Relationship Id="rId12" Type="http://schemas.openxmlformats.org/officeDocument/2006/relationships/image" Target="../media/image62.png"/><Relationship Id="rId17" Type="http://schemas.openxmlformats.org/officeDocument/2006/relationships/image" Target="../media/image78.svg"/><Relationship Id="rId2" Type="http://schemas.openxmlformats.org/officeDocument/2006/relationships/image" Target="../media/image57.png"/><Relationship Id="rId16" Type="http://schemas.openxmlformats.org/officeDocument/2006/relationships/image" Target="../media/image64.png"/><Relationship Id="rId1" Type="http://schemas.openxmlformats.org/officeDocument/2006/relationships/slideLayout" Target="../slideLayouts/slideLayout4.xml"/><Relationship Id="rId6" Type="http://schemas.openxmlformats.org/officeDocument/2006/relationships/image" Target="../media/image59.png"/><Relationship Id="rId11" Type="http://schemas.openxmlformats.org/officeDocument/2006/relationships/image" Target="../media/image72.svg"/><Relationship Id="rId5" Type="http://schemas.openxmlformats.org/officeDocument/2006/relationships/image" Target="../media/image66.svg"/><Relationship Id="rId15" Type="http://schemas.openxmlformats.org/officeDocument/2006/relationships/image" Target="../media/image76.svg"/><Relationship Id="rId10"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70.svg"/><Relationship Id="rId14" Type="http://schemas.openxmlformats.org/officeDocument/2006/relationships/image" Target="../media/image63.png"/></Relationships>
</file>

<file path=ppt/slides/_rels/slide3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hyperlink" Target="https://svgsilh.com/e91e63/image/35500.html" TargetMode="External"/><Relationship Id="rId4" Type="http://schemas.openxmlformats.org/officeDocument/2006/relationships/diagramLayout" Target="../diagrams/layout3.xml"/><Relationship Id="rId9" Type="http://schemas.openxmlformats.org/officeDocument/2006/relationships/image" Target="../media/image80.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png"/><Relationship Id="rId3" Type="http://schemas.openxmlformats.org/officeDocument/2006/relationships/image" Target="../media/image75.jpeg"/><Relationship Id="rId21" Type="http://schemas.openxmlformats.org/officeDocument/2006/relationships/image" Target="../media/image97.pn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notesSlide" Target="../notesSlides/notesSlide22.xml"/><Relationship Id="rId16" Type="http://schemas.openxmlformats.org/officeDocument/2006/relationships/image" Target="../media/image92.png"/><Relationship Id="rId20"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23" Type="http://schemas.openxmlformats.org/officeDocument/2006/relationships/image" Target="../media/image99.png"/><Relationship Id="rId10" Type="http://schemas.openxmlformats.org/officeDocument/2006/relationships/image" Target="../media/image86.png"/><Relationship Id="rId19" Type="http://schemas.openxmlformats.org/officeDocument/2006/relationships/image" Target="../media/image95.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 Id="rId22" Type="http://schemas.openxmlformats.org/officeDocument/2006/relationships/image" Target="../media/image98.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hyperlink" Target="https://svgsilh.com/e91e63/image/35500.html" TargetMode="External"/><Relationship Id="rId4" Type="http://schemas.openxmlformats.org/officeDocument/2006/relationships/diagramLayout" Target="../diagrams/layout4.xml"/><Relationship Id="rId9" Type="http://schemas.openxmlformats.org/officeDocument/2006/relationships/image" Target="../media/image80.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4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hyperlink" Target="https://svgsilh.com/e91e63/image/35500.html" TargetMode="External"/><Relationship Id="rId4" Type="http://schemas.openxmlformats.org/officeDocument/2006/relationships/diagramLayout" Target="../diagrams/layout5.xml"/><Relationship Id="rId9" Type="http://schemas.openxmlformats.org/officeDocument/2006/relationships/image" Target="../media/image80.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4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hyperlink" Target="https://svgsilh.com/e91e63/image/35500.html" TargetMode="External"/><Relationship Id="rId4" Type="http://schemas.openxmlformats.org/officeDocument/2006/relationships/diagramLayout" Target="../diagrams/layout6.xml"/><Relationship Id="rId9" Type="http://schemas.openxmlformats.org/officeDocument/2006/relationships/image" Target="../media/image80.sv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29.svg"/><Relationship Id="rId7" Type="http://schemas.openxmlformats.org/officeDocument/2006/relationships/image" Target="../media/image133.svg"/><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115.png"/><Relationship Id="rId11" Type="http://schemas.openxmlformats.org/officeDocument/2006/relationships/image" Target="../media/image137.svg"/><Relationship Id="rId5" Type="http://schemas.openxmlformats.org/officeDocument/2006/relationships/image" Target="../media/image131.svg"/><Relationship Id="rId10" Type="http://schemas.openxmlformats.org/officeDocument/2006/relationships/image" Target="../media/image117.png"/><Relationship Id="rId4" Type="http://schemas.openxmlformats.org/officeDocument/2006/relationships/image" Target="../media/image114.png"/><Relationship Id="rId9" Type="http://schemas.openxmlformats.org/officeDocument/2006/relationships/image" Target="../media/image135.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9.svg"/><Relationship Id="rId7" Type="http://schemas.openxmlformats.org/officeDocument/2006/relationships/image" Target="../media/image143.sv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41.svg"/><Relationship Id="rId4" Type="http://schemas.openxmlformats.org/officeDocument/2006/relationships/image" Target="../media/image119.png"/></Relationships>
</file>

<file path=ppt/slides/_rels/slide5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58.xml.rels><?xml version="1.0" encoding="UTF-8" standalone="yes"?>
<Relationships xmlns="http://schemas.openxmlformats.org/package/2006/relationships"><Relationship Id="rId3" Type="http://schemas.openxmlformats.org/officeDocument/2006/relationships/image" Target="../media/image148.svg"/><Relationship Id="rId7" Type="http://schemas.openxmlformats.org/officeDocument/2006/relationships/image" Target="../media/image150.svg"/><Relationship Id="rId2" Type="http://schemas.openxmlformats.org/officeDocument/2006/relationships/image" Target="../media/image124.png"/><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43.svg"/><Relationship Id="rId4" Type="http://schemas.openxmlformats.org/officeDocument/2006/relationships/image" Target="../media/image120.png"/></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image" Target="../media/image136.png"/><Relationship Id="rId18" Type="http://schemas.openxmlformats.org/officeDocument/2006/relationships/image" Target="../media/image141.png"/><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image" Target="../media/image135.png"/><Relationship Id="rId17" Type="http://schemas.openxmlformats.org/officeDocument/2006/relationships/image" Target="../media/image140.png"/><Relationship Id="rId2" Type="http://schemas.openxmlformats.org/officeDocument/2006/relationships/diagramData" Target="../diagrams/data7.xml"/><Relationship Id="rId16" Type="http://schemas.openxmlformats.org/officeDocument/2006/relationships/image" Target="../media/image139.png"/><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image" Target="../media/image138.png"/><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image" Target="../media/image137.png"/></Relationships>
</file>

<file path=ppt/slides/_rels/slide62.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image" Target="../media/image141.png"/><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image" Target="../media/image140.png"/><Relationship Id="rId2" Type="http://schemas.openxmlformats.org/officeDocument/2006/relationships/diagramData" Target="../diagrams/data9.xml"/><Relationship Id="rId16" Type="http://schemas.openxmlformats.org/officeDocument/2006/relationships/image" Target="../media/image151.jpeg"/><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image" Target="../media/image135.png"/><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image" Target="../media/image150.jpeg"/></Relationships>
</file>

<file path=ppt/slides/_rels/slide63.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18" Type="http://schemas.openxmlformats.org/officeDocument/2006/relationships/diagramLayout" Target="../diagrams/layout13.xml"/><Relationship Id="rId3" Type="http://schemas.openxmlformats.org/officeDocument/2006/relationships/image" Target="../media/image153.png"/><Relationship Id="rId21" Type="http://schemas.microsoft.com/office/2007/relationships/diagramDrawing" Target="../diagrams/drawing13.xml"/><Relationship Id="rId7" Type="http://schemas.openxmlformats.org/officeDocument/2006/relationships/diagramColors" Target="../diagrams/colors11.xml"/><Relationship Id="rId12" Type="http://schemas.openxmlformats.org/officeDocument/2006/relationships/diagramColors" Target="../diagrams/colors12.xml"/><Relationship Id="rId17" Type="http://schemas.openxmlformats.org/officeDocument/2006/relationships/diagramData" Target="../diagrams/data13.xml"/><Relationship Id="rId25" Type="http://schemas.openxmlformats.org/officeDocument/2006/relationships/image" Target="../media/image167.png"/><Relationship Id="rId2" Type="http://schemas.openxmlformats.org/officeDocument/2006/relationships/image" Target="../media/image152.png"/><Relationship Id="rId16" Type="http://schemas.openxmlformats.org/officeDocument/2006/relationships/image" Target="../media/image138.png"/><Relationship Id="rId20" Type="http://schemas.openxmlformats.org/officeDocument/2006/relationships/diagramColors" Target="../diagrams/colors13.xml"/><Relationship Id="rId1" Type="http://schemas.openxmlformats.org/officeDocument/2006/relationships/slideLayout" Target="../slideLayouts/slideLayout2.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24" Type="http://schemas.openxmlformats.org/officeDocument/2006/relationships/image" Target="../media/image166.png"/><Relationship Id="rId5" Type="http://schemas.openxmlformats.org/officeDocument/2006/relationships/diagramLayout" Target="../diagrams/layout11.xml"/><Relationship Id="rId15" Type="http://schemas.openxmlformats.org/officeDocument/2006/relationships/image" Target="../media/image160.png"/><Relationship Id="rId23" Type="http://schemas.openxmlformats.org/officeDocument/2006/relationships/image" Target="../media/image165.png"/><Relationship Id="rId10" Type="http://schemas.openxmlformats.org/officeDocument/2006/relationships/diagramLayout" Target="../diagrams/layout12.xml"/><Relationship Id="rId19" Type="http://schemas.openxmlformats.org/officeDocument/2006/relationships/diagramQuickStyle" Target="../diagrams/quickStyle13.xml"/><Relationship Id="rId4" Type="http://schemas.openxmlformats.org/officeDocument/2006/relationships/diagramData" Target="../diagrams/data11.xml"/><Relationship Id="rId9" Type="http://schemas.openxmlformats.org/officeDocument/2006/relationships/diagramData" Target="../diagrams/data12.xml"/><Relationship Id="rId14" Type="http://schemas.openxmlformats.org/officeDocument/2006/relationships/image" Target="../media/image159.png"/><Relationship Id="rId22" Type="http://schemas.openxmlformats.org/officeDocument/2006/relationships/image" Target="../media/image164.png"/></Relationships>
</file>

<file path=ppt/slides/_rels/slide64.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9.tmp"/><Relationship Id="rId7" Type="http://schemas.openxmlformats.org/officeDocument/2006/relationships/chart" Target="../charts/chart2.xml"/><Relationship Id="rId2" Type="http://schemas.openxmlformats.org/officeDocument/2006/relationships/image" Target="../media/image168.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71.png"/><Relationship Id="rId4" Type="http://schemas.openxmlformats.org/officeDocument/2006/relationships/image" Target="../media/image170.jpeg"/></Relationships>
</file>

<file path=ppt/slides/_rels/slide65.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diagramLayout" Target="../diagrams/layout14.xml"/><Relationship Id="rId7" Type="http://schemas.openxmlformats.org/officeDocument/2006/relationships/image" Target="../media/image159.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openxmlformats.org/officeDocument/2006/relationships/image" Target="../media/image168.jpeg"/><Relationship Id="rId5" Type="http://schemas.openxmlformats.org/officeDocument/2006/relationships/diagramColors" Target="../diagrams/colors14.xml"/><Relationship Id="rId10" Type="http://schemas.openxmlformats.org/officeDocument/2006/relationships/image" Target="../media/image177.png"/><Relationship Id="rId4" Type="http://schemas.openxmlformats.org/officeDocument/2006/relationships/diagramQuickStyle" Target="../diagrams/quickStyle14.xml"/><Relationship Id="rId9" Type="http://schemas.openxmlformats.org/officeDocument/2006/relationships/image" Target="../media/image176.jpeg"/></Relationships>
</file>

<file path=ppt/slides/_rels/slide67.xml.rels><?xml version="1.0" encoding="UTF-8" standalone="yes"?>
<Relationships xmlns="http://schemas.openxmlformats.org/package/2006/relationships"><Relationship Id="rId8" Type="http://schemas.openxmlformats.org/officeDocument/2006/relationships/image" Target="../media/image168.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10" Type="http://schemas.openxmlformats.org/officeDocument/2006/relationships/image" Target="../media/image170.jpeg"/><Relationship Id="rId4" Type="http://schemas.openxmlformats.org/officeDocument/2006/relationships/diagramLayout" Target="../diagrams/layout15.xml"/><Relationship Id="rId9" Type="http://schemas.openxmlformats.org/officeDocument/2006/relationships/image" Target="../media/image169.tmp"/></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diagramLayout" Target="../diagrams/layout16.xml"/><Relationship Id="rId7" Type="http://schemas.openxmlformats.org/officeDocument/2006/relationships/image" Target="../media/image159.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10" Type="http://schemas.openxmlformats.org/officeDocument/2006/relationships/image" Target="../media/image172.png"/><Relationship Id="rId4" Type="http://schemas.openxmlformats.org/officeDocument/2006/relationships/diagramQuickStyle" Target="../diagrams/quickStyle16.xml"/><Relationship Id="rId9" Type="http://schemas.openxmlformats.org/officeDocument/2006/relationships/image" Target="../media/image165.png"/></Relationships>
</file>

<file path=ppt/slides/_rels/slide70.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image" Target="../media/image172.png"/><Relationship Id="rId1" Type="http://schemas.openxmlformats.org/officeDocument/2006/relationships/slideLayout" Target="../slideLayouts/slideLayout2.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187.png"/><Relationship Id="rId7" Type="http://schemas.openxmlformats.org/officeDocument/2006/relationships/image" Target="../media/image190.png"/><Relationship Id="rId2" Type="http://schemas.openxmlformats.org/officeDocument/2006/relationships/image" Target="../media/image172.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189.png"/><Relationship Id="rId4" Type="http://schemas.openxmlformats.org/officeDocument/2006/relationships/image" Target="../media/image188.png"/></Relationships>
</file>

<file path=ppt/slides/_rels/slide72.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diagramLayout" Target="../diagrams/layout19.xml"/><Relationship Id="rId7" Type="http://schemas.openxmlformats.org/officeDocument/2006/relationships/image" Target="../media/image182.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10" Type="http://schemas.openxmlformats.org/officeDocument/2006/relationships/image" Target="../media/image172.png"/><Relationship Id="rId4" Type="http://schemas.openxmlformats.org/officeDocument/2006/relationships/diagramQuickStyle" Target="../diagrams/quickStyle19.xml"/><Relationship Id="rId9" Type="http://schemas.openxmlformats.org/officeDocument/2006/relationships/image" Target="../media/image194.png"/></Relationships>
</file>

<file path=ppt/slides/_rels/slide7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chart" Target="../charts/chart5.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2.jpg"/></Relationships>
</file>

<file path=ppt/slides/_rels/slide84.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209.png"/><Relationship Id="rId3" Type="http://schemas.openxmlformats.org/officeDocument/2006/relationships/image" Target="../media/image204.png"/><Relationship Id="rId7" Type="http://schemas.openxmlformats.org/officeDocument/2006/relationships/image" Target="../media/image208.png"/><Relationship Id="rId2" Type="http://schemas.openxmlformats.org/officeDocument/2006/relationships/image" Target="../media/image203.png"/><Relationship Id="rId1" Type="http://schemas.openxmlformats.org/officeDocument/2006/relationships/slideLayout" Target="../slideLayouts/slideLayout7.xml"/><Relationship Id="rId6" Type="http://schemas.openxmlformats.org/officeDocument/2006/relationships/image" Target="../media/image207.png"/><Relationship Id="rId5" Type="http://schemas.openxmlformats.org/officeDocument/2006/relationships/image" Target="../media/image206.png"/><Relationship Id="rId10" Type="http://schemas.openxmlformats.org/officeDocument/2006/relationships/image" Target="../media/image211.png"/><Relationship Id="rId4" Type="http://schemas.openxmlformats.org/officeDocument/2006/relationships/image" Target="../media/image205.png"/><Relationship Id="rId9" Type="http://schemas.openxmlformats.org/officeDocument/2006/relationships/image" Target="../media/image210.png"/></Relationships>
</file>

<file path=ppt/slides/_rels/slide87.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7.xml"/><Relationship Id="rId4" Type="http://schemas.openxmlformats.org/officeDocument/2006/relationships/image" Target="../media/image21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Marcador de contenido 10">
            <a:extLst>
              <a:ext uri="{FF2B5EF4-FFF2-40B4-BE49-F238E27FC236}">
                <a16:creationId xmlns:a16="http://schemas.microsoft.com/office/drawing/2014/main" id="{45A48398-0F04-294F-8E57-A4E82E3054B9}"/>
              </a:ext>
            </a:extLst>
          </p:cNvPr>
          <p:cNvSpPr txBox="1">
            <a:spLocks/>
          </p:cNvSpPr>
          <p:nvPr/>
        </p:nvSpPr>
        <p:spPr>
          <a:xfrm>
            <a:off x="570449" y="3749624"/>
            <a:ext cx="8003097" cy="1705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BO" sz="4500" b="1" dirty="0">
                <a:solidFill>
                  <a:schemeClr val="accent4">
                    <a:lumMod val="75000"/>
                  </a:schemeClr>
                </a:solidFill>
              </a:rPr>
              <a:t>Rendición Pública de Cuentas </a:t>
            </a:r>
            <a:r>
              <a:rPr lang="es-BO" sz="4500" b="1" dirty="0"/>
              <a:t>Inicial 2026</a:t>
            </a:r>
          </a:p>
          <a:p>
            <a:pPr marL="0" indent="0" algn="ctr">
              <a:buNone/>
            </a:pPr>
            <a:endParaRPr lang="es-BO" sz="6000" b="1" dirty="0"/>
          </a:p>
          <a:p>
            <a:pPr marL="0" indent="0" algn="ctr">
              <a:buFont typeface="Arial" panose="020B0604020202020204" pitchFamily="34" charset="0"/>
              <a:buNone/>
            </a:pPr>
            <a:endParaRPr lang="es-BO" sz="1200" b="1" dirty="0"/>
          </a:p>
        </p:txBody>
      </p:sp>
      <p:sp>
        <p:nvSpPr>
          <p:cNvPr id="9" name="Marcador de contenido 10">
            <a:extLst>
              <a:ext uri="{FF2B5EF4-FFF2-40B4-BE49-F238E27FC236}">
                <a16:creationId xmlns:a16="http://schemas.microsoft.com/office/drawing/2014/main" id="{F143E6A9-269F-4A4A-9DC4-B7779DE4E718}"/>
              </a:ext>
            </a:extLst>
          </p:cNvPr>
          <p:cNvSpPr txBox="1">
            <a:spLocks/>
          </p:cNvSpPr>
          <p:nvPr/>
        </p:nvSpPr>
        <p:spPr>
          <a:xfrm>
            <a:off x="3563649" y="6168475"/>
            <a:ext cx="2016700" cy="3611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BO" sz="2000" b="1" dirty="0">
                <a:solidFill>
                  <a:schemeClr val="tx1">
                    <a:lumMod val="50000"/>
                    <a:lumOff val="50000"/>
                  </a:schemeClr>
                </a:solidFill>
              </a:rPr>
              <a:t>Junio,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grpSp>
        <p:nvGrpSpPr>
          <p:cNvPr id="3" name="Grupo 7">
            <a:extLst>
              <a:ext uri="{FF2B5EF4-FFF2-40B4-BE49-F238E27FC236}">
                <a16:creationId xmlns:a16="http://schemas.microsoft.com/office/drawing/2014/main" id="{98771358-ED1D-4EEA-ACE5-FD5D360DB0B2}"/>
              </a:ext>
            </a:extLst>
          </p:cNvPr>
          <p:cNvGrpSpPr/>
          <p:nvPr/>
        </p:nvGrpSpPr>
        <p:grpSpPr>
          <a:xfrm>
            <a:off x="2961009" y="3683609"/>
            <a:ext cx="2580056" cy="1979329"/>
            <a:chOff x="2139950" y="1187450"/>
            <a:chExt cx="2740152" cy="2362200"/>
          </a:xfrm>
        </p:grpSpPr>
        <p:sp>
          <p:nvSpPr>
            <p:cNvPr id="4" name="Hexágono 8">
              <a:extLst>
                <a:ext uri="{FF2B5EF4-FFF2-40B4-BE49-F238E27FC236}">
                  <a16:creationId xmlns:a16="http://schemas.microsoft.com/office/drawing/2014/main" id="{0FE09FA2-3738-4564-A51A-F5E49D51340B}"/>
                </a:ext>
              </a:extLst>
            </p:cNvPr>
            <p:cNvSpPr/>
            <p:nvPr/>
          </p:nvSpPr>
          <p:spPr>
            <a:xfrm>
              <a:off x="2139950" y="1187450"/>
              <a:ext cx="2740152" cy="2362200"/>
            </a:xfrm>
            <a:prstGeom prst="hexagon">
              <a:avLst/>
            </a:prstGeom>
            <a:solidFill>
              <a:srgbClr val="006666">
                <a:alpha val="75686"/>
              </a:srgbClr>
            </a:solidFill>
            <a:ln>
              <a:noFill/>
            </a:ln>
            <a:effectLst/>
          </p:spPr>
          <p:txBody>
            <a:bodyPr rtlCol="0" anchor="ctr"/>
            <a:lstStyle/>
            <a:p>
              <a:pPr algn="ctr">
                <a:defRPr/>
              </a:pPr>
              <a:endParaRPr lang="x-none" kern="0" dirty="0">
                <a:solidFill>
                  <a:prstClr val="white"/>
                </a:solidFill>
              </a:endParaRPr>
            </a:p>
          </p:txBody>
        </p:sp>
        <p:sp>
          <p:nvSpPr>
            <p:cNvPr id="5" name="Hexágono 9">
              <a:extLst>
                <a:ext uri="{FF2B5EF4-FFF2-40B4-BE49-F238E27FC236}">
                  <a16:creationId xmlns:a16="http://schemas.microsoft.com/office/drawing/2014/main" id="{2ABF5C40-E876-48A0-9698-FA6CA10A48F1}"/>
                </a:ext>
              </a:extLst>
            </p:cNvPr>
            <p:cNvSpPr/>
            <p:nvPr/>
          </p:nvSpPr>
          <p:spPr>
            <a:xfrm>
              <a:off x="2557208" y="1547155"/>
              <a:ext cx="1905635" cy="1642789"/>
            </a:xfrm>
            <a:prstGeom prst="hexagon">
              <a:avLst/>
            </a:prstGeom>
            <a:solidFill>
              <a:sysClr val="window" lastClr="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defRPr/>
              </a:pPr>
              <a:endParaRPr lang="x-none" kern="0" dirty="0">
                <a:solidFill>
                  <a:prstClr val="white"/>
                </a:solidFill>
              </a:endParaRPr>
            </a:p>
          </p:txBody>
        </p:sp>
      </p:grpSp>
      <p:sp>
        <p:nvSpPr>
          <p:cNvPr id="6" name="TextBox 87">
            <a:extLst>
              <a:ext uri="{FF2B5EF4-FFF2-40B4-BE49-F238E27FC236}">
                <a16:creationId xmlns:a16="http://schemas.microsoft.com/office/drawing/2014/main" id="{D6D5E676-7BFF-4DAB-ABFD-4CE0D206E9C3}"/>
              </a:ext>
            </a:extLst>
          </p:cNvPr>
          <p:cNvSpPr txBox="1"/>
          <p:nvPr/>
        </p:nvSpPr>
        <p:spPr>
          <a:xfrm>
            <a:off x="1165986" y="3581908"/>
            <a:ext cx="1037768" cy="335756"/>
          </a:xfrm>
          <a:prstGeom prst="rect">
            <a:avLst/>
          </a:prstGeom>
          <a:solidFill>
            <a:schemeClr val="accent6">
              <a:lumMod val="40000"/>
              <a:lumOff val="60000"/>
            </a:schemeClr>
          </a:solidFill>
        </p:spPr>
        <p:txBody>
          <a:bodyPr wrap="square" rtlCol="0">
            <a:spAutoFit/>
          </a:bodyPr>
          <a:lstStyle/>
          <a:p>
            <a:pPr algn="ctr"/>
            <a:r>
              <a:rPr lang="es-BO" b="1" dirty="0">
                <a:solidFill>
                  <a:prstClr val="black"/>
                </a:solidFill>
              </a:rPr>
              <a:t>Ley 341</a:t>
            </a:r>
            <a:endParaRPr lang="en-IN"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91">
            <a:extLst>
              <a:ext uri="{FF2B5EF4-FFF2-40B4-BE49-F238E27FC236}">
                <a16:creationId xmlns:a16="http://schemas.microsoft.com/office/drawing/2014/main" id="{FF011724-AB89-44AF-8E02-8C30EC8DCD38}"/>
              </a:ext>
            </a:extLst>
          </p:cNvPr>
          <p:cNvSpPr txBox="1"/>
          <p:nvPr/>
        </p:nvSpPr>
        <p:spPr>
          <a:xfrm>
            <a:off x="1225625" y="1974693"/>
            <a:ext cx="1898845" cy="867370"/>
          </a:xfrm>
          <a:prstGeom prst="rect">
            <a:avLst/>
          </a:prstGeom>
          <a:noFill/>
        </p:spPr>
        <p:txBody>
          <a:bodyPr wrap="square" rtlCol="0">
            <a:spAutoFit/>
          </a:bodyPr>
          <a:lstStyle/>
          <a:p>
            <a:pPr algn="ctr"/>
            <a:r>
              <a:rPr lang="es-BO" sz="1400" b="1" dirty="0">
                <a:solidFill>
                  <a:prstClr val="black"/>
                </a:solidFill>
                <a:latin typeface="Arial" panose="020B0604020202020204" pitchFamily="34" charset="0"/>
                <a:cs typeface="Arial" panose="020B0604020202020204" pitchFamily="34" charset="0"/>
              </a:rPr>
              <a:t>Art. 235</a:t>
            </a:r>
          </a:p>
          <a:p>
            <a:pPr algn="ctr"/>
            <a:r>
              <a:rPr lang="es-BO" sz="1400" b="1" dirty="0">
                <a:solidFill>
                  <a:prstClr val="black"/>
                </a:solidFill>
                <a:latin typeface="Arial" panose="020B0604020202020204" pitchFamily="34" charset="0"/>
                <a:cs typeface="Arial" panose="020B0604020202020204" pitchFamily="34" charset="0"/>
              </a:rPr>
              <a:t>inciso 4 de la Constitución</a:t>
            </a:r>
          </a:p>
          <a:p>
            <a:pPr algn="ctr"/>
            <a:r>
              <a:rPr lang="es-BO" sz="1400" b="1" dirty="0">
                <a:solidFill>
                  <a:prstClr val="black"/>
                </a:solidFill>
                <a:latin typeface="Arial" panose="020B0604020202020204" pitchFamily="34" charset="0"/>
                <a:cs typeface="Arial" panose="020B0604020202020204" pitchFamily="34" charset="0"/>
              </a:rPr>
              <a:t>Política del Estado.</a:t>
            </a:r>
            <a:endParaRPr lang="en-US" sz="1400" dirty="0">
              <a:solidFill>
                <a:prstClr val="black"/>
              </a:solidFill>
              <a:latin typeface="Arial" panose="020B0604020202020204" pitchFamily="34" charset="0"/>
              <a:ea typeface="Open Sans Light" panose="020B0306030504020204" pitchFamily="34" charset="0"/>
              <a:cs typeface="Arial" panose="020B0604020202020204" pitchFamily="34" charset="0"/>
            </a:endParaRPr>
          </a:p>
        </p:txBody>
      </p:sp>
      <p:sp>
        <p:nvSpPr>
          <p:cNvPr id="8" name="TextBox 87">
            <a:extLst>
              <a:ext uri="{FF2B5EF4-FFF2-40B4-BE49-F238E27FC236}">
                <a16:creationId xmlns:a16="http://schemas.microsoft.com/office/drawing/2014/main" id="{E791043C-1700-4264-BFE3-8B537E75C23F}"/>
              </a:ext>
            </a:extLst>
          </p:cNvPr>
          <p:cNvSpPr txBox="1"/>
          <p:nvPr/>
        </p:nvSpPr>
        <p:spPr>
          <a:xfrm>
            <a:off x="1549963" y="1502504"/>
            <a:ext cx="1037768" cy="335756"/>
          </a:xfrm>
          <a:prstGeom prst="rect">
            <a:avLst/>
          </a:prstGeom>
          <a:solidFill>
            <a:schemeClr val="accent6">
              <a:lumMod val="20000"/>
              <a:lumOff val="80000"/>
            </a:schemeClr>
          </a:solidFill>
        </p:spPr>
        <p:txBody>
          <a:bodyPr wrap="square" rtlCol="0">
            <a:spAutoFit/>
          </a:bodyPr>
          <a:lstStyle/>
          <a:p>
            <a:pPr algn="ctr"/>
            <a:r>
              <a:rPr lang="es-BO" b="1" dirty="0">
                <a:solidFill>
                  <a:prstClr val="black"/>
                </a:solidFill>
              </a:rPr>
              <a:t>CPE</a:t>
            </a:r>
            <a:endParaRPr lang="en-IN"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5 Rectángulo"/>
          <p:cNvSpPr/>
          <p:nvPr/>
        </p:nvSpPr>
        <p:spPr>
          <a:xfrm>
            <a:off x="3464148" y="4108203"/>
            <a:ext cx="1573776" cy="1091208"/>
          </a:xfrm>
          <a:prstGeom prst="rect">
            <a:avLst/>
          </a:prstGeom>
          <a:noFill/>
          <a:ln>
            <a:noFill/>
          </a:ln>
        </p:spPr>
        <p:txBody>
          <a:bodyPr wrap="square" rtlCol="0">
            <a:spAutoFit/>
          </a:bodyPr>
          <a:lstStyle/>
          <a:p>
            <a:pPr algn="ctr"/>
            <a:r>
              <a:rPr lang="es-BO" sz="1600" b="1" dirty="0">
                <a:solidFill>
                  <a:prstClr val="black"/>
                </a:solidFill>
                <a:latin typeface="Arial" panose="020B0604020202020204" pitchFamily="34" charset="0"/>
                <a:cs typeface="Arial" panose="020B0604020202020204" pitchFamily="34" charset="0"/>
              </a:rPr>
              <a:t>Rendición Pública de Cuentas Inicial </a:t>
            </a:r>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2827" y="1595883"/>
            <a:ext cx="1116510" cy="1344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848" y="4091222"/>
            <a:ext cx="1017235" cy="1380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Llaves 23">
            <a:extLst>
              <a:ext uri="{FF2B5EF4-FFF2-40B4-BE49-F238E27FC236}">
                <a16:creationId xmlns:a16="http://schemas.microsoft.com/office/drawing/2014/main" id="{FF1C9AAE-769F-4AD8-9CE9-09ADD3C9F08C}"/>
              </a:ext>
            </a:extLst>
          </p:cNvPr>
          <p:cNvSpPr/>
          <p:nvPr/>
        </p:nvSpPr>
        <p:spPr>
          <a:xfrm>
            <a:off x="1081609" y="1978682"/>
            <a:ext cx="2042861" cy="947136"/>
          </a:xfrm>
          <a:prstGeom prst="bracePair">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x-none">
              <a:solidFill>
                <a:prstClr val="black"/>
              </a:solidFill>
            </a:endParaRPr>
          </a:p>
        </p:txBody>
      </p:sp>
      <p:sp>
        <p:nvSpPr>
          <p:cNvPr id="15" name="TextBox 91">
            <a:extLst>
              <a:ext uri="{FF2B5EF4-FFF2-40B4-BE49-F238E27FC236}">
                <a16:creationId xmlns:a16="http://schemas.microsoft.com/office/drawing/2014/main" id="{BE805E07-7A13-4089-9BD4-6F055DEBCA75}"/>
              </a:ext>
            </a:extLst>
          </p:cNvPr>
          <p:cNvSpPr txBox="1"/>
          <p:nvPr/>
        </p:nvSpPr>
        <p:spPr>
          <a:xfrm>
            <a:off x="6060696" y="4353256"/>
            <a:ext cx="2721476" cy="867370"/>
          </a:xfrm>
          <a:prstGeom prst="rect">
            <a:avLst/>
          </a:prstGeom>
          <a:noFill/>
        </p:spPr>
        <p:txBody>
          <a:bodyPr wrap="square" rtlCol="0">
            <a:spAutoFit/>
          </a:bodyPr>
          <a:lstStyle/>
          <a:p>
            <a:pPr algn="ctr"/>
            <a:r>
              <a:rPr lang="es-BO" sz="1400" b="1" dirty="0">
                <a:solidFill>
                  <a:prstClr val="black"/>
                </a:solidFill>
                <a:latin typeface="Arial" panose="020B0604020202020204" pitchFamily="34" charset="0"/>
                <a:cs typeface="Arial" panose="020B0604020202020204" pitchFamily="34" charset="0"/>
              </a:rPr>
              <a:t>22 de julio 2009</a:t>
            </a:r>
            <a:endParaRPr lang="en-US" sz="1400" dirty="0">
              <a:solidFill>
                <a:prstClr val="black"/>
              </a:solidFill>
              <a:latin typeface="Arial" panose="020B0604020202020204" pitchFamily="34" charset="0"/>
              <a:ea typeface="Open Sans Light" panose="020B0306030504020204" pitchFamily="34" charset="0"/>
              <a:cs typeface="Arial" panose="020B0604020202020204" pitchFamily="34" charset="0"/>
            </a:endParaRPr>
          </a:p>
          <a:p>
            <a:pPr algn="ctr"/>
            <a:r>
              <a:rPr lang="es-BO" sz="1400" b="1" dirty="0">
                <a:solidFill>
                  <a:prstClr val="black"/>
                </a:solidFill>
                <a:latin typeface="Arial" panose="020B0604020202020204" pitchFamily="34" charset="0"/>
                <a:cs typeface="Arial" panose="020B0604020202020204" pitchFamily="34" charset="0"/>
              </a:rPr>
              <a:t>Política Plurinacional de Lucha Contra la </a:t>
            </a:r>
          </a:p>
          <a:p>
            <a:pPr algn="ctr"/>
            <a:r>
              <a:rPr lang="es-BO" sz="1400" b="1" dirty="0">
                <a:solidFill>
                  <a:prstClr val="black"/>
                </a:solidFill>
                <a:latin typeface="Arial" panose="020B0604020202020204" pitchFamily="34" charset="0"/>
                <a:cs typeface="Arial" panose="020B0604020202020204" pitchFamily="34" charset="0"/>
              </a:rPr>
              <a:t>Corrupción.</a:t>
            </a:r>
          </a:p>
        </p:txBody>
      </p:sp>
      <p:sp>
        <p:nvSpPr>
          <p:cNvPr id="16" name="TextBox 87">
            <a:extLst>
              <a:ext uri="{FF2B5EF4-FFF2-40B4-BE49-F238E27FC236}">
                <a16:creationId xmlns:a16="http://schemas.microsoft.com/office/drawing/2014/main" id="{E39B17AC-5798-448A-B4D9-76798FFCABEE}"/>
              </a:ext>
            </a:extLst>
          </p:cNvPr>
          <p:cNvSpPr txBox="1"/>
          <p:nvPr/>
        </p:nvSpPr>
        <p:spPr>
          <a:xfrm>
            <a:off x="6802040" y="3322284"/>
            <a:ext cx="1037768" cy="369332"/>
          </a:xfrm>
          <a:prstGeom prst="rect">
            <a:avLst/>
          </a:prstGeom>
          <a:solidFill>
            <a:srgbClr val="006666"/>
          </a:solidFill>
        </p:spPr>
        <p:txBody>
          <a:bodyPr wrap="square" rtlCol="0">
            <a:spAutoFit/>
          </a:bodyPr>
          <a:lstStyle/>
          <a:p>
            <a:pPr algn="ctr"/>
            <a:r>
              <a:rPr lang="es-BO" b="1" dirty="0">
                <a:solidFill>
                  <a:schemeClr val="bg1"/>
                </a:solidFill>
              </a:rPr>
              <a:t>Ley 974</a:t>
            </a:r>
            <a:endParaRPr lang="en-IN"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Llaves 23">
            <a:extLst>
              <a:ext uri="{FF2B5EF4-FFF2-40B4-BE49-F238E27FC236}">
                <a16:creationId xmlns:a16="http://schemas.microsoft.com/office/drawing/2014/main" id="{FF1C9AAE-769F-4AD8-9CE9-09ADD3C9F08C}"/>
              </a:ext>
            </a:extLst>
          </p:cNvPr>
          <p:cNvSpPr/>
          <p:nvPr/>
        </p:nvSpPr>
        <p:spPr>
          <a:xfrm>
            <a:off x="6118419" y="3504030"/>
            <a:ext cx="2665338" cy="2086526"/>
          </a:xfrm>
          <a:prstGeom prst="bracePair">
            <a:avLst>
              <a:gd name="adj" fmla="val 10279"/>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x-none">
              <a:solidFill>
                <a:prstClr val="black"/>
              </a:solidFill>
            </a:endParaRPr>
          </a:p>
        </p:txBody>
      </p:sp>
      <p:sp>
        <p:nvSpPr>
          <p:cNvPr id="18" name="TextBox 87">
            <a:extLst>
              <a:ext uri="{FF2B5EF4-FFF2-40B4-BE49-F238E27FC236}">
                <a16:creationId xmlns:a16="http://schemas.microsoft.com/office/drawing/2014/main" id="{E39B17AC-5798-448A-B4D9-76798FFCABEE}"/>
              </a:ext>
            </a:extLst>
          </p:cNvPr>
          <p:cNvSpPr txBox="1"/>
          <p:nvPr/>
        </p:nvSpPr>
        <p:spPr>
          <a:xfrm>
            <a:off x="6808210" y="4004519"/>
            <a:ext cx="1455916" cy="369332"/>
          </a:xfrm>
          <a:prstGeom prst="rect">
            <a:avLst/>
          </a:prstGeom>
          <a:solidFill>
            <a:srgbClr val="006666"/>
          </a:solidFill>
        </p:spPr>
        <p:txBody>
          <a:bodyPr wrap="square" rtlCol="0">
            <a:spAutoFit/>
          </a:bodyPr>
          <a:lstStyle/>
          <a:p>
            <a:pPr algn="ctr"/>
            <a:r>
              <a:rPr lang="es-BO" b="1" dirty="0">
                <a:solidFill>
                  <a:schemeClr val="bg1"/>
                </a:solidFill>
                <a:cs typeface="Arial" panose="020B0604020202020204" pitchFamily="34" charset="0"/>
              </a:rPr>
              <a:t>DS Nº 4872</a:t>
            </a:r>
          </a:p>
        </p:txBody>
      </p:sp>
      <p:sp>
        <p:nvSpPr>
          <p:cNvPr id="19" name="Rectángulo 1"/>
          <p:cNvSpPr/>
          <p:nvPr/>
        </p:nvSpPr>
        <p:spPr>
          <a:xfrm>
            <a:off x="6927034" y="3674773"/>
            <a:ext cx="787780" cy="335756"/>
          </a:xfrm>
          <a:prstGeom prst="rect">
            <a:avLst/>
          </a:prstGeom>
        </p:spPr>
        <p:txBody>
          <a:bodyPr wrap="none">
            <a:spAutoFit/>
          </a:bodyPr>
          <a:lstStyle/>
          <a:p>
            <a:pPr algn="ctr"/>
            <a:r>
              <a:rPr lang="es-BO" b="1" dirty="0">
                <a:solidFill>
                  <a:prstClr val="black"/>
                </a:solidFill>
                <a:cs typeface="Arial" panose="020B0604020202020204" pitchFamily="34" charset="0"/>
              </a:rPr>
              <a:t>UTLCC</a:t>
            </a:r>
          </a:p>
        </p:txBody>
      </p:sp>
      <p:sp>
        <p:nvSpPr>
          <p:cNvPr id="26" name="TextBox 91">
            <a:extLst>
              <a:ext uri="{FF2B5EF4-FFF2-40B4-BE49-F238E27FC236}">
                <a16:creationId xmlns:a16="http://schemas.microsoft.com/office/drawing/2014/main" id="{FF011724-AB89-44AF-8E02-8C30EC8DCD38}"/>
              </a:ext>
            </a:extLst>
          </p:cNvPr>
          <p:cNvSpPr txBox="1"/>
          <p:nvPr/>
        </p:nvSpPr>
        <p:spPr>
          <a:xfrm>
            <a:off x="6294162" y="1809916"/>
            <a:ext cx="1898845" cy="867370"/>
          </a:xfrm>
          <a:prstGeom prst="rect">
            <a:avLst/>
          </a:prstGeom>
          <a:noFill/>
        </p:spPr>
        <p:txBody>
          <a:bodyPr wrap="square" rtlCol="0">
            <a:spAutoFit/>
          </a:bodyPr>
          <a:lstStyle/>
          <a:p>
            <a:pPr algn="ctr"/>
            <a:r>
              <a:rPr lang="es-BO" sz="1400" b="1" dirty="0">
                <a:solidFill>
                  <a:prstClr val="black"/>
                </a:solidFill>
                <a:latin typeface="Arial" panose="020B0604020202020204" pitchFamily="34" charset="0"/>
                <a:cs typeface="Arial" panose="020B0604020202020204" pitchFamily="34" charset="0"/>
              </a:rPr>
              <a:t>Obligación de rendir cuentas sobre las responsabilidades</a:t>
            </a:r>
            <a:endParaRPr lang="en-US" sz="1400" dirty="0">
              <a:solidFill>
                <a:prstClr val="black"/>
              </a:solidFill>
              <a:latin typeface="Arial" panose="020B0604020202020204" pitchFamily="34" charset="0"/>
              <a:ea typeface="Open Sans Light" panose="020B0306030504020204" pitchFamily="34" charset="0"/>
              <a:cs typeface="Arial" panose="020B0604020202020204" pitchFamily="34" charset="0"/>
            </a:endParaRPr>
          </a:p>
        </p:txBody>
      </p:sp>
      <p:sp>
        <p:nvSpPr>
          <p:cNvPr id="27" name="TextBox 91">
            <a:extLst>
              <a:ext uri="{FF2B5EF4-FFF2-40B4-BE49-F238E27FC236}">
                <a16:creationId xmlns:a16="http://schemas.microsoft.com/office/drawing/2014/main" id="{FF011724-AB89-44AF-8E02-8C30EC8DCD38}"/>
              </a:ext>
            </a:extLst>
          </p:cNvPr>
          <p:cNvSpPr txBox="1"/>
          <p:nvPr/>
        </p:nvSpPr>
        <p:spPr>
          <a:xfrm>
            <a:off x="894218" y="6058915"/>
            <a:ext cx="7693728" cy="307777"/>
          </a:xfrm>
          <a:prstGeom prst="rect">
            <a:avLst/>
          </a:prstGeom>
          <a:noFill/>
        </p:spPr>
        <p:txBody>
          <a:bodyPr wrap="square" rtlCol="0">
            <a:spAutoFit/>
          </a:bodyPr>
          <a:lstStyle/>
          <a:p>
            <a:pPr algn="ctr"/>
            <a:r>
              <a:rPr lang="es-BO" sz="1400" b="1" dirty="0">
                <a:solidFill>
                  <a:prstClr val="black"/>
                </a:solidFill>
                <a:latin typeface="Arial" panose="020B0604020202020204" pitchFamily="34" charset="0"/>
                <a:cs typeface="Arial" panose="020B0604020202020204" pitchFamily="34" charset="0"/>
              </a:rPr>
              <a:t>RM 090/2024 Manual Metodológico para la Rendición de Cuentas</a:t>
            </a:r>
            <a:endParaRPr lang="en-US" sz="1400" dirty="0">
              <a:solidFill>
                <a:prstClr val="black"/>
              </a:solidFill>
              <a:latin typeface="Arial" panose="020B0604020202020204" pitchFamily="34" charset="0"/>
              <a:ea typeface="Open Sans Light" panose="020B0306030504020204" pitchFamily="34" charset="0"/>
              <a:cs typeface="Arial" panose="020B0604020202020204" pitchFamily="34" charset="0"/>
            </a:endParaRPr>
          </a:p>
        </p:txBody>
      </p:sp>
      <p:sp>
        <p:nvSpPr>
          <p:cNvPr id="20" name="7 Rectángulo"/>
          <p:cNvSpPr/>
          <p:nvPr/>
        </p:nvSpPr>
        <p:spPr>
          <a:xfrm>
            <a:off x="4571999" y="629956"/>
            <a:ext cx="3903615" cy="424732"/>
          </a:xfrm>
          <a:prstGeom prst="rect">
            <a:avLst/>
          </a:prstGeom>
        </p:spPr>
        <p:txBody>
          <a:bodyPr vert="horz" wrap="square" lIns="91440" tIns="45720" rIns="91440" bIns="45720" rtlCol="0" anchor="ctr">
            <a:spAutoFit/>
          </a:bodyPr>
          <a:lstStyle/>
          <a:p>
            <a:pPr algn="ctr">
              <a:lnSpc>
                <a:spcPct val="90000"/>
              </a:lnSpc>
              <a:spcBef>
                <a:spcPct val="0"/>
              </a:spcBef>
            </a:pPr>
            <a:r>
              <a:rPr lang="es-BO" sz="2400" b="1" dirty="0">
                <a:cs typeface="Arial" panose="020B0604020202020204" pitchFamily="34" charset="0"/>
              </a:rPr>
              <a:t>Marco Legal RPCI</a:t>
            </a:r>
          </a:p>
        </p:txBody>
      </p:sp>
    </p:spTree>
    <p:extLst>
      <p:ext uri="{BB962C8B-B14F-4D97-AF65-F5344CB8AC3E}">
        <p14:creationId xmlns:p14="http://schemas.microsoft.com/office/powerpoint/2010/main" val="2521493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arcador de contenido 10">
            <a:extLst>
              <a:ext uri="{FF2B5EF4-FFF2-40B4-BE49-F238E27FC236}">
                <a16:creationId xmlns:a16="http://schemas.microsoft.com/office/drawing/2014/main" id="{45A48398-0F04-294F-8E57-A4E82E3054B9}"/>
              </a:ext>
            </a:extLst>
          </p:cNvPr>
          <p:cNvSpPr txBox="1">
            <a:spLocks/>
          </p:cNvSpPr>
          <p:nvPr/>
        </p:nvSpPr>
        <p:spPr>
          <a:xfrm>
            <a:off x="1570838" y="2807594"/>
            <a:ext cx="6345495" cy="127913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BO" sz="4000" b="1" dirty="0"/>
              <a:t>Rendición Pública de Cuentas Inicial 2026</a:t>
            </a:r>
          </a:p>
          <a:p>
            <a:pPr marL="0" indent="0" algn="ctr">
              <a:buNone/>
            </a:pPr>
            <a:endParaRPr lang="es-BO" sz="3750" dirty="0">
              <a:latin typeface="Arial Black" panose="020B0A04020102020204" pitchFamily="34" charset="0"/>
            </a:endParaRPr>
          </a:p>
          <a:p>
            <a:pPr marL="0" indent="0" algn="ctr">
              <a:buNone/>
            </a:pPr>
            <a:endParaRPr lang="es-BO" sz="3750" dirty="0">
              <a:latin typeface="Arial Black" panose="020B0A04020102020204" pitchFamily="34" charset="0"/>
            </a:endParaRPr>
          </a:p>
        </p:txBody>
      </p:sp>
      <p:sp>
        <p:nvSpPr>
          <p:cNvPr id="4" name="Marcador de contenido 10">
            <a:extLst>
              <a:ext uri="{FF2B5EF4-FFF2-40B4-BE49-F238E27FC236}">
                <a16:creationId xmlns:a16="http://schemas.microsoft.com/office/drawing/2014/main" id="{99903A62-6564-4F9C-956F-8BAD774A7E41}"/>
              </a:ext>
            </a:extLst>
          </p:cNvPr>
          <p:cNvSpPr txBox="1">
            <a:spLocks/>
          </p:cNvSpPr>
          <p:nvPr/>
        </p:nvSpPr>
        <p:spPr>
          <a:xfrm>
            <a:off x="2200339" y="4395232"/>
            <a:ext cx="4743319" cy="51308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BO" sz="1500" b="1" dirty="0"/>
              <a:t>Oscar Mario Justiniano Pinto</a:t>
            </a:r>
            <a:br>
              <a:rPr lang="es-BO" sz="1500" b="1" dirty="0"/>
            </a:br>
            <a:r>
              <a:rPr lang="es-BO" sz="1500" b="1" dirty="0"/>
              <a:t>MINISTRO DE DESARROLLO PRODUCTIVO, RURAL Y AGUA</a:t>
            </a:r>
          </a:p>
        </p:txBody>
      </p:sp>
      <p:sp>
        <p:nvSpPr>
          <p:cNvPr id="9" name="Marcador de contenido 10">
            <a:extLst>
              <a:ext uri="{FF2B5EF4-FFF2-40B4-BE49-F238E27FC236}">
                <a16:creationId xmlns:a16="http://schemas.microsoft.com/office/drawing/2014/main" id="{F143E6A9-269F-4A4A-9DC4-B7779DE4E718}"/>
              </a:ext>
            </a:extLst>
          </p:cNvPr>
          <p:cNvSpPr txBox="1">
            <a:spLocks/>
          </p:cNvSpPr>
          <p:nvPr/>
        </p:nvSpPr>
        <p:spPr>
          <a:xfrm>
            <a:off x="3554029" y="5729900"/>
            <a:ext cx="2145156" cy="27085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BO" sz="1500" b="1" dirty="0">
                <a:solidFill>
                  <a:schemeClr val="tx1">
                    <a:lumMod val="50000"/>
                    <a:lumOff val="50000"/>
                  </a:schemeClr>
                </a:solidFill>
              </a:rPr>
              <a:t>Junio, 2026</a:t>
            </a:r>
          </a:p>
        </p:txBody>
      </p:sp>
    </p:spTree>
    <p:extLst>
      <p:ext uri="{BB962C8B-B14F-4D97-AF65-F5344CB8AC3E}">
        <p14:creationId xmlns:p14="http://schemas.microsoft.com/office/powerpoint/2010/main" val="84225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17812" y="3618620"/>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Dirección General de Planificación - DGP</a:t>
            </a:r>
          </a:p>
        </p:txBody>
      </p:sp>
    </p:spTree>
    <p:extLst>
      <p:ext uri="{BB962C8B-B14F-4D97-AF65-F5344CB8AC3E}">
        <p14:creationId xmlns:p14="http://schemas.microsoft.com/office/powerpoint/2010/main" val="3873039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30F895BA-51FE-4595-BB61-8868A9D97EB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35000" y="1391643"/>
            <a:ext cx="8126657" cy="4992223"/>
          </a:xfrm>
          <a:prstGeom prst="rect">
            <a:avLst/>
          </a:prstGeom>
          <a:noFill/>
          <a:ln>
            <a:noFill/>
          </a:ln>
        </p:spPr>
      </p:pic>
      <p:sp>
        <p:nvSpPr>
          <p:cNvPr id="5" name="Text 0">
            <a:extLst>
              <a:ext uri="{FF2B5EF4-FFF2-40B4-BE49-F238E27FC236}">
                <a16:creationId xmlns:a16="http://schemas.microsoft.com/office/drawing/2014/main" id="{B509D1CA-EE24-413C-86D2-44C9DD2131A6}"/>
              </a:ext>
            </a:extLst>
          </p:cNvPr>
          <p:cNvSpPr/>
          <p:nvPr/>
        </p:nvSpPr>
        <p:spPr>
          <a:xfrm>
            <a:off x="4572000" y="324843"/>
            <a:ext cx="3937000" cy="1066800"/>
          </a:xfrm>
          <a:prstGeom prst="rect">
            <a:avLst/>
          </a:prstGeom>
          <a:noFill/>
          <a:ln/>
        </p:spPr>
        <p:txBody>
          <a:bodyPr wrap="none" lIns="0" tIns="0" rIns="0" bIns="0" rtlCol="0" anchor="t"/>
          <a:lstStyle/>
          <a:p>
            <a:pPr marL="0" indent="0" algn="ctr">
              <a:buNone/>
            </a:pPr>
            <a:r>
              <a:rPr lang="es-BO" sz="2800" b="1" dirty="0">
                <a:solidFill>
                  <a:srgbClr val="1F1E1E"/>
                </a:solidFill>
                <a:latin typeface="Sora Semi Bold" pitchFamily="34" charset="0"/>
                <a:ea typeface="Sora Semi Bold" pitchFamily="34" charset="-122"/>
                <a:cs typeface="Sora Semi Bold" pitchFamily="34" charset="-120"/>
              </a:rPr>
              <a:t>Organigrama</a:t>
            </a:r>
          </a:p>
          <a:p>
            <a:pPr marL="0" indent="0" algn="ctr">
              <a:buNone/>
            </a:pPr>
            <a:r>
              <a:rPr lang="es-BO" sz="2800" b="1" dirty="0" err="1">
                <a:solidFill>
                  <a:srgbClr val="1F1E1E"/>
                </a:solidFill>
                <a:latin typeface="Sora Semi Bold" pitchFamily="34" charset="0"/>
                <a:ea typeface="Sora Semi Bold" pitchFamily="34" charset="-122"/>
                <a:cs typeface="Sora Semi Bold" pitchFamily="34" charset="-120"/>
              </a:rPr>
              <a:t>MDPRyA</a:t>
            </a:r>
            <a:r>
              <a:rPr lang="es-BO" sz="2800" b="1" dirty="0">
                <a:solidFill>
                  <a:srgbClr val="1F1E1E"/>
                </a:solidFill>
                <a:latin typeface="Sora Semi Bold" pitchFamily="34" charset="0"/>
                <a:ea typeface="Sora Semi Bold" pitchFamily="34" charset="-122"/>
                <a:cs typeface="Sora Semi Bold" pitchFamily="34" charset="-120"/>
              </a:rPr>
              <a:t> </a:t>
            </a:r>
          </a:p>
          <a:p>
            <a:pPr marL="0" indent="0" algn="ctr">
              <a:buNone/>
            </a:pPr>
            <a:endParaRPr lang="es-BO" sz="2800" dirty="0"/>
          </a:p>
        </p:txBody>
      </p:sp>
      <p:pic>
        <p:nvPicPr>
          <p:cNvPr id="3" name="Imagen 2">
            <a:extLst>
              <a:ext uri="{FF2B5EF4-FFF2-40B4-BE49-F238E27FC236}">
                <a16:creationId xmlns:a16="http://schemas.microsoft.com/office/drawing/2014/main" id="{90D9838E-CABE-4A2A-9309-ED8F51412F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033" y="1766078"/>
            <a:ext cx="2429933" cy="1854199"/>
          </a:xfrm>
          <a:prstGeom prst="rect">
            <a:avLst/>
          </a:prstGeom>
        </p:spPr>
      </p:pic>
      <p:sp>
        <p:nvSpPr>
          <p:cNvPr id="6" name="CuadroTexto 5">
            <a:extLst>
              <a:ext uri="{FF2B5EF4-FFF2-40B4-BE49-F238E27FC236}">
                <a16:creationId xmlns:a16="http://schemas.microsoft.com/office/drawing/2014/main" id="{E1DFEF9A-F453-4BC6-8290-D9E434309EA7}"/>
              </a:ext>
            </a:extLst>
          </p:cNvPr>
          <p:cNvSpPr txBox="1"/>
          <p:nvPr/>
        </p:nvSpPr>
        <p:spPr>
          <a:xfrm>
            <a:off x="634999" y="6014534"/>
            <a:ext cx="7949163" cy="338554"/>
          </a:xfrm>
          <a:prstGeom prst="rect">
            <a:avLst/>
          </a:prstGeom>
          <a:noFill/>
          <a:ln>
            <a:solidFill>
              <a:srgbClr val="006666"/>
            </a:solidFill>
          </a:ln>
        </p:spPr>
        <p:txBody>
          <a:bodyPr wrap="square" rtlCol="0">
            <a:spAutoFit/>
          </a:bodyPr>
          <a:lstStyle/>
          <a:p>
            <a:pPr algn="ctr"/>
            <a:r>
              <a:rPr lang="es-BO" sz="1600" dirty="0"/>
              <a:t>Estructura Organizacional vigente a través de la RM 148.2026 de 25 de febrero de 2026</a:t>
            </a:r>
          </a:p>
        </p:txBody>
      </p:sp>
    </p:spTree>
    <p:extLst>
      <p:ext uri="{BB962C8B-B14F-4D97-AF65-F5344CB8AC3E}">
        <p14:creationId xmlns:p14="http://schemas.microsoft.com/office/powerpoint/2010/main" val="3315783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0" name="Text 0">
            <a:extLst>
              <a:ext uri="{FF2B5EF4-FFF2-40B4-BE49-F238E27FC236}">
                <a16:creationId xmlns:a16="http://schemas.microsoft.com/office/drawing/2014/main" id="{41E2EE3E-D82C-4FB8-971B-E711D950B882}"/>
              </a:ext>
            </a:extLst>
          </p:cNvPr>
          <p:cNvSpPr/>
          <p:nvPr/>
        </p:nvSpPr>
        <p:spPr>
          <a:xfrm>
            <a:off x="4337179" y="366763"/>
            <a:ext cx="4510487" cy="825890"/>
          </a:xfrm>
          <a:prstGeom prst="rect">
            <a:avLst/>
          </a:prstGeom>
          <a:noFill/>
          <a:ln/>
        </p:spPr>
        <p:txBody>
          <a:bodyPr wrap="none" lIns="0" tIns="0" rIns="0" bIns="0" rtlCol="0" anchor="t"/>
          <a:lstStyle/>
          <a:p>
            <a:pPr marL="0" indent="0" algn="ctr">
              <a:buNone/>
            </a:pPr>
            <a:r>
              <a:rPr lang="es-BO" sz="2800" b="1" dirty="0">
                <a:solidFill>
                  <a:srgbClr val="1F1E1E"/>
                </a:solidFill>
                <a:latin typeface="Sora Semi Bold" panose="020B0604020202020204" charset="0"/>
                <a:ea typeface="Sora Semi Bold" pitchFamily="34" charset="-122"/>
                <a:cs typeface="Sora Semi Bold" panose="020B0604020202020204" charset="0"/>
              </a:rPr>
              <a:t>Objetivos Estratégicos </a:t>
            </a:r>
          </a:p>
          <a:p>
            <a:pPr marL="0" indent="0" algn="ctr">
              <a:buNone/>
            </a:pPr>
            <a:r>
              <a:rPr lang="es-BO" sz="2800" b="1" dirty="0">
                <a:solidFill>
                  <a:srgbClr val="1F1E1E"/>
                </a:solidFill>
                <a:latin typeface="Sora Semi Bold" panose="020B0604020202020204" charset="0"/>
                <a:ea typeface="Sora Semi Bold" pitchFamily="34" charset="-122"/>
                <a:cs typeface="Sora Semi Bold" panose="020B0604020202020204" charset="0"/>
              </a:rPr>
              <a:t>Institucionales</a:t>
            </a:r>
            <a:endParaRPr lang="es-BO" sz="2800" b="1" dirty="0">
              <a:latin typeface="Sora Semi Bold" panose="020B0604020202020204" charset="0"/>
              <a:cs typeface="Sora Semi Bold" panose="020B0604020202020204" charset="0"/>
            </a:endParaRPr>
          </a:p>
        </p:txBody>
      </p:sp>
      <p:sp>
        <p:nvSpPr>
          <p:cNvPr id="11" name="Text 1">
            <a:extLst>
              <a:ext uri="{FF2B5EF4-FFF2-40B4-BE49-F238E27FC236}">
                <a16:creationId xmlns:a16="http://schemas.microsoft.com/office/drawing/2014/main" id="{80C978AB-3795-4E13-B198-3D6E5C2D2CBE}"/>
              </a:ext>
            </a:extLst>
          </p:cNvPr>
          <p:cNvSpPr/>
          <p:nvPr/>
        </p:nvSpPr>
        <p:spPr>
          <a:xfrm>
            <a:off x="643812" y="1270347"/>
            <a:ext cx="8203854" cy="653399"/>
          </a:xfrm>
          <a:prstGeom prst="rect">
            <a:avLst/>
          </a:prstGeom>
          <a:noFill/>
          <a:ln/>
        </p:spPr>
        <p:txBody>
          <a:bodyPr wrap="none" lIns="0" tIns="0" rIns="0" bIns="0" rtlCol="0" anchor="t"/>
          <a:lstStyle/>
          <a:p>
            <a:pPr marL="0" indent="0" algn="just">
              <a:lnSpc>
                <a:spcPts val="2400"/>
              </a:lnSpc>
              <a:buNone/>
            </a:pPr>
            <a:r>
              <a:rPr lang="es-BO" sz="1200" dirty="0">
                <a:solidFill>
                  <a:srgbClr val="3B3535"/>
                </a:solidFill>
                <a:latin typeface="Century Gothic" panose="020B0502020202020204" pitchFamily="34" charset="0"/>
                <a:ea typeface="Sora Light" pitchFamily="34" charset="-122"/>
                <a:cs typeface="Sora Semi Bold" panose="020B0604020202020204" charset="0"/>
              </a:rPr>
              <a:t>El Plan Estratégico se articula a los lineamientos del PDES (Vigente):</a:t>
            </a:r>
            <a:endParaRPr lang="es-BO" sz="1200" dirty="0">
              <a:latin typeface="Century Gothic" panose="020B0502020202020204" pitchFamily="34" charset="0"/>
              <a:cs typeface="Sora Semi Bold" panose="020B0604020202020204" charset="0"/>
            </a:endParaRPr>
          </a:p>
        </p:txBody>
      </p:sp>
      <p:grpSp>
        <p:nvGrpSpPr>
          <p:cNvPr id="2" name="Grupo 1">
            <a:extLst>
              <a:ext uri="{FF2B5EF4-FFF2-40B4-BE49-F238E27FC236}">
                <a16:creationId xmlns:a16="http://schemas.microsoft.com/office/drawing/2014/main" id="{CB6A55E9-64A5-2B4C-B1DD-6CFDE34729CD}"/>
              </a:ext>
            </a:extLst>
          </p:cNvPr>
          <p:cNvGrpSpPr/>
          <p:nvPr/>
        </p:nvGrpSpPr>
        <p:grpSpPr>
          <a:xfrm>
            <a:off x="1020337" y="1724005"/>
            <a:ext cx="7450803" cy="4687716"/>
            <a:chOff x="685664" y="2097229"/>
            <a:chExt cx="7450803" cy="4687716"/>
          </a:xfrm>
        </p:grpSpPr>
        <p:sp>
          <p:nvSpPr>
            <p:cNvPr id="12" name="Text 2">
              <a:extLst>
                <a:ext uri="{FF2B5EF4-FFF2-40B4-BE49-F238E27FC236}">
                  <a16:creationId xmlns:a16="http://schemas.microsoft.com/office/drawing/2014/main" id="{234B8545-5699-4F24-8B24-A28D78476DDE}"/>
                </a:ext>
              </a:extLst>
            </p:cNvPr>
            <p:cNvSpPr/>
            <p:nvPr/>
          </p:nvSpPr>
          <p:spPr>
            <a:xfrm>
              <a:off x="699016" y="2116571"/>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01</a:t>
              </a:r>
              <a:endParaRPr lang="es-BO" sz="1200">
                <a:latin typeface="Century Gothic" panose="020B0502020202020204" pitchFamily="34" charset="0"/>
                <a:cs typeface="Sora Semi Bold" panose="020B0604020202020204" charset="0"/>
              </a:endParaRPr>
            </a:p>
          </p:txBody>
        </p:sp>
        <p:sp>
          <p:nvSpPr>
            <p:cNvPr id="13" name="Shape 3">
              <a:extLst>
                <a:ext uri="{FF2B5EF4-FFF2-40B4-BE49-F238E27FC236}">
                  <a16:creationId xmlns:a16="http://schemas.microsoft.com/office/drawing/2014/main" id="{7FB7D94A-422A-4431-A4FE-5C3C2FF3F13E}"/>
                </a:ext>
              </a:extLst>
            </p:cNvPr>
            <p:cNvSpPr/>
            <p:nvPr/>
          </p:nvSpPr>
          <p:spPr>
            <a:xfrm>
              <a:off x="699016" y="2433039"/>
              <a:ext cx="1942046" cy="22860"/>
            </a:xfrm>
            <a:prstGeom prst="rect">
              <a:avLst/>
            </a:prstGeom>
            <a:solidFill>
              <a:srgbClr val="DA1B2E"/>
            </a:solidFill>
            <a:ln/>
          </p:spPr>
          <p:txBody>
            <a:bodyPr/>
            <a:lstStyle/>
            <a:p>
              <a:endParaRPr lang="es-BO"/>
            </a:p>
          </p:txBody>
        </p:sp>
        <p:sp>
          <p:nvSpPr>
            <p:cNvPr id="14" name="Text 4">
              <a:extLst>
                <a:ext uri="{FF2B5EF4-FFF2-40B4-BE49-F238E27FC236}">
                  <a16:creationId xmlns:a16="http://schemas.microsoft.com/office/drawing/2014/main" id="{F60F2AA6-EE96-4F18-951D-101DD3BDD9BA}"/>
                </a:ext>
              </a:extLst>
            </p:cNvPr>
            <p:cNvSpPr/>
            <p:nvPr/>
          </p:nvSpPr>
          <p:spPr>
            <a:xfrm>
              <a:off x="699017" y="2578534"/>
              <a:ext cx="1915084" cy="328374"/>
            </a:xfrm>
            <a:prstGeom prst="rect">
              <a:avLst/>
            </a:prstGeom>
            <a:noFill/>
            <a:ln/>
          </p:spPr>
          <p:txBody>
            <a:bodyPr wrap="non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Consolidar Liderazgo Industrial</a:t>
              </a:r>
              <a:endParaRPr lang="es-BO" sz="1200" b="1" dirty="0">
                <a:latin typeface="Century Gothic" panose="020B0502020202020204" pitchFamily="34" charset="0"/>
                <a:cs typeface="Sora Semi Bold" panose="020B0604020202020204" charset="0"/>
              </a:endParaRPr>
            </a:p>
          </p:txBody>
        </p:sp>
        <p:sp>
          <p:nvSpPr>
            <p:cNvPr id="15" name="Text 5">
              <a:extLst>
                <a:ext uri="{FF2B5EF4-FFF2-40B4-BE49-F238E27FC236}">
                  <a16:creationId xmlns:a16="http://schemas.microsoft.com/office/drawing/2014/main" id="{2B11A09E-3FC8-44DA-9A79-8979068BFD1B}"/>
                </a:ext>
              </a:extLst>
            </p:cNvPr>
            <p:cNvSpPr/>
            <p:nvPr/>
          </p:nvSpPr>
          <p:spPr>
            <a:xfrm>
              <a:off x="699016" y="3017279"/>
              <a:ext cx="1942046" cy="614124"/>
            </a:xfrm>
            <a:prstGeom prst="rect">
              <a:avLst/>
            </a:prstGeom>
            <a:noFill/>
            <a:ln/>
          </p:spPr>
          <p:txBody>
            <a:bodyPr wrap="squar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Incrementar valor agregado nacional y expansión de parques industriales</a:t>
              </a:r>
              <a:endParaRPr lang="es-BO" sz="1200">
                <a:latin typeface="Century Gothic" panose="020B0502020202020204" pitchFamily="34" charset="0"/>
                <a:cs typeface="Sora Semi Bold" panose="020B0604020202020204" charset="0"/>
              </a:endParaRPr>
            </a:p>
          </p:txBody>
        </p:sp>
        <p:sp>
          <p:nvSpPr>
            <p:cNvPr id="16" name="Text 6">
              <a:extLst>
                <a:ext uri="{FF2B5EF4-FFF2-40B4-BE49-F238E27FC236}">
                  <a16:creationId xmlns:a16="http://schemas.microsoft.com/office/drawing/2014/main" id="{FB6EC51F-8446-40FD-9AA6-DF8CDFFDFFF2}"/>
                </a:ext>
              </a:extLst>
            </p:cNvPr>
            <p:cNvSpPr/>
            <p:nvPr/>
          </p:nvSpPr>
          <p:spPr>
            <a:xfrm>
              <a:off x="3023146" y="2108659"/>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02</a:t>
              </a:r>
              <a:endParaRPr lang="es-BO" sz="1200">
                <a:latin typeface="Century Gothic" panose="020B0502020202020204" pitchFamily="34" charset="0"/>
                <a:cs typeface="Sora Semi Bold" panose="020B0604020202020204" charset="0"/>
              </a:endParaRPr>
            </a:p>
          </p:txBody>
        </p:sp>
        <p:sp>
          <p:nvSpPr>
            <p:cNvPr id="17" name="Shape 7">
              <a:extLst>
                <a:ext uri="{FF2B5EF4-FFF2-40B4-BE49-F238E27FC236}">
                  <a16:creationId xmlns:a16="http://schemas.microsoft.com/office/drawing/2014/main" id="{A37FA556-5C0C-4408-B597-8B2F2B3E37E8}"/>
                </a:ext>
              </a:extLst>
            </p:cNvPr>
            <p:cNvSpPr/>
            <p:nvPr/>
          </p:nvSpPr>
          <p:spPr>
            <a:xfrm>
              <a:off x="3023146" y="2425127"/>
              <a:ext cx="1942046" cy="22860"/>
            </a:xfrm>
            <a:prstGeom prst="rect">
              <a:avLst/>
            </a:prstGeom>
            <a:solidFill>
              <a:srgbClr val="DA1B2E"/>
            </a:solidFill>
            <a:ln/>
          </p:spPr>
          <p:txBody>
            <a:bodyPr/>
            <a:lstStyle/>
            <a:p>
              <a:endParaRPr lang="es-BO"/>
            </a:p>
          </p:txBody>
        </p:sp>
        <p:sp>
          <p:nvSpPr>
            <p:cNvPr id="18" name="Text 8">
              <a:extLst>
                <a:ext uri="{FF2B5EF4-FFF2-40B4-BE49-F238E27FC236}">
                  <a16:creationId xmlns:a16="http://schemas.microsoft.com/office/drawing/2014/main" id="{987AE170-5EA0-463B-902B-AA018F393C3C}"/>
                </a:ext>
              </a:extLst>
            </p:cNvPr>
            <p:cNvSpPr/>
            <p:nvPr/>
          </p:nvSpPr>
          <p:spPr>
            <a:xfrm>
              <a:off x="3023146" y="2570622"/>
              <a:ext cx="2217721" cy="328374"/>
            </a:xfrm>
            <a:prstGeom prst="rect">
              <a:avLst/>
            </a:prstGeom>
            <a:noFill/>
            <a:ln/>
          </p:spPr>
          <p:txBody>
            <a:bodyPr wrap="non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Fortalecer </a:t>
              </a:r>
              <a:r>
                <a:rPr lang="es-BO" sz="1200" b="1" dirty="0" err="1">
                  <a:solidFill>
                    <a:srgbClr val="3B3535"/>
                  </a:solidFill>
                  <a:latin typeface="Century Gothic" panose="020B0502020202020204" pitchFamily="34" charset="0"/>
                  <a:ea typeface="Sora Semi Bold" pitchFamily="34" charset="-122"/>
                  <a:cs typeface="Sora Semi Bold" panose="020B0604020202020204" charset="0"/>
                </a:rPr>
                <a:t>MyPEs</a:t>
              </a:r>
              <a:r>
                <a:rPr lang="es-BO" sz="1200" b="1" dirty="0">
                  <a:solidFill>
                    <a:srgbClr val="3B3535"/>
                  </a:solidFill>
                  <a:latin typeface="Century Gothic" panose="020B0502020202020204" pitchFamily="34" charset="0"/>
                  <a:ea typeface="Sora Semi Bold" pitchFamily="34" charset="-122"/>
                  <a:cs typeface="Sora Semi Bold" panose="020B0604020202020204" charset="0"/>
                </a:rPr>
                <a:t> y Artesanía</a:t>
              </a:r>
              <a:endParaRPr lang="es-BO" sz="1200" b="1" dirty="0">
                <a:latin typeface="Century Gothic" panose="020B0502020202020204" pitchFamily="34" charset="0"/>
                <a:cs typeface="Sora Semi Bold" panose="020B0604020202020204" charset="0"/>
              </a:endParaRPr>
            </a:p>
          </p:txBody>
        </p:sp>
        <p:sp>
          <p:nvSpPr>
            <p:cNvPr id="19" name="Text 9">
              <a:extLst>
                <a:ext uri="{FF2B5EF4-FFF2-40B4-BE49-F238E27FC236}">
                  <a16:creationId xmlns:a16="http://schemas.microsoft.com/office/drawing/2014/main" id="{29ADA6E3-52A4-4985-8AFC-1DCFA4184A14}"/>
                </a:ext>
              </a:extLst>
            </p:cNvPr>
            <p:cNvSpPr/>
            <p:nvPr/>
          </p:nvSpPr>
          <p:spPr>
            <a:xfrm>
              <a:off x="3023146" y="3009367"/>
              <a:ext cx="1942046" cy="614124"/>
            </a:xfrm>
            <a:prstGeom prst="rect">
              <a:avLst/>
            </a:prstGeom>
            <a:noFill/>
            <a:ln/>
          </p:spPr>
          <p:txBody>
            <a:bodyPr wrap="square" lIns="0" tIns="0" rIns="0" bIns="0" rtlCol="0" anchor="t"/>
            <a:lstStyle/>
            <a:p>
              <a:pPr marL="0" indent="0" algn="l">
                <a:buNone/>
              </a:pPr>
              <a:r>
                <a:rPr lang="es-BO" sz="1200" dirty="0">
                  <a:solidFill>
                    <a:srgbClr val="3B3535"/>
                  </a:solidFill>
                  <a:latin typeface="Century Gothic" panose="020B0502020202020204" pitchFamily="34" charset="0"/>
                  <a:ea typeface="Sora Light" pitchFamily="34" charset="-122"/>
                  <a:cs typeface="Sora Semi Bold" panose="020B0604020202020204" charset="0"/>
                </a:rPr>
                <a:t>Asistencia técnica y acceso a mercados para competitividad</a:t>
              </a:r>
              <a:endParaRPr lang="es-BO" sz="1200" dirty="0">
                <a:latin typeface="Century Gothic" panose="020B0502020202020204" pitchFamily="34" charset="0"/>
                <a:cs typeface="Sora Semi Bold" panose="020B0604020202020204" charset="0"/>
              </a:endParaRPr>
            </a:p>
          </p:txBody>
        </p:sp>
        <p:sp>
          <p:nvSpPr>
            <p:cNvPr id="20" name="Text 10">
              <a:extLst>
                <a:ext uri="{FF2B5EF4-FFF2-40B4-BE49-F238E27FC236}">
                  <a16:creationId xmlns:a16="http://schemas.microsoft.com/office/drawing/2014/main" id="{205911B6-3392-43E4-A222-9726C2F5E035}"/>
                </a:ext>
              </a:extLst>
            </p:cNvPr>
            <p:cNvSpPr/>
            <p:nvPr/>
          </p:nvSpPr>
          <p:spPr>
            <a:xfrm>
              <a:off x="5821727" y="2097229"/>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03</a:t>
              </a:r>
              <a:endParaRPr lang="es-BO" sz="1200">
                <a:latin typeface="Century Gothic" panose="020B0502020202020204" pitchFamily="34" charset="0"/>
                <a:cs typeface="Sora Semi Bold" panose="020B0604020202020204" charset="0"/>
              </a:endParaRPr>
            </a:p>
          </p:txBody>
        </p:sp>
        <p:sp>
          <p:nvSpPr>
            <p:cNvPr id="21" name="Shape 11">
              <a:extLst>
                <a:ext uri="{FF2B5EF4-FFF2-40B4-BE49-F238E27FC236}">
                  <a16:creationId xmlns:a16="http://schemas.microsoft.com/office/drawing/2014/main" id="{B4067F83-0E14-45E1-B859-4DA124F80B25}"/>
                </a:ext>
              </a:extLst>
            </p:cNvPr>
            <p:cNvSpPr/>
            <p:nvPr/>
          </p:nvSpPr>
          <p:spPr>
            <a:xfrm>
              <a:off x="5821727" y="2413697"/>
              <a:ext cx="1942046" cy="22860"/>
            </a:xfrm>
            <a:prstGeom prst="rect">
              <a:avLst/>
            </a:prstGeom>
            <a:solidFill>
              <a:srgbClr val="DA1B2E"/>
            </a:solidFill>
            <a:ln/>
          </p:spPr>
          <p:txBody>
            <a:bodyPr/>
            <a:lstStyle/>
            <a:p>
              <a:endParaRPr lang="es-BO"/>
            </a:p>
          </p:txBody>
        </p:sp>
        <p:sp>
          <p:nvSpPr>
            <p:cNvPr id="22" name="Text 12">
              <a:extLst>
                <a:ext uri="{FF2B5EF4-FFF2-40B4-BE49-F238E27FC236}">
                  <a16:creationId xmlns:a16="http://schemas.microsoft.com/office/drawing/2014/main" id="{A72D6ECE-1FBA-4B10-92C9-0B92E6F282ED}"/>
                </a:ext>
              </a:extLst>
            </p:cNvPr>
            <p:cNvSpPr/>
            <p:nvPr/>
          </p:nvSpPr>
          <p:spPr>
            <a:xfrm>
              <a:off x="5821727" y="2559192"/>
              <a:ext cx="2314740" cy="328374"/>
            </a:xfrm>
            <a:prstGeom prst="rect">
              <a:avLst/>
            </a:prstGeom>
            <a:noFill/>
            <a:ln/>
          </p:spPr>
          <p:txBody>
            <a:bodyPr wrap="non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Optimizar Logística Comercial</a:t>
              </a:r>
              <a:endParaRPr lang="es-BO" sz="1200" b="1" dirty="0">
                <a:latin typeface="Century Gothic" panose="020B0502020202020204" pitchFamily="34" charset="0"/>
                <a:cs typeface="Sora Semi Bold" panose="020B0604020202020204" charset="0"/>
              </a:endParaRPr>
            </a:p>
          </p:txBody>
        </p:sp>
        <p:sp>
          <p:nvSpPr>
            <p:cNvPr id="23" name="Text 13">
              <a:extLst>
                <a:ext uri="{FF2B5EF4-FFF2-40B4-BE49-F238E27FC236}">
                  <a16:creationId xmlns:a16="http://schemas.microsoft.com/office/drawing/2014/main" id="{2732ADB0-D25D-45E3-B78F-E18407C30E41}"/>
                </a:ext>
              </a:extLst>
            </p:cNvPr>
            <p:cNvSpPr/>
            <p:nvPr/>
          </p:nvSpPr>
          <p:spPr>
            <a:xfrm>
              <a:off x="5821727" y="2997937"/>
              <a:ext cx="1942046" cy="614124"/>
            </a:xfrm>
            <a:prstGeom prst="rect">
              <a:avLst/>
            </a:prstGeom>
            <a:noFill/>
            <a:ln/>
          </p:spPr>
          <p:txBody>
            <a:bodyPr wrap="squar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Garantizar abastecimiento interno a precio justo con marca "Hecho en Bolivia"</a:t>
              </a:r>
              <a:endParaRPr lang="es-BO" sz="1200">
                <a:latin typeface="Century Gothic" panose="020B0502020202020204" pitchFamily="34" charset="0"/>
                <a:cs typeface="Sora Semi Bold" panose="020B0604020202020204" charset="0"/>
              </a:endParaRPr>
            </a:p>
          </p:txBody>
        </p:sp>
        <p:sp>
          <p:nvSpPr>
            <p:cNvPr id="24" name="Text 14">
              <a:extLst>
                <a:ext uri="{FF2B5EF4-FFF2-40B4-BE49-F238E27FC236}">
                  <a16:creationId xmlns:a16="http://schemas.microsoft.com/office/drawing/2014/main" id="{BB439A84-BD9A-41FF-BE93-CEB9CD60893A}"/>
                </a:ext>
              </a:extLst>
            </p:cNvPr>
            <p:cNvSpPr/>
            <p:nvPr/>
          </p:nvSpPr>
          <p:spPr>
            <a:xfrm>
              <a:off x="699016" y="3965255"/>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04</a:t>
              </a:r>
              <a:endParaRPr lang="es-BO" sz="1200">
                <a:latin typeface="Century Gothic" panose="020B0502020202020204" pitchFamily="34" charset="0"/>
                <a:cs typeface="Sora Semi Bold" panose="020B0604020202020204" charset="0"/>
              </a:endParaRPr>
            </a:p>
          </p:txBody>
        </p:sp>
        <p:sp>
          <p:nvSpPr>
            <p:cNvPr id="25" name="Shape 15">
              <a:extLst>
                <a:ext uri="{FF2B5EF4-FFF2-40B4-BE49-F238E27FC236}">
                  <a16:creationId xmlns:a16="http://schemas.microsoft.com/office/drawing/2014/main" id="{721013E7-D917-4196-884D-18FF572D9D89}"/>
                </a:ext>
              </a:extLst>
            </p:cNvPr>
            <p:cNvSpPr/>
            <p:nvPr/>
          </p:nvSpPr>
          <p:spPr>
            <a:xfrm>
              <a:off x="699016" y="4281723"/>
              <a:ext cx="1942046" cy="22860"/>
            </a:xfrm>
            <a:prstGeom prst="rect">
              <a:avLst/>
            </a:prstGeom>
            <a:solidFill>
              <a:srgbClr val="DA1B2E"/>
            </a:solidFill>
            <a:ln/>
          </p:spPr>
          <p:txBody>
            <a:bodyPr/>
            <a:lstStyle/>
            <a:p>
              <a:endParaRPr lang="es-BO"/>
            </a:p>
          </p:txBody>
        </p:sp>
        <p:sp>
          <p:nvSpPr>
            <p:cNvPr id="26" name="Text 16">
              <a:extLst>
                <a:ext uri="{FF2B5EF4-FFF2-40B4-BE49-F238E27FC236}">
                  <a16:creationId xmlns:a16="http://schemas.microsoft.com/office/drawing/2014/main" id="{BB2C95DE-55CE-4CC4-B9EA-1FA9CBBF8267}"/>
                </a:ext>
              </a:extLst>
            </p:cNvPr>
            <p:cNvSpPr/>
            <p:nvPr/>
          </p:nvSpPr>
          <p:spPr>
            <a:xfrm>
              <a:off x="699016" y="4427217"/>
              <a:ext cx="1942046" cy="656749"/>
            </a:xfrm>
            <a:prstGeom prst="rect">
              <a:avLst/>
            </a:prstGeom>
            <a:noFill/>
            <a:ln/>
          </p:spPr>
          <p:txBody>
            <a:bodyPr wrap="squar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Incrementar Productividad Agropecuaria</a:t>
              </a:r>
              <a:endParaRPr lang="es-BO" sz="1200" b="1" dirty="0">
                <a:latin typeface="Century Gothic" panose="020B0502020202020204" pitchFamily="34" charset="0"/>
                <a:cs typeface="Sora Semi Bold" panose="020B0604020202020204" charset="0"/>
              </a:endParaRPr>
            </a:p>
          </p:txBody>
        </p:sp>
        <p:sp>
          <p:nvSpPr>
            <p:cNvPr id="27" name="Text 17">
              <a:extLst>
                <a:ext uri="{FF2B5EF4-FFF2-40B4-BE49-F238E27FC236}">
                  <a16:creationId xmlns:a16="http://schemas.microsoft.com/office/drawing/2014/main" id="{3100D50E-D019-41C3-969E-2780DA2D6ED1}"/>
                </a:ext>
              </a:extLst>
            </p:cNvPr>
            <p:cNvSpPr/>
            <p:nvPr/>
          </p:nvSpPr>
          <p:spPr>
            <a:xfrm>
              <a:off x="699016" y="5194337"/>
              <a:ext cx="1942046" cy="614124"/>
            </a:xfrm>
            <a:prstGeom prst="rect">
              <a:avLst/>
            </a:prstGeom>
            <a:noFill/>
            <a:ln/>
          </p:spPr>
          <p:txBody>
            <a:bodyPr wrap="squar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Innovación tecnológica y sistemas resilientes al cambio climático</a:t>
              </a:r>
              <a:endParaRPr lang="es-BO" sz="1200">
                <a:latin typeface="Century Gothic" panose="020B0502020202020204" pitchFamily="34" charset="0"/>
                <a:cs typeface="Sora Semi Bold" panose="020B0604020202020204" charset="0"/>
              </a:endParaRPr>
            </a:p>
          </p:txBody>
        </p:sp>
        <p:sp>
          <p:nvSpPr>
            <p:cNvPr id="28" name="Text 18">
              <a:extLst>
                <a:ext uri="{FF2B5EF4-FFF2-40B4-BE49-F238E27FC236}">
                  <a16:creationId xmlns:a16="http://schemas.microsoft.com/office/drawing/2014/main" id="{4D28C375-2C48-4709-B8F7-948E25E49C95}"/>
                </a:ext>
              </a:extLst>
            </p:cNvPr>
            <p:cNvSpPr/>
            <p:nvPr/>
          </p:nvSpPr>
          <p:spPr>
            <a:xfrm>
              <a:off x="3023146" y="3957343"/>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05</a:t>
              </a:r>
              <a:endParaRPr lang="es-BO" sz="1200">
                <a:latin typeface="Century Gothic" panose="020B0502020202020204" pitchFamily="34" charset="0"/>
                <a:cs typeface="Sora Semi Bold" panose="020B0604020202020204" charset="0"/>
              </a:endParaRPr>
            </a:p>
          </p:txBody>
        </p:sp>
        <p:sp>
          <p:nvSpPr>
            <p:cNvPr id="29" name="Shape 19">
              <a:extLst>
                <a:ext uri="{FF2B5EF4-FFF2-40B4-BE49-F238E27FC236}">
                  <a16:creationId xmlns:a16="http://schemas.microsoft.com/office/drawing/2014/main" id="{4389073F-61DB-4AB0-897A-9188B33B425C}"/>
                </a:ext>
              </a:extLst>
            </p:cNvPr>
            <p:cNvSpPr/>
            <p:nvPr/>
          </p:nvSpPr>
          <p:spPr>
            <a:xfrm>
              <a:off x="3023146" y="4273811"/>
              <a:ext cx="1942046" cy="22860"/>
            </a:xfrm>
            <a:prstGeom prst="rect">
              <a:avLst/>
            </a:prstGeom>
            <a:solidFill>
              <a:srgbClr val="DA1B2E"/>
            </a:solidFill>
            <a:ln/>
          </p:spPr>
          <p:txBody>
            <a:bodyPr/>
            <a:lstStyle/>
            <a:p>
              <a:endParaRPr lang="es-BO"/>
            </a:p>
          </p:txBody>
        </p:sp>
        <p:sp>
          <p:nvSpPr>
            <p:cNvPr id="30" name="Text 20">
              <a:extLst>
                <a:ext uri="{FF2B5EF4-FFF2-40B4-BE49-F238E27FC236}">
                  <a16:creationId xmlns:a16="http://schemas.microsoft.com/office/drawing/2014/main" id="{5DE278AB-143D-494E-8108-B9E0C1E4D97C}"/>
                </a:ext>
              </a:extLst>
            </p:cNvPr>
            <p:cNvSpPr/>
            <p:nvPr/>
          </p:nvSpPr>
          <p:spPr>
            <a:xfrm>
              <a:off x="3023145" y="4419305"/>
              <a:ext cx="2090721" cy="328374"/>
            </a:xfrm>
            <a:prstGeom prst="rect">
              <a:avLst/>
            </a:prstGeom>
            <a:noFill/>
            <a:ln/>
          </p:spPr>
          <p:txBody>
            <a:bodyPr wrap="non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Ampliar Cobertura de Agua</a:t>
              </a:r>
              <a:endParaRPr lang="es-BO" sz="1200" b="1" dirty="0">
                <a:latin typeface="Century Gothic" panose="020B0502020202020204" pitchFamily="34" charset="0"/>
                <a:cs typeface="Sora Semi Bold" panose="020B0604020202020204" charset="0"/>
              </a:endParaRPr>
            </a:p>
          </p:txBody>
        </p:sp>
        <p:sp>
          <p:nvSpPr>
            <p:cNvPr id="31" name="Text 21">
              <a:extLst>
                <a:ext uri="{FF2B5EF4-FFF2-40B4-BE49-F238E27FC236}">
                  <a16:creationId xmlns:a16="http://schemas.microsoft.com/office/drawing/2014/main" id="{7EE61B93-F61F-4A61-9EC8-CE10CA3D1EDE}"/>
                </a:ext>
              </a:extLst>
            </p:cNvPr>
            <p:cNvSpPr/>
            <p:nvPr/>
          </p:nvSpPr>
          <p:spPr>
            <a:xfrm>
              <a:off x="3023146" y="4858050"/>
              <a:ext cx="1942046" cy="614124"/>
            </a:xfrm>
            <a:prstGeom prst="rect">
              <a:avLst/>
            </a:prstGeom>
            <a:noFill/>
            <a:ln/>
          </p:spPr>
          <p:txBody>
            <a:bodyPr wrap="squar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Optimización de gestión de cuencas y saneamiento</a:t>
              </a:r>
              <a:endParaRPr lang="es-BO" sz="1200">
                <a:latin typeface="Century Gothic" panose="020B0502020202020204" pitchFamily="34" charset="0"/>
                <a:cs typeface="Sora Semi Bold" panose="020B0604020202020204" charset="0"/>
              </a:endParaRPr>
            </a:p>
          </p:txBody>
        </p:sp>
        <p:sp>
          <p:nvSpPr>
            <p:cNvPr id="32" name="Text 22">
              <a:extLst>
                <a:ext uri="{FF2B5EF4-FFF2-40B4-BE49-F238E27FC236}">
                  <a16:creationId xmlns:a16="http://schemas.microsoft.com/office/drawing/2014/main" id="{C70D992F-1843-4111-A93F-C41DFCA31247}"/>
                </a:ext>
              </a:extLst>
            </p:cNvPr>
            <p:cNvSpPr/>
            <p:nvPr/>
          </p:nvSpPr>
          <p:spPr>
            <a:xfrm>
              <a:off x="5821727" y="3945913"/>
              <a:ext cx="180913" cy="249555"/>
            </a:xfrm>
            <a:prstGeom prst="rect">
              <a:avLst/>
            </a:prstGeom>
            <a:noFill/>
            <a:ln/>
          </p:spPr>
          <p:txBody>
            <a:bodyPr wrap="none" lIns="0" tIns="0" rIns="0" bIns="0" rtlCol="0" anchor="ctr"/>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06</a:t>
              </a:r>
              <a:endParaRPr lang="es-BO" sz="1200">
                <a:latin typeface="Century Gothic" panose="020B0502020202020204" pitchFamily="34" charset="0"/>
                <a:cs typeface="Sora Semi Bold" panose="020B0604020202020204" charset="0"/>
              </a:endParaRPr>
            </a:p>
          </p:txBody>
        </p:sp>
        <p:sp>
          <p:nvSpPr>
            <p:cNvPr id="33" name="Shape 23">
              <a:extLst>
                <a:ext uri="{FF2B5EF4-FFF2-40B4-BE49-F238E27FC236}">
                  <a16:creationId xmlns:a16="http://schemas.microsoft.com/office/drawing/2014/main" id="{CC6153C2-66F4-4853-8401-ED4056B045D6}"/>
                </a:ext>
              </a:extLst>
            </p:cNvPr>
            <p:cNvSpPr/>
            <p:nvPr/>
          </p:nvSpPr>
          <p:spPr>
            <a:xfrm>
              <a:off x="5821727" y="4262381"/>
              <a:ext cx="1942046" cy="22860"/>
            </a:xfrm>
            <a:prstGeom prst="rect">
              <a:avLst/>
            </a:prstGeom>
            <a:solidFill>
              <a:srgbClr val="DA1B2E"/>
            </a:solidFill>
            <a:ln/>
          </p:spPr>
          <p:txBody>
            <a:bodyPr/>
            <a:lstStyle/>
            <a:p>
              <a:endParaRPr lang="es-BO"/>
            </a:p>
          </p:txBody>
        </p:sp>
        <p:sp>
          <p:nvSpPr>
            <p:cNvPr id="34" name="Text 24">
              <a:extLst>
                <a:ext uri="{FF2B5EF4-FFF2-40B4-BE49-F238E27FC236}">
                  <a16:creationId xmlns:a16="http://schemas.microsoft.com/office/drawing/2014/main" id="{AF9B8012-87A7-4C63-BC07-6C4C69923D24}"/>
                </a:ext>
              </a:extLst>
            </p:cNvPr>
            <p:cNvSpPr/>
            <p:nvPr/>
          </p:nvSpPr>
          <p:spPr>
            <a:xfrm>
              <a:off x="5821727" y="4407875"/>
              <a:ext cx="1942046" cy="656749"/>
            </a:xfrm>
            <a:prstGeom prst="rect">
              <a:avLst/>
            </a:prstGeom>
            <a:noFill/>
            <a:ln/>
          </p:spPr>
          <p:txBody>
            <a:bodyPr wrap="squar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Modernizar Gestión Institucional</a:t>
              </a:r>
              <a:endParaRPr lang="es-BO" sz="1200" b="1" dirty="0">
                <a:latin typeface="Century Gothic" panose="020B0502020202020204" pitchFamily="34" charset="0"/>
                <a:cs typeface="Sora Semi Bold" panose="020B0604020202020204" charset="0"/>
              </a:endParaRPr>
            </a:p>
          </p:txBody>
        </p:sp>
        <p:sp>
          <p:nvSpPr>
            <p:cNvPr id="35" name="Text 25">
              <a:extLst>
                <a:ext uri="{FF2B5EF4-FFF2-40B4-BE49-F238E27FC236}">
                  <a16:creationId xmlns:a16="http://schemas.microsoft.com/office/drawing/2014/main" id="{8CAB1BFA-E8B0-4728-9CA8-2E9AC19AD012}"/>
                </a:ext>
              </a:extLst>
            </p:cNvPr>
            <p:cNvSpPr/>
            <p:nvPr/>
          </p:nvSpPr>
          <p:spPr>
            <a:xfrm>
              <a:off x="5821727" y="5174995"/>
              <a:ext cx="1942046" cy="614124"/>
            </a:xfrm>
            <a:prstGeom prst="rect">
              <a:avLst/>
            </a:prstGeom>
            <a:noFill/>
            <a:ln/>
          </p:spPr>
          <p:txBody>
            <a:bodyPr wrap="squar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Digitalización y transparencia administrativa</a:t>
              </a:r>
              <a:endParaRPr lang="es-BO" sz="1200">
                <a:latin typeface="Century Gothic" panose="020B0502020202020204" pitchFamily="34" charset="0"/>
                <a:cs typeface="Sora Semi Bold" panose="020B0604020202020204" charset="0"/>
              </a:endParaRPr>
            </a:p>
          </p:txBody>
        </p:sp>
        <p:sp>
          <p:nvSpPr>
            <p:cNvPr id="36" name="Text 26">
              <a:extLst>
                <a:ext uri="{FF2B5EF4-FFF2-40B4-BE49-F238E27FC236}">
                  <a16:creationId xmlns:a16="http://schemas.microsoft.com/office/drawing/2014/main" id="{F0CB2D97-8EF9-4027-B5B0-EDAAF40F1635}"/>
                </a:ext>
              </a:extLst>
            </p:cNvPr>
            <p:cNvSpPr/>
            <p:nvPr/>
          </p:nvSpPr>
          <p:spPr>
            <a:xfrm>
              <a:off x="716011" y="5908118"/>
              <a:ext cx="180913" cy="249555"/>
            </a:xfrm>
            <a:prstGeom prst="rect">
              <a:avLst/>
            </a:prstGeom>
            <a:noFill/>
            <a:ln/>
          </p:spPr>
          <p:txBody>
            <a:bodyPr wrap="none" lIns="0" tIns="0" rIns="0" bIns="0" rtlCol="0" anchor="ctr"/>
            <a:lstStyle/>
            <a:p>
              <a:pPr marL="0" indent="0" algn="l">
                <a:buNone/>
              </a:pPr>
              <a:r>
                <a:rPr lang="es-BO" sz="1200" dirty="0">
                  <a:solidFill>
                    <a:srgbClr val="3B3535"/>
                  </a:solidFill>
                  <a:latin typeface="Century Gothic" panose="020B0502020202020204" pitchFamily="34" charset="0"/>
                  <a:ea typeface="Sora Light" pitchFamily="34" charset="-122"/>
                  <a:cs typeface="Sora Semi Bold" panose="020B0604020202020204" charset="0"/>
                </a:rPr>
                <a:t>07</a:t>
              </a:r>
              <a:endParaRPr lang="es-BO" sz="1200" dirty="0">
                <a:latin typeface="Century Gothic" panose="020B0502020202020204" pitchFamily="34" charset="0"/>
                <a:cs typeface="Sora Semi Bold" panose="020B0604020202020204" charset="0"/>
              </a:endParaRPr>
            </a:p>
          </p:txBody>
        </p:sp>
        <p:sp>
          <p:nvSpPr>
            <p:cNvPr id="37" name="Shape 27">
              <a:extLst>
                <a:ext uri="{FF2B5EF4-FFF2-40B4-BE49-F238E27FC236}">
                  <a16:creationId xmlns:a16="http://schemas.microsoft.com/office/drawing/2014/main" id="{E14C190E-C084-4262-9F22-DCC2401C4581}"/>
                </a:ext>
              </a:extLst>
            </p:cNvPr>
            <p:cNvSpPr/>
            <p:nvPr/>
          </p:nvSpPr>
          <p:spPr>
            <a:xfrm>
              <a:off x="699016" y="6118915"/>
              <a:ext cx="5992869" cy="22860"/>
            </a:xfrm>
            <a:prstGeom prst="rect">
              <a:avLst/>
            </a:prstGeom>
            <a:solidFill>
              <a:srgbClr val="DA1B2E"/>
            </a:solidFill>
            <a:ln/>
          </p:spPr>
          <p:txBody>
            <a:bodyPr/>
            <a:lstStyle/>
            <a:p>
              <a:endParaRPr lang="es-BO"/>
            </a:p>
          </p:txBody>
        </p:sp>
        <p:sp>
          <p:nvSpPr>
            <p:cNvPr id="38" name="Text 28">
              <a:extLst>
                <a:ext uri="{FF2B5EF4-FFF2-40B4-BE49-F238E27FC236}">
                  <a16:creationId xmlns:a16="http://schemas.microsoft.com/office/drawing/2014/main" id="{0BAF2031-979A-4FA6-A090-5214305C2A81}"/>
                </a:ext>
              </a:extLst>
            </p:cNvPr>
            <p:cNvSpPr/>
            <p:nvPr/>
          </p:nvSpPr>
          <p:spPr>
            <a:xfrm>
              <a:off x="699015" y="6264410"/>
              <a:ext cx="2916251" cy="328374"/>
            </a:xfrm>
            <a:prstGeom prst="rect">
              <a:avLst/>
            </a:prstGeom>
            <a:noFill/>
            <a:ln/>
          </p:spPr>
          <p:txBody>
            <a:bodyPr wrap="none" lIns="0" tIns="0" rIns="0" bIns="0" rtlCol="0" anchor="t"/>
            <a:lstStyle/>
            <a:p>
              <a:pPr marL="0" indent="0" algn="l">
                <a:buNone/>
              </a:pPr>
              <a:r>
                <a:rPr lang="es-BO" sz="1200" b="1" dirty="0">
                  <a:solidFill>
                    <a:srgbClr val="3B3535"/>
                  </a:solidFill>
                  <a:latin typeface="Century Gothic" panose="020B0502020202020204" pitchFamily="34" charset="0"/>
                  <a:ea typeface="Sora Semi Bold" pitchFamily="34" charset="-122"/>
                  <a:cs typeface="Sora Semi Bold" panose="020B0604020202020204" charset="0"/>
                </a:rPr>
                <a:t>Fortalecer Gestión del Conocimiento</a:t>
              </a:r>
              <a:endParaRPr lang="es-BO" sz="1200" b="1" dirty="0">
                <a:latin typeface="Century Gothic" panose="020B0502020202020204" pitchFamily="34" charset="0"/>
                <a:cs typeface="Sora Semi Bold" panose="020B0604020202020204" charset="0"/>
              </a:endParaRPr>
            </a:p>
          </p:txBody>
        </p:sp>
        <p:sp>
          <p:nvSpPr>
            <p:cNvPr id="39" name="Text 29">
              <a:extLst>
                <a:ext uri="{FF2B5EF4-FFF2-40B4-BE49-F238E27FC236}">
                  <a16:creationId xmlns:a16="http://schemas.microsoft.com/office/drawing/2014/main" id="{8A63CBA8-F3F6-4DC4-98D1-FF36EDB49F66}"/>
                </a:ext>
              </a:extLst>
            </p:cNvPr>
            <p:cNvSpPr/>
            <p:nvPr/>
          </p:nvSpPr>
          <p:spPr>
            <a:xfrm>
              <a:off x="685664" y="6477883"/>
              <a:ext cx="5992869" cy="307062"/>
            </a:xfrm>
            <a:prstGeom prst="rect">
              <a:avLst/>
            </a:prstGeom>
            <a:noFill/>
            <a:ln/>
          </p:spPr>
          <p:txBody>
            <a:bodyPr wrap="none" lIns="0" tIns="0" rIns="0" bIns="0" rtlCol="0" anchor="t"/>
            <a:lstStyle/>
            <a:p>
              <a:pPr marL="0" indent="0" algn="l">
                <a:buNone/>
              </a:pPr>
              <a:r>
                <a:rPr lang="es-BO" sz="1200">
                  <a:solidFill>
                    <a:srgbClr val="3B3535"/>
                  </a:solidFill>
                  <a:latin typeface="Century Gothic" panose="020B0502020202020204" pitchFamily="34" charset="0"/>
                  <a:ea typeface="Sora Light" pitchFamily="34" charset="-122"/>
                  <a:cs typeface="Sora Semi Bold" panose="020B0604020202020204" charset="0"/>
                </a:rPr>
                <a:t>CIS para desarrollo productivo mediante investigación</a:t>
              </a:r>
              <a:endParaRPr lang="es-BO" sz="1200">
                <a:latin typeface="Century Gothic" panose="020B0502020202020204" pitchFamily="34" charset="0"/>
                <a:cs typeface="Sora Semi Bold" panose="020B0604020202020204" charset="0"/>
              </a:endParaRPr>
            </a:p>
          </p:txBody>
        </p:sp>
      </p:grpSp>
    </p:spTree>
    <p:extLst>
      <p:ext uri="{BB962C8B-B14F-4D97-AF65-F5344CB8AC3E}">
        <p14:creationId xmlns:p14="http://schemas.microsoft.com/office/powerpoint/2010/main" val="3803072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0" name="Text 0">
            <a:extLst>
              <a:ext uri="{FF2B5EF4-FFF2-40B4-BE49-F238E27FC236}">
                <a16:creationId xmlns:a16="http://schemas.microsoft.com/office/drawing/2014/main" id="{41E2EE3E-D82C-4FB8-971B-E711D950B882}"/>
              </a:ext>
            </a:extLst>
          </p:cNvPr>
          <p:cNvSpPr/>
          <p:nvPr/>
        </p:nvSpPr>
        <p:spPr>
          <a:xfrm>
            <a:off x="4027551" y="411545"/>
            <a:ext cx="5114036" cy="1156995"/>
          </a:xfrm>
          <a:prstGeom prst="rect">
            <a:avLst/>
          </a:prstGeom>
          <a:noFill/>
          <a:ln/>
        </p:spPr>
        <p:txBody>
          <a:bodyPr wrap="none" lIns="0" tIns="0" rIns="0" bIns="0" rtlCol="0" anchor="t"/>
          <a:lstStyle/>
          <a:p>
            <a:pPr marL="0" indent="0" algn="ctr">
              <a:buNone/>
            </a:pPr>
            <a:r>
              <a:rPr lang="es-MX" sz="2400" b="1" dirty="0">
                <a:solidFill>
                  <a:srgbClr val="1F1E1E"/>
                </a:solidFill>
                <a:ea typeface="Sora Semi Bold" pitchFamily="34" charset="-122"/>
                <a:cs typeface="Sora Semi Bold" panose="020B0604020202020204" charset="0"/>
              </a:rPr>
              <a:t>Alineación institucional </a:t>
            </a:r>
          </a:p>
          <a:p>
            <a:pPr marL="0" indent="0" algn="ctr">
              <a:buNone/>
            </a:pPr>
            <a:r>
              <a:rPr lang="es-MX" sz="2400" b="1" dirty="0">
                <a:solidFill>
                  <a:srgbClr val="1F1E1E"/>
                </a:solidFill>
                <a:ea typeface="Sora Semi Bold" pitchFamily="34" charset="-122"/>
                <a:cs typeface="Sora Semi Bold" panose="020B0604020202020204" charset="0"/>
              </a:rPr>
              <a:t>a los ejes del “PLAN BOLIVIA”</a:t>
            </a:r>
          </a:p>
          <a:p>
            <a:pPr marL="0" indent="0" algn="ctr">
              <a:buNone/>
            </a:pPr>
            <a:r>
              <a:rPr lang="es-MX" sz="2400" b="1" dirty="0">
                <a:solidFill>
                  <a:srgbClr val="1F1E1E"/>
                </a:solidFill>
                <a:ea typeface="Sora Semi Bold" pitchFamily="34" charset="-122"/>
                <a:cs typeface="Sora Semi Bold" panose="020B0604020202020204" charset="0"/>
              </a:rPr>
              <a:t>2026 - 2030</a:t>
            </a:r>
          </a:p>
        </p:txBody>
      </p:sp>
      <p:sp>
        <p:nvSpPr>
          <p:cNvPr id="40" name="Text 17">
            <a:extLst>
              <a:ext uri="{FF2B5EF4-FFF2-40B4-BE49-F238E27FC236}">
                <a16:creationId xmlns:a16="http://schemas.microsoft.com/office/drawing/2014/main" id="{35F8179F-C83D-4FE0-8E1D-AC0EDC825E71}"/>
              </a:ext>
            </a:extLst>
          </p:cNvPr>
          <p:cNvSpPr/>
          <p:nvPr/>
        </p:nvSpPr>
        <p:spPr>
          <a:xfrm>
            <a:off x="8743950" y="6087199"/>
            <a:ext cx="240030" cy="137160"/>
          </a:xfrm>
          <a:prstGeom prst="rect">
            <a:avLst/>
          </a:prstGeom>
          <a:noFill/>
          <a:ln/>
        </p:spPr>
        <p:txBody>
          <a:bodyPr wrap="square" lIns="0" tIns="0" rIns="0" bIns="0" rtlCol="0" anchor="ctr"/>
          <a:lstStyle/>
          <a:p>
            <a:pPr algn="r" defTabSz="685800">
              <a:defRPr/>
            </a:pPr>
            <a:r>
              <a:rPr lang="es-BO" sz="1100">
                <a:solidFill>
                  <a:srgbClr val="888888"/>
                </a:solidFill>
                <a:latin typeface="Century Gothic" panose="020B0502020202020204" pitchFamily="34" charset="0"/>
              </a:rPr>
              <a:t>3</a:t>
            </a:r>
            <a:endParaRPr lang="es-BO" sz="1100">
              <a:solidFill>
                <a:prstClr val="black"/>
              </a:solidFill>
              <a:latin typeface="Century Gothic" panose="020B0502020202020204" pitchFamily="34" charset="0"/>
            </a:endParaRPr>
          </a:p>
        </p:txBody>
      </p:sp>
      <p:sp>
        <p:nvSpPr>
          <p:cNvPr id="41" name="Shape 3">
            <a:extLst>
              <a:ext uri="{FF2B5EF4-FFF2-40B4-BE49-F238E27FC236}">
                <a16:creationId xmlns:a16="http://schemas.microsoft.com/office/drawing/2014/main" id="{9764D190-18A2-4245-942F-EC6C2A01F2BD}"/>
              </a:ext>
            </a:extLst>
          </p:cNvPr>
          <p:cNvSpPr/>
          <p:nvPr/>
        </p:nvSpPr>
        <p:spPr>
          <a:xfrm>
            <a:off x="854710" y="2263737"/>
            <a:ext cx="3429000" cy="925830"/>
          </a:xfrm>
          <a:prstGeom prst="roundRect">
            <a:avLst/>
          </a:prstGeom>
          <a:solidFill>
            <a:srgbClr val="FFFFFF">
              <a:alpha val="93000"/>
            </a:srgbClr>
          </a:solidFill>
          <a:ln w="12700">
            <a:solidFill>
              <a:srgbClr val="DADADA"/>
            </a:solidFill>
            <a:prstDash val="solid"/>
          </a:ln>
        </p:spPr>
      </p:sp>
      <p:sp>
        <p:nvSpPr>
          <p:cNvPr id="42" name="Text 4">
            <a:extLst>
              <a:ext uri="{FF2B5EF4-FFF2-40B4-BE49-F238E27FC236}">
                <a16:creationId xmlns:a16="http://schemas.microsoft.com/office/drawing/2014/main" id="{5B4D526E-4D6F-4E04-9638-6982F0048AF0}"/>
              </a:ext>
            </a:extLst>
          </p:cNvPr>
          <p:cNvSpPr/>
          <p:nvPr/>
        </p:nvSpPr>
        <p:spPr>
          <a:xfrm>
            <a:off x="978154" y="2387181"/>
            <a:ext cx="3086100" cy="178308"/>
          </a:xfrm>
          <a:prstGeom prst="rect">
            <a:avLst/>
          </a:prstGeom>
          <a:noFill/>
          <a:ln/>
        </p:spPr>
        <p:txBody>
          <a:bodyPr wrap="square" lIns="0" tIns="0" rIns="0" bIns="0" rtlCol="0" anchor="ctr"/>
          <a:lstStyle/>
          <a:p>
            <a:r>
              <a:rPr lang="es-BO" sz="1600" b="1" dirty="0">
                <a:solidFill>
                  <a:schemeClr val="accent2"/>
                </a:solidFill>
                <a:latin typeface="Century Gothic" panose="020B0502020202020204" pitchFamily="34" charset="0"/>
              </a:rPr>
              <a:t>Eje 1 · Economía para la gente</a:t>
            </a:r>
            <a:endParaRPr lang="es-BO" sz="1600" dirty="0">
              <a:solidFill>
                <a:schemeClr val="accent2"/>
              </a:solidFill>
              <a:latin typeface="Century Gothic" panose="020B0502020202020204" pitchFamily="34" charset="0"/>
            </a:endParaRPr>
          </a:p>
        </p:txBody>
      </p:sp>
      <p:sp>
        <p:nvSpPr>
          <p:cNvPr id="43" name="Text 5">
            <a:extLst>
              <a:ext uri="{FF2B5EF4-FFF2-40B4-BE49-F238E27FC236}">
                <a16:creationId xmlns:a16="http://schemas.microsoft.com/office/drawing/2014/main" id="{E66C8E86-CA1F-44A1-8158-8CAF2FEAA703}"/>
              </a:ext>
            </a:extLst>
          </p:cNvPr>
          <p:cNvSpPr/>
          <p:nvPr/>
        </p:nvSpPr>
        <p:spPr>
          <a:xfrm>
            <a:off x="978154" y="2661501"/>
            <a:ext cx="3051810" cy="308610"/>
          </a:xfrm>
          <a:prstGeom prst="rect">
            <a:avLst/>
          </a:prstGeom>
          <a:noFill/>
          <a:ln/>
        </p:spPr>
        <p:txBody>
          <a:bodyPr wrap="square" lIns="0" tIns="0" rIns="0" bIns="0" rtlCol="0" anchor="ctr"/>
          <a:lstStyle/>
          <a:p>
            <a:r>
              <a:rPr lang="es-BO" sz="1200">
                <a:solidFill>
                  <a:srgbClr val="222222"/>
                </a:solidFill>
                <a:latin typeface="Century Gothic" panose="020B0502020202020204" pitchFamily="34" charset="0"/>
              </a:rPr>
              <a:t>Productividad, valor agregado, innovación y empleo rural digno.</a:t>
            </a:r>
            <a:endParaRPr lang="es-BO" sz="1200">
              <a:latin typeface="Century Gothic" panose="020B0502020202020204" pitchFamily="34" charset="0"/>
            </a:endParaRPr>
          </a:p>
        </p:txBody>
      </p:sp>
      <p:sp>
        <p:nvSpPr>
          <p:cNvPr id="44" name="Shape 6">
            <a:extLst>
              <a:ext uri="{FF2B5EF4-FFF2-40B4-BE49-F238E27FC236}">
                <a16:creationId xmlns:a16="http://schemas.microsoft.com/office/drawing/2014/main" id="{64EF35A2-EE69-4024-BCC6-0D72E056AF2C}"/>
              </a:ext>
            </a:extLst>
          </p:cNvPr>
          <p:cNvSpPr/>
          <p:nvPr/>
        </p:nvSpPr>
        <p:spPr>
          <a:xfrm>
            <a:off x="4935220" y="2263737"/>
            <a:ext cx="3429000" cy="925830"/>
          </a:xfrm>
          <a:prstGeom prst="roundRect">
            <a:avLst/>
          </a:prstGeom>
          <a:solidFill>
            <a:srgbClr val="FFFFFF">
              <a:alpha val="93000"/>
            </a:srgbClr>
          </a:solidFill>
          <a:ln w="12700">
            <a:solidFill>
              <a:srgbClr val="DADADA"/>
            </a:solidFill>
            <a:prstDash val="solid"/>
          </a:ln>
        </p:spPr>
      </p:sp>
      <p:sp>
        <p:nvSpPr>
          <p:cNvPr id="45" name="Text 7">
            <a:extLst>
              <a:ext uri="{FF2B5EF4-FFF2-40B4-BE49-F238E27FC236}">
                <a16:creationId xmlns:a16="http://schemas.microsoft.com/office/drawing/2014/main" id="{8475753F-B4DF-4DAE-A677-C31EEC537449}"/>
              </a:ext>
            </a:extLst>
          </p:cNvPr>
          <p:cNvSpPr/>
          <p:nvPr/>
        </p:nvSpPr>
        <p:spPr>
          <a:xfrm>
            <a:off x="5058664" y="2387181"/>
            <a:ext cx="3086100" cy="178308"/>
          </a:xfrm>
          <a:prstGeom prst="rect">
            <a:avLst/>
          </a:prstGeom>
          <a:noFill/>
          <a:ln/>
        </p:spPr>
        <p:txBody>
          <a:bodyPr wrap="square" lIns="0" tIns="0" rIns="0" bIns="0" rtlCol="0" anchor="ctr"/>
          <a:lstStyle/>
          <a:p>
            <a:r>
              <a:rPr lang="es-BO" sz="1600" b="1" dirty="0">
                <a:solidFill>
                  <a:schemeClr val="accent2"/>
                </a:solidFill>
                <a:latin typeface="Century Gothic" panose="020B0502020202020204" pitchFamily="34" charset="0"/>
              </a:rPr>
              <a:t>Eje 2 · Bolivia al mundo</a:t>
            </a:r>
            <a:endParaRPr lang="es-BO" sz="1600" dirty="0">
              <a:solidFill>
                <a:schemeClr val="accent2"/>
              </a:solidFill>
              <a:latin typeface="Century Gothic" panose="020B0502020202020204" pitchFamily="34" charset="0"/>
            </a:endParaRPr>
          </a:p>
        </p:txBody>
      </p:sp>
      <p:sp>
        <p:nvSpPr>
          <p:cNvPr id="46" name="Text 8">
            <a:extLst>
              <a:ext uri="{FF2B5EF4-FFF2-40B4-BE49-F238E27FC236}">
                <a16:creationId xmlns:a16="http://schemas.microsoft.com/office/drawing/2014/main" id="{493A29E4-8904-4C5E-9284-A024BC5A08EA}"/>
              </a:ext>
            </a:extLst>
          </p:cNvPr>
          <p:cNvSpPr/>
          <p:nvPr/>
        </p:nvSpPr>
        <p:spPr>
          <a:xfrm>
            <a:off x="5058664" y="2661501"/>
            <a:ext cx="3051810" cy="308610"/>
          </a:xfrm>
          <a:prstGeom prst="rect">
            <a:avLst/>
          </a:prstGeom>
          <a:noFill/>
          <a:ln/>
        </p:spPr>
        <p:txBody>
          <a:bodyPr wrap="square" lIns="0" tIns="0" rIns="0" bIns="0" rtlCol="0" anchor="ctr"/>
          <a:lstStyle/>
          <a:p>
            <a:r>
              <a:rPr lang="es-BO" sz="1200" dirty="0">
                <a:solidFill>
                  <a:srgbClr val="222222"/>
                </a:solidFill>
                <a:latin typeface="Century Gothic" panose="020B0502020202020204" pitchFamily="34" charset="0"/>
              </a:rPr>
              <a:t>Comercio, inversiones, cooperación y transferencia tecnológica.</a:t>
            </a:r>
            <a:endParaRPr lang="es-BO" sz="1200" dirty="0">
              <a:latin typeface="Century Gothic" panose="020B0502020202020204" pitchFamily="34" charset="0"/>
            </a:endParaRPr>
          </a:p>
        </p:txBody>
      </p:sp>
      <p:sp>
        <p:nvSpPr>
          <p:cNvPr id="47" name="Shape 9">
            <a:extLst>
              <a:ext uri="{FF2B5EF4-FFF2-40B4-BE49-F238E27FC236}">
                <a16:creationId xmlns:a16="http://schemas.microsoft.com/office/drawing/2014/main" id="{6A8D0B5E-16C7-4D5B-BD11-01E3836AF443}"/>
              </a:ext>
            </a:extLst>
          </p:cNvPr>
          <p:cNvSpPr/>
          <p:nvPr/>
        </p:nvSpPr>
        <p:spPr>
          <a:xfrm>
            <a:off x="854710" y="3566757"/>
            <a:ext cx="3429000" cy="925830"/>
          </a:xfrm>
          <a:prstGeom prst="roundRect">
            <a:avLst/>
          </a:prstGeom>
          <a:solidFill>
            <a:srgbClr val="FFFFFF">
              <a:alpha val="93000"/>
            </a:srgbClr>
          </a:solidFill>
          <a:ln w="12700">
            <a:solidFill>
              <a:srgbClr val="DADADA"/>
            </a:solidFill>
            <a:prstDash val="solid"/>
          </a:ln>
        </p:spPr>
      </p:sp>
      <p:sp>
        <p:nvSpPr>
          <p:cNvPr id="48" name="Text 10">
            <a:extLst>
              <a:ext uri="{FF2B5EF4-FFF2-40B4-BE49-F238E27FC236}">
                <a16:creationId xmlns:a16="http://schemas.microsoft.com/office/drawing/2014/main" id="{99092409-A519-49B5-B373-530164404B3F}"/>
              </a:ext>
            </a:extLst>
          </p:cNvPr>
          <p:cNvSpPr/>
          <p:nvPr/>
        </p:nvSpPr>
        <p:spPr>
          <a:xfrm>
            <a:off x="978154" y="3690201"/>
            <a:ext cx="3086100" cy="178308"/>
          </a:xfrm>
          <a:prstGeom prst="rect">
            <a:avLst/>
          </a:prstGeom>
          <a:noFill/>
          <a:ln/>
        </p:spPr>
        <p:txBody>
          <a:bodyPr wrap="square" lIns="0" tIns="0" rIns="0" bIns="0" rtlCol="0" anchor="ctr"/>
          <a:lstStyle/>
          <a:p>
            <a:r>
              <a:rPr lang="es-BO" sz="1600" b="1" dirty="0">
                <a:solidFill>
                  <a:schemeClr val="accent2"/>
                </a:solidFill>
                <a:latin typeface="Century Gothic" panose="020B0502020202020204" pitchFamily="34" charset="0"/>
              </a:rPr>
              <a:t>Eje 6 · Bienestar para todos</a:t>
            </a:r>
            <a:endParaRPr lang="es-BO" sz="1600" dirty="0">
              <a:solidFill>
                <a:schemeClr val="accent2"/>
              </a:solidFill>
              <a:latin typeface="Century Gothic" panose="020B0502020202020204" pitchFamily="34" charset="0"/>
            </a:endParaRPr>
          </a:p>
        </p:txBody>
      </p:sp>
      <p:sp>
        <p:nvSpPr>
          <p:cNvPr id="49" name="Text 11">
            <a:extLst>
              <a:ext uri="{FF2B5EF4-FFF2-40B4-BE49-F238E27FC236}">
                <a16:creationId xmlns:a16="http://schemas.microsoft.com/office/drawing/2014/main" id="{B50F8914-C492-43CE-BCA7-14DCC579D1B6}"/>
              </a:ext>
            </a:extLst>
          </p:cNvPr>
          <p:cNvSpPr/>
          <p:nvPr/>
        </p:nvSpPr>
        <p:spPr>
          <a:xfrm>
            <a:off x="978154" y="3964521"/>
            <a:ext cx="3051810" cy="308610"/>
          </a:xfrm>
          <a:prstGeom prst="rect">
            <a:avLst/>
          </a:prstGeom>
          <a:noFill/>
          <a:ln/>
        </p:spPr>
        <p:txBody>
          <a:bodyPr wrap="square" lIns="0" tIns="0" rIns="0" bIns="0" rtlCol="0" anchor="ctr"/>
          <a:lstStyle/>
          <a:p>
            <a:r>
              <a:rPr lang="es-BO" sz="1200">
                <a:solidFill>
                  <a:srgbClr val="222222"/>
                </a:solidFill>
                <a:latin typeface="Century Gothic" panose="020B0502020202020204" pitchFamily="34" charset="0"/>
              </a:rPr>
              <a:t>Seguridad alimentaria, inclusión territorial y atención a poblaciones vulnerables.</a:t>
            </a:r>
            <a:endParaRPr lang="es-BO" sz="1200">
              <a:latin typeface="Century Gothic" panose="020B0502020202020204" pitchFamily="34" charset="0"/>
            </a:endParaRPr>
          </a:p>
        </p:txBody>
      </p:sp>
      <p:sp>
        <p:nvSpPr>
          <p:cNvPr id="50" name="Shape 12">
            <a:extLst>
              <a:ext uri="{FF2B5EF4-FFF2-40B4-BE49-F238E27FC236}">
                <a16:creationId xmlns:a16="http://schemas.microsoft.com/office/drawing/2014/main" id="{78EF77A4-74D3-4A0D-8D54-651BD698755F}"/>
              </a:ext>
            </a:extLst>
          </p:cNvPr>
          <p:cNvSpPr/>
          <p:nvPr/>
        </p:nvSpPr>
        <p:spPr>
          <a:xfrm>
            <a:off x="4935220" y="3566757"/>
            <a:ext cx="3429000" cy="925830"/>
          </a:xfrm>
          <a:prstGeom prst="roundRect">
            <a:avLst/>
          </a:prstGeom>
          <a:solidFill>
            <a:srgbClr val="FFFFFF">
              <a:alpha val="93000"/>
            </a:srgbClr>
          </a:solidFill>
          <a:ln w="12700">
            <a:solidFill>
              <a:srgbClr val="DADADA"/>
            </a:solidFill>
            <a:prstDash val="solid"/>
          </a:ln>
        </p:spPr>
      </p:sp>
      <p:sp>
        <p:nvSpPr>
          <p:cNvPr id="51" name="Text 13">
            <a:extLst>
              <a:ext uri="{FF2B5EF4-FFF2-40B4-BE49-F238E27FC236}">
                <a16:creationId xmlns:a16="http://schemas.microsoft.com/office/drawing/2014/main" id="{768EC683-285F-4060-8DC6-8FC0B35DE5C2}"/>
              </a:ext>
            </a:extLst>
          </p:cNvPr>
          <p:cNvSpPr/>
          <p:nvPr/>
        </p:nvSpPr>
        <p:spPr>
          <a:xfrm>
            <a:off x="5058664" y="3690201"/>
            <a:ext cx="3086100" cy="178308"/>
          </a:xfrm>
          <a:prstGeom prst="rect">
            <a:avLst/>
          </a:prstGeom>
          <a:noFill/>
          <a:ln/>
        </p:spPr>
        <p:txBody>
          <a:bodyPr wrap="square" lIns="0" tIns="0" rIns="0" bIns="0" rtlCol="0" anchor="ctr"/>
          <a:lstStyle/>
          <a:p>
            <a:r>
              <a:rPr lang="es-BO" sz="1600" b="1" dirty="0">
                <a:solidFill>
                  <a:schemeClr val="accent2"/>
                </a:solidFill>
                <a:latin typeface="Century Gothic" panose="020B0502020202020204" pitchFamily="34" charset="0"/>
              </a:rPr>
              <a:t>Eje 7 · Verde y sustentable</a:t>
            </a:r>
            <a:endParaRPr lang="es-BO" sz="1600" dirty="0">
              <a:solidFill>
                <a:schemeClr val="accent2"/>
              </a:solidFill>
              <a:latin typeface="Century Gothic" panose="020B0502020202020204" pitchFamily="34" charset="0"/>
            </a:endParaRPr>
          </a:p>
        </p:txBody>
      </p:sp>
      <p:sp>
        <p:nvSpPr>
          <p:cNvPr id="52" name="Text 14">
            <a:extLst>
              <a:ext uri="{FF2B5EF4-FFF2-40B4-BE49-F238E27FC236}">
                <a16:creationId xmlns:a16="http://schemas.microsoft.com/office/drawing/2014/main" id="{11830367-AA18-4140-ACAB-6078DBCCB814}"/>
              </a:ext>
            </a:extLst>
          </p:cNvPr>
          <p:cNvSpPr/>
          <p:nvPr/>
        </p:nvSpPr>
        <p:spPr>
          <a:xfrm>
            <a:off x="5058664" y="3964521"/>
            <a:ext cx="3051810" cy="308610"/>
          </a:xfrm>
          <a:prstGeom prst="rect">
            <a:avLst/>
          </a:prstGeom>
          <a:noFill/>
          <a:ln/>
        </p:spPr>
        <p:txBody>
          <a:bodyPr wrap="square" lIns="0" tIns="0" rIns="0" bIns="0" rtlCol="0" anchor="ctr"/>
          <a:lstStyle/>
          <a:p>
            <a:r>
              <a:rPr lang="es-BO" sz="1200">
                <a:solidFill>
                  <a:srgbClr val="222222"/>
                </a:solidFill>
                <a:latin typeface="Century Gothic" panose="020B0502020202020204" pitchFamily="34" charset="0"/>
              </a:rPr>
              <a:t>Agua, suelo, biodiversidad y resiliencia climática desde los territorios.</a:t>
            </a:r>
            <a:endParaRPr lang="es-BO" sz="1200">
              <a:latin typeface="Century Gothic" panose="020B0502020202020204" pitchFamily="34" charset="0"/>
            </a:endParaRPr>
          </a:p>
        </p:txBody>
      </p:sp>
      <p:sp>
        <p:nvSpPr>
          <p:cNvPr id="53" name="Shape 15">
            <a:extLst>
              <a:ext uri="{FF2B5EF4-FFF2-40B4-BE49-F238E27FC236}">
                <a16:creationId xmlns:a16="http://schemas.microsoft.com/office/drawing/2014/main" id="{5383CCDD-8D78-4D22-AB98-CF154AA6B24B}"/>
              </a:ext>
            </a:extLst>
          </p:cNvPr>
          <p:cNvSpPr/>
          <p:nvPr/>
        </p:nvSpPr>
        <p:spPr>
          <a:xfrm>
            <a:off x="538734" y="1692684"/>
            <a:ext cx="4033266" cy="226946"/>
          </a:xfrm>
          <a:prstGeom prst="roundRect">
            <a:avLst/>
          </a:prstGeom>
          <a:solidFill>
            <a:srgbClr val="EAF4EA"/>
          </a:solidFill>
          <a:ln w="12700">
            <a:solidFill>
              <a:srgbClr val="D0E4D0"/>
            </a:solidFill>
            <a:prstDash val="solid"/>
          </a:ln>
        </p:spPr>
      </p:sp>
      <p:sp>
        <p:nvSpPr>
          <p:cNvPr id="54" name="Text 16">
            <a:extLst>
              <a:ext uri="{FF2B5EF4-FFF2-40B4-BE49-F238E27FC236}">
                <a16:creationId xmlns:a16="http://schemas.microsoft.com/office/drawing/2014/main" id="{E2664A21-5117-455A-90DA-F7C488E0CA4C}"/>
              </a:ext>
            </a:extLst>
          </p:cNvPr>
          <p:cNvSpPr/>
          <p:nvPr/>
        </p:nvSpPr>
        <p:spPr>
          <a:xfrm>
            <a:off x="610404" y="1696429"/>
            <a:ext cx="3821600" cy="226946"/>
          </a:xfrm>
          <a:prstGeom prst="rect">
            <a:avLst/>
          </a:prstGeom>
          <a:noFill/>
          <a:ln/>
        </p:spPr>
        <p:txBody>
          <a:bodyPr wrap="square" lIns="0" tIns="0" rIns="0" bIns="0" rtlCol="0" anchor="ctr"/>
          <a:lstStyle/>
          <a:p>
            <a:pPr algn="ctr"/>
            <a:r>
              <a:rPr lang="es-BO" sz="1100" b="1" dirty="0">
                <a:solidFill>
                  <a:srgbClr val="222222"/>
                </a:solidFill>
                <a:latin typeface="Century Gothic" panose="020B0502020202020204" pitchFamily="34" charset="0"/>
              </a:rPr>
              <a:t>El MDPRyA se articula a 5 ejes del nuevo “Plan Bolivia”:</a:t>
            </a:r>
            <a:endParaRPr lang="es-BO" sz="1100" b="1" dirty="0">
              <a:latin typeface="Century Gothic" panose="020B0502020202020204" pitchFamily="34" charset="0"/>
            </a:endParaRPr>
          </a:p>
        </p:txBody>
      </p:sp>
      <p:sp>
        <p:nvSpPr>
          <p:cNvPr id="56" name="Shape 15">
            <a:extLst>
              <a:ext uri="{FF2B5EF4-FFF2-40B4-BE49-F238E27FC236}">
                <a16:creationId xmlns:a16="http://schemas.microsoft.com/office/drawing/2014/main" id="{57E90A6E-87B8-4BBF-9C7C-D08B3F4DF8EC}"/>
              </a:ext>
            </a:extLst>
          </p:cNvPr>
          <p:cNvSpPr/>
          <p:nvPr/>
        </p:nvSpPr>
        <p:spPr>
          <a:xfrm>
            <a:off x="653143" y="5257804"/>
            <a:ext cx="7711078" cy="741780"/>
          </a:xfrm>
          <a:prstGeom prst="roundRect">
            <a:avLst/>
          </a:prstGeom>
          <a:solidFill>
            <a:schemeClr val="accent4">
              <a:lumMod val="20000"/>
              <a:lumOff val="80000"/>
            </a:schemeClr>
          </a:solidFill>
          <a:ln w="12700">
            <a:solidFill>
              <a:srgbClr val="D0E4D0"/>
            </a:solidFill>
            <a:prstDash val="solid"/>
          </a:ln>
        </p:spPr>
        <p:txBody>
          <a:bodyPr/>
          <a:lstStyle/>
          <a:p>
            <a:endParaRPr lang="es-BO" dirty="0">
              <a:latin typeface="Century Gothic" panose="020B0502020202020204" pitchFamily="34" charset="0"/>
            </a:endParaRPr>
          </a:p>
        </p:txBody>
      </p:sp>
      <p:sp>
        <p:nvSpPr>
          <p:cNvPr id="57" name="Text 16">
            <a:extLst>
              <a:ext uri="{FF2B5EF4-FFF2-40B4-BE49-F238E27FC236}">
                <a16:creationId xmlns:a16="http://schemas.microsoft.com/office/drawing/2014/main" id="{802226C2-73E6-4AC6-A41C-46A4B78D4CF2}"/>
              </a:ext>
            </a:extLst>
          </p:cNvPr>
          <p:cNvSpPr/>
          <p:nvPr/>
        </p:nvSpPr>
        <p:spPr>
          <a:xfrm>
            <a:off x="854709" y="5348609"/>
            <a:ext cx="7509511" cy="543900"/>
          </a:xfrm>
          <a:prstGeom prst="rect">
            <a:avLst/>
          </a:prstGeom>
          <a:noFill/>
          <a:ln/>
        </p:spPr>
        <p:txBody>
          <a:bodyPr wrap="square" lIns="0" tIns="0" rIns="0" bIns="0" rtlCol="0" anchor="ctr"/>
          <a:lstStyle/>
          <a:p>
            <a:pPr algn="ctr"/>
            <a:r>
              <a:rPr lang="es-BO" sz="1400" b="1" dirty="0">
                <a:solidFill>
                  <a:srgbClr val="222222"/>
                </a:solidFill>
                <a:latin typeface="Century Gothic" panose="020B0502020202020204" pitchFamily="34" charset="0"/>
              </a:rPr>
              <a:t>Eje 4 transversal: “Bolivia moderna y eficiente” para digitalización, simplificación de procesos y seguimiento del plan.</a:t>
            </a:r>
            <a:endParaRPr lang="es-BO" sz="1400" b="1" dirty="0">
              <a:latin typeface="Century Gothic" panose="020B0502020202020204" pitchFamily="34" charset="0"/>
            </a:endParaRPr>
          </a:p>
        </p:txBody>
      </p:sp>
    </p:spTree>
    <p:extLst>
      <p:ext uri="{BB962C8B-B14F-4D97-AF65-F5344CB8AC3E}">
        <p14:creationId xmlns:p14="http://schemas.microsoft.com/office/powerpoint/2010/main" val="82303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E3BED2E-7BFB-4C4E-AEBE-8F497A6903D1}"/>
              </a:ext>
            </a:extLst>
          </p:cNvPr>
          <p:cNvSpPr/>
          <p:nvPr/>
        </p:nvSpPr>
        <p:spPr>
          <a:xfrm>
            <a:off x="4292082" y="562213"/>
            <a:ext cx="4700322" cy="812028"/>
          </a:xfrm>
          <a:prstGeom prst="rect">
            <a:avLst/>
          </a:prstGeom>
          <a:noFill/>
          <a:ln/>
        </p:spPr>
        <p:txBody>
          <a:bodyPr wrap="none" lIns="0" tIns="0" rIns="0" bIns="0" rtlCol="0" anchor="t"/>
          <a:lstStyle/>
          <a:p>
            <a:pPr marL="0" indent="0" algn="ctr">
              <a:buNone/>
            </a:pPr>
            <a:r>
              <a:rPr lang="es-BO" sz="3000" b="1" dirty="0">
                <a:solidFill>
                  <a:srgbClr val="1F1E1E"/>
                </a:solidFill>
                <a:ea typeface="Sora Semi Bold" pitchFamily="34" charset="-122"/>
                <a:cs typeface="Sora Semi Bold" panose="020B0604020202020204" charset="0"/>
              </a:rPr>
              <a:t>Líneas </a:t>
            </a:r>
            <a:r>
              <a:rPr lang="es-BO" sz="2800" b="1" dirty="0">
                <a:solidFill>
                  <a:srgbClr val="1F1E1E"/>
                </a:solidFill>
                <a:ea typeface="Sora Semi Bold" pitchFamily="34" charset="-122"/>
                <a:cs typeface="Sora Semi Bold" panose="020B0604020202020204" charset="0"/>
              </a:rPr>
              <a:t>Estratégicas</a:t>
            </a:r>
            <a:endParaRPr lang="es-BO" sz="2800" b="1" dirty="0">
              <a:cs typeface="Sora Semi Bold" panose="020B0604020202020204" charset="0"/>
            </a:endParaRPr>
          </a:p>
        </p:txBody>
      </p:sp>
      <p:sp>
        <p:nvSpPr>
          <p:cNvPr id="4" name="Text 1">
            <a:extLst>
              <a:ext uri="{FF2B5EF4-FFF2-40B4-BE49-F238E27FC236}">
                <a16:creationId xmlns:a16="http://schemas.microsoft.com/office/drawing/2014/main" id="{A1EBB05A-20C0-4E0E-86B1-3D1FF8A90D67}"/>
              </a:ext>
            </a:extLst>
          </p:cNvPr>
          <p:cNvSpPr/>
          <p:nvPr/>
        </p:nvSpPr>
        <p:spPr>
          <a:xfrm>
            <a:off x="727788" y="1432180"/>
            <a:ext cx="7595263" cy="693420"/>
          </a:xfrm>
          <a:prstGeom prst="rect">
            <a:avLst/>
          </a:prstGeom>
          <a:noFill/>
          <a:ln/>
        </p:spPr>
        <p:txBody>
          <a:bodyPr wrap="square" lIns="0" tIns="0" rIns="0" bIns="0" rtlCol="0" anchor="t"/>
          <a:lstStyle/>
          <a:p>
            <a:pPr marL="0" indent="0" algn="l">
              <a:lnSpc>
                <a:spcPts val="2700"/>
              </a:lnSpc>
              <a:buNone/>
            </a:pPr>
            <a:r>
              <a:rPr lang="es-BO" sz="1700" dirty="0">
                <a:solidFill>
                  <a:srgbClr val="3B3535"/>
                </a:solidFill>
                <a:ea typeface="Sora Light" pitchFamily="34" charset="-122"/>
                <a:cs typeface="Sora Light" pitchFamily="34" charset="-120"/>
              </a:rPr>
              <a:t>El </a:t>
            </a:r>
            <a:r>
              <a:rPr lang="es-BO" sz="1700" dirty="0" err="1">
                <a:solidFill>
                  <a:srgbClr val="3B3535"/>
                </a:solidFill>
                <a:ea typeface="Sora Light" pitchFamily="34" charset="-122"/>
                <a:cs typeface="Sora Light" pitchFamily="34" charset="-120"/>
              </a:rPr>
              <a:t>MDPRyA</a:t>
            </a:r>
            <a:r>
              <a:rPr lang="es-BO" sz="1700" dirty="0">
                <a:solidFill>
                  <a:srgbClr val="3B3535"/>
                </a:solidFill>
                <a:ea typeface="Sora Light" pitchFamily="34" charset="-122"/>
                <a:cs typeface="Sora Light" pitchFamily="34" charset="-120"/>
              </a:rPr>
              <a:t>, conforme al D.S. </a:t>
            </a:r>
            <a:r>
              <a:rPr lang="es-BO" sz="1700" dirty="0" err="1">
                <a:solidFill>
                  <a:srgbClr val="3B3535"/>
                </a:solidFill>
                <a:ea typeface="Sora Light" pitchFamily="34" charset="-122"/>
                <a:cs typeface="Sora Light" pitchFamily="34" charset="-120"/>
              </a:rPr>
              <a:t>Nº</a:t>
            </a:r>
            <a:r>
              <a:rPr lang="es-BO" sz="1700" dirty="0">
                <a:solidFill>
                  <a:srgbClr val="3B3535"/>
                </a:solidFill>
                <a:ea typeface="Sora Light" pitchFamily="34" charset="-122"/>
                <a:cs typeface="Sora Light" pitchFamily="34" charset="-120"/>
              </a:rPr>
              <a:t> 5488, 5493 y 5552, se constituye como Ente Rector de las nuevas políticas clave para el desarrollo nacional:</a:t>
            </a:r>
            <a:endParaRPr lang="es-BO" sz="1700" dirty="0"/>
          </a:p>
        </p:txBody>
      </p:sp>
      <p:pic>
        <p:nvPicPr>
          <p:cNvPr id="5" name="Image 0" descr="preencoded.png">
            <a:extLst>
              <a:ext uri="{FF2B5EF4-FFF2-40B4-BE49-F238E27FC236}">
                <a16:creationId xmlns:a16="http://schemas.microsoft.com/office/drawing/2014/main" id="{2269158B-20A7-41C0-A4D7-6075D49DA3F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27788" y="2734135"/>
            <a:ext cx="320802" cy="541615"/>
          </a:xfrm>
          <a:prstGeom prst="rect">
            <a:avLst/>
          </a:prstGeom>
        </p:spPr>
      </p:pic>
      <p:sp>
        <p:nvSpPr>
          <p:cNvPr id="6" name="Text 2">
            <a:extLst>
              <a:ext uri="{FF2B5EF4-FFF2-40B4-BE49-F238E27FC236}">
                <a16:creationId xmlns:a16="http://schemas.microsoft.com/office/drawing/2014/main" id="{45974897-84EA-479D-B613-1559C476E368}"/>
              </a:ext>
            </a:extLst>
          </p:cNvPr>
          <p:cNvSpPr/>
          <p:nvPr/>
        </p:nvSpPr>
        <p:spPr>
          <a:xfrm>
            <a:off x="1310005" y="2716530"/>
            <a:ext cx="3322337" cy="712470"/>
          </a:xfrm>
          <a:prstGeom prst="rect">
            <a:avLst/>
          </a:prstGeom>
          <a:noFill/>
          <a:ln/>
        </p:spPr>
        <p:txBody>
          <a:bodyPr wrap="square" lIns="0" tIns="0" rIns="0" bIns="0" rtlCol="0" anchor="t"/>
          <a:lstStyle/>
          <a:p>
            <a:pPr marL="0" indent="0" algn="l">
              <a:buNone/>
            </a:pPr>
            <a:r>
              <a:rPr lang="es-BO" sz="1400" b="1">
                <a:solidFill>
                  <a:srgbClr val="3B3535"/>
                </a:solidFill>
                <a:latin typeface="Century Gothic" panose="020B0502020202020204" pitchFamily="34" charset="0"/>
                <a:ea typeface="Sora Semi Bold" pitchFamily="34" charset="-122"/>
                <a:cs typeface="Sora Semi Bold" pitchFamily="34" charset="-120"/>
              </a:rPr>
              <a:t>Industrialización y Desarrollo Productivo</a:t>
            </a:r>
            <a:endParaRPr lang="es-BO" sz="1400" b="1">
              <a:latin typeface="Century Gothic" panose="020B0502020202020204" pitchFamily="34" charset="0"/>
            </a:endParaRPr>
          </a:p>
        </p:txBody>
      </p:sp>
      <p:sp>
        <p:nvSpPr>
          <p:cNvPr id="7" name="Text 3">
            <a:extLst>
              <a:ext uri="{FF2B5EF4-FFF2-40B4-BE49-F238E27FC236}">
                <a16:creationId xmlns:a16="http://schemas.microsoft.com/office/drawing/2014/main" id="{E9F3D24A-FF79-4D2E-AC99-C594B8D77D88}"/>
              </a:ext>
            </a:extLst>
          </p:cNvPr>
          <p:cNvSpPr/>
          <p:nvPr/>
        </p:nvSpPr>
        <p:spPr>
          <a:xfrm>
            <a:off x="1310004" y="3147239"/>
            <a:ext cx="3322337" cy="693420"/>
          </a:xfrm>
          <a:prstGeom prst="rect">
            <a:avLst/>
          </a:prstGeom>
          <a:noFill/>
          <a:ln/>
        </p:spPr>
        <p:txBody>
          <a:bodyPr wrap="square" lIns="0" tIns="0" rIns="0" bIns="0" rtlCol="0" anchor="t"/>
          <a:lstStyle/>
          <a:p>
            <a:pPr marL="0" indent="0" algn="l">
              <a:buNone/>
            </a:pPr>
            <a:r>
              <a:rPr lang="es-BO" sz="1400" dirty="0">
                <a:solidFill>
                  <a:srgbClr val="3B3535"/>
                </a:solidFill>
                <a:latin typeface="Century Gothic" panose="020B0502020202020204" pitchFamily="34" charset="0"/>
                <a:ea typeface="Sora Light" pitchFamily="34" charset="-122"/>
                <a:cs typeface="Sora Light" pitchFamily="34" charset="-120"/>
              </a:rPr>
              <a:t>Política rectora para la transformación económica con valor agregado</a:t>
            </a:r>
            <a:endParaRPr lang="es-BO" sz="1400" dirty="0">
              <a:latin typeface="Century Gothic" panose="020B0502020202020204" pitchFamily="34" charset="0"/>
            </a:endParaRPr>
          </a:p>
        </p:txBody>
      </p:sp>
      <p:pic>
        <p:nvPicPr>
          <p:cNvPr id="8" name="Image 1" descr="preencoded.png">
            <a:extLst>
              <a:ext uri="{FF2B5EF4-FFF2-40B4-BE49-F238E27FC236}">
                <a16:creationId xmlns:a16="http://schemas.microsoft.com/office/drawing/2014/main" id="{893C72BF-5525-4809-A3F0-2E839109553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825353" y="2733274"/>
            <a:ext cx="320802" cy="541615"/>
          </a:xfrm>
          <a:prstGeom prst="rect">
            <a:avLst/>
          </a:prstGeom>
        </p:spPr>
      </p:pic>
      <p:sp>
        <p:nvSpPr>
          <p:cNvPr id="9" name="Text 4">
            <a:extLst>
              <a:ext uri="{FF2B5EF4-FFF2-40B4-BE49-F238E27FC236}">
                <a16:creationId xmlns:a16="http://schemas.microsoft.com/office/drawing/2014/main" id="{5C54CC0F-F9A4-46CC-8A86-6CAA17CB1D73}"/>
              </a:ext>
            </a:extLst>
          </p:cNvPr>
          <p:cNvSpPr/>
          <p:nvPr/>
        </p:nvSpPr>
        <p:spPr>
          <a:xfrm>
            <a:off x="5423082" y="2733274"/>
            <a:ext cx="2211342" cy="356235"/>
          </a:xfrm>
          <a:prstGeom prst="rect">
            <a:avLst/>
          </a:prstGeom>
          <a:noFill/>
          <a:ln/>
        </p:spPr>
        <p:txBody>
          <a:bodyPr wrap="none" lIns="0" tIns="0" rIns="0" bIns="0" rtlCol="0" anchor="t"/>
          <a:lstStyle/>
          <a:p>
            <a:pPr marL="0" indent="0" algn="l">
              <a:buNone/>
            </a:pPr>
            <a:r>
              <a:rPr lang="es-BO" sz="1400" b="1">
                <a:latin typeface="Century Gothic" panose="020B0502020202020204" pitchFamily="34" charset="0"/>
                <a:ea typeface="Sora Semi Bold" pitchFamily="34" charset="-122"/>
                <a:cs typeface="Sora Semi Bold" pitchFamily="34" charset="-120"/>
              </a:rPr>
              <a:t>Micro y Pequeña Empresa</a:t>
            </a:r>
            <a:endParaRPr lang="es-BO" sz="1400" b="1">
              <a:latin typeface="Century Gothic" panose="020B0502020202020204" pitchFamily="34" charset="0"/>
            </a:endParaRPr>
          </a:p>
        </p:txBody>
      </p:sp>
      <p:sp>
        <p:nvSpPr>
          <p:cNvPr id="10" name="Text 5">
            <a:extLst>
              <a:ext uri="{FF2B5EF4-FFF2-40B4-BE49-F238E27FC236}">
                <a16:creationId xmlns:a16="http://schemas.microsoft.com/office/drawing/2014/main" id="{6F860A88-720C-4411-AFF8-E7409A9B3F33}"/>
              </a:ext>
            </a:extLst>
          </p:cNvPr>
          <p:cNvSpPr/>
          <p:nvPr/>
        </p:nvSpPr>
        <p:spPr>
          <a:xfrm>
            <a:off x="5401444" y="2972254"/>
            <a:ext cx="3322337" cy="693420"/>
          </a:xfrm>
          <a:prstGeom prst="rect">
            <a:avLst/>
          </a:prstGeom>
          <a:noFill/>
          <a:ln/>
        </p:spPr>
        <p:txBody>
          <a:bodyPr wrap="square" lIns="0" tIns="0" rIns="0" bIns="0" rtlCol="0" anchor="t"/>
          <a:lstStyle/>
          <a:p>
            <a:pPr marL="0" indent="0" algn="l">
              <a:buNone/>
            </a:pPr>
            <a:r>
              <a:rPr lang="es-BO" sz="1400">
                <a:solidFill>
                  <a:srgbClr val="3B3535"/>
                </a:solidFill>
                <a:latin typeface="Century Gothic" panose="020B0502020202020204" pitchFamily="34" charset="0"/>
                <a:ea typeface="Sora Light" pitchFamily="34" charset="-122"/>
                <a:cs typeface="Sora Light" pitchFamily="34" charset="-120"/>
              </a:rPr>
              <a:t>Fortalecimiento del sector empresarial y artesanal nacional</a:t>
            </a:r>
            <a:endParaRPr lang="es-BO" sz="1400">
              <a:latin typeface="Century Gothic" panose="020B0502020202020204" pitchFamily="34" charset="0"/>
            </a:endParaRPr>
          </a:p>
        </p:txBody>
      </p:sp>
      <p:pic>
        <p:nvPicPr>
          <p:cNvPr id="11" name="Image 2" descr="preencoded.png">
            <a:extLst>
              <a:ext uri="{FF2B5EF4-FFF2-40B4-BE49-F238E27FC236}">
                <a16:creationId xmlns:a16="http://schemas.microsoft.com/office/drawing/2014/main" id="{24EF8804-F369-4335-859D-80836015EBAA}"/>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27788" y="4203657"/>
            <a:ext cx="320802" cy="541615"/>
          </a:xfrm>
          <a:prstGeom prst="rect">
            <a:avLst/>
          </a:prstGeom>
        </p:spPr>
      </p:pic>
      <p:sp>
        <p:nvSpPr>
          <p:cNvPr id="12" name="Text 6">
            <a:extLst>
              <a:ext uri="{FF2B5EF4-FFF2-40B4-BE49-F238E27FC236}">
                <a16:creationId xmlns:a16="http://schemas.microsoft.com/office/drawing/2014/main" id="{28A8A430-C9DD-4ABF-A115-62E280B9C1FC}"/>
              </a:ext>
            </a:extLst>
          </p:cNvPr>
          <p:cNvSpPr/>
          <p:nvPr/>
        </p:nvSpPr>
        <p:spPr>
          <a:xfrm>
            <a:off x="1310005" y="4186052"/>
            <a:ext cx="2501397" cy="356235"/>
          </a:xfrm>
          <a:prstGeom prst="rect">
            <a:avLst/>
          </a:prstGeom>
          <a:noFill/>
          <a:ln/>
        </p:spPr>
        <p:txBody>
          <a:bodyPr wrap="none" lIns="0" tIns="0" rIns="0" bIns="0" rtlCol="0" anchor="t"/>
          <a:lstStyle/>
          <a:p>
            <a:pPr marL="0" indent="0" algn="l">
              <a:buNone/>
            </a:pPr>
            <a:r>
              <a:rPr lang="es-BO" sz="1400" b="1">
                <a:solidFill>
                  <a:srgbClr val="3B3535"/>
                </a:solidFill>
                <a:latin typeface="Century Gothic" panose="020B0502020202020204" pitchFamily="34" charset="0"/>
                <a:ea typeface="Sora Semi Bold" pitchFamily="34" charset="-122"/>
                <a:cs typeface="Sora Semi Bold" pitchFamily="34" charset="-120"/>
              </a:rPr>
              <a:t>Comercio Interno y Logística</a:t>
            </a:r>
            <a:endParaRPr lang="es-BO" sz="1400" b="1">
              <a:latin typeface="Century Gothic" panose="020B0502020202020204" pitchFamily="34" charset="0"/>
            </a:endParaRPr>
          </a:p>
        </p:txBody>
      </p:sp>
      <p:sp>
        <p:nvSpPr>
          <p:cNvPr id="14" name="Text 7">
            <a:extLst>
              <a:ext uri="{FF2B5EF4-FFF2-40B4-BE49-F238E27FC236}">
                <a16:creationId xmlns:a16="http://schemas.microsoft.com/office/drawing/2014/main" id="{32DE3385-B10C-4939-B2DA-CE069E655519}"/>
              </a:ext>
            </a:extLst>
          </p:cNvPr>
          <p:cNvSpPr/>
          <p:nvPr/>
        </p:nvSpPr>
        <p:spPr>
          <a:xfrm>
            <a:off x="1310003" y="4413342"/>
            <a:ext cx="3322337" cy="693420"/>
          </a:xfrm>
          <a:prstGeom prst="rect">
            <a:avLst/>
          </a:prstGeom>
          <a:noFill/>
          <a:ln/>
        </p:spPr>
        <p:txBody>
          <a:bodyPr wrap="square" lIns="0" tIns="0" rIns="0" bIns="0" rtlCol="0" anchor="t"/>
          <a:lstStyle/>
          <a:p>
            <a:pPr marL="0" indent="0" algn="l">
              <a:buNone/>
            </a:pPr>
            <a:r>
              <a:rPr lang="es-BO" sz="1400">
                <a:solidFill>
                  <a:srgbClr val="3B3535"/>
                </a:solidFill>
                <a:latin typeface="Century Gothic" panose="020B0502020202020204" pitchFamily="34" charset="0"/>
                <a:ea typeface="Sora Light" pitchFamily="34" charset="-122"/>
                <a:cs typeface="Sora Light" pitchFamily="34" charset="-120"/>
              </a:rPr>
              <a:t>Optimización de sistemas comerciales y defensa del consumidor</a:t>
            </a:r>
            <a:endParaRPr lang="es-BO" sz="1400">
              <a:latin typeface="Century Gothic" panose="020B0502020202020204" pitchFamily="34" charset="0"/>
            </a:endParaRPr>
          </a:p>
        </p:txBody>
      </p:sp>
      <p:pic>
        <p:nvPicPr>
          <p:cNvPr id="15" name="Image 3" descr="preencoded.png">
            <a:extLst>
              <a:ext uri="{FF2B5EF4-FFF2-40B4-BE49-F238E27FC236}">
                <a16:creationId xmlns:a16="http://schemas.microsoft.com/office/drawing/2014/main" id="{BD41F937-E8E4-45AD-9A22-52677805724D}"/>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4825353" y="4202796"/>
            <a:ext cx="320802" cy="541615"/>
          </a:xfrm>
          <a:prstGeom prst="rect">
            <a:avLst/>
          </a:prstGeom>
        </p:spPr>
      </p:pic>
      <p:sp>
        <p:nvSpPr>
          <p:cNvPr id="16" name="Text 8">
            <a:extLst>
              <a:ext uri="{FF2B5EF4-FFF2-40B4-BE49-F238E27FC236}">
                <a16:creationId xmlns:a16="http://schemas.microsoft.com/office/drawing/2014/main" id="{16C6CDCD-A09C-4663-B79F-06897C699674}"/>
              </a:ext>
            </a:extLst>
          </p:cNvPr>
          <p:cNvSpPr/>
          <p:nvPr/>
        </p:nvSpPr>
        <p:spPr>
          <a:xfrm>
            <a:off x="5423082" y="4202796"/>
            <a:ext cx="2625656" cy="356235"/>
          </a:xfrm>
          <a:prstGeom prst="rect">
            <a:avLst/>
          </a:prstGeom>
          <a:noFill/>
          <a:ln/>
        </p:spPr>
        <p:txBody>
          <a:bodyPr wrap="none" lIns="0" tIns="0" rIns="0" bIns="0" rtlCol="0" anchor="t"/>
          <a:lstStyle/>
          <a:p>
            <a:pPr marL="0" indent="0" algn="l">
              <a:buNone/>
            </a:pPr>
            <a:r>
              <a:rPr lang="es-BO" sz="1400" b="1">
                <a:solidFill>
                  <a:srgbClr val="3B3535"/>
                </a:solidFill>
                <a:latin typeface="Century Gothic" panose="020B0502020202020204" pitchFamily="34" charset="0"/>
                <a:ea typeface="Sora Semi Bold" pitchFamily="34" charset="-122"/>
                <a:cs typeface="Sora Semi Bold" pitchFamily="34" charset="-120"/>
              </a:rPr>
              <a:t>Desarrollo Agropecuario Rural</a:t>
            </a:r>
            <a:endParaRPr lang="es-BO" sz="1400" b="1">
              <a:latin typeface="Century Gothic" panose="020B0502020202020204" pitchFamily="34" charset="0"/>
            </a:endParaRPr>
          </a:p>
        </p:txBody>
      </p:sp>
      <p:sp>
        <p:nvSpPr>
          <p:cNvPr id="17" name="Text 9">
            <a:extLst>
              <a:ext uri="{FF2B5EF4-FFF2-40B4-BE49-F238E27FC236}">
                <a16:creationId xmlns:a16="http://schemas.microsoft.com/office/drawing/2014/main" id="{D2B50AA9-E605-4415-9779-35A6A86A9891}"/>
              </a:ext>
            </a:extLst>
          </p:cNvPr>
          <p:cNvSpPr/>
          <p:nvPr/>
        </p:nvSpPr>
        <p:spPr>
          <a:xfrm>
            <a:off x="5431656" y="4404434"/>
            <a:ext cx="3322337" cy="441193"/>
          </a:xfrm>
          <a:prstGeom prst="rect">
            <a:avLst/>
          </a:prstGeom>
          <a:noFill/>
          <a:ln/>
        </p:spPr>
        <p:txBody>
          <a:bodyPr wrap="none" lIns="0" tIns="0" rIns="0" bIns="0" rtlCol="0" anchor="t"/>
          <a:lstStyle/>
          <a:p>
            <a:pPr marL="0" indent="0" algn="l">
              <a:buNone/>
            </a:pPr>
            <a:r>
              <a:rPr lang="es-BO" sz="1400" dirty="0">
                <a:solidFill>
                  <a:srgbClr val="3B3535"/>
                </a:solidFill>
                <a:latin typeface="Century Gothic" panose="020B0502020202020204" pitchFamily="34" charset="0"/>
                <a:ea typeface="Sora Light" pitchFamily="34" charset="-122"/>
                <a:cs typeface="Sora Light" pitchFamily="34" charset="-120"/>
              </a:rPr>
              <a:t>Integral y sustentable con enfoque</a:t>
            </a:r>
          </a:p>
          <a:p>
            <a:pPr marL="0" indent="0" algn="l">
              <a:buNone/>
            </a:pPr>
            <a:r>
              <a:rPr lang="es-BO" sz="1400" dirty="0">
                <a:solidFill>
                  <a:srgbClr val="3B3535"/>
                </a:solidFill>
                <a:latin typeface="Century Gothic" panose="020B0502020202020204" pitchFamily="34" charset="0"/>
                <a:ea typeface="Sora Light" pitchFamily="34" charset="-122"/>
                <a:cs typeface="Sora Light" pitchFamily="34" charset="-120"/>
              </a:rPr>
              <a:t> territorial resiliente</a:t>
            </a:r>
            <a:endParaRPr lang="es-BO" sz="1400" dirty="0">
              <a:latin typeface="Century Gothic" panose="020B0502020202020204" pitchFamily="34" charset="0"/>
            </a:endParaRPr>
          </a:p>
        </p:txBody>
      </p:sp>
      <p:pic>
        <p:nvPicPr>
          <p:cNvPr id="18" name="Image 4" descr="preencoded.png">
            <a:extLst>
              <a:ext uri="{FF2B5EF4-FFF2-40B4-BE49-F238E27FC236}">
                <a16:creationId xmlns:a16="http://schemas.microsoft.com/office/drawing/2014/main" id="{A77C1263-E671-4CEE-BB01-71BE7A31E152}"/>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727788" y="5350809"/>
            <a:ext cx="320802" cy="541615"/>
          </a:xfrm>
          <a:prstGeom prst="rect">
            <a:avLst/>
          </a:prstGeom>
        </p:spPr>
      </p:pic>
      <p:sp>
        <p:nvSpPr>
          <p:cNvPr id="19" name="Text 10">
            <a:extLst>
              <a:ext uri="{FF2B5EF4-FFF2-40B4-BE49-F238E27FC236}">
                <a16:creationId xmlns:a16="http://schemas.microsoft.com/office/drawing/2014/main" id="{A4B122ED-4EEB-4472-A4F8-D0B4C0A49019}"/>
              </a:ext>
            </a:extLst>
          </p:cNvPr>
          <p:cNvSpPr/>
          <p:nvPr/>
        </p:nvSpPr>
        <p:spPr>
          <a:xfrm>
            <a:off x="1310005" y="5333204"/>
            <a:ext cx="1688495" cy="356235"/>
          </a:xfrm>
          <a:prstGeom prst="rect">
            <a:avLst/>
          </a:prstGeom>
          <a:noFill/>
          <a:ln/>
        </p:spPr>
        <p:txBody>
          <a:bodyPr wrap="none" lIns="0" tIns="0" rIns="0" bIns="0" rtlCol="0" anchor="t"/>
          <a:lstStyle/>
          <a:p>
            <a:pPr marL="0" indent="0" algn="l">
              <a:buNone/>
            </a:pPr>
            <a:r>
              <a:rPr lang="es-BO" sz="1400" b="1">
                <a:solidFill>
                  <a:srgbClr val="3B3535"/>
                </a:solidFill>
                <a:latin typeface="Century Gothic" panose="020B0502020202020204" pitchFamily="34" charset="0"/>
                <a:ea typeface="Sora Semi Bold" pitchFamily="34" charset="-122"/>
                <a:cs typeface="Sora Semi Bold" pitchFamily="34" charset="-120"/>
              </a:rPr>
              <a:t>Recursos Hídricos</a:t>
            </a:r>
            <a:endParaRPr lang="es-BO" sz="1400" b="1">
              <a:latin typeface="Century Gothic" panose="020B0502020202020204" pitchFamily="34" charset="0"/>
            </a:endParaRPr>
          </a:p>
        </p:txBody>
      </p:sp>
      <p:sp>
        <p:nvSpPr>
          <p:cNvPr id="20" name="Text 11">
            <a:extLst>
              <a:ext uri="{FF2B5EF4-FFF2-40B4-BE49-F238E27FC236}">
                <a16:creationId xmlns:a16="http://schemas.microsoft.com/office/drawing/2014/main" id="{41D118E4-5DAC-44F4-94E1-420A163B1EA1}"/>
              </a:ext>
            </a:extLst>
          </p:cNvPr>
          <p:cNvSpPr/>
          <p:nvPr/>
        </p:nvSpPr>
        <p:spPr>
          <a:xfrm>
            <a:off x="1310002" y="5588533"/>
            <a:ext cx="3322337" cy="346710"/>
          </a:xfrm>
          <a:prstGeom prst="rect">
            <a:avLst/>
          </a:prstGeom>
          <a:noFill/>
          <a:ln/>
        </p:spPr>
        <p:txBody>
          <a:bodyPr wrap="none" lIns="0" tIns="0" rIns="0" bIns="0" rtlCol="0" anchor="t"/>
          <a:lstStyle/>
          <a:p>
            <a:pPr marL="0" indent="0" algn="l">
              <a:buNone/>
            </a:pPr>
            <a:r>
              <a:rPr lang="es-BO" sz="1400">
                <a:solidFill>
                  <a:srgbClr val="3B3535"/>
                </a:solidFill>
                <a:latin typeface="Century Gothic" panose="020B0502020202020204" pitchFamily="34" charset="0"/>
                <a:ea typeface="Sora Light" pitchFamily="34" charset="-122"/>
                <a:cs typeface="Sora Light" pitchFamily="34" charset="-120"/>
              </a:rPr>
              <a:t>Riego, agua potable y </a:t>
            </a:r>
          </a:p>
          <a:p>
            <a:pPr marL="0" indent="0" algn="l">
              <a:buNone/>
            </a:pPr>
            <a:r>
              <a:rPr lang="es-BO" sz="1400">
                <a:solidFill>
                  <a:srgbClr val="3B3535"/>
                </a:solidFill>
                <a:latin typeface="Century Gothic" panose="020B0502020202020204" pitchFamily="34" charset="0"/>
                <a:ea typeface="Sora Light" pitchFamily="34" charset="-122"/>
                <a:cs typeface="Sora Light" pitchFamily="34" charset="-120"/>
              </a:rPr>
              <a:t>saneamiento básico universal</a:t>
            </a:r>
            <a:endParaRPr lang="es-BO" sz="1400">
              <a:latin typeface="Century Gothic" panose="020B0502020202020204" pitchFamily="34" charset="0"/>
            </a:endParaRPr>
          </a:p>
        </p:txBody>
      </p:sp>
      <p:pic>
        <p:nvPicPr>
          <p:cNvPr id="21" name="Image 5" descr="preencoded.png">
            <a:extLst>
              <a:ext uri="{FF2B5EF4-FFF2-40B4-BE49-F238E27FC236}">
                <a16:creationId xmlns:a16="http://schemas.microsoft.com/office/drawing/2014/main" id="{65780CA5-04D0-4A38-BC2F-C4AA3ABE15BF}"/>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4825353" y="5349948"/>
            <a:ext cx="320802" cy="541615"/>
          </a:xfrm>
          <a:prstGeom prst="rect">
            <a:avLst/>
          </a:prstGeom>
        </p:spPr>
      </p:pic>
      <p:sp>
        <p:nvSpPr>
          <p:cNvPr id="22" name="Text 12">
            <a:extLst>
              <a:ext uri="{FF2B5EF4-FFF2-40B4-BE49-F238E27FC236}">
                <a16:creationId xmlns:a16="http://schemas.microsoft.com/office/drawing/2014/main" id="{A184E6DB-6237-4C5A-8774-CE40EC56BDD3}"/>
              </a:ext>
            </a:extLst>
          </p:cNvPr>
          <p:cNvSpPr/>
          <p:nvPr/>
        </p:nvSpPr>
        <p:spPr>
          <a:xfrm>
            <a:off x="5423081" y="5349948"/>
            <a:ext cx="2281934" cy="356235"/>
          </a:xfrm>
          <a:prstGeom prst="rect">
            <a:avLst/>
          </a:prstGeom>
          <a:noFill/>
          <a:ln/>
        </p:spPr>
        <p:txBody>
          <a:bodyPr wrap="none" lIns="0" tIns="0" rIns="0" bIns="0" rtlCol="0" anchor="t"/>
          <a:lstStyle/>
          <a:p>
            <a:pPr marL="0" indent="0" algn="l">
              <a:buNone/>
            </a:pPr>
            <a:r>
              <a:rPr lang="es-BO" sz="1400" b="1">
                <a:solidFill>
                  <a:srgbClr val="3B3535"/>
                </a:solidFill>
                <a:latin typeface="Century Gothic" panose="020B0502020202020204" pitchFamily="34" charset="0"/>
                <a:ea typeface="Sora Semi Bold" pitchFamily="34" charset="-122"/>
                <a:cs typeface="Sora Semi Bold" pitchFamily="34" charset="-120"/>
              </a:rPr>
              <a:t>Defensa de Consumidores</a:t>
            </a:r>
            <a:endParaRPr lang="es-BO" sz="1400" b="1">
              <a:latin typeface="Century Gothic" panose="020B0502020202020204" pitchFamily="34" charset="0"/>
            </a:endParaRPr>
          </a:p>
        </p:txBody>
      </p:sp>
      <p:sp>
        <p:nvSpPr>
          <p:cNvPr id="23" name="Text 13">
            <a:extLst>
              <a:ext uri="{FF2B5EF4-FFF2-40B4-BE49-F238E27FC236}">
                <a16:creationId xmlns:a16="http://schemas.microsoft.com/office/drawing/2014/main" id="{2A96F4CE-2F81-4B33-A3DA-5D2D3093820B}"/>
              </a:ext>
            </a:extLst>
          </p:cNvPr>
          <p:cNvSpPr/>
          <p:nvPr/>
        </p:nvSpPr>
        <p:spPr>
          <a:xfrm>
            <a:off x="5395754" y="5549885"/>
            <a:ext cx="3322337" cy="693420"/>
          </a:xfrm>
          <a:prstGeom prst="rect">
            <a:avLst/>
          </a:prstGeom>
          <a:noFill/>
          <a:ln/>
        </p:spPr>
        <p:txBody>
          <a:bodyPr wrap="square" lIns="0" tIns="0" rIns="0" bIns="0" rtlCol="0" anchor="t"/>
          <a:lstStyle/>
          <a:p>
            <a:pPr marL="0" indent="0" algn="l">
              <a:buNone/>
            </a:pPr>
            <a:r>
              <a:rPr lang="es-BO" sz="1400">
                <a:solidFill>
                  <a:srgbClr val="3B3535"/>
                </a:solidFill>
                <a:latin typeface="Century Gothic" panose="020B0502020202020204" pitchFamily="34" charset="0"/>
                <a:ea typeface="Sora Light" pitchFamily="34" charset="-122"/>
                <a:cs typeface="Sora Light" pitchFamily="34" charset="-120"/>
              </a:rPr>
              <a:t>Gestión de derechos mediante denuncias, verificación y seguimiento</a:t>
            </a:r>
            <a:endParaRPr lang="es-BO" sz="1400">
              <a:latin typeface="Century Gothic" panose="020B0502020202020204" pitchFamily="34" charset="0"/>
            </a:endParaRPr>
          </a:p>
        </p:txBody>
      </p:sp>
    </p:spTree>
    <p:extLst>
      <p:ext uri="{BB962C8B-B14F-4D97-AF65-F5344CB8AC3E}">
        <p14:creationId xmlns:p14="http://schemas.microsoft.com/office/powerpoint/2010/main" val="1838545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28" name="Text 0">
            <a:extLst>
              <a:ext uri="{FF2B5EF4-FFF2-40B4-BE49-F238E27FC236}">
                <a16:creationId xmlns:a16="http://schemas.microsoft.com/office/drawing/2014/main" id="{88458366-574E-4415-91DA-484E0B30C733}"/>
              </a:ext>
            </a:extLst>
          </p:cNvPr>
          <p:cNvSpPr/>
          <p:nvPr/>
        </p:nvSpPr>
        <p:spPr>
          <a:xfrm>
            <a:off x="4348064" y="343302"/>
            <a:ext cx="4647157" cy="776813"/>
          </a:xfrm>
          <a:prstGeom prst="rect">
            <a:avLst/>
          </a:prstGeom>
          <a:noFill/>
          <a:ln/>
        </p:spPr>
        <p:txBody>
          <a:bodyPr wrap="none" lIns="0" tIns="0" rIns="0" bIns="0" rtlCol="0" anchor="t"/>
          <a:lstStyle/>
          <a:p>
            <a:pPr marL="0" indent="0" algn="ctr">
              <a:buNone/>
            </a:pPr>
            <a:r>
              <a:rPr lang="es-BO" sz="2800" b="1" dirty="0">
                <a:ea typeface="Sora Semi Bold" pitchFamily="34" charset="-122"/>
                <a:cs typeface="Sora Semi Bold" panose="020B0604020202020204" charset="0"/>
              </a:rPr>
              <a:t>Plan Operativo </a:t>
            </a:r>
          </a:p>
          <a:p>
            <a:pPr marL="0" indent="0" algn="ctr">
              <a:buNone/>
            </a:pPr>
            <a:r>
              <a:rPr lang="es-BO" sz="2800" b="1" dirty="0">
                <a:ea typeface="Sora Semi Bold" pitchFamily="34" charset="-122"/>
                <a:cs typeface="Sora Semi Bold" panose="020B0604020202020204" charset="0"/>
              </a:rPr>
              <a:t>Anual 2026</a:t>
            </a:r>
            <a:endParaRPr lang="es-BO" sz="2800" b="1" dirty="0">
              <a:cs typeface="Sora Semi Bold" panose="020B0604020202020204" charset="0"/>
            </a:endParaRPr>
          </a:p>
        </p:txBody>
      </p:sp>
      <p:sp>
        <p:nvSpPr>
          <p:cNvPr id="29" name="Text 1">
            <a:extLst>
              <a:ext uri="{FF2B5EF4-FFF2-40B4-BE49-F238E27FC236}">
                <a16:creationId xmlns:a16="http://schemas.microsoft.com/office/drawing/2014/main" id="{25B3A9CF-51E8-4FA4-B4E5-462562FE65A2}"/>
              </a:ext>
            </a:extLst>
          </p:cNvPr>
          <p:cNvSpPr/>
          <p:nvPr/>
        </p:nvSpPr>
        <p:spPr>
          <a:xfrm>
            <a:off x="1008577" y="1768374"/>
            <a:ext cx="1424174" cy="714970"/>
          </a:xfrm>
          <a:prstGeom prst="rect">
            <a:avLst/>
          </a:prstGeom>
          <a:noFill/>
          <a:ln/>
        </p:spPr>
        <p:txBody>
          <a:bodyPr wrap="none" lIns="0" tIns="0" rIns="0" bIns="0" rtlCol="0" anchor="t"/>
          <a:lstStyle/>
          <a:p>
            <a:pPr marL="0" indent="0" algn="ctr">
              <a:lnSpc>
                <a:spcPts val="5600"/>
              </a:lnSpc>
              <a:buNone/>
            </a:pPr>
            <a:r>
              <a:rPr lang="es-BO" sz="5600" dirty="0">
                <a:solidFill>
                  <a:srgbClr val="3B3535"/>
                </a:solidFill>
                <a:latin typeface="Century Gothic" panose="020B0502020202020204" pitchFamily="34" charset="0"/>
                <a:ea typeface="Sora Semi Bold" pitchFamily="34" charset="-122"/>
                <a:cs typeface="Sora Semi Bold" pitchFamily="34" charset="-120"/>
              </a:rPr>
              <a:t>30</a:t>
            </a:r>
            <a:endParaRPr lang="es-BO" sz="5600" dirty="0">
              <a:latin typeface="Century Gothic" panose="020B0502020202020204" pitchFamily="34" charset="0"/>
            </a:endParaRPr>
          </a:p>
        </p:txBody>
      </p:sp>
      <p:sp>
        <p:nvSpPr>
          <p:cNvPr id="30" name="Text 2">
            <a:extLst>
              <a:ext uri="{FF2B5EF4-FFF2-40B4-BE49-F238E27FC236}">
                <a16:creationId xmlns:a16="http://schemas.microsoft.com/office/drawing/2014/main" id="{EF5BDB78-1095-48FC-8024-0C4C9636A81C}"/>
              </a:ext>
            </a:extLst>
          </p:cNvPr>
          <p:cNvSpPr/>
          <p:nvPr/>
        </p:nvSpPr>
        <p:spPr>
          <a:xfrm>
            <a:off x="928681" y="2444591"/>
            <a:ext cx="1740610" cy="356234"/>
          </a:xfrm>
          <a:prstGeom prst="rect">
            <a:avLst/>
          </a:prstGeom>
          <a:noFill/>
          <a:ln/>
        </p:spPr>
        <p:txBody>
          <a:bodyPr wrap="none" lIns="0" tIns="0" rIns="0" bIns="0" rtlCol="0" anchor="t"/>
          <a:lstStyle/>
          <a:p>
            <a:pPr marL="0" indent="0" algn="ctr">
              <a:lnSpc>
                <a:spcPts val="2800"/>
              </a:lnSpc>
              <a:buNone/>
            </a:pPr>
            <a:r>
              <a:rPr lang="es-BO" sz="1200" b="1">
                <a:solidFill>
                  <a:srgbClr val="3B3535"/>
                </a:solidFill>
                <a:latin typeface="Century Gothic" panose="020B0502020202020204" pitchFamily="34" charset="0"/>
                <a:ea typeface="Sora Semi Bold" pitchFamily="34" charset="-122"/>
                <a:cs typeface="Sora Semi Bold" pitchFamily="34" charset="-120"/>
              </a:rPr>
              <a:t>Áreas Organizacionales</a:t>
            </a:r>
            <a:endParaRPr lang="es-BO" sz="1200" b="1">
              <a:latin typeface="Century Gothic" panose="020B0502020202020204" pitchFamily="34" charset="0"/>
            </a:endParaRPr>
          </a:p>
        </p:txBody>
      </p:sp>
      <p:sp>
        <p:nvSpPr>
          <p:cNvPr id="31" name="Text 3">
            <a:extLst>
              <a:ext uri="{FF2B5EF4-FFF2-40B4-BE49-F238E27FC236}">
                <a16:creationId xmlns:a16="http://schemas.microsoft.com/office/drawing/2014/main" id="{0C47A2C0-A233-4932-A6BC-F520FB64953A}"/>
              </a:ext>
            </a:extLst>
          </p:cNvPr>
          <p:cNvSpPr/>
          <p:nvPr/>
        </p:nvSpPr>
        <p:spPr>
          <a:xfrm>
            <a:off x="872737" y="2880050"/>
            <a:ext cx="1740609" cy="548470"/>
          </a:xfrm>
          <a:prstGeom prst="rect">
            <a:avLst/>
          </a:prstGeom>
          <a:noFill/>
          <a:ln/>
        </p:spPr>
        <p:txBody>
          <a:bodyPr wrap="square" lIns="0" tIns="0" rIns="0" bIns="0" rtlCol="0" anchor="t"/>
          <a:lstStyle/>
          <a:p>
            <a:pPr marL="0" indent="0" algn="ctr">
              <a:buNone/>
            </a:pPr>
            <a:r>
              <a:rPr lang="es-BO" sz="1200" dirty="0">
                <a:solidFill>
                  <a:srgbClr val="3B3535"/>
                </a:solidFill>
                <a:latin typeface="Century Gothic" panose="020B0502020202020204" pitchFamily="34" charset="0"/>
                <a:ea typeface="Sora Light" pitchFamily="34" charset="-122"/>
                <a:cs typeface="Sora Light" pitchFamily="34" charset="-120"/>
              </a:rPr>
              <a:t>Estructura institucional completa del MDPRyA</a:t>
            </a:r>
            <a:endParaRPr lang="es-BO" sz="1200" dirty="0">
              <a:latin typeface="Century Gothic" panose="020B0502020202020204" pitchFamily="34" charset="0"/>
            </a:endParaRPr>
          </a:p>
        </p:txBody>
      </p:sp>
      <p:sp>
        <p:nvSpPr>
          <p:cNvPr id="32" name="Text 4">
            <a:extLst>
              <a:ext uri="{FF2B5EF4-FFF2-40B4-BE49-F238E27FC236}">
                <a16:creationId xmlns:a16="http://schemas.microsoft.com/office/drawing/2014/main" id="{FF0ED02E-C5ED-4F56-81BE-5ADDB7946FAB}"/>
              </a:ext>
            </a:extLst>
          </p:cNvPr>
          <p:cNvSpPr/>
          <p:nvPr/>
        </p:nvSpPr>
        <p:spPr>
          <a:xfrm>
            <a:off x="3689547" y="1768374"/>
            <a:ext cx="1646807" cy="714970"/>
          </a:xfrm>
          <a:prstGeom prst="rect">
            <a:avLst/>
          </a:prstGeom>
          <a:noFill/>
          <a:ln/>
        </p:spPr>
        <p:txBody>
          <a:bodyPr wrap="none" lIns="0" tIns="0" rIns="0" bIns="0" rtlCol="0" anchor="t"/>
          <a:lstStyle/>
          <a:p>
            <a:pPr marL="0" indent="0" algn="ctr">
              <a:lnSpc>
                <a:spcPts val="5600"/>
              </a:lnSpc>
              <a:buNone/>
            </a:pPr>
            <a:r>
              <a:rPr lang="es-BO" sz="5600" dirty="0">
                <a:solidFill>
                  <a:srgbClr val="3B3535"/>
                </a:solidFill>
                <a:latin typeface="Century Gothic" panose="020B0502020202020204" pitchFamily="34" charset="0"/>
                <a:ea typeface="Sora Semi Bold" pitchFamily="34" charset="-122"/>
                <a:cs typeface="Sora Semi Bold" pitchFamily="34" charset="-120"/>
              </a:rPr>
              <a:t>245</a:t>
            </a:r>
            <a:endParaRPr lang="es-BO" sz="5600" dirty="0">
              <a:latin typeface="Century Gothic" panose="020B0502020202020204" pitchFamily="34" charset="0"/>
            </a:endParaRPr>
          </a:p>
        </p:txBody>
      </p:sp>
      <p:sp>
        <p:nvSpPr>
          <p:cNvPr id="33" name="Text 5">
            <a:extLst>
              <a:ext uri="{FF2B5EF4-FFF2-40B4-BE49-F238E27FC236}">
                <a16:creationId xmlns:a16="http://schemas.microsoft.com/office/drawing/2014/main" id="{B2B664A3-E84A-4680-9E94-58001AAC9F9C}"/>
              </a:ext>
            </a:extLst>
          </p:cNvPr>
          <p:cNvSpPr/>
          <p:nvPr/>
        </p:nvSpPr>
        <p:spPr>
          <a:xfrm>
            <a:off x="3826121" y="2444591"/>
            <a:ext cx="1373658" cy="314500"/>
          </a:xfrm>
          <a:prstGeom prst="rect">
            <a:avLst/>
          </a:prstGeom>
          <a:noFill/>
          <a:ln/>
        </p:spPr>
        <p:txBody>
          <a:bodyPr wrap="none" lIns="0" tIns="0" rIns="0" bIns="0" rtlCol="0" anchor="t"/>
          <a:lstStyle/>
          <a:p>
            <a:pPr marL="0" indent="0" algn="ctr">
              <a:lnSpc>
                <a:spcPts val="2800"/>
              </a:lnSpc>
              <a:buNone/>
            </a:pPr>
            <a:r>
              <a:rPr lang="es-BO" sz="1200" b="1" dirty="0">
                <a:solidFill>
                  <a:srgbClr val="3B3535"/>
                </a:solidFill>
                <a:latin typeface="Century Gothic" panose="020B0502020202020204" pitchFamily="34" charset="0"/>
                <a:ea typeface="Sora Semi Bold" pitchFamily="34" charset="-122"/>
                <a:cs typeface="Sora Semi Bold" pitchFamily="34" charset="-120"/>
              </a:rPr>
              <a:t>Operaciones</a:t>
            </a:r>
            <a:endParaRPr lang="es-BO" sz="1200" b="1" dirty="0">
              <a:latin typeface="Century Gothic" panose="020B0502020202020204" pitchFamily="34" charset="0"/>
            </a:endParaRPr>
          </a:p>
        </p:txBody>
      </p:sp>
      <p:sp>
        <p:nvSpPr>
          <p:cNvPr id="34" name="Text 6">
            <a:extLst>
              <a:ext uri="{FF2B5EF4-FFF2-40B4-BE49-F238E27FC236}">
                <a16:creationId xmlns:a16="http://schemas.microsoft.com/office/drawing/2014/main" id="{F112F644-930A-476A-8A34-74ADDD36804B}"/>
              </a:ext>
            </a:extLst>
          </p:cNvPr>
          <p:cNvSpPr/>
          <p:nvPr/>
        </p:nvSpPr>
        <p:spPr>
          <a:xfrm>
            <a:off x="3542821" y="2880050"/>
            <a:ext cx="2042626" cy="471690"/>
          </a:xfrm>
          <a:prstGeom prst="rect">
            <a:avLst/>
          </a:prstGeom>
          <a:noFill/>
          <a:ln/>
        </p:spPr>
        <p:txBody>
          <a:bodyPr wrap="square" lIns="0" tIns="0" rIns="0" bIns="0" rtlCol="0" anchor="t"/>
          <a:lstStyle/>
          <a:p>
            <a:pPr marL="0" indent="0" algn="ctr">
              <a:buNone/>
            </a:pPr>
            <a:r>
              <a:rPr lang="es-BO" sz="1200" dirty="0">
                <a:solidFill>
                  <a:srgbClr val="3B3535"/>
                </a:solidFill>
                <a:latin typeface="Century Gothic" panose="020B0502020202020204" pitchFamily="34" charset="0"/>
                <a:ea typeface="Sora Light" pitchFamily="34" charset="-122"/>
                <a:cs typeface="Sora Light" pitchFamily="34" charset="-120"/>
              </a:rPr>
              <a:t>Operaciones estratégicas programadas</a:t>
            </a:r>
            <a:endParaRPr lang="es-BO" sz="1200" dirty="0">
              <a:latin typeface="Century Gothic" panose="020B0502020202020204" pitchFamily="34" charset="0"/>
            </a:endParaRPr>
          </a:p>
        </p:txBody>
      </p:sp>
      <p:sp>
        <p:nvSpPr>
          <p:cNvPr id="35" name="Text 7">
            <a:extLst>
              <a:ext uri="{FF2B5EF4-FFF2-40B4-BE49-F238E27FC236}">
                <a16:creationId xmlns:a16="http://schemas.microsoft.com/office/drawing/2014/main" id="{0794AF29-BA72-4E1F-81C9-E2FB4CA5BA86}"/>
              </a:ext>
            </a:extLst>
          </p:cNvPr>
          <p:cNvSpPr/>
          <p:nvPr/>
        </p:nvSpPr>
        <p:spPr>
          <a:xfrm>
            <a:off x="6285680" y="1749388"/>
            <a:ext cx="1646807" cy="714970"/>
          </a:xfrm>
          <a:prstGeom prst="rect">
            <a:avLst/>
          </a:prstGeom>
          <a:noFill/>
          <a:ln/>
        </p:spPr>
        <p:txBody>
          <a:bodyPr wrap="none" lIns="0" tIns="0" rIns="0" bIns="0" rtlCol="0" anchor="t"/>
          <a:lstStyle/>
          <a:p>
            <a:pPr marL="0" indent="0" algn="ctr">
              <a:lnSpc>
                <a:spcPts val="5600"/>
              </a:lnSpc>
              <a:buNone/>
            </a:pPr>
            <a:r>
              <a:rPr lang="es-BO" sz="5600" dirty="0">
                <a:solidFill>
                  <a:srgbClr val="3B3535"/>
                </a:solidFill>
                <a:latin typeface="Century Gothic" panose="020B0502020202020204" pitchFamily="34" charset="0"/>
                <a:ea typeface="Sora Semi Bold" pitchFamily="34" charset="-122"/>
                <a:cs typeface="Sora Semi Bold" pitchFamily="34" charset="-120"/>
              </a:rPr>
              <a:t>886</a:t>
            </a:r>
            <a:endParaRPr lang="es-BO" sz="5600" dirty="0">
              <a:latin typeface="Century Gothic" panose="020B0502020202020204" pitchFamily="34" charset="0"/>
            </a:endParaRPr>
          </a:p>
        </p:txBody>
      </p:sp>
      <p:sp>
        <p:nvSpPr>
          <p:cNvPr id="36" name="Text 8">
            <a:extLst>
              <a:ext uri="{FF2B5EF4-FFF2-40B4-BE49-F238E27FC236}">
                <a16:creationId xmlns:a16="http://schemas.microsoft.com/office/drawing/2014/main" id="{36597B39-F204-430A-910E-ABA412F5697B}"/>
              </a:ext>
            </a:extLst>
          </p:cNvPr>
          <p:cNvSpPr/>
          <p:nvPr/>
        </p:nvSpPr>
        <p:spPr>
          <a:xfrm>
            <a:off x="5996827" y="2444591"/>
            <a:ext cx="2357122" cy="356235"/>
          </a:xfrm>
          <a:prstGeom prst="rect">
            <a:avLst/>
          </a:prstGeom>
          <a:noFill/>
          <a:ln/>
        </p:spPr>
        <p:txBody>
          <a:bodyPr wrap="none" lIns="0" tIns="0" rIns="0" bIns="0" rtlCol="0" anchor="t"/>
          <a:lstStyle/>
          <a:p>
            <a:pPr marL="0" indent="0" algn="ctr">
              <a:lnSpc>
                <a:spcPts val="2800"/>
              </a:lnSpc>
              <a:buNone/>
            </a:pPr>
            <a:r>
              <a:rPr lang="es-BO" sz="1200" b="1">
                <a:solidFill>
                  <a:srgbClr val="3B3535"/>
                </a:solidFill>
                <a:latin typeface="Century Gothic" panose="020B0502020202020204" pitchFamily="34" charset="0"/>
                <a:ea typeface="Sora Semi Bold" pitchFamily="34" charset="-122"/>
                <a:cs typeface="Sora Semi Bold" pitchFamily="34" charset="-120"/>
              </a:rPr>
              <a:t>Actividades Específicas</a:t>
            </a:r>
            <a:endParaRPr lang="es-BO" sz="1200" b="1">
              <a:latin typeface="Century Gothic" panose="020B0502020202020204" pitchFamily="34" charset="0"/>
            </a:endParaRPr>
          </a:p>
        </p:txBody>
      </p:sp>
      <p:sp>
        <p:nvSpPr>
          <p:cNvPr id="37" name="Text 9">
            <a:extLst>
              <a:ext uri="{FF2B5EF4-FFF2-40B4-BE49-F238E27FC236}">
                <a16:creationId xmlns:a16="http://schemas.microsoft.com/office/drawing/2014/main" id="{F18AF303-F4CF-4AF8-BDFB-91FFAB3CA574}"/>
              </a:ext>
            </a:extLst>
          </p:cNvPr>
          <p:cNvSpPr/>
          <p:nvPr/>
        </p:nvSpPr>
        <p:spPr>
          <a:xfrm>
            <a:off x="5837219" y="2769185"/>
            <a:ext cx="2671372" cy="346710"/>
          </a:xfrm>
          <a:prstGeom prst="rect">
            <a:avLst/>
          </a:prstGeom>
          <a:noFill/>
          <a:ln/>
        </p:spPr>
        <p:txBody>
          <a:bodyPr wrap="none" lIns="0" tIns="0" rIns="0" bIns="0" rtlCol="0" anchor="t"/>
          <a:lstStyle/>
          <a:p>
            <a:pPr marL="0" indent="0" algn="ctr">
              <a:lnSpc>
                <a:spcPts val="2700"/>
              </a:lnSpc>
              <a:buNone/>
            </a:pPr>
            <a:r>
              <a:rPr lang="es-BO" sz="1200" dirty="0">
                <a:solidFill>
                  <a:srgbClr val="3B3535"/>
                </a:solidFill>
                <a:latin typeface="Century Gothic" panose="020B0502020202020204" pitchFamily="34" charset="0"/>
                <a:ea typeface="Sora Light" pitchFamily="34" charset="-122"/>
                <a:cs typeface="Sora Light" pitchFamily="34" charset="-120"/>
              </a:rPr>
              <a:t>Tareas operativas detalladas</a:t>
            </a:r>
            <a:endParaRPr lang="es-BO" sz="1200" dirty="0">
              <a:latin typeface="Century Gothic" panose="020B0502020202020204" pitchFamily="34" charset="0"/>
            </a:endParaRPr>
          </a:p>
        </p:txBody>
      </p:sp>
      <p:sp>
        <p:nvSpPr>
          <p:cNvPr id="38" name="Shape 10">
            <a:extLst>
              <a:ext uri="{FF2B5EF4-FFF2-40B4-BE49-F238E27FC236}">
                <a16:creationId xmlns:a16="http://schemas.microsoft.com/office/drawing/2014/main" id="{D51A520E-E9C4-43A6-81FB-216EADEBFE40}"/>
              </a:ext>
            </a:extLst>
          </p:cNvPr>
          <p:cNvSpPr/>
          <p:nvPr/>
        </p:nvSpPr>
        <p:spPr>
          <a:xfrm flipV="1">
            <a:off x="627544" y="3742074"/>
            <a:ext cx="7888912" cy="57810"/>
          </a:xfrm>
          <a:prstGeom prst="rect">
            <a:avLst/>
          </a:prstGeom>
          <a:solidFill>
            <a:srgbClr val="3B3535">
              <a:alpha val="50000"/>
            </a:srgbClr>
          </a:solidFill>
          <a:ln/>
        </p:spPr>
        <p:txBody>
          <a:bodyPr/>
          <a:lstStyle/>
          <a:p>
            <a:endParaRPr lang="es-BO"/>
          </a:p>
        </p:txBody>
      </p:sp>
      <p:sp>
        <p:nvSpPr>
          <p:cNvPr id="39" name="Text 11">
            <a:extLst>
              <a:ext uri="{FF2B5EF4-FFF2-40B4-BE49-F238E27FC236}">
                <a16:creationId xmlns:a16="http://schemas.microsoft.com/office/drawing/2014/main" id="{565C34AD-7F69-4BB2-9E8A-AF3753BE1F2B}"/>
              </a:ext>
            </a:extLst>
          </p:cNvPr>
          <p:cNvSpPr/>
          <p:nvPr/>
        </p:nvSpPr>
        <p:spPr>
          <a:xfrm>
            <a:off x="1101012" y="4172486"/>
            <a:ext cx="6839340" cy="1458843"/>
          </a:xfrm>
          <a:prstGeom prst="rect">
            <a:avLst/>
          </a:prstGeom>
          <a:noFill/>
          <a:ln/>
        </p:spPr>
        <p:txBody>
          <a:bodyPr wrap="none" lIns="0" tIns="0" rIns="0" bIns="0" rtlCol="0" anchor="t"/>
          <a:lstStyle/>
          <a:p>
            <a:pPr marL="0" indent="0" algn="ctr">
              <a:lnSpc>
                <a:spcPts val="11200"/>
              </a:lnSpc>
              <a:buNone/>
            </a:pPr>
            <a:r>
              <a:rPr lang="es-BO" sz="5000" dirty="0">
                <a:solidFill>
                  <a:srgbClr val="1F1E1E"/>
                </a:solidFill>
                <a:latin typeface="Century Gothic" panose="020B0502020202020204" pitchFamily="34" charset="0"/>
                <a:ea typeface="Sora Semi Bold" pitchFamily="34" charset="-122"/>
                <a:cs typeface="Sora Semi Bold" pitchFamily="34" charset="-120"/>
              </a:rPr>
              <a:t>Bs. 3.882,8 Millones </a:t>
            </a:r>
          </a:p>
          <a:p>
            <a:pPr marL="0" indent="0" algn="l">
              <a:lnSpc>
                <a:spcPts val="11200"/>
              </a:lnSpc>
              <a:buNone/>
            </a:pPr>
            <a:r>
              <a:rPr lang="es-BO" sz="7200" dirty="0">
                <a:solidFill>
                  <a:srgbClr val="1F1E1E"/>
                </a:solidFill>
                <a:latin typeface="Century Gothic" panose="020B0502020202020204" pitchFamily="34" charset="0"/>
                <a:ea typeface="Sora Semi Bold" pitchFamily="34" charset="-122"/>
                <a:cs typeface="Sora Semi Bold" pitchFamily="34" charset="-120"/>
              </a:rPr>
              <a:t>	</a:t>
            </a:r>
            <a:endParaRPr lang="es-BO" sz="7200" dirty="0">
              <a:latin typeface="Century Gothic" panose="020B0502020202020204" pitchFamily="34" charset="0"/>
            </a:endParaRPr>
          </a:p>
        </p:txBody>
      </p:sp>
      <p:sp>
        <p:nvSpPr>
          <p:cNvPr id="66" name="Text 13">
            <a:extLst>
              <a:ext uri="{FF2B5EF4-FFF2-40B4-BE49-F238E27FC236}">
                <a16:creationId xmlns:a16="http://schemas.microsoft.com/office/drawing/2014/main" id="{AA6770FB-DB93-4F64-826E-DBABDDD2AFEA}"/>
              </a:ext>
            </a:extLst>
          </p:cNvPr>
          <p:cNvSpPr/>
          <p:nvPr/>
        </p:nvSpPr>
        <p:spPr>
          <a:xfrm>
            <a:off x="156644" y="6511290"/>
            <a:ext cx="2103956" cy="346710"/>
          </a:xfrm>
          <a:prstGeom prst="rect">
            <a:avLst/>
          </a:prstGeom>
          <a:noFill/>
          <a:ln/>
        </p:spPr>
        <p:txBody>
          <a:bodyPr wrap="none" lIns="0" tIns="0" rIns="0" bIns="0" rtlCol="0" anchor="t"/>
          <a:lstStyle/>
          <a:p>
            <a:pPr marL="0" indent="0" algn="l">
              <a:lnSpc>
                <a:spcPts val="2700"/>
              </a:lnSpc>
              <a:buNone/>
            </a:pPr>
            <a:r>
              <a:rPr lang="es-BO" sz="800" i="1" dirty="0">
                <a:solidFill>
                  <a:srgbClr val="3B3535"/>
                </a:solidFill>
                <a:latin typeface="Century Gothic" panose="020B0502020202020204" pitchFamily="34" charset="0"/>
                <a:ea typeface="Sora Light" pitchFamily="34" charset="-122"/>
                <a:cs typeface="Sora Light" pitchFamily="34" charset="-120"/>
              </a:rPr>
              <a:t>Fuente: Sistema Wara II - SIGEP</a:t>
            </a:r>
            <a:endParaRPr lang="es-BO" sz="800" dirty="0">
              <a:latin typeface="Century Gothic" panose="020B0502020202020204" pitchFamily="34" charset="0"/>
            </a:endParaRPr>
          </a:p>
        </p:txBody>
      </p:sp>
      <p:sp>
        <p:nvSpPr>
          <p:cNvPr id="67" name="Text 5">
            <a:extLst>
              <a:ext uri="{FF2B5EF4-FFF2-40B4-BE49-F238E27FC236}">
                <a16:creationId xmlns:a16="http://schemas.microsoft.com/office/drawing/2014/main" id="{FD435992-FFCD-42B8-B2A8-C2732DD4E447}"/>
              </a:ext>
            </a:extLst>
          </p:cNvPr>
          <p:cNvSpPr/>
          <p:nvPr/>
        </p:nvSpPr>
        <p:spPr>
          <a:xfrm>
            <a:off x="627544" y="3737027"/>
            <a:ext cx="1373658" cy="314500"/>
          </a:xfrm>
          <a:prstGeom prst="rect">
            <a:avLst/>
          </a:prstGeom>
          <a:noFill/>
          <a:ln/>
        </p:spPr>
        <p:txBody>
          <a:bodyPr wrap="none" lIns="0" tIns="0" rIns="0" bIns="0" rtlCol="0" anchor="t"/>
          <a:lstStyle/>
          <a:p>
            <a:pPr marL="0" indent="0" algn="ctr">
              <a:lnSpc>
                <a:spcPts val="2800"/>
              </a:lnSpc>
              <a:buNone/>
            </a:pPr>
            <a:r>
              <a:rPr lang="es-BO" sz="1200" b="1" dirty="0">
                <a:solidFill>
                  <a:srgbClr val="3B3535"/>
                </a:solidFill>
                <a:latin typeface="Century Gothic" panose="020B0502020202020204" pitchFamily="34" charset="0"/>
                <a:ea typeface="Sora Semi Bold" pitchFamily="34" charset="-122"/>
                <a:cs typeface="Sora Semi Bold" pitchFamily="34" charset="-120"/>
              </a:rPr>
              <a:t>Presupuesto</a:t>
            </a:r>
            <a:endParaRPr lang="es-BO" sz="1200" b="1" dirty="0">
              <a:latin typeface="Century Gothic" panose="020B0502020202020204" pitchFamily="34" charset="0"/>
            </a:endParaRPr>
          </a:p>
        </p:txBody>
      </p:sp>
      <p:sp>
        <p:nvSpPr>
          <p:cNvPr id="16" name="Text 5">
            <a:extLst>
              <a:ext uri="{FF2B5EF4-FFF2-40B4-BE49-F238E27FC236}">
                <a16:creationId xmlns:a16="http://schemas.microsoft.com/office/drawing/2014/main" id="{8FB4461D-A6B0-4C41-8FE1-12F52A025C87}"/>
              </a:ext>
            </a:extLst>
          </p:cNvPr>
          <p:cNvSpPr/>
          <p:nvPr/>
        </p:nvSpPr>
        <p:spPr>
          <a:xfrm>
            <a:off x="872737" y="1115740"/>
            <a:ext cx="2621074" cy="314500"/>
          </a:xfrm>
          <a:prstGeom prst="rect">
            <a:avLst/>
          </a:prstGeom>
          <a:noFill/>
          <a:ln/>
        </p:spPr>
        <p:txBody>
          <a:bodyPr wrap="none" lIns="0" tIns="0" rIns="0" bIns="0" rtlCol="0" anchor="t"/>
          <a:lstStyle/>
          <a:p>
            <a:pPr marL="0" indent="0" algn="ctr">
              <a:lnSpc>
                <a:spcPts val="2800"/>
              </a:lnSpc>
              <a:buNone/>
            </a:pPr>
            <a:r>
              <a:rPr lang="es-BO" sz="1200" b="1" dirty="0">
                <a:solidFill>
                  <a:srgbClr val="3B3535"/>
                </a:solidFill>
                <a:latin typeface="Century Gothic" panose="020B0502020202020204" pitchFamily="34" charset="0"/>
                <a:ea typeface="Sora Semi Bold" pitchFamily="34" charset="-122"/>
                <a:cs typeface="Sora Semi Bold" pitchFamily="34" charset="-120"/>
              </a:rPr>
              <a:t>El </a:t>
            </a:r>
            <a:r>
              <a:rPr lang="es-BO" sz="1200" b="1" dirty="0" err="1">
                <a:solidFill>
                  <a:srgbClr val="3B3535"/>
                </a:solidFill>
                <a:latin typeface="Century Gothic" panose="020B0502020202020204" pitchFamily="34" charset="0"/>
                <a:ea typeface="Sora Semi Bold" pitchFamily="34" charset="-122"/>
                <a:cs typeface="Sora Semi Bold" pitchFamily="34" charset="-120"/>
              </a:rPr>
              <a:t>MDPRyA</a:t>
            </a:r>
            <a:r>
              <a:rPr lang="es-BO" sz="1200" b="1" dirty="0">
                <a:solidFill>
                  <a:srgbClr val="3B3535"/>
                </a:solidFill>
                <a:latin typeface="Century Gothic" panose="020B0502020202020204" pitchFamily="34" charset="0"/>
                <a:ea typeface="Sora Semi Bold" pitchFamily="34" charset="-122"/>
                <a:cs typeface="Sora Semi Bold" pitchFamily="34" charset="-120"/>
              </a:rPr>
              <a:t> (Entidad 41) cuenta con:</a:t>
            </a:r>
            <a:endParaRPr lang="es-BO" sz="1200" b="1" dirty="0">
              <a:latin typeface="Century Gothic" panose="020B0502020202020204" pitchFamily="34" charset="0"/>
            </a:endParaRPr>
          </a:p>
        </p:txBody>
      </p:sp>
      <p:sp>
        <p:nvSpPr>
          <p:cNvPr id="17" name="CuadroTexto 16">
            <a:extLst>
              <a:ext uri="{FF2B5EF4-FFF2-40B4-BE49-F238E27FC236}">
                <a16:creationId xmlns:a16="http://schemas.microsoft.com/office/drawing/2014/main" id="{F4B9AB32-3FB7-4C3D-BFEB-0C3D511E1FF8}"/>
              </a:ext>
            </a:extLst>
          </p:cNvPr>
          <p:cNvSpPr txBox="1"/>
          <p:nvPr/>
        </p:nvSpPr>
        <p:spPr>
          <a:xfrm>
            <a:off x="4363652" y="5932810"/>
            <a:ext cx="4152804" cy="276999"/>
          </a:xfrm>
          <a:prstGeom prst="rect">
            <a:avLst/>
          </a:prstGeom>
          <a:noFill/>
          <a:ln>
            <a:solidFill>
              <a:srgbClr val="006666"/>
            </a:solidFill>
          </a:ln>
        </p:spPr>
        <p:txBody>
          <a:bodyPr wrap="none" rtlCol="0">
            <a:spAutoFit/>
          </a:bodyPr>
          <a:lstStyle/>
          <a:p>
            <a:r>
              <a:rPr lang="es-BO" sz="1200" dirty="0"/>
              <a:t>POA aprobado mediante la RM 287.2026 de 27 de abril de 2026</a:t>
            </a:r>
          </a:p>
        </p:txBody>
      </p:sp>
    </p:spTree>
    <p:extLst>
      <p:ext uri="{BB962C8B-B14F-4D97-AF65-F5344CB8AC3E}">
        <p14:creationId xmlns:p14="http://schemas.microsoft.com/office/powerpoint/2010/main" val="98542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29" name="Text 0">
            <a:extLst>
              <a:ext uri="{FF2B5EF4-FFF2-40B4-BE49-F238E27FC236}">
                <a16:creationId xmlns:a16="http://schemas.microsoft.com/office/drawing/2014/main" id="{5E625BE0-8DCD-4FEE-A7C6-FCD46BE526A7}"/>
              </a:ext>
            </a:extLst>
          </p:cNvPr>
          <p:cNvSpPr/>
          <p:nvPr/>
        </p:nvSpPr>
        <p:spPr>
          <a:xfrm>
            <a:off x="4407442" y="288952"/>
            <a:ext cx="4338625" cy="712708"/>
          </a:xfrm>
          <a:prstGeom prst="rect">
            <a:avLst/>
          </a:prstGeom>
          <a:noFill/>
          <a:ln/>
        </p:spPr>
        <p:txBody>
          <a:bodyPr wrap="none" lIns="0" tIns="0" rIns="0" bIns="0" rtlCol="0" anchor="t"/>
          <a:lstStyle/>
          <a:p>
            <a:pPr marL="0" indent="0" algn="ctr">
              <a:lnSpc>
                <a:spcPts val="5600"/>
              </a:lnSpc>
              <a:buNone/>
            </a:pPr>
            <a:r>
              <a:rPr lang="en-US" sz="2800" b="1" dirty="0">
                <a:solidFill>
                  <a:srgbClr val="1F1E1E"/>
                </a:solidFill>
                <a:latin typeface="Sora Semi Bold" pitchFamily="34" charset="0"/>
                <a:ea typeface="Sora Semi Bold" pitchFamily="34" charset="-122"/>
                <a:cs typeface="Sora Semi Bold" pitchFamily="34" charset="-120"/>
              </a:rPr>
              <a:t>Próximos</a:t>
            </a:r>
            <a:r>
              <a:rPr lang="en-US" sz="3000" b="1" dirty="0">
                <a:solidFill>
                  <a:srgbClr val="1F1E1E"/>
                </a:solidFill>
                <a:latin typeface="Sora Semi Bold" pitchFamily="34" charset="0"/>
                <a:ea typeface="Sora Semi Bold" pitchFamily="34" charset="-122"/>
                <a:cs typeface="Sora Semi Bold" pitchFamily="34" charset="-120"/>
              </a:rPr>
              <a:t> Pasos</a:t>
            </a:r>
            <a:endParaRPr lang="en-US" sz="3000" b="1" dirty="0"/>
          </a:p>
        </p:txBody>
      </p:sp>
      <p:pic>
        <p:nvPicPr>
          <p:cNvPr id="30" name="Image 1" descr="preencoded.png">
            <a:extLst>
              <a:ext uri="{FF2B5EF4-FFF2-40B4-BE49-F238E27FC236}">
                <a16:creationId xmlns:a16="http://schemas.microsoft.com/office/drawing/2014/main" id="{E186B380-4E1D-4BAA-803E-7C02CF7B2464}"/>
              </a:ext>
            </a:extLst>
          </p:cNvPr>
          <p:cNvPicPr>
            <a:picLocks noChangeAspect="1"/>
          </p:cNvPicPr>
          <p:nvPr/>
        </p:nvPicPr>
        <p:blipFill>
          <a:blip r:embed="rId3"/>
          <a:stretch>
            <a:fillRect/>
          </a:stretch>
        </p:blipFill>
        <p:spPr>
          <a:xfrm>
            <a:off x="909494" y="1360448"/>
            <a:ext cx="1083231" cy="1299924"/>
          </a:xfrm>
          <a:prstGeom prst="rect">
            <a:avLst/>
          </a:prstGeom>
        </p:spPr>
      </p:pic>
      <p:sp>
        <p:nvSpPr>
          <p:cNvPr id="31" name="Text 1">
            <a:extLst>
              <a:ext uri="{FF2B5EF4-FFF2-40B4-BE49-F238E27FC236}">
                <a16:creationId xmlns:a16="http://schemas.microsoft.com/office/drawing/2014/main" id="{52AF1F14-03D8-4D84-9925-8CF0A1D00E46}"/>
              </a:ext>
            </a:extLst>
          </p:cNvPr>
          <p:cNvSpPr/>
          <p:nvPr/>
        </p:nvSpPr>
        <p:spPr>
          <a:xfrm>
            <a:off x="2209299" y="1577023"/>
            <a:ext cx="3948351" cy="356235"/>
          </a:xfrm>
          <a:prstGeom prst="rect">
            <a:avLst/>
          </a:prstGeom>
          <a:noFill/>
          <a:ln/>
        </p:spPr>
        <p:txBody>
          <a:bodyPr wrap="none" lIns="0" tIns="0" rIns="0" bIns="0" rtlCol="0" anchor="t"/>
          <a:lstStyle/>
          <a:p>
            <a:pPr marL="0" indent="0" algn="l">
              <a:lnSpc>
                <a:spcPts val="2800"/>
              </a:lnSpc>
              <a:buNone/>
            </a:pPr>
            <a:r>
              <a:rPr lang="es-BO" sz="2200" dirty="0">
                <a:solidFill>
                  <a:srgbClr val="3B3535"/>
                </a:solidFill>
                <a:latin typeface="Sora Semi Bold" pitchFamily="34" charset="0"/>
                <a:ea typeface="Sora Semi Bold" pitchFamily="34" charset="-122"/>
                <a:cs typeface="Sora Semi Bold" pitchFamily="34" charset="-120"/>
              </a:rPr>
              <a:t>Lineamientos Actualizados</a:t>
            </a:r>
            <a:endParaRPr lang="es-BO" sz="2200" dirty="0"/>
          </a:p>
        </p:txBody>
      </p:sp>
      <p:pic>
        <p:nvPicPr>
          <p:cNvPr id="32" name="Image 2" descr="preencoded.png">
            <a:extLst>
              <a:ext uri="{FF2B5EF4-FFF2-40B4-BE49-F238E27FC236}">
                <a16:creationId xmlns:a16="http://schemas.microsoft.com/office/drawing/2014/main" id="{5B5775C9-0674-423D-A3A1-DC674C505A0D}"/>
              </a:ext>
            </a:extLst>
          </p:cNvPr>
          <p:cNvPicPr>
            <a:picLocks noChangeAspect="1"/>
          </p:cNvPicPr>
          <p:nvPr/>
        </p:nvPicPr>
        <p:blipFill>
          <a:blip r:embed="rId4"/>
          <a:stretch>
            <a:fillRect/>
          </a:stretch>
        </p:blipFill>
        <p:spPr>
          <a:xfrm>
            <a:off x="909494" y="2660372"/>
            <a:ext cx="1083231" cy="1299924"/>
          </a:xfrm>
          <a:prstGeom prst="rect">
            <a:avLst/>
          </a:prstGeom>
        </p:spPr>
      </p:pic>
      <p:sp>
        <p:nvSpPr>
          <p:cNvPr id="33" name="Text 3">
            <a:extLst>
              <a:ext uri="{FF2B5EF4-FFF2-40B4-BE49-F238E27FC236}">
                <a16:creationId xmlns:a16="http://schemas.microsoft.com/office/drawing/2014/main" id="{5AB3BB40-C69E-4FC8-9D0F-6A011BBC7F75}"/>
              </a:ext>
            </a:extLst>
          </p:cNvPr>
          <p:cNvSpPr/>
          <p:nvPr/>
        </p:nvSpPr>
        <p:spPr>
          <a:xfrm>
            <a:off x="2209299" y="2876947"/>
            <a:ext cx="3277076" cy="356235"/>
          </a:xfrm>
          <a:prstGeom prst="rect">
            <a:avLst/>
          </a:prstGeom>
          <a:noFill/>
          <a:ln/>
        </p:spPr>
        <p:txBody>
          <a:bodyPr wrap="none" lIns="0" tIns="0" rIns="0" bIns="0" rtlCol="0" anchor="t"/>
          <a:lstStyle/>
          <a:p>
            <a:pPr marL="0" indent="0" algn="l">
              <a:lnSpc>
                <a:spcPts val="2800"/>
              </a:lnSpc>
              <a:buNone/>
            </a:pPr>
            <a:r>
              <a:rPr lang="es-BO" sz="2200" dirty="0">
                <a:solidFill>
                  <a:srgbClr val="3B3535"/>
                </a:solidFill>
                <a:latin typeface="Sora Semi Bold" pitchFamily="34" charset="0"/>
                <a:ea typeface="Sora Semi Bold" pitchFamily="34" charset="-122"/>
                <a:cs typeface="Sora Semi Bold" pitchFamily="34" charset="-120"/>
              </a:rPr>
              <a:t>Aprobación Nuevo PEI</a:t>
            </a:r>
            <a:endParaRPr lang="es-BO" sz="2200" dirty="0"/>
          </a:p>
        </p:txBody>
      </p:sp>
      <p:pic>
        <p:nvPicPr>
          <p:cNvPr id="34" name="Image 3" descr="preencoded.png">
            <a:extLst>
              <a:ext uri="{FF2B5EF4-FFF2-40B4-BE49-F238E27FC236}">
                <a16:creationId xmlns:a16="http://schemas.microsoft.com/office/drawing/2014/main" id="{9E0B0D14-4DDA-4D78-8C6F-652133A87AD7}"/>
              </a:ext>
            </a:extLst>
          </p:cNvPr>
          <p:cNvPicPr>
            <a:picLocks noChangeAspect="1"/>
          </p:cNvPicPr>
          <p:nvPr/>
        </p:nvPicPr>
        <p:blipFill>
          <a:blip r:embed="rId5"/>
          <a:stretch>
            <a:fillRect/>
          </a:stretch>
        </p:blipFill>
        <p:spPr>
          <a:xfrm>
            <a:off x="909494" y="3960297"/>
            <a:ext cx="1083231" cy="1299924"/>
          </a:xfrm>
          <a:prstGeom prst="rect">
            <a:avLst/>
          </a:prstGeom>
        </p:spPr>
      </p:pic>
      <p:sp>
        <p:nvSpPr>
          <p:cNvPr id="35" name="Text 5">
            <a:extLst>
              <a:ext uri="{FF2B5EF4-FFF2-40B4-BE49-F238E27FC236}">
                <a16:creationId xmlns:a16="http://schemas.microsoft.com/office/drawing/2014/main" id="{7728721A-419C-4348-934B-3C1B653CA254}"/>
              </a:ext>
            </a:extLst>
          </p:cNvPr>
          <p:cNvSpPr/>
          <p:nvPr/>
        </p:nvSpPr>
        <p:spPr>
          <a:xfrm>
            <a:off x="2209299" y="4176871"/>
            <a:ext cx="3817753" cy="356235"/>
          </a:xfrm>
          <a:prstGeom prst="rect">
            <a:avLst/>
          </a:prstGeom>
          <a:noFill/>
          <a:ln/>
        </p:spPr>
        <p:txBody>
          <a:bodyPr wrap="none" lIns="0" tIns="0" rIns="0" bIns="0" rtlCol="0" anchor="t"/>
          <a:lstStyle/>
          <a:p>
            <a:pPr marL="0" indent="0" algn="l">
              <a:lnSpc>
                <a:spcPts val="2800"/>
              </a:lnSpc>
              <a:buNone/>
            </a:pPr>
            <a:r>
              <a:rPr lang="es-BO" sz="2200">
                <a:solidFill>
                  <a:srgbClr val="3B3535"/>
                </a:solidFill>
                <a:latin typeface="Sora Semi Bold" pitchFamily="34" charset="0"/>
                <a:ea typeface="Sora Semi Bold" pitchFamily="34" charset="-122"/>
                <a:cs typeface="Sora Semi Bold" pitchFamily="34" charset="-120"/>
              </a:rPr>
              <a:t>Aprobacion Planes sectoriales</a:t>
            </a:r>
            <a:endParaRPr lang="es-BO" sz="2200"/>
          </a:p>
        </p:txBody>
      </p:sp>
      <p:pic>
        <p:nvPicPr>
          <p:cNvPr id="36" name="Image 0" descr="preencoded.png">
            <a:extLst>
              <a:ext uri="{FF2B5EF4-FFF2-40B4-BE49-F238E27FC236}">
                <a16:creationId xmlns:a16="http://schemas.microsoft.com/office/drawing/2014/main" id="{89D6A052-2FA4-4B01-B601-FA44EAF51E9B}"/>
              </a:ext>
            </a:extLst>
          </p:cNvPr>
          <p:cNvPicPr>
            <a:picLocks noChangeAspect="1"/>
          </p:cNvPicPr>
          <p:nvPr/>
        </p:nvPicPr>
        <p:blipFill>
          <a:blip r:embed="rId6"/>
          <a:stretch>
            <a:fillRect/>
          </a:stretch>
        </p:blipFill>
        <p:spPr>
          <a:xfrm>
            <a:off x="5702949" y="1502678"/>
            <a:ext cx="2795001" cy="3582325"/>
          </a:xfrm>
          <a:prstGeom prst="rect">
            <a:avLst/>
          </a:prstGeom>
        </p:spPr>
      </p:pic>
      <p:sp>
        <p:nvSpPr>
          <p:cNvPr id="37" name="Text 2">
            <a:extLst>
              <a:ext uri="{FF2B5EF4-FFF2-40B4-BE49-F238E27FC236}">
                <a16:creationId xmlns:a16="http://schemas.microsoft.com/office/drawing/2014/main" id="{F702BD64-64EE-4396-9ABA-EE38630991D5}"/>
              </a:ext>
            </a:extLst>
          </p:cNvPr>
          <p:cNvSpPr/>
          <p:nvPr/>
        </p:nvSpPr>
        <p:spPr>
          <a:xfrm>
            <a:off x="2209299" y="1837055"/>
            <a:ext cx="3385953" cy="346710"/>
          </a:xfrm>
          <a:prstGeom prst="rect">
            <a:avLst/>
          </a:prstGeom>
          <a:noFill/>
          <a:ln/>
        </p:spPr>
        <p:txBody>
          <a:bodyPr wrap="none" lIns="0" tIns="0" rIns="0" bIns="0" rtlCol="0" anchor="t"/>
          <a:lstStyle/>
          <a:p>
            <a:pPr marL="0" indent="0" algn="l">
              <a:lnSpc>
                <a:spcPts val="2700"/>
              </a:lnSpc>
              <a:buNone/>
            </a:pPr>
            <a:r>
              <a:rPr lang="en-US" sz="1400" dirty="0">
                <a:solidFill>
                  <a:srgbClr val="3B3535"/>
                </a:solidFill>
                <a:latin typeface="Sora Light" pitchFamily="34" charset="0"/>
                <a:ea typeface="Sora Light" pitchFamily="34" charset="-122"/>
                <a:cs typeface="Sora Light" pitchFamily="34" charset="-120"/>
              </a:rPr>
              <a:t>Espera de directrices del MPDyMA</a:t>
            </a:r>
            <a:endParaRPr lang="en-US" sz="1400" dirty="0"/>
          </a:p>
        </p:txBody>
      </p:sp>
      <p:sp>
        <p:nvSpPr>
          <p:cNvPr id="38" name="Text 4">
            <a:extLst>
              <a:ext uri="{FF2B5EF4-FFF2-40B4-BE49-F238E27FC236}">
                <a16:creationId xmlns:a16="http://schemas.microsoft.com/office/drawing/2014/main" id="{4F4957CF-BEF7-4E84-8FB6-9A8E05D455C1}"/>
              </a:ext>
            </a:extLst>
          </p:cNvPr>
          <p:cNvSpPr/>
          <p:nvPr/>
        </p:nvSpPr>
        <p:spPr>
          <a:xfrm>
            <a:off x="2209300" y="3233182"/>
            <a:ext cx="4041484" cy="346710"/>
          </a:xfrm>
          <a:prstGeom prst="rect">
            <a:avLst/>
          </a:prstGeom>
          <a:noFill/>
          <a:ln/>
        </p:spPr>
        <p:txBody>
          <a:bodyPr wrap="none" lIns="0" tIns="0" rIns="0" bIns="0" rtlCol="0" anchor="t"/>
          <a:lstStyle/>
          <a:p>
            <a:pPr marL="0" indent="0" algn="l">
              <a:lnSpc>
                <a:spcPts val="2700"/>
              </a:lnSpc>
              <a:buNone/>
            </a:pPr>
            <a:r>
              <a:rPr lang="en-US" sz="1400" dirty="0">
                <a:solidFill>
                  <a:srgbClr val="3B3535"/>
                </a:solidFill>
                <a:latin typeface="Sora Light" pitchFamily="34" charset="0"/>
                <a:ea typeface="Sora Light" pitchFamily="34" charset="-122"/>
                <a:cs typeface="Sora Light" pitchFamily="34" charset="-120"/>
              </a:rPr>
              <a:t>Formalización del instrumento estratégico</a:t>
            </a:r>
            <a:endParaRPr lang="en-US" sz="1400" dirty="0"/>
          </a:p>
        </p:txBody>
      </p:sp>
      <p:sp>
        <p:nvSpPr>
          <p:cNvPr id="39" name="Text 2">
            <a:extLst>
              <a:ext uri="{FF2B5EF4-FFF2-40B4-BE49-F238E27FC236}">
                <a16:creationId xmlns:a16="http://schemas.microsoft.com/office/drawing/2014/main" id="{D49101B0-6715-4506-8297-0C3502D44129}"/>
              </a:ext>
            </a:extLst>
          </p:cNvPr>
          <p:cNvSpPr/>
          <p:nvPr/>
        </p:nvSpPr>
        <p:spPr>
          <a:xfrm>
            <a:off x="2209298" y="4500881"/>
            <a:ext cx="3385953" cy="346710"/>
          </a:xfrm>
          <a:prstGeom prst="rect">
            <a:avLst/>
          </a:prstGeom>
          <a:noFill/>
          <a:ln/>
        </p:spPr>
        <p:txBody>
          <a:bodyPr wrap="none" lIns="0" tIns="0" rIns="0" bIns="0" rtlCol="0" anchor="t"/>
          <a:lstStyle/>
          <a:p>
            <a:pPr marL="0" indent="0" algn="l">
              <a:lnSpc>
                <a:spcPts val="2700"/>
              </a:lnSpc>
              <a:buNone/>
            </a:pPr>
            <a:r>
              <a:rPr lang="en-US" sz="1400" dirty="0">
                <a:solidFill>
                  <a:srgbClr val="3B3535"/>
                </a:solidFill>
                <a:latin typeface="Sora Light" pitchFamily="34" charset="0"/>
                <a:ea typeface="Sora Light" pitchFamily="34" charset="-122"/>
                <a:cs typeface="Sora Light" pitchFamily="34" charset="-120"/>
              </a:rPr>
              <a:t>Espera de directrices del MPDyMA</a:t>
            </a:r>
            <a:endParaRPr lang="en-US" sz="1400" dirty="0"/>
          </a:p>
        </p:txBody>
      </p:sp>
      <p:sp>
        <p:nvSpPr>
          <p:cNvPr id="13" name="Text 17">
            <a:extLst>
              <a:ext uri="{FF2B5EF4-FFF2-40B4-BE49-F238E27FC236}">
                <a16:creationId xmlns:a16="http://schemas.microsoft.com/office/drawing/2014/main" id="{4545BEC2-C857-4819-A327-267F3E59D837}"/>
              </a:ext>
            </a:extLst>
          </p:cNvPr>
          <p:cNvSpPr/>
          <p:nvPr/>
        </p:nvSpPr>
        <p:spPr>
          <a:xfrm>
            <a:off x="8743950" y="6087199"/>
            <a:ext cx="240030" cy="137160"/>
          </a:xfrm>
          <a:prstGeom prst="rect">
            <a:avLst/>
          </a:prstGeom>
          <a:noFill/>
          <a:ln/>
        </p:spPr>
        <p:txBody>
          <a:bodyPr wrap="square" lIns="0" tIns="0" rIns="0" bIns="0" rtlCol="0" anchor="ctr"/>
          <a:lstStyle/>
          <a:p>
            <a:pPr algn="r" defTabSz="685800">
              <a:defRPr/>
            </a:pPr>
            <a:r>
              <a:rPr lang="es-BO" sz="1100">
                <a:solidFill>
                  <a:srgbClr val="888888"/>
                </a:solidFill>
                <a:latin typeface="Century Gothic" panose="020B0502020202020204" pitchFamily="34" charset="0"/>
              </a:rPr>
              <a:t>3</a:t>
            </a:r>
            <a:endParaRPr lang="es-BO" sz="1100">
              <a:solidFill>
                <a:prstClr val="black"/>
              </a:solidFill>
              <a:latin typeface="Century Gothic" panose="020B0502020202020204" pitchFamily="34" charset="0"/>
            </a:endParaRPr>
          </a:p>
        </p:txBody>
      </p:sp>
      <p:sp>
        <p:nvSpPr>
          <p:cNvPr id="14" name="Shape 15">
            <a:extLst>
              <a:ext uri="{FF2B5EF4-FFF2-40B4-BE49-F238E27FC236}">
                <a16:creationId xmlns:a16="http://schemas.microsoft.com/office/drawing/2014/main" id="{A586B057-E3EB-4D7D-B086-EE92DFCBA62B}"/>
              </a:ext>
            </a:extLst>
          </p:cNvPr>
          <p:cNvSpPr/>
          <p:nvPr/>
        </p:nvSpPr>
        <p:spPr>
          <a:xfrm>
            <a:off x="541176" y="5429355"/>
            <a:ext cx="8108302" cy="1043961"/>
          </a:xfrm>
          <a:prstGeom prst="roundRect">
            <a:avLst/>
          </a:prstGeom>
          <a:solidFill>
            <a:schemeClr val="accent4">
              <a:lumMod val="20000"/>
              <a:lumOff val="80000"/>
            </a:schemeClr>
          </a:solidFill>
          <a:ln w="12700">
            <a:solidFill>
              <a:srgbClr val="D0E4D0"/>
            </a:solidFill>
            <a:prstDash val="solid"/>
          </a:ln>
        </p:spPr>
        <p:txBody>
          <a:bodyPr/>
          <a:lstStyle/>
          <a:p>
            <a:endParaRPr lang="es-BO" dirty="0">
              <a:latin typeface="Century Gothic" panose="020B0502020202020204" pitchFamily="34" charset="0"/>
            </a:endParaRPr>
          </a:p>
        </p:txBody>
      </p:sp>
      <p:sp>
        <p:nvSpPr>
          <p:cNvPr id="15" name="Text 16">
            <a:extLst>
              <a:ext uri="{FF2B5EF4-FFF2-40B4-BE49-F238E27FC236}">
                <a16:creationId xmlns:a16="http://schemas.microsoft.com/office/drawing/2014/main" id="{FD2BCF19-1181-4519-992A-293436E40924}"/>
              </a:ext>
            </a:extLst>
          </p:cNvPr>
          <p:cNvSpPr/>
          <p:nvPr/>
        </p:nvSpPr>
        <p:spPr>
          <a:xfrm>
            <a:off x="783771" y="5348609"/>
            <a:ext cx="7595119" cy="1176894"/>
          </a:xfrm>
          <a:prstGeom prst="rect">
            <a:avLst/>
          </a:prstGeom>
          <a:noFill/>
          <a:ln/>
        </p:spPr>
        <p:txBody>
          <a:bodyPr wrap="square" lIns="0" tIns="0" rIns="0" bIns="0" rtlCol="0" anchor="ctr"/>
          <a:lstStyle/>
          <a:p>
            <a:pPr algn="just"/>
            <a:r>
              <a:rPr lang="es-MX" sz="1300" dirty="0">
                <a:solidFill>
                  <a:srgbClr val="222222"/>
                </a:solidFill>
                <a:latin typeface="Century Gothic" panose="020B0502020202020204" pitchFamily="34" charset="0"/>
              </a:rPr>
              <a:t>Se viene avanzando en el proceso de diagnóstico y formulación de los nuevos Planes de Mediano Plazo del </a:t>
            </a:r>
            <a:r>
              <a:rPr lang="es-MX" sz="1300" dirty="0" err="1">
                <a:solidFill>
                  <a:srgbClr val="222222"/>
                </a:solidFill>
                <a:latin typeface="Century Gothic" panose="020B0502020202020204" pitchFamily="34" charset="0"/>
              </a:rPr>
              <a:t>MDPRyA</a:t>
            </a:r>
            <a:r>
              <a:rPr lang="es-MX" sz="1300" dirty="0">
                <a:solidFill>
                  <a:srgbClr val="222222"/>
                </a:solidFill>
                <a:latin typeface="Century Gothic" panose="020B0502020202020204" pitchFamily="34" charset="0"/>
              </a:rPr>
              <a:t>, entre ellos el Plan Estratégico Institucional (PEI) y los Planes Sectoriales correspondientes a los sectores Agropecuario, Recursos Hídricos, Saneamiento Básico, Comercio e Industria.</a:t>
            </a:r>
            <a:endParaRPr lang="es-BO" sz="1300" b="1" dirty="0">
              <a:latin typeface="Century Gothic" panose="020B0502020202020204" pitchFamily="34" charset="0"/>
            </a:endParaRPr>
          </a:p>
        </p:txBody>
      </p:sp>
    </p:spTree>
    <p:extLst>
      <p:ext uri="{BB962C8B-B14F-4D97-AF65-F5344CB8AC3E}">
        <p14:creationId xmlns:p14="http://schemas.microsoft.com/office/powerpoint/2010/main" val="701713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01003" y="3646611"/>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Dirección General de Asuntos Administrativos - DGAA</a:t>
            </a:r>
          </a:p>
        </p:txBody>
      </p:sp>
    </p:spTree>
    <p:extLst>
      <p:ext uri="{BB962C8B-B14F-4D97-AF65-F5344CB8AC3E}">
        <p14:creationId xmlns:p14="http://schemas.microsoft.com/office/powerpoint/2010/main" val="68609120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F84A2-9D31-B63D-C298-D828D5B48EA1}"/>
              </a:ext>
            </a:extLst>
          </p:cNvPr>
          <p:cNvSpPr>
            <a:spLocks noGrp="1"/>
          </p:cNvSpPr>
          <p:nvPr>
            <p:ph type="ctrTitle"/>
          </p:nvPr>
        </p:nvSpPr>
        <p:spPr>
          <a:xfrm>
            <a:off x="1236438" y="1125944"/>
            <a:ext cx="6671123" cy="926792"/>
          </a:xfrm>
        </p:spPr>
        <p:txBody>
          <a:bodyPr>
            <a:normAutofit/>
          </a:bodyPr>
          <a:lstStyle/>
          <a:p>
            <a:r>
              <a:rPr lang="es-MX" sz="2400" b="1" dirty="0">
                <a:latin typeface="+mn-lt"/>
              </a:rPr>
              <a:t>RECURSOS HUMANOS </a:t>
            </a:r>
            <a:br>
              <a:rPr lang="es-MX" sz="2400" b="1" dirty="0">
                <a:latin typeface="+mn-lt"/>
              </a:rPr>
            </a:br>
            <a:r>
              <a:rPr lang="es-MX" sz="2400" b="1" dirty="0">
                <a:latin typeface="+mn-lt"/>
              </a:rPr>
              <a:t>SISTEMA DE ADMINISTRACIÓN DE PERSONAL</a:t>
            </a:r>
            <a:endParaRPr lang="es-BO" sz="2400" b="1" dirty="0">
              <a:latin typeface="+mn-lt"/>
            </a:endParaRPr>
          </a:p>
        </p:txBody>
      </p:sp>
      <p:graphicFrame>
        <p:nvGraphicFramePr>
          <p:cNvPr id="7" name="Tabla 6">
            <a:extLst>
              <a:ext uri="{FF2B5EF4-FFF2-40B4-BE49-F238E27FC236}">
                <a16:creationId xmlns:a16="http://schemas.microsoft.com/office/drawing/2014/main" id="{5BC0E67C-7A29-1F96-8FAC-B7B6806975F2}"/>
              </a:ext>
            </a:extLst>
          </p:cNvPr>
          <p:cNvGraphicFramePr>
            <a:graphicFrameLocks noGrp="1"/>
          </p:cNvGraphicFramePr>
          <p:nvPr>
            <p:extLst>
              <p:ext uri="{D42A27DB-BD31-4B8C-83A1-F6EECF244321}">
                <p14:modId xmlns:p14="http://schemas.microsoft.com/office/powerpoint/2010/main" val="1084561080"/>
              </p:ext>
            </p:extLst>
          </p:nvPr>
        </p:nvGraphicFramePr>
        <p:xfrm>
          <a:off x="5062990" y="2785250"/>
          <a:ext cx="3362437" cy="1817553"/>
        </p:xfrm>
        <a:graphic>
          <a:graphicData uri="http://schemas.openxmlformats.org/drawingml/2006/table">
            <a:tbl>
              <a:tblPr firstRow="1" bandRow="1">
                <a:tableStyleId>{F5AB1C69-6EDB-4FF4-983F-18BD219EF322}</a:tableStyleId>
              </a:tblPr>
              <a:tblGrid>
                <a:gridCol w="2112393">
                  <a:extLst>
                    <a:ext uri="{9D8B030D-6E8A-4147-A177-3AD203B41FA5}">
                      <a16:colId xmlns:a16="http://schemas.microsoft.com/office/drawing/2014/main" val="3194965633"/>
                    </a:ext>
                  </a:extLst>
                </a:gridCol>
                <a:gridCol w="1250044">
                  <a:extLst>
                    <a:ext uri="{9D8B030D-6E8A-4147-A177-3AD203B41FA5}">
                      <a16:colId xmlns:a16="http://schemas.microsoft.com/office/drawing/2014/main" val="3259180958"/>
                    </a:ext>
                  </a:extLst>
                </a:gridCol>
              </a:tblGrid>
              <a:tr h="480060">
                <a:tc gridSpan="2">
                  <a:txBody>
                    <a:bodyPr/>
                    <a:lstStyle/>
                    <a:p>
                      <a:pPr algn="ctr"/>
                      <a:r>
                        <a:rPr lang="es-MX" sz="1400" dirty="0">
                          <a:solidFill>
                            <a:schemeClr val="tx1"/>
                          </a:solidFill>
                        </a:rPr>
                        <a:t>CANTIDAD DE PERSONAL 2026</a:t>
                      </a:r>
                    </a:p>
                    <a:p>
                      <a:pPr algn="ctr"/>
                      <a:r>
                        <a:rPr lang="es-MX" sz="1400" dirty="0">
                          <a:solidFill>
                            <a:schemeClr val="tx1"/>
                          </a:solidFill>
                        </a:rPr>
                        <a:t>( FUENTE)</a:t>
                      </a:r>
                    </a:p>
                  </a:txBody>
                  <a:tcPr marL="68580" marR="68580" marT="34290" marB="34290"/>
                </a:tc>
                <a:tc hMerge="1">
                  <a:txBody>
                    <a:bodyPr/>
                    <a:lstStyle/>
                    <a:p>
                      <a:endParaRPr dirty="0"/>
                    </a:p>
                  </a:txBody>
                  <a:tcPr/>
                </a:tc>
                <a:extLst>
                  <a:ext uri="{0D108BD9-81ED-4DB2-BD59-A6C34878D82A}">
                    <a16:rowId xmlns:a16="http://schemas.microsoft.com/office/drawing/2014/main" val="3039543861"/>
                  </a:ext>
                </a:extLst>
              </a:tr>
              <a:tr h="251460">
                <a:tc>
                  <a:txBody>
                    <a:bodyPr/>
                    <a:lstStyle/>
                    <a:p>
                      <a:r>
                        <a:rPr lang="es-MX" sz="1200" dirty="0"/>
                        <a:t>PLANTA</a:t>
                      </a:r>
                      <a:endParaRPr lang="es-BO" sz="12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rPr>
                        <a:t>800</a:t>
                      </a:r>
                      <a:endParaRPr kumimoji="0" lang="es-BO"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68580" marR="68580" marT="34290" marB="34290"/>
                </a:tc>
                <a:extLst>
                  <a:ext uri="{0D108BD9-81ED-4DB2-BD59-A6C34878D82A}">
                    <a16:rowId xmlns:a16="http://schemas.microsoft.com/office/drawing/2014/main" val="3832499265"/>
                  </a:ext>
                </a:extLst>
              </a:tr>
              <a:tr h="255983">
                <a:tc>
                  <a:txBody>
                    <a:bodyPr/>
                    <a:lstStyle/>
                    <a:p>
                      <a:r>
                        <a:rPr lang="es-MX" sz="1200" dirty="0"/>
                        <a:t>EVENTUAL</a:t>
                      </a:r>
                      <a:endParaRPr lang="es-BO" sz="12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rPr>
                        <a:t>57</a:t>
                      </a:r>
                      <a:endParaRPr kumimoji="0" lang="es-BO"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68580" marR="68580" marT="34290" marB="34290"/>
                </a:tc>
                <a:extLst>
                  <a:ext uri="{0D108BD9-81ED-4DB2-BD59-A6C34878D82A}">
                    <a16:rowId xmlns:a16="http://schemas.microsoft.com/office/drawing/2014/main" val="574058561"/>
                  </a:ext>
                </a:extLst>
              </a:tr>
              <a:tr h="267874">
                <a:tc>
                  <a:txBody>
                    <a:bodyPr/>
                    <a:lstStyle/>
                    <a:p>
                      <a:r>
                        <a:rPr lang="es-MX" sz="1200" dirty="0"/>
                        <a:t>CONSULTORIA DE LÍNEA</a:t>
                      </a:r>
                      <a:endParaRPr lang="es-BO" sz="12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rPr>
                        <a:t>17</a:t>
                      </a:r>
                      <a:endParaRPr kumimoji="0" lang="es-BO"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68580" marR="68580" marT="34290" marB="34290"/>
                </a:tc>
                <a:extLst>
                  <a:ext uri="{0D108BD9-81ED-4DB2-BD59-A6C34878D82A}">
                    <a16:rowId xmlns:a16="http://schemas.microsoft.com/office/drawing/2014/main" val="2595470032"/>
                  </a:ext>
                </a:extLst>
              </a:tr>
              <a:tr h="256790">
                <a:tc>
                  <a:txBody>
                    <a:bodyPr/>
                    <a:lstStyle/>
                    <a:p>
                      <a:r>
                        <a:rPr lang="es-MX" sz="1200" dirty="0"/>
                        <a:t>CONSULTORIA POR PRODUCTO</a:t>
                      </a:r>
                      <a:endParaRPr lang="es-BO" sz="12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rPr>
                        <a:t>1</a:t>
                      </a:r>
                      <a:endParaRPr kumimoji="0" lang="es-BO"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68580" marR="68580" marT="34290" marB="34290"/>
                </a:tc>
                <a:extLst>
                  <a:ext uri="{0D108BD9-81ED-4DB2-BD59-A6C34878D82A}">
                    <a16:rowId xmlns:a16="http://schemas.microsoft.com/office/drawing/2014/main" val="895454310"/>
                  </a:ext>
                </a:extLst>
              </a:tr>
              <a:tr h="290146">
                <a:tc>
                  <a:txBody>
                    <a:bodyPr/>
                    <a:lstStyle/>
                    <a:p>
                      <a:r>
                        <a:rPr lang="es-MX" sz="1200" dirty="0"/>
                        <a:t>TOTAL PERSONAL</a:t>
                      </a:r>
                      <a:endParaRPr lang="es-BO" sz="1200" dirty="0"/>
                    </a:p>
                  </a:txBody>
                  <a:tcPr marL="68580" marR="68580" marT="34290" marB="34290">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rPr>
                        <a:t>875</a:t>
                      </a:r>
                      <a:endParaRPr kumimoji="0" lang="es-BO"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68580" marR="68580" marT="34290" marB="34290">
                    <a:solidFill>
                      <a:schemeClr val="bg1">
                        <a:lumMod val="75000"/>
                      </a:schemeClr>
                    </a:solidFill>
                  </a:tcPr>
                </a:tc>
                <a:extLst>
                  <a:ext uri="{0D108BD9-81ED-4DB2-BD59-A6C34878D82A}">
                    <a16:rowId xmlns:a16="http://schemas.microsoft.com/office/drawing/2014/main" val="2711283849"/>
                  </a:ext>
                </a:extLst>
              </a:tr>
            </a:tbl>
          </a:graphicData>
        </a:graphic>
      </p:graphicFrame>
      <p:graphicFrame>
        <p:nvGraphicFramePr>
          <p:cNvPr id="13" name="Gráfico 12">
            <a:extLst>
              <a:ext uri="{FF2B5EF4-FFF2-40B4-BE49-F238E27FC236}">
                <a16:creationId xmlns:a16="http://schemas.microsoft.com/office/drawing/2014/main" id="{F2BF5879-E882-E032-9582-B96B7787A57C}"/>
              </a:ext>
            </a:extLst>
          </p:cNvPr>
          <p:cNvGraphicFramePr/>
          <p:nvPr>
            <p:extLst>
              <p:ext uri="{D42A27DB-BD31-4B8C-83A1-F6EECF244321}">
                <p14:modId xmlns:p14="http://schemas.microsoft.com/office/powerpoint/2010/main" val="605951693"/>
              </p:ext>
            </p:extLst>
          </p:nvPr>
        </p:nvGraphicFramePr>
        <p:xfrm>
          <a:off x="718573" y="2512746"/>
          <a:ext cx="4263974" cy="30286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8221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F84A2-9D31-B63D-C298-D828D5B48EA1}"/>
              </a:ext>
            </a:extLst>
          </p:cNvPr>
          <p:cNvSpPr>
            <a:spLocks noGrp="1"/>
          </p:cNvSpPr>
          <p:nvPr>
            <p:ph type="ctrTitle"/>
          </p:nvPr>
        </p:nvSpPr>
        <p:spPr>
          <a:xfrm>
            <a:off x="1396401" y="1343608"/>
            <a:ext cx="6351198" cy="479442"/>
          </a:xfrm>
        </p:spPr>
        <p:txBody>
          <a:bodyPr>
            <a:normAutofit/>
          </a:bodyPr>
          <a:lstStyle/>
          <a:p>
            <a:r>
              <a:rPr lang="es-MX" sz="2400" b="1" dirty="0">
                <a:latin typeface="+mn-lt"/>
              </a:rPr>
              <a:t>CAPACITACIONES PROGRAMADAS 2026</a:t>
            </a:r>
            <a:endParaRPr lang="es-BO" sz="2400" b="1" dirty="0">
              <a:latin typeface="+mn-lt"/>
            </a:endParaRPr>
          </a:p>
        </p:txBody>
      </p:sp>
      <p:graphicFrame>
        <p:nvGraphicFramePr>
          <p:cNvPr id="5" name="Tabla 4">
            <a:extLst>
              <a:ext uri="{FF2B5EF4-FFF2-40B4-BE49-F238E27FC236}">
                <a16:creationId xmlns:a16="http://schemas.microsoft.com/office/drawing/2014/main" id="{7BA7A486-02D8-80CA-B64C-37B4E743ED9D}"/>
              </a:ext>
            </a:extLst>
          </p:cNvPr>
          <p:cNvGraphicFramePr>
            <a:graphicFrameLocks noGrp="1"/>
          </p:cNvGraphicFramePr>
          <p:nvPr>
            <p:extLst>
              <p:ext uri="{D42A27DB-BD31-4B8C-83A1-F6EECF244321}">
                <p14:modId xmlns:p14="http://schemas.microsoft.com/office/powerpoint/2010/main" val="539317045"/>
              </p:ext>
            </p:extLst>
          </p:nvPr>
        </p:nvGraphicFramePr>
        <p:xfrm>
          <a:off x="1577285" y="2123777"/>
          <a:ext cx="2660723" cy="2610446"/>
        </p:xfrm>
        <a:graphic>
          <a:graphicData uri="http://schemas.openxmlformats.org/drawingml/2006/table">
            <a:tbl>
              <a:tblPr firstRow="1" bandRow="1">
                <a:tableStyleId>{F5AB1C69-6EDB-4FF4-983F-18BD219EF322}</a:tableStyleId>
              </a:tblPr>
              <a:tblGrid>
                <a:gridCol w="2660723">
                  <a:extLst>
                    <a:ext uri="{9D8B030D-6E8A-4147-A177-3AD203B41FA5}">
                      <a16:colId xmlns:a16="http://schemas.microsoft.com/office/drawing/2014/main" val="3429843696"/>
                    </a:ext>
                  </a:extLst>
                </a:gridCol>
              </a:tblGrid>
              <a:tr h="405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chemeClr val="tx1"/>
                          </a:solidFill>
                        </a:rPr>
                        <a:t>CAPACITACIONES </a:t>
                      </a:r>
                      <a:r>
                        <a:rPr lang="es-ES" sz="1400" dirty="0">
                          <a:solidFill>
                            <a:schemeClr val="tx1"/>
                          </a:solidFill>
                          <a:effectLst/>
                        </a:rPr>
                        <a:t>PERMANENTES</a:t>
                      </a:r>
                      <a:endParaRPr lang="es-BO" sz="1400" dirty="0">
                        <a:solidFill>
                          <a:schemeClr val="tx1"/>
                        </a:solidFill>
                      </a:endParaRPr>
                    </a:p>
                  </a:txBody>
                  <a:tcPr marL="68580" marR="68580" marT="34290" marB="34290"/>
                </a:tc>
                <a:extLst>
                  <a:ext uri="{0D108BD9-81ED-4DB2-BD59-A6C34878D82A}">
                    <a16:rowId xmlns:a16="http://schemas.microsoft.com/office/drawing/2014/main" val="3546086404"/>
                  </a:ext>
                </a:extLst>
              </a:tr>
              <a:tr h="349207">
                <a:tc>
                  <a:txBody>
                    <a:bodyPr/>
                    <a:lstStyle/>
                    <a:p>
                      <a:pPr algn="l">
                        <a:spcAft>
                          <a:spcPts val="0"/>
                        </a:spcAft>
                      </a:pPr>
                      <a:r>
                        <a:rPr lang="es-ES" sz="1200" dirty="0">
                          <a:effectLst/>
                        </a:rPr>
                        <a:t>Manejo de Sistemas Internos </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729074359"/>
                  </a:ext>
                </a:extLst>
              </a:tr>
              <a:tr h="518567">
                <a:tc>
                  <a:txBody>
                    <a:bodyPr/>
                    <a:lstStyle/>
                    <a:p>
                      <a:pPr algn="l">
                        <a:spcAft>
                          <a:spcPts val="0"/>
                        </a:spcAft>
                      </a:pPr>
                      <a:r>
                        <a:rPr lang="es-ES" sz="1200">
                          <a:effectLst/>
                        </a:rPr>
                        <a:t>Gestión documental y técnicas de archivo</a:t>
                      </a:r>
                      <a:endParaRPr lang="es-BO" sz="120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1242981873"/>
                  </a:ext>
                </a:extLst>
              </a:tr>
              <a:tr h="349207">
                <a:tc>
                  <a:txBody>
                    <a:bodyPr/>
                    <a:lstStyle/>
                    <a:p>
                      <a:pPr algn="l">
                        <a:spcAft>
                          <a:spcPts val="0"/>
                        </a:spcAft>
                      </a:pPr>
                      <a:r>
                        <a:rPr lang="es-ES" sz="1200">
                          <a:effectLst/>
                        </a:rPr>
                        <a:t>Técnica normativa y legislativa</a:t>
                      </a:r>
                      <a:endParaRPr lang="es-BO" sz="120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4188193914"/>
                  </a:ext>
                </a:extLst>
              </a:tr>
              <a:tr h="349207">
                <a:tc>
                  <a:txBody>
                    <a:bodyPr/>
                    <a:lstStyle/>
                    <a:p>
                      <a:pPr algn="l">
                        <a:spcAft>
                          <a:spcPts val="0"/>
                        </a:spcAft>
                      </a:pPr>
                      <a:r>
                        <a:rPr lang="es-ES" sz="1200" dirty="0">
                          <a:effectLst/>
                        </a:rPr>
                        <a:t>Resolución de conflictos</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3728888205"/>
                  </a:ext>
                </a:extLst>
              </a:tr>
              <a:tr h="289997">
                <a:tc>
                  <a:txBody>
                    <a:bodyPr/>
                    <a:lstStyle/>
                    <a:p>
                      <a:pPr algn="l">
                        <a:spcAft>
                          <a:spcPts val="0"/>
                        </a:spcAft>
                      </a:pPr>
                      <a:r>
                        <a:rPr lang="es-ES" sz="1200" dirty="0">
                          <a:effectLst/>
                        </a:rPr>
                        <a:t>Elaboración de POA</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2158136976"/>
                  </a:ext>
                </a:extLst>
              </a:tr>
              <a:tr h="349207">
                <a:tc>
                  <a:txBody>
                    <a:bodyPr/>
                    <a:lstStyle/>
                    <a:p>
                      <a:pPr algn="l">
                        <a:spcAft>
                          <a:spcPts val="0"/>
                        </a:spcAft>
                      </a:pPr>
                      <a:r>
                        <a:rPr lang="es-ES" sz="1200" dirty="0">
                          <a:effectLst/>
                        </a:rPr>
                        <a:t>Técnicas de archivo</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4216380879"/>
                  </a:ext>
                </a:extLst>
              </a:tr>
            </a:tbl>
          </a:graphicData>
        </a:graphic>
      </p:graphicFrame>
      <p:graphicFrame>
        <p:nvGraphicFramePr>
          <p:cNvPr id="6" name="Tabla 5">
            <a:extLst>
              <a:ext uri="{FF2B5EF4-FFF2-40B4-BE49-F238E27FC236}">
                <a16:creationId xmlns:a16="http://schemas.microsoft.com/office/drawing/2014/main" id="{14A84BB0-BCF7-F65C-F164-9EB149983F1A}"/>
              </a:ext>
            </a:extLst>
          </p:cNvPr>
          <p:cNvGraphicFramePr>
            <a:graphicFrameLocks noGrp="1"/>
          </p:cNvGraphicFramePr>
          <p:nvPr>
            <p:extLst>
              <p:ext uri="{D42A27DB-BD31-4B8C-83A1-F6EECF244321}">
                <p14:modId xmlns:p14="http://schemas.microsoft.com/office/powerpoint/2010/main" val="4205453291"/>
              </p:ext>
            </p:extLst>
          </p:nvPr>
        </p:nvGraphicFramePr>
        <p:xfrm>
          <a:off x="4700394" y="2123777"/>
          <a:ext cx="2866321" cy="2640281"/>
        </p:xfrm>
        <a:graphic>
          <a:graphicData uri="http://schemas.openxmlformats.org/drawingml/2006/table">
            <a:tbl>
              <a:tblPr firstRow="1" bandRow="1">
                <a:tableStyleId>{F5AB1C69-6EDB-4FF4-983F-18BD219EF322}</a:tableStyleId>
              </a:tblPr>
              <a:tblGrid>
                <a:gridCol w="2866321">
                  <a:extLst>
                    <a:ext uri="{9D8B030D-6E8A-4147-A177-3AD203B41FA5}">
                      <a16:colId xmlns:a16="http://schemas.microsoft.com/office/drawing/2014/main" val="3429843696"/>
                    </a:ext>
                  </a:extLst>
                </a:gridCol>
              </a:tblGrid>
              <a:tr h="276262">
                <a:tc>
                  <a:txBody>
                    <a:bodyPr/>
                    <a:lstStyle/>
                    <a:p>
                      <a:pPr algn="ctr">
                        <a:spcAft>
                          <a:spcPts val="0"/>
                        </a:spcAft>
                      </a:pPr>
                      <a:r>
                        <a:rPr lang="es-ES" sz="1400" dirty="0">
                          <a:solidFill>
                            <a:schemeClr val="tx1"/>
                          </a:solidFill>
                          <a:effectLst/>
                        </a:rPr>
                        <a:t>CRUZADAS</a:t>
                      </a:r>
                      <a:endParaRPr lang="es-BO" sz="2700" dirty="0">
                        <a:solidFill>
                          <a:schemeClr val="tx1"/>
                        </a:solidFill>
                        <a:effectLst/>
                        <a:latin typeface="Times New Roman" panose="02020603050405020304" pitchFamily="18" charset="0"/>
                        <a:ea typeface="Times New Roman" panose="02020603050405020304" pitchFamily="18" charset="0"/>
                      </a:endParaRPr>
                    </a:p>
                  </a:txBody>
                  <a:tcPr marL="68580" marR="68580" marT="34290" marB="34290"/>
                </a:tc>
                <a:extLst>
                  <a:ext uri="{0D108BD9-81ED-4DB2-BD59-A6C34878D82A}">
                    <a16:rowId xmlns:a16="http://schemas.microsoft.com/office/drawing/2014/main" val="3546086404"/>
                  </a:ext>
                </a:extLst>
              </a:tr>
              <a:tr h="365760">
                <a:tc>
                  <a:txBody>
                    <a:bodyPr/>
                    <a:lstStyle/>
                    <a:p>
                      <a:pPr algn="l">
                        <a:spcAft>
                          <a:spcPts val="0"/>
                        </a:spcAft>
                      </a:pPr>
                      <a:r>
                        <a:rPr lang="es-ES" sz="1200" dirty="0">
                          <a:effectLst/>
                        </a:rPr>
                        <a:t>Manejo de estudio para manejo de análisis de datos</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1242981873"/>
                  </a:ext>
                </a:extLst>
              </a:tr>
              <a:tr h="238172">
                <a:tc>
                  <a:txBody>
                    <a:bodyPr/>
                    <a:lstStyle/>
                    <a:p>
                      <a:pPr algn="l">
                        <a:spcAft>
                          <a:spcPts val="0"/>
                        </a:spcAft>
                      </a:pPr>
                      <a:r>
                        <a:rPr lang="es-ES" sz="1200" dirty="0">
                          <a:effectLst/>
                        </a:rPr>
                        <a:t>Análisis de riesgo financiero</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4188193914"/>
                  </a:ext>
                </a:extLst>
              </a:tr>
              <a:tr h="238172">
                <a:tc>
                  <a:txBody>
                    <a:bodyPr/>
                    <a:lstStyle/>
                    <a:p>
                      <a:pPr algn="l">
                        <a:spcAft>
                          <a:spcPts val="0"/>
                        </a:spcAft>
                      </a:pPr>
                      <a:r>
                        <a:rPr lang="es-ES" sz="1200" dirty="0">
                          <a:effectLst/>
                        </a:rPr>
                        <a:t>Manejo y análisis de datos a través de "r"</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3728888205"/>
                  </a:ext>
                </a:extLst>
              </a:tr>
              <a:tr h="197789">
                <a:tc>
                  <a:txBody>
                    <a:bodyPr/>
                    <a:lstStyle/>
                    <a:p>
                      <a:pPr algn="l">
                        <a:spcAft>
                          <a:spcPts val="0"/>
                        </a:spcAft>
                      </a:pPr>
                      <a:r>
                        <a:rPr lang="es-ES" sz="1200">
                          <a:effectLst/>
                        </a:rPr>
                        <a:t>Machine LEARNING con BIG DATA</a:t>
                      </a:r>
                      <a:endParaRPr lang="es-BO" sz="120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2158136976"/>
                  </a:ext>
                </a:extLst>
              </a:tr>
              <a:tr h="238172">
                <a:tc>
                  <a:txBody>
                    <a:bodyPr/>
                    <a:lstStyle/>
                    <a:p>
                      <a:pPr algn="l">
                        <a:spcAft>
                          <a:spcPts val="0"/>
                        </a:spcAft>
                      </a:pPr>
                      <a:r>
                        <a:rPr lang="es-ES" sz="1200" dirty="0">
                          <a:effectLst/>
                        </a:rPr>
                        <a:t>Manejo de base de datos a través de "R"</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4216380879"/>
                  </a:ext>
                </a:extLst>
              </a:tr>
              <a:tr h="238172">
                <a:tc>
                  <a:txBody>
                    <a:bodyPr/>
                    <a:lstStyle/>
                    <a:p>
                      <a:pPr algn="l">
                        <a:spcAft>
                          <a:spcPts val="0"/>
                        </a:spcAft>
                      </a:pPr>
                      <a:r>
                        <a:rPr lang="es-ES" sz="1200" dirty="0">
                          <a:effectLst/>
                        </a:rPr>
                        <a:t>Excel avanzado</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3361852926"/>
                  </a:ext>
                </a:extLst>
              </a:tr>
              <a:tr h="238172">
                <a:tc>
                  <a:txBody>
                    <a:bodyPr/>
                    <a:lstStyle/>
                    <a:p>
                      <a:pPr algn="l">
                        <a:spcAft>
                          <a:spcPts val="0"/>
                        </a:spcAft>
                      </a:pPr>
                      <a:r>
                        <a:rPr lang="es-ES" sz="1200" dirty="0">
                          <a:effectLst/>
                        </a:rPr>
                        <a:t>STATA</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1878111817"/>
                  </a:ext>
                </a:extLst>
              </a:tr>
              <a:tr h="365760">
                <a:tc>
                  <a:txBody>
                    <a:bodyPr/>
                    <a:lstStyle/>
                    <a:p>
                      <a:pPr algn="l">
                        <a:spcAft>
                          <a:spcPts val="0"/>
                        </a:spcAft>
                      </a:pPr>
                      <a:r>
                        <a:rPr lang="es-ES" sz="1200" dirty="0">
                          <a:effectLst/>
                        </a:rPr>
                        <a:t>Manejo de base de datos a través de la inteligencia artificial (IA)</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4093973794"/>
                  </a:ext>
                </a:extLst>
              </a:tr>
              <a:tr h="238172">
                <a:tc>
                  <a:txBody>
                    <a:bodyPr/>
                    <a:lstStyle/>
                    <a:p>
                      <a:pPr algn="l">
                        <a:spcAft>
                          <a:spcPts val="0"/>
                        </a:spcAft>
                      </a:pPr>
                      <a:r>
                        <a:rPr lang="es-ES" sz="1200" dirty="0">
                          <a:effectLst/>
                        </a:rPr>
                        <a:t>Microsoft office - POWER BI</a:t>
                      </a:r>
                      <a:endParaRPr lang="es-BO" sz="1200" dirty="0">
                        <a:effectLst/>
                        <a:latin typeface="Times New Roman" panose="02020603050405020304" pitchFamily="18" charset="0"/>
                        <a:ea typeface="Times New Roman" panose="02020603050405020304" pitchFamily="18" charset="0"/>
                      </a:endParaRPr>
                    </a:p>
                  </a:txBody>
                  <a:tcPr marL="33338" marR="33338" marT="0" marB="0" anchor="ctr"/>
                </a:tc>
                <a:extLst>
                  <a:ext uri="{0D108BD9-81ED-4DB2-BD59-A6C34878D82A}">
                    <a16:rowId xmlns:a16="http://schemas.microsoft.com/office/drawing/2014/main" val="906288505"/>
                  </a:ext>
                </a:extLst>
              </a:tr>
            </a:tbl>
          </a:graphicData>
        </a:graphic>
      </p:graphicFrame>
      <p:sp>
        <p:nvSpPr>
          <p:cNvPr id="10" name="CuadroTexto 9">
            <a:extLst>
              <a:ext uri="{FF2B5EF4-FFF2-40B4-BE49-F238E27FC236}">
                <a16:creationId xmlns:a16="http://schemas.microsoft.com/office/drawing/2014/main" id="{0DCA8630-56A5-0150-D11B-C56BA6E5CC6F}"/>
              </a:ext>
            </a:extLst>
          </p:cNvPr>
          <p:cNvSpPr txBox="1"/>
          <p:nvPr/>
        </p:nvSpPr>
        <p:spPr>
          <a:xfrm>
            <a:off x="909735" y="5034950"/>
            <a:ext cx="7324530" cy="923330"/>
          </a:xfrm>
          <a:prstGeom prst="rect">
            <a:avLst/>
          </a:prstGeom>
          <a:noFill/>
        </p:spPr>
        <p:txBody>
          <a:bodyPr wrap="square">
            <a:spAutoFit/>
          </a:bodyPr>
          <a:lstStyle/>
          <a:p>
            <a:pPr algn="just"/>
            <a:r>
              <a:rPr lang="es-ES" sz="1350" dirty="0">
                <a:latin typeface="Century Gothic" panose="020B0502020202020204" pitchFamily="34" charset="0"/>
                <a:ea typeface="Times New Roman" panose="02020603050405020304" pitchFamily="18" charset="0"/>
                <a:cs typeface="Times New Roman" panose="02020603050405020304" pitchFamily="18" charset="0"/>
              </a:rPr>
              <a:t>Este enfoque permitirá optimizar recursos y consolidar una cultura organizacional orientada al aprendizaje continuo, reafirmando el compromiso institucional con el desarrollo profesional de los servidores públicos, aun en un escenario de restricción presupuestaria.</a:t>
            </a:r>
            <a:endParaRPr lang="es-BO" sz="1350" dirty="0"/>
          </a:p>
        </p:txBody>
      </p:sp>
    </p:spTree>
    <p:extLst>
      <p:ext uri="{BB962C8B-B14F-4D97-AF65-F5344CB8AC3E}">
        <p14:creationId xmlns:p14="http://schemas.microsoft.com/office/powerpoint/2010/main" val="163854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F84A2-9D31-B63D-C298-D828D5B48EA1}"/>
              </a:ext>
            </a:extLst>
          </p:cNvPr>
          <p:cNvSpPr>
            <a:spLocks noGrp="1"/>
          </p:cNvSpPr>
          <p:nvPr>
            <p:ph type="ctrTitle"/>
          </p:nvPr>
        </p:nvSpPr>
        <p:spPr>
          <a:xfrm>
            <a:off x="1574391" y="1172647"/>
            <a:ext cx="6351198" cy="549142"/>
          </a:xfrm>
        </p:spPr>
        <p:txBody>
          <a:bodyPr>
            <a:normAutofit/>
          </a:bodyPr>
          <a:lstStyle/>
          <a:p>
            <a:r>
              <a:rPr lang="es-MX" sz="2400" b="1" dirty="0">
                <a:latin typeface="+mn-lt"/>
              </a:rPr>
              <a:t>CAPACITACIONES PROGRAMADAS 2026</a:t>
            </a:r>
            <a:endParaRPr lang="es-BO" sz="2400" b="1" dirty="0">
              <a:latin typeface="+mn-lt"/>
            </a:endParaRPr>
          </a:p>
        </p:txBody>
      </p:sp>
      <p:sp>
        <p:nvSpPr>
          <p:cNvPr id="7" name="CuadroTexto 6">
            <a:extLst>
              <a:ext uri="{FF2B5EF4-FFF2-40B4-BE49-F238E27FC236}">
                <a16:creationId xmlns:a16="http://schemas.microsoft.com/office/drawing/2014/main" id="{DF64D05C-CCE9-198C-41B5-D56823D951BF}"/>
              </a:ext>
            </a:extLst>
          </p:cNvPr>
          <p:cNvSpPr txBox="1"/>
          <p:nvPr/>
        </p:nvSpPr>
        <p:spPr>
          <a:xfrm>
            <a:off x="882802" y="1991889"/>
            <a:ext cx="7378396" cy="536942"/>
          </a:xfrm>
          <a:prstGeom prst="rect">
            <a:avLst/>
          </a:prstGeom>
          <a:solidFill>
            <a:schemeClr val="bg1">
              <a:lumMod val="85000"/>
            </a:schemeClr>
          </a:solidFill>
        </p:spPr>
        <p:txBody>
          <a:bodyPr wrap="square">
            <a:spAutoFit/>
          </a:bodyPr>
          <a:lstStyle/>
          <a:p>
            <a:pPr algn="ctr">
              <a:lnSpc>
                <a:spcPct val="107000"/>
              </a:lnSpc>
              <a:spcAft>
                <a:spcPts val="600"/>
              </a:spcAft>
            </a:pPr>
            <a:r>
              <a:rPr lang="es-BO" sz="1350" b="1" kern="100" dirty="0">
                <a:latin typeface="Calibri" panose="020F0502020204030204" pitchFamily="34" charset="0"/>
                <a:ea typeface="Calibri" panose="020F0502020204030204" pitchFamily="34" charset="0"/>
                <a:cs typeface="Times New Roman" panose="02020603050405020304" pitchFamily="18" charset="0"/>
              </a:rPr>
              <a:t>IMPLEMENTACIÓN DE PLATAFORMA DE CAPACITACIÓN INSTITUCIONAL Y FORTALECIMIENTO DE LA GESTIÓN DEL TALENTO HUMANO.</a:t>
            </a:r>
            <a:endParaRPr lang="es-BO" sz="135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414D60EA-97DB-E244-3BE5-CE27B39393AF}"/>
              </a:ext>
            </a:extLst>
          </p:cNvPr>
          <p:cNvSpPr txBox="1"/>
          <p:nvPr/>
        </p:nvSpPr>
        <p:spPr>
          <a:xfrm>
            <a:off x="710718" y="2713343"/>
            <a:ext cx="4170219" cy="3231654"/>
          </a:xfrm>
          <a:prstGeom prst="rect">
            <a:avLst/>
          </a:prstGeom>
          <a:noFill/>
        </p:spPr>
        <p:txBody>
          <a:bodyPr wrap="square">
            <a:spAutoFit/>
          </a:bodyPr>
          <a:lstStyle/>
          <a:p>
            <a:pPr marL="214313" indent="-214313" algn="just">
              <a:buFont typeface="Wingdings" panose="05000000000000000000" pitchFamily="2" charset="2"/>
              <a:buChar char="v"/>
            </a:pPr>
            <a:r>
              <a:rPr lang="es-BO" sz="1200" dirty="0"/>
              <a:t>Herramienta para </a:t>
            </a:r>
            <a:r>
              <a:rPr lang="es-BO" sz="1200" b="1" dirty="0"/>
              <a:t>modernizar</a:t>
            </a:r>
            <a:r>
              <a:rPr lang="es-BO" sz="1200" dirty="0"/>
              <a:t> la gestión de recursos humanos, alineándose con tendencias actuales tanto del sector público como privado. Su aplicación permitirá consolidar una </a:t>
            </a:r>
            <a:r>
              <a:rPr lang="es-BO" sz="1200" b="1" dirty="0"/>
              <a:t>cultura organizacional orientada a la mejora continua</a:t>
            </a:r>
            <a:r>
              <a:rPr lang="es-BO" sz="1200" dirty="0"/>
              <a:t>, la eficiencia y la excelencia en el servicio público.</a:t>
            </a:r>
          </a:p>
          <a:p>
            <a:pPr marL="214313" indent="-214313" algn="just">
              <a:buFont typeface="Wingdings" panose="05000000000000000000" pitchFamily="2" charset="2"/>
              <a:buChar char="v"/>
            </a:pPr>
            <a:r>
              <a:rPr lang="es-BO" sz="1200" dirty="0"/>
              <a:t>Fortalecer las aptitudes, competencias y desempeño de los servidores públicos, en cumplimiento de la normativa vigente que regula la administración y </a:t>
            </a:r>
            <a:r>
              <a:rPr lang="es-BO" sz="1200" b="1" dirty="0"/>
              <a:t>desarrollo del talento humano </a:t>
            </a:r>
            <a:r>
              <a:rPr lang="es-BO" sz="1200" dirty="0"/>
              <a:t>en el sector público.</a:t>
            </a:r>
          </a:p>
          <a:p>
            <a:pPr marL="214313" indent="-214313" algn="just">
              <a:buFont typeface="Wingdings" panose="05000000000000000000" pitchFamily="2" charset="2"/>
              <a:buChar char="v"/>
            </a:pPr>
            <a:r>
              <a:rPr lang="es-BO" sz="1200" dirty="0"/>
              <a:t>Ejecución de talleres, cursos y procesos formativos estructurados bajo un enfoque de </a:t>
            </a:r>
            <a:r>
              <a:rPr lang="es-BO" sz="1200" b="1" dirty="0"/>
              <a:t>gestión por competencias</a:t>
            </a:r>
            <a:r>
              <a:rPr lang="es-BO" sz="1200" dirty="0"/>
              <a:t>, alineados tanto a los perfiles de puesto como a los objetivos estratégicos institucionales. </a:t>
            </a:r>
          </a:p>
          <a:p>
            <a:pPr marL="214313" indent="-214313" algn="just">
              <a:buFont typeface="Wingdings" panose="05000000000000000000" pitchFamily="2" charset="2"/>
              <a:buChar char="v"/>
            </a:pPr>
            <a:r>
              <a:rPr lang="es-BO" sz="1200" b="1" dirty="0"/>
              <a:t>Emisión de certificados de participación digitales </a:t>
            </a:r>
            <a:r>
              <a:rPr lang="es-BO" sz="1200" dirty="0"/>
              <a:t>por cada actividad formativa, los cuales constituirán respaldo documental para los procesos de evaluación del desempeño, promoción interna y desarrollo profesional.</a:t>
            </a:r>
          </a:p>
        </p:txBody>
      </p:sp>
      <p:pic>
        <p:nvPicPr>
          <p:cNvPr id="1026" name="Picture 2" descr="Nueva plataforma virtual de capacitación - Instituto de la Democracia">
            <a:extLst>
              <a:ext uri="{FF2B5EF4-FFF2-40B4-BE49-F238E27FC236}">
                <a16:creationId xmlns:a16="http://schemas.microsoft.com/office/drawing/2014/main" id="{9FDDB909-9664-1D48-5B45-12373D2D42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8636" y="3183016"/>
            <a:ext cx="3224646" cy="190216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3FD6577A-70FE-8834-441D-69E85CE32BCD}"/>
              </a:ext>
            </a:extLst>
          </p:cNvPr>
          <p:cNvPicPr>
            <a:picLocks noChangeAspect="1"/>
          </p:cNvPicPr>
          <p:nvPr/>
        </p:nvPicPr>
        <p:blipFill>
          <a:blip r:embed="rId3" cstate="print">
            <a:extLst>
              <a:ext uri="{28A0092B-C50C-407E-A947-70E740481C1C}">
                <a14:useLocalDpi xmlns:a14="http://schemas.microsoft.com/office/drawing/2010/main" val="0"/>
              </a:ext>
            </a:extLst>
          </a:blip>
          <a:srcRect t="67203"/>
          <a:stretch/>
        </p:blipFill>
        <p:spPr bwMode="auto">
          <a:xfrm>
            <a:off x="6892637" y="3326828"/>
            <a:ext cx="1281545" cy="217660"/>
          </a:xfrm>
          <a:prstGeom prst="rect">
            <a:avLst/>
          </a:prstGeom>
          <a:noFill/>
          <a:ln>
            <a:noFill/>
          </a:ln>
        </p:spPr>
      </p:pic>
    </p:spTree>
    <p:extLst>
      <p:ext uri="{BB962C8B-B14F-4D97-AF65-F5344CB8AC3E}">
        <p14:creationId xmlns:p14="http://schemas.microsoft.com/office/powerpoint/2010/main" val="429140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F84A2-9D31-B63D-C298-D828D5B48EA1}"/>
              </a:ext>
            </a:extLst>
          </p:cNvPr>
          <p:cNvSpPr>
            <a:spLocks noGrp="1"/>
          </p:cNvSpPr>
          <p:nvPr>
            <p:ph type="ctrTitle"/>
          </p:nvPr>
        </p:nvSpPr>
        <p:spPr>
          <a:xfrm>
            <a:off x="1497005" y="1262543"/>
            <a:ext cx="6351198" cy="733509"/>
          </a:xfrm>
        </p:spPr>
        <p:txBody>
          <a:bodyPr>
            <a:normAutofit fontScale="90000"/>
          </a:bodyPr>
          <a:lstStyle/>
          <a:p>
            <a:r>
              <a:rPr lang="es-MX" sz="2700" dirty="0">
                <a:latin typeface="+mn-lt"/>
              </a:rPr>
              <a:t>Presupuesto Institucional</a:t>
            </a:r>
            <a:r>
              <a:rPr lang="es-MX" dirty="0">
                <a:latin typeface="+mn-lt"/>
              </a:rPr>
              <a:t/>
            </a:r>
            <a:br>
              <a:rPr lang="es-MX" dirty="0">
                <a:latin typeface="+mn-lt"/>
              </a:rPr>
            </a:br>
            <a:r>
              <a:rPr lang="es-MX" sz="2200" dirty="0">
                <a:latin typeface="+mn-lt"/>
              </a:rPr>
              <a:t>(Expresado en Bolivianos)</a:t>
            </a:r>
            <a:endParaRPr lang="es-BO" sz="2200" dirty="0">
              <a:latin typeface="+mn-lt"/>
            </a:endParaRPr>
          </a:p>
        </p:txBody>
      </p:sp>
      <p:graphicFrame>
        <p:nvGraphicFramePr>
          <p:cNvPr id="11" name="Tabla 10">
            <a:extLst>
              <a:ext uri="{FF2B5EF4-FFF2-40B4-BE49-F238E27FC236}">
                <a16:creationId xmlns:a16="http://schemas.microsoft.com/office/drawing/2014/main" id="{ECDDCD87-5989-3DFF-D8A5-FD1F29D31AFB}"/>
              </a:ext>
            </a:extLst>
          </p:cNvPr>
          <p:cNvGraphicFramePr>
            <a:graphicFrameLocks noGrp="1"/>
          </p:cNvGraphicFramePr>
          <p:nvPr>
            <p:extLst>
              <p:ext uri="{D42A27DB-BD31-4B8C-83A1-F6EECF244321}">
                <p14:modId xmlns:p14="http://schemas.microsoft.com/office/powerpoint/2010/main" val="1898047742"/>
              </p:ext>
            </p:extLst>
          </p:nvPr>
        </p:nvGraphicFramePr>
        <p:xfrm>
          <a:off x="1752203" y="2302710"/>
          <a:ext cx="6096001" cy="1120140"/>
        </p:xfrm>
        <a:graphic>
          <a:graphicData uri="http://schemas.openxmlformats.org/drawingml/2006/table">
            <a:tbl>
              <a:tblPr firstRow="1" bandRow="1">
                <a:tableStyleId>{F5AB1C69-6EDB-4FF4-983F-18BD219EF322}</a:tableStyleId>
              </a:tblPr>
              <a:tblGrid>
                <a:gridCol w="4034987">
                  <a:extLst>
                    <a:ext uri="{9D8B030D-6E8A-4147-A177-3AD203B41FA5}">
                      <a16:colId xmlns:a16="http://schemas.microsoft.com/office/drawing/2014/main" val="1034036621"/>
                    </a:ext>
                  </a:extLst>
                </a:gridCol>
                <a:gridCol w="2061014">
                  <a:extLst>
                    <a:ext uri="{9D8B030D-6E8A-4147-A177-3AD203B41FA5}">
                      <a16:colId xmlns:a16="http://schemas.microsoft.com/office/drawing/2014/main" val="4183994095"/>
                    </a:ext>
                  </a:extLst>
                </a:gridCol>
              </a:tblGrid>
              <a:tr h="2781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chemeClr val="tx1"/>
                          </a:solidFill>
                        </a:rPr>
                        <a:t>DETALLE</a:t>
                      </a:r>
                      <a:endParaRPr lang="es-BO" sz="1400" dirty="0">
                        <a:solidFill>
                          <a:schemeClr val="tx1"/>
                        </a:solidFill>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chemeClr val="tx1"/>
                          </a:solidFill>
                        </a:rPr>
                        <a:t>PRESUPUESTO</a:t>
                      </a:r>
                      <a:endParaRPr lang="es-BO" sz="1400" dirty="0">
                        <a:solidFill>
                          <a:schemeClr val="tx1"/>
                        </a:solidFill>
                      </a:endParaRPr>
                    </a:p>
                  </a:txBody>
                  <a:tcPr marL="68580" marR="68580" marT="34290" marB="34290"/>
                </a:tc>
                <a:extLst>
                  <a:ext uri="{0D108BD9-81ED-4DB2-BD59-A6C34878D82A}">
                    <a16:rowId xmlns:a16="http://schemas.microsoft.com/office/drawing/2014/main" val="3906238949"/>
                  </a:ext>
                </a:extLst>
              </a:tr>
              <a:tr h="278130">
                <a:tc>
                  <a:txBody>
                    <a:bodyPr/>
                    <a:lstStyle/>
                    <a:p>
                      <a:r>
                        <a:rPr lang="es-MX" sz="1200" dirty="0"/>
                        <a:t>GASTO CORRIENTE</a:t>
                      </a:r>
                      <a:endParaRPr lang="es-BO" sz="1200" dirty="0"/>
                    </a:p>
                  </a:txBody>
                  <a:tcPr marL="68580" marR="68580" marT="34290" marB="34290"/>
                </a:tc>
                <a:tc>
                  <a:txBody>
                    <a:bodyPr/>
                    <a:lstStyle/>
                    <a:p>
                      <a:pPr algn="r"/>
                      <a:r>
                        <a:rPr lang="es-MX" sz="1200" dirty="0"/>
                        <a:t>1.163.153.963,52</a:t>
                      </a:r>
                      <a:endParaRPr lang="es-BO" sz="1200" dirty="0"/>
                    </a:p>
                  </a:txBody>
                  <a:tcPr marL="68580" marR="68580" marT="34290" marB="34290"/>
                </a:tc>
                <a:extLst>
                  <a:ext uri="{0D108BD9-81ED-4DB2-BD59-A6C34878D82A}">
                    <a16:rowId xmlns:a16="http://schemas.microsoft.com/office/drawing/2014/main" val="1632488987"/>
                  </a:ext>
                </a:extLst>
              </a:tr>
              <a:tr h="278130">
                <a:tc>
                  <a:txBody>
                    <a:bodyPr/>
                    <a:lstStyle/>
                    <a:p>
                      <a:r>
                        <a:rPr lang="es-MX" sz="1200" dirty="0"/>
                        <a:t>PROYECTOS DE INVERSIÓN</a:t>
                      </a:r>
                      <a:endParaRPr lang="es-BO" sz="1200" dirty="0"/>
                    </a:p>
                  </a:txBody>
                  <a:tcPr marL="68580" marR="68580" marT="34290" marB="34290"/>
                </a:tc>
                <a:tc>
                  <a:txBody>
                    <a:bodyPr/>
                    <a:lstStyle/>
                    <a:p>
                      <a:pPr algn="r"/>
                      <a:r>
                        <a:rPr lang="es-MX" sz="1200" dirty="0"/>
                        <a:t>2.719.702.061,36</a:t>
                      </a:r>
                      <a:endParaRPr lang="es-BO" sz="1200" dirty="0"/>
                    </a:p>
                  </a:txBody>
                  <a:tcPr marL="68580" marR="68580" marT="34290" marB="34290"/>
                </a:tc>
                <a:extLst>
                  <a:ext uri="{0D108BD9-81ED-4DB2-BD59-A6C34878D82A}">
                    <a16:rowId xmlns:a16="http://schemas.microsoft.com/office/drawing/2014/main" val="1406894646"/>
                  </a:ext>
                </a:extLst>
              </a:tr>
              <a:tr h="278130">
                <a:tc>
                  <a:txBody>
                    <a:bodyPr/>
                    <a:lstStyle/>
                    <a:p>
                      <a:r>
                        <a:rPr lang="es-MX" sz="1400" b="1" dirty="0"/>
                        <a:t>TOTAL</a:t>
                      </a:r>
                      <a:endParaRPr lang="es-BO" sz="1400" b="1" dirty="0"/>
                    </a:p>
                  </a:txBody>
                  <a:tcPr marL="68580" marR="68580" marT="34290" marB="34290"/>
                </a:tc>
                <a:tc>
                  <a:txBody>
                    <a:bodyPr/>
                    <a:lstStyle/>
                    <a:p>
                      <a:pPr algn="r"/>
                      <a:r>
                        <a:rPr lang="es-MX" sz="1400" b="1" dirty="0"/>
                        <a:t>3.882.856.024,88</a:t>
                      </a:r>
                      <a:endParaRPr lang="es-BO" sz="1400" b="1" dirty="0"/>
                    </a:p>
                  </a:txBody>
                  <a:tcPr marL="68580" marR="68580" marT="34290" marB="34290"/>
                </a:tc>
                <a:extLst>
                  <a:ext uri="{0D108BD9-81ED-4DB2-BD59-A6C34878D82A}">
                    <a16:rowId xmlns:a16="http://schemas.microsoft.com/office/drawing/2014/main" val="3060035630"/>
                  </a:ext>
                </a:extLst>
              </a:tr>
            </a:tbl>
          </a:graphicData>
        </a:graphic>
      </p:graphicFrame>
      <p:graphicFrame>
        <p:nvGraphicFramePr>
          <p:cNvPr id="12" name="Tabla 11">
            <a:extLst>
              <a:ext uri="{FF2B5EF4-FFF2-40B4-BE49-F238E27FC236}">
                <a16:creationId xmlns:a16="http://schemas.microsoft.com/office/drawing/2014/main" id="{FC450184-CD0C-5A3A-7789-AC8FAB6F7135}"/>
              </a:ext>
            </a:extLst>
          </p:cNvPr>
          <p:cNvGraphicFramePr>
            <a:graphicFrameLocks noGrp="1"/>
          </p:cNvGraphicFramePr>
          <p:nvPr/>
        </p:nvGraphicFramePr>
        <p:xfrm>
          <a:off x="1752203" y="4036166"/>
          <a:ext cx="6096000" cy="1112520"/>
        </p:xfrm>
        <a:graphic>
          <a:graphicData uri="http://schemas.openxmlformats.org/drawingml/2006/table">
            <a:tbl>
              <a:tblPr firstRow="1" bandRow="1">
                <a:tableStyleId>{F5AB1C69-6EDB-4FF4-983F-18BD219EF322}</a:tableStyleId>
              </a:tblPr>
              <a:tblGrid>
                <a:gridCol w="6096000">
                  <a:extLst>
                    <a:ext uri="{9D8B030D-6E8A-4147-A177-3AD203B41FA5}">
                      <a16:colId xmlns:a16="http://schemas.microsoft.com/office/drawing/2014/main" val="3979144118"/>
                    </a:ext>
                  </a:extLst>
                </a:gridCol>
              </a:tblGrid>
              <a:tr h="317863">
                <a:tc>
                  <a:txBody>
                    <a:bodyPr/>
                    <a:lstStyle/>
                    <a:p>
                      <a:pPr algn="ctr"/>
                      <a:r>
                        <a:rPr lang="es-MX" sz="1400" dirty="0">
                          <a:solidFill>
                            <a:schemeClr val="tx1"/>
                          </a:solidFill>
                        </a:rPr>
                        <a:t>PRESUPUESTO VIGENTE</a:t>
                      </a:r>
                      <a:endParaRPr lang="es-BO" sz="1400" dirty="0">
                        <a:solidFill>
                          <a:schemeClr val="tx1"/>
                        </a:solidFill>
                      </a:endParaRPr>
                    </a:p>
                  </a:txBody>
                  <a:tcPr marL="68580" marR="68580" marT="34290" marB="34290"/>
                </a:tc>
                <a:extLst>
                  <a:ext uri="{0D108BD9-81ED-4DB2-BD59-A6C34878D82A}">
                    <a16:rowId xmlns:a16="http://schemas.microsoft.com/office/drawing/2014/main" val="3328962623"/>
                  </a:ext>
                </a:extLst>
              </a:tr>
              <a:tr h="794657">
                <a:tc>
                  <a:txBody>
                    <a:bodyPr/>
                    <a:lstStyle/>
                    <a:p>
                      <a:pPr algn="ctr"/>
                      <a:r>
                        <a:rPr lang="es-BO" sz="1200" kern="1200" dirty="0">
                          <a:solidFill>
                            <a:schemeClr val="dk1"/>
                          </a:solidFill>
                          <a:effectLst/>
                          <a:latin typeface="+mn-lt"/>
                          <a:ea typeface="+mn-ea"/>
                          <a:cs typeface="+mn-cs"/>
                        </a:rPr>
                        <a:t>Bs3.882.856.024,88.</a:t>
                      </a:r>
                    </a:p>
                    <a:p>
                      <a:pPr algn="ctr"/>
                      <a:r>
                        <a:rPr lang="es-BO" sz="1200" kern="1200" dirty="0">
                          <a:solidFill>
                            <a:schemeClr val="dk1"/>
                          </a:solidFill>
                          <a:effectLst/>
                          <a:latin typeface="+mn-lt"/>
                          <a:ea typeface="+mn-ea"/>
                          <a:cs typeface="+mn-cs"/>
                        </a:rPr>
                        <a:t>(Tres Mil</a:t>
                      </a:r>
                      <a:r>
                        <a:rPr lang="es-BO" sz="1200" kern="1200" baseline="0" dirty="0">
                          <a:solidFill>
                            <a:schemeClr val="dk1"/>
                          </a:solidFill>
                          <a:effectLst/>
                          <a:latin typeface="+mn-lt"/>
                          <a:ea typeface="+mn-ea"/>
                          <a:cs typeface="+mn-cs"/>
                        </a:rPr>
                        <a:t> Ochocientos Ochenta y Dos</a:t>
                      </a:r>
                      <a:r>
                        <a:rPr lang="es-BO" sz="1200" kern="1200" dirty="0">
                          <a:solidFill>
                            <a:schemeClr val="dk1"/>
                          </a:solidFill>
                          <a:effectLst/>
                          <a:latin typeface="+mn-lt"/>
                          <a:ea typeface="+mn-ea"/>
                          <a:cs typeface="+mn-cs"/>
                        </a:rPr>
                        <a:t> Millones Ochocientos Cincuenta y Seis Mil Veinticuatro 88/100 Bolivianos)</a:t>
                      </a:r>
                      <a:endParaRPr lang="es-BO" sz="1200" dirty="0"/>
                    </a:p>
                  </a:txBody>
                  <a:tcPr marL="68580" marR="68580" marT="34290" marB="34290"/>
                </a:tc>
                <a:extLst>
                  <a:ext uri="{0D108BD9-81ED-4DB2-BD59-A6C34878D82A}">
                    <a16:rowId xmlns:a16="http://schemas.microsoft.com/office/drawing/2014/main" val="3451005999"/>
                  </a:ext>
                </a:extLst>
              </a:tr>
            </a:tbl>
          </a:graphicData>
        </a:graphic>
      </p:graphicFrame>
      <p:sp>
        <p:nvSpPr>
          <p:cNvPr id="5" name="CuadroTexto 4"/>
          <p:cNvSpPr txBox="1"/>
          <p:nvPr/>
        </p:nvSpPr>
        <p:spPr>
          <a:xfrm>
            <a:off x="1752203" y="5255179"/>
            <a:ext cx="3105023" cy="196208"/>
          </a:xfrm>
          <a:prstGeom prst="rect">
            <a:avLst/>
          </a:prstGeom>
          <a:noFill/>
        </p:spPr>
        <p:txBody>
          <a:bodyPr wrap="square" rtlCol="0">
            <a:spAutoFit/>
          </a:bodyPr>
          <a:lstStyle/>
          <a:p>
            <a:r>
              <a:rPr lang="es-MX" sz="675" b="1" dirty="0"/>
              <a:t>Fuente:</a:t>
            </a:r>
            <a:r>
              <a:rPr lang="es-MX" sz="675" dirty="0"/>
              <a:t> SIGEP</a:t>
            </a:r>
            <a:r>
              <a:rPr lang="es-BO" sz="675" dirty="0"/>
              <a:t>, con corte al 08/04/2026 </a:t>
            </a:r>
          </a:p>
        </p:txBody>
      </p:sp>
    </p:spTree>
    <p:extLst>
      <p:ext uri="{BB962C8B-B14F-4D97-AF65-F5344CB8AC3E}">
        <p14:creationId xmlns:p14="http://schemas.microsoft.com/office/powerpoint/2010/main" val="4085145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F84A2-9D31-B63D-C298-D828D5B48EA1}"/>
              </a:ext>
            </a:extLst>
          </p:cNvPr>
          <p:cNvSpPr>
            <a:spLocks noGrp="1"/>
          </p:cNvSpPr>
          <p:nvPr>
            <p:ph type="ctrTitle"/>
          </p:nvPr>
        </p:nvSpPr>
        <p:spPr>
          <a:xfrm>
            <a:off x="1320797" y="1110532"/>
            <a:ext cx="6351198" cy="840007"/>
          </a:xfrm>
        </p:spPr>
        <p:txBody>
          <a:bodyPr>
            <a:normAutofit/>
          </a:bodyPr>
          <a:lstStyle/>
          <a:p>
            <a:r>
              <a:rPr lang="es-MX" sz="2400" b="1" dirty="0">
                <a:latin typeface="Calibri" panose="020F0502020204030204" pitchFamily="34" charset="0"/>
                <a:cs typeface="Calibri" panose="020F0502020204030204" pitchFamily="34" charset="0"/>
              </a:rPr>
              <a:t>PRESUPUESTO INSCRITO AL PROGRAMA ANUAL DE CONTRATACIONES</a:t>
            </a:r>
            <a:endParaRPr lang="es-BO" sz="2400" b="1" dirty="0">
              <a:latin typeface="Calibri" panose="020F0502020204030204" pitchFamily="34" charset="0"/>
              <a:cs typeface="Calibri" panose="020F0502020204030204" pitchFamily="34" charset="0"/>
            </a:endParaRPr>
          </a:p>
        </p:txBody>
      </p:sp>
      <p:graphicFrame>
        <p:nvGraphicFramePr>
          <p:cNvPr id="6" name="Tabla 5">
            <a:extLst>
              <a:ext uri="{FF2B5EF4-FFF2-40B4-BE49-F238E27FC236}">
                <a16:creationId xmlns:a16="http://schemas.microsoft.com/office/drawing/2014/main" id="{E1BD88D4-C9EE-4CD8-5C10-4E5340D981DA}"/>
              </a:ext>
            </a:extLst>
          </p:cNvPr>
          <p:cNvGraphicFramePr>
            <a:graphicFrameLocks noGrp="1"/>
          </p:cNvGraphicFramePr>
          <p:nvPr>
            <p:extLst>
              <p:ext uri="{D42A27DB-BD31-4B8C-83A1-F6EECF244321}">
                <p14:modId xmlns:p14="http://schemas.microsoft.com/office/powerpoint/2010/main" val="1552125425"/>
              </p:ext>
            </p:extLst>
          </p:nvPr>
        </p:nvGraphicFramePr>
        <p:xfrm>
          <a:off x="2107893" y="2015421"/>
          <a:ext cx="4777007" cy="1082040"/>
        </p:xfrm>
        <a:graphic>
          <a:graphicData uri="http://schemas.openxmlformats.org/drawingml/2006/table">
            <a:tbl>
              <a:tblPr firstRow="1" bandRow="1">
                <a:tableStyleId>{F5AB1C69-6EDB-4FF4-983F-18BD219EF322}</a:tableStyleId>
              </a:tblPr>
              <a:tblGrid>
                <a:gridCol w="4777007">
                  <a:extLst>
                    <a:ext uri="{9D8B030D-6E8A-4147-A177-3AD203B41FA5}">
                      <a16:colId xmlns:a16="http://schemas.microsoft.com/office/drawing/2014/main" val="3238533783"/>
                    </a:ext>
                  </a:extLst>
                </a:gridCol>
              </a:tblGrid>
              <a:tr h="278130">
                <a:tc>
                  <a:txBody>
                    <a:bodyPr/>
                    <a:lstStyle/>
                    <a:p>
                      <a:r>
                        <a:rPr lang="es-MX" sz="1400" dirty="0">
                          <a:solidFill>
                            <a:schemeClr val="tx1"/>
                          </a:solidFill>
                        </a:rPr>
                        <a:t>PRESUPUESTO INSCRITO EN EL PAC 2026</a:t>
                      </a:r>
                      <a:endParaRPr lang="es-BO" sz="1400" dirty="0">
                        <a:solidFill>
                          <a:schemeClr val="tx1"/>
                        </a:solidFill>
                      </a:endParaRPr>
                    </a:p>
                  </a:txBody>
                  <a:tcPr marL="68580" marR="68580" marT="34290" marB="34290"/>
                </a:tc>
                <a:extLst>
                  <a:ext uri="{0D108BD9-81ED-4DB2-BD59-A6C34878D82A}">
                    <a16:rowId xmlns:a16="http://schemas.microsoft.com/office/drawing/2014/main" val="989138876"/>
                  </a:ext>
                </a:extLst>
              </a:tr>
              <a:tr h="617220">
                <a:tc>
                  <a:txBody>
                    <a:bodyPr/>
                    <a:lstStyle/>
                    <a:p>
                      <a:pPr algn="ctr"/>
                      <a:r>
                        <a:rPr lang="es-MX" sz="1200" dirty="0"/>
                        <a:t>Bs. 16.020.562,00</a:t>
                      </a:r>
                    </a:p>
                    <a:p>
                      <a:pPr algn="ctr"/>
                      <a:endParaRPr lang="es-MX" sz="1200" dirty="0"/>
                    </a:p>
                    <a:p>
                      <a:pPr algn="ctr"/>
                      <a:r>
                        <a:rPr lang="es-MX" sz="1200" dirty="0"/>
                        <a:t>( Dieciséis Millones Veinte Mil Quinientos Sesenta y Dos 00/100 bolivianos)</a:t>
                      </a:r>
                      <a:endParaRPr lang="es-BO" sz="1200" dirty="0"/>
                    </a:p>
                  </a:txBody>
                  <a:tcPr marL="68580" marR="68580" marT="34290" marB="34290"/>
                </a:tc>
                <a:extLst>
                  <a:ext uri="{0D108BD9-81ED-4DB2-BD59-A6C34878D82A}">
                    <a16:rowId xmlns:a16="http://schemas.microsoft.com/office/drawing/2014/main" val="37130675"/>
                  </a:ext>
                </a:extLst>
              </a:tr>
            </a:tbl>
          </a:graphicData>
        </a:graphic>
      </p:graphicFrame>
      <p:graphicFrame>
        <p:nvGraphicFramePr>
          <p:cNvPr id="7" name="Tabla 6">
            <a:extLst>
              <a:ext uri="{FF2B5EF4-FFF2-40B4-BE49-F238E27FC236}">
                <a16:creationId xmlns:a16="http://schemas.microsoft.com/office/drawing/2014/main" id="{5BC0E67C-7A29-1F96-8FAC-B7B6806975F2}"/>
              </a:ext>
            </a:extLst>
          </p:cNvPr>
          <p:cNvGraphicFramePr>
            <a:graphicFrameLocks noGrp="1"/>
          </p:cNvGraphicFramePr>
          <p:nvPr>
            <p:extLst>
              <p:ext uri="{D42A27DB-BD31-4B8C-83A1-F6EECF244321}">
                <p14:modId xmlns:p14="http://schemas.microsoft.com/office/powerpoint/2010/main" val="4162092893"/>
              </p:ext>
            </p:extLst>
          </p:nvPr>
        </p:nvGraphicFramePr>
        <p:xfrm>
          <a:off x="1134105" y="3227224"/>
          <a:ext cx="6875789" cy="3073951"/>
        </p:xfrm>
        <a:graphic>
          <a:graphicData uri="http://schemas.openxmlformats.org/drawingml/2006/table">
            <a:tbl>
              <a:tblPr firstRow="1" bandRow="1">
                <a:tableStyleId>{F5AB1C69-6EDB-4FF4-983F-18BD219EF322}</a:tableStyleId>
              </a:tblPr>
              <a:tblGrid>
                <a:gridCol w="2773636">
                  <a:extLst>
                    <a:ext uri="{9D8B030D-6E8A-4147-A177-3AD203B41FA5}">
                      <a16:colId xmlns:a16="http://schemas.microsoft.com/office/drawing/2014/main" val="3194965633"/>
                    </a:ext>
                  </a:extLst>
                </a:gridCol>
                <a:gridCol w="2560581">
                  <a:extLst>
                    <a:ext uri="{9D8B030D-6E8A-4147-A177-3AD203B41FA5}">
                      <a16:colId xmlns:a16="http://schemas.microsoft.com/office/drawing/2014/main" val="4071711252"/>
                    </a:ext>
                  </a:extLst>
                </a:gridCol>
                <a:gridCol w="1541572">
                  <a:extLst>
                    <a:ext uri="{9D8B030D-6E8A-4147-A177-3AD203B41FA5}">
                      <a16:colId xmlns:a16="http://schemas.microsoft.com/office/drawing/2014/main" val="3259180958"/>
                    </a:ext>
                  </a:extLst>
                </a:gridCol>
              </a:tblGrid>
              <a:tr h="520892">
                <a:tc>
                  <a:txBody>
                    <a:bodyPr/>
                    <a:lstStyle/>
                    <a:p>
                      <a:pPr algn="ctr"/>
                      <a:r>
                        <a:rPr lang="es-MX" sz="1100" dirty="0">
                          <a:solidFill>
                            <a:schemeClr val="tx1"/>
                          </a:solidFill>
                        </a:rPr>
                        <a:t>MODALIDAD DEL PROGRAMA ANUAL DE CONTRATACIONES</a:t>
                      </a:r>
                      <a:endParaRPr lang="es-BO" sz="1100" dirty="0">
                        <a:solidFill>
                          <a:schemeClr val="tx1"/>
                        </a:solidFill>
                      </a:endParaRPr>
                    </a:p>
                  </a:txBody>
                  <a:tcPr marL="68580" marR="68580" marT="34290" marB="34290"/>
                </a:tc>
                <a:tc>
                  <a:txBody>
                    <a:bodyPr/>
                    <a:lstStyle/>
                    <a:p>
                      <a:pPr algn="ctr"/>
                      <a:r>
                        <a:rPr lang="es-MX" sz="1100" dirty="0">
                          <a:solidFill>
                            <a:schemeClr val="tx1"/>
                          </a:solidFill>
                        </a:rPr>
                        <a:t>CANTIDAD DE PROCESOS DE CONTRATACIÓN REGISTRADOS EN EL PAC 2026</a:t>
                      </a:r>
                      <a:endParaRPr lang="es-BO" sz="1100" dirty="0">
                        <a:solidFill>
                          <a:schemeClr val="tx1"/>
                        </a:solidFill>
                      </a:endParaRPr>
                    </a:p>
                  </a:txBody>
                  <a:tcPr marL="68580" marR="68580" marT="34290" marB="34290"/>
                </a:tc>
                <a:tc>
                  <a:txBody>
                    <a:bodyPr/>
                    <a:lstStyle/>
                    <a:p>
                      <a:pPr algn="ctr"/>
                      <a:r>
                        <a:rPr lang="es-MX" sz="1100" dirty="0">
                          <a:solidFill>
                            <a:schemeClr val="tx1"/>
                          </a:solidFill>
                        </a:rPr>
                        <a:t>PRESUPUESTO PROGRAMADO</a:t>
                      </a:r>
                    </a:p>
                    <a:p>
                      <a:pPr algn="ctr"/>
                      <a:r>
                        <a:rPr lang="es-MX" sz="1100" dirty="0">
                          <a:solidFill>
                            <a:schemeClr val="tx1"/>
                          </a:solidFill>
                        </a:rPr>
                        <a:t>(expresado en Bs.)</a:t>
                      </a:r>
                    </a:p>
                  </a:txBody>
                  <a:tcPr marL="68580" marR="68580" marT="34290" marB="34290"/>
                </a:tc>
                <a:extLst>
                  <a:ext uri="{0D108BD9-81ED-4DB2-BD59-A6C34878D82A}">
                    <a16:rowId xmlns:a16="http://schemas.microsoft.com/office/drawing/2014/main" val="3039543861"/>
                  </a:ext>
                </a:extLst>
              </a:tr>
              <a:tr h="215302">
                <a:tc>
                  <a:txBody>
                    <a:bodyPr/>
                    <a:lstStyle/>
                    <a:p>
                      <a:r>
                        <a:rPr lang="es-BO" sz="1100" dirty="0"/>
                        <a:t>CONTRATACIONES MENORES</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dirty="0"/>
                        <a:t>98</a:t>
                      </a:r>
                    </a:p>
                  </a:txBody>
                  <a:tcPr marL="68580" marR="68580" marT="34290" marB="34290"/>
                </a:tc>
                <a:tc>
                  <a:txBody>
                    <a:bodyPr/>
                    <a:lstStyle/>
                    <a:p>
                      <a:pPr algn="ctr"/>
                      <a:r>
                        <a:rPr lang="es-MX" sz="1100" dirty="0"/>
                        <a:t>3.896.834,00</a:t>
                      </a:r>
                    </a:p>
                  </a:txBody>
                  <a:tcPr marL="68580" marR="68580" marT="34290" marB="34290"/>
                </a:tc>
                <a:extLst>
                  <a:ext uri="{0D108BD9-81ED-4DB2-BD59-A6C34878D82A}">
                    <a16:rowId xmlns:a16="http://schemas.microsoft.com/office/drawing/2014/main" val="3751496155"/>
                  </a:ext>
                </a:extLst>
              </a:tr>
              <a:tr h="2153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dirty="0"/>
                        <a:t>CONTRATACIONES ANPE</a:t>
                      </a:r>
                      <a:endParaRPr lang="es-BO" sz="1100" dirty="0"/>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dirty="0"/>
                        <a:t>47</a:t>
                      </a:r>
                    </a:p>
                  </a:txBody>
                  <a:tcPr marL="68580" marR="68580" marT="34290" marB="34290"/>
                </a:tc>
                <a:tc>
                  <a:txBody>
                    <a:bodyPr/>
                    <a:lstStyle/>
                    <a:p>
                      <a:pPr algn="ctr"/>
                      <a:r>
                        <a:rPr lang="es-MX" sz="1100" dirty="0"/>
                        <a:t>9.077.748,00</a:t>
                      </a:r>
                    </a:p>
                  </a:txBody>
                  <a:tcPr marL="68580" marR="68580" marT="34290" marB="34290"/>
                </a:tc>
                <a:extLst>
                  <a:ext uri="{0D108BD9-81ED-4DB2-BD59-A6C34878D82A}">
                    <a16:rowId xmlns:a16="http://schemas.microsoft.com/office/drawing/2014/main" val="3050565727"/>
                  </a:ext>
                </a:extLst>
              </a:tr>
              <a:tr h="368097">
                <a:tc>
                  <a:txBody>
                    <a:bodyPr/>
                    <a:lstStyle/>
                    <a:p>
                      <a:r>
                        <a:rPr lang="es-BO" sz="1100" dirty="0"/>
                        <a:t>CONTRATACIONES POR LICITACIONES PÚBLICAS</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dirty="0"/>
                        <a:t>0</a:t>
                      </a:r>
                    </a:p>
                  </a:txBody>
                  <a:tcPr marL="68580" marR="68580" marT="34290" marB="34290"/>
                </a:tc>
                <a:tc>
                  <a:txBody>
                    <a:bodyPr/>
                    <a:lstStyle/>
                    <a:p>
                      <a:pPr algn="ctr"/>
                      <a:r>
                        <a:rPr lang="es-MX" sz="1100" dirty="0"/>
                        <a:t>00</a:t>
                      </a:r>
                      <a:endParaRPr lang="es-BO" sz="1100" dirty="0"/>
                    </a:p>
                  </a:txBody>
                  <a:tcPr marL="68580" marR="68580" marT="34290" marB="34290"/>
                </a:tc>
                <a:extLst>
                  <a:ext uri="{0D108BD9-81ED-4DB2-BD59-A6C34878D82A}">
                    <a16:rowId xmlns:a16="http://schemas.microsoft.com/office/drawing/2014/main" val="3725850050"/>
                  </a:ext>
                </a:extLst>
              </a:tr>
              <a:tr h="368097">
                <a:tc>
                  <a:txBody>
                    <a:bodyPr/>
                    <a:lstStyle/>
                    <a:p>
                      <a:r>
                        <a:rPr lang="es-ES" sz="1100" dirty="0"/>
                        <a:t>CONTRATACIONES POR EXCEPCIÓN Y/O EMERGENCIAS</a:t>
                      </a:r>
                      <a:endParaRPr lang="es-BO" sz="1100" dirty="0"/>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dirty="0"/>
                        <a:t>0</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dirty="0"/>
                        <a:t>00</a:t>
                      </a:r>
                      <a:endParaRPr lang="es-BO" sz="1100" dirty="0"/>
                    </a:p>
                    <a:p>
                      <a:pPr algn="ctr"/>
                      <a:endParaRPr lang="es-MX" sz="1100" dirty="0"/>
                    </a:p>
                  </a:txBody>
                  <a:tcPr marL="68580" marR="68580" marT="34290" marB="34290"/>
                </a:tc>
                <a:extLst>
                  <a:ext uri="{0D108BD9-81ED-4DB2-BD59-A6C34878D82A}">
                    <a16:rowId xmlns:a16="http://schemas.microsoft.com/office/drawing/2014/main" val="3832499265"/>
                  </a:ext>
                </a:extLst>
              </a:tr>
              <a:tr h="215302">
                <a:tc>
                  <a:txBody>
                    <a:bodyPr/>
                    <a:lstStyle/>
                    <a:p>
                      <a:r>
                        <a:rPr lang="es-ES" sz="1100" dirty="0"/>
                        <a:t>CONTRATACIONES </a:t>
                      </a:r>
                      <a:r>
                        <a:rPr lang="es-BO" sz="1100" dirty="0"/>
                        <a:t>DIRECTAS</a:t>
                      </a:r>
                    </a:p>
                  </a:txBody>
                  <a:tcPr marL="68580" marR="68580" marT="34290" marB="34290"/>
                </a:tc>
                <a:tc>
                  <a:txBody>
                    <a:bodyPr/>
                    <a:lstStyle/>
                    <a:p>
                      <a:pPr algn="ctr"/>
                      <a:r>
                        <a:rPr lang="es-ES" sz="1100" dirty="0"/>
                        <a:t>12</a:t>
                      </a:r>
                      <a:endParaRPr lang="es-BO" sz="1100" dirty="0"/>
                    </a:p>
                  </a:txBody>
                  <a:tcPr marL="68580" marR="68580" marT="34290" marB="34290"/>
                </a:tc>
                <a:tc>
                  <a:txBody>
                    <a:bodyPr/>
                    <a:lstStyle/>
                    <a:p>
                      <a:pPr algn="ctr"/>
                      <a:r>
                        <a:rPr lang="es-MX" sz="1100" dirty="0"/>
                        <a:t>1.033.900,00</a:t>
                      </a:r>
                    </a:p>
                  </a:txBody>
                  <a:tcPr marL="68580" marR="68580" marT="34290" marB="34290"/>
                </a:tc>
                <a:extLst>
                  <a:ext uri="{0D108BD9-81ED-4DB2-BD59-A6C34878D82A}">
                    <a16:rowId xmlns:a16="http://schemas.microsoft.com/office/drawing/2014/main" val="574058561"/>
                  </a:ext>
                </a:extLst>
              </a:tr>
              <a:tr h="3680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100" dirty="0"/>
                        <a:t>CONTRATACIONES POR </a:t>
                      </a:r>
                      <a:r>
                        <a:rPr lang="es-BO" sz="1100" dirty="0"/>
                        <a:t>COMPRA NACIONAL DIRECTA</a:t>
                      </a:r>
                    </a:p>
                  </a:txBody>
                  <a:tcPr marL="68580" marR="68580" marT="34290" marB="34290"/>
                </a:tc>
                <a:tc>
                  <a:txBody>
                    <a:bodyPr/>
                    <a:lstStyle/>
                    <a:p>
                      <a:pPr algn="ctr"/>
                      <a:r>
                        <a:rPr lang="es-ES" sz="1100" dirty="0"/>
                        <a:t>5</a:t>
                      </a:r>
                      <a:endParaRPr lang="es-BO" sz="1100" dirty="0"/>
                    </a:p>
                  </a:txBody>
                  <a:tcPr marL="68580" marR="68580" marT="34290" marB="34290"/>
                </a:tc>
                <a:tc>
                  <a:txBody>
                    <a:bodyPr/>
                    <a:lstStyle/>
                    <a:p>
                      <a:pPr algn="ctr"/>
                      <a:r>
                        <a:rPr lang="es-MX" sz="1100" dirty="0"/>
                        <a:t>210.425,00</a:t>
                      </a:r>
                    </a:p>
                  </a:txBody>
                  <a:tcPr marL="68580" marR="68580" marT="34290" marB="34290"/>
                </a:tc>
                <a:extLst>
                  <a:ext uri="{0D108BD9-81ED-4DB2-BD59-A6C34878D82A}">
                    <a16:rowId xmlns:a16="http://schemas.microsoft.com/office/drawing/2014/main" val="2595470032"/>
                  </a:ext>
                </a:extLst>
              </a:tr>
              <a:tr h="3459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BO" sz="1100" dirty="0"/>
                        <a:t>COMPRA NACIONAL POR CONVOCATORIA</a:t>
                      </a:r>
                    </a:p>
                  </a:txBody>
                  <a:tcPr marL="68580" marR="68580" marT="34290" marB="34290"/>
                </a:tc>
                <a:tc>
                  <a:txBody>
                    <a:bodyPr/>
                    <a:lstStyle/>
                    <a:p>
                      <a:pPr algn="ctr"/>
                      <a:r>
                        <a:rPr lang="es-MX" sz="1100" dirty="0"/>
                        <a:t>10</a:t>
                      </a:r>
                    </a:p>
                  </a:txBody>
                  <a:tcPr marL="68580" marR="68580" marT="34290" marB="34290"/>
                </a:tc>
                <a:tc>
                  <a:txBody>
                    <a:bodyPr/>
                    <a:lstStyle/>
                    <a:p>
                      <a:pPr algn="ctr"/>
                      <a:r>
                        <a:rPr lang="es-MX" sz="1100" dirty="0"/>
                        <a:t>1.070.305,00</a:t>
                      </a:r>
                    </a:p>
                  </a:txBody>
                  <a:tcPr marL="68580" marR="68580" marT="34290" marB="34290"/>
                </a:tc>
                <a:extLst>
                  <a:ext uri="{0D108BD9-81ED-4DB2-BD59-A6C34878D82A}">
                    <a16:rowId xmlns:a16="http://schemas.microsoft.com/office/drawing/2014/main" val="895454310"/>
                  </a:ext>
                </a:extLst>
              </a:tr>
              <a:tr h="2153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dirty="0"/>
                        <a:t>OTRAS MODALIDADES</a:t>
                      </a:r>
                      <a:endParaRPr lang="es-BO" sz="1100" dirty="0"/>
                    </a:p>
                  </a:txBody>
                  <a:tcPr marL="68580" marR="68580" marT="34290" marB="34290"/>
                </a:tc>
                <a:tc>
                  <a:txBody>
                    <a:bodyPr/>
                    <a:lstStyle/>
                    <a:p>
                      <a:pPr algn="ctr"/>
                      <a:r>
                        <a:rPr lang="es-ES" sz="1100" dirty="0"/>
                        <a:t>5</a:t>
                      </a:r>
                      <a:endParaRPr lang="es-BO" sz="1100" dirty="0"/>
                    </a:p>
                  </a:txBody>
                  <a:tcPr marL="68580" marR="68580" marT="34290" marB="34290"/>
                </a:tc>
                <a:tc>
                  <a:txBody>
                    <a:bodyPr/>
                    <a:lstStyle/>
                    <a:p>
                      <a:pPr algn="ctr" fontAlgn="b"/>
                      <a:r>
                        <a:rPr lang="es-BO" sz="1100" b="0" i="0" u="none" strike="noStrike" dirty="0">
                          <a:solidFill>
                            <a:srgbClr val="000000"/>
                          </a:solidFill>
                          <a:effectLst/>
                          <a:latin typeface="Calibri" panose="020F0502020204030204" pitchFamily="34" charset="0"/>
                        </a:rPr>
                        <a:t>731.350,00</a:t>
                      </a:r>
                    </a:p>
                  </a:txBody>
                  <a:tcPr marL="5715" marR="5715" marT="5715" marB="0" anchor="b"/>
                </a:tc>
                <a:extLst>
                  <a:ext uri="{0D108BD9-81ED-4DB2-BD59-A6C34878D82A}">
                    <a16:rowId xmlns:a16="http://schemas.microsoft.com/office/drawing/2014/main" val="2711283849"/>
                  </a:ext>
                </a:extLst>
              </a:tr>
            </a:tbl>
          </a:graphicData>
        </a:graphic>
      </p:graphicFrame>
    </p:spTree>
    <p:extLst>
      <p:ext uri="{BB962C8B-B14F-4D97-AF65-F5344CB8AC3E}">
        <p14:creationId xmlns:p14="http://schemas.microsoft.com/office/powerpoint/2010/main" val="3212681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01003" y="3655941"/>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Dirección General de Asuntos Jurídicos - DGAJ</a:t>
            </a:r>
          </a:p>
        </p:txBody>
      </p:sp>
    </p:spTree>
    <p:extLst>
      <p:ext uri="{BB962C8B-B14F-4D97-AF65-F5344CB8AC3E}">
        <p14:creationId xmlns:p14="http://schemas.microsoft.com/office/powerpoint/2010/main" val="56247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9655AB5-F062-6488-A962-F2E23F6D09F0}"/>
              </a:ext>
            </a:extLst>
          </p:cNvPr>
          <p:cNvPicPr>
            <a:picLocks noChangeAspect="1"/>
          </p:cNvPicPr>
          <p:nvPr/>
        </p:nvPicPr>
        <p:blipFill>
          <a:blip r:embed="rId2"/>
          <a:stretch>
            <a:fillRect/>
          </a:stretch>
        </p:blipFill>
        <p:spPr>
          <a:xfrm>
            <a:off x="558068" y="1324947"/>
            <a:ext cx="8177154" cy="4386163"/>
          </a:xfrm>
          <a:prstGeom prst="rect">
            <a:avLst/>
          </a:prstGeom>
        </p:spPr>
      </p:pic>
    </p:spTree>
    <p:extLst>
      <p:ext uri="{BB962C8B-B14F-4D97-AF65-F5344CB8AC3E}">
        <p14:creationId xmlns:p14="http://schemas.microsoft.com/office/powerpoint/2010/main" val="1744452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9894674-40CF-AF78-47B6-A825554990AD}"/>
              </a:ext>
            </a:extLst>
          </p:cNvPr>
          <p:cNvPicPr>
            <a:picLocks noChangeAspect="1"/>
          </p:cNvPicPr>
          <p:nvPr/>
        </p:nvPicPr>
        <p:blipFill>
          <a:blip r:embed="rId2"/>
          <a:stretch>
            <a:fillRect/>
          </a:stretch>
        </p:blipFill>
        <p:spPr>
          <a:xfrm>
            <a:off x="517880" y="1567543"/>
            <a:ext cx="8108240" cy="4381791"/>
          </a:xfrm>
          <a:prstGeom prst="rect">
            <a:avLst/>
          </a:prstGeom>
        </p:spPr>
      </p:pic>
    </p:spTree>
    <p:extLst>
      <p:ext uri="{BB962C8B-B14F-4D97-AF65-F5344CB8AC3E}">
        <p14:creationId xmlns:p14="http://schemas.microsoft.com/office/powerpoint/2010/main" val="921496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0652" y="1212980"/>
            <a:ext cx="8511590" cy="4787769"/>
          </a:xfrm>
        </p:spPr>
      </p:pic>
    </p:spTree>
    <p:extLst>
      <p:ext uri="{BB962C8B-B14F-4D97-AF65-F5344CB8AC3E}">
        <p14:creationId xmlns:p14="http://schemas.microsoft.com/office/powerpoint/2010/main" val="874226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3633" y="1278295"/>
            <a:ext cx="8256733" cy="4646644"/>
          </a:xfrm>
        </p:spPr>
      </p:pic>
    </p:spTree>
    <p:extLst>
      <p:ext uri="{BB962C8B-B14F-4D97-AF65-F5344CB8AC3E}">
        <p14:creationId xmlns:p14="http://schemas.microsoft.com/office/powerpoint/2010/main" val="634059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143" y="1306286"/>
            <a:ext cx="8345714" cy="4694464"/>
          </a:xfrm>
        </p:spPr>
      </p:pic>
    </p:spTree>
    <p:extLst>
      <p:ext uri="{BB962C8B-B14F-4D97-AF65-F5344CB8AC3E}">
        <p14:creationId xmlns:p14="http://schemas.microsoft.com/office/powerpoint/2010/main" val="4073810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1045" y="1352939"/>
            <a:ext cx="8262776" cy="4647811"/>
          </a:xfrm>
        </p:spPr>
      </p:pic>
    </p:spTree>
    <p:extLst>
      <p:ext uri="{BB962C8B-B14F-4D97-AF65-F5344CB8AC3E}">
        <p14:creationId xmlns:p14="http://schemas.microsoft.com/office/powerpoint/2010/main" val="1152508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upo 35">
            <a:extLst>
              <a:ext uri="{FF2B5EF4-FFF2-40B4-BE49-F238E27FC236}">
                <a16:creationId xmlns:a16="http://schemas.microsoft.com/office/drawing/2014/main" id="{2B2206B7-26C0-0F42-BE16-9F9F16226D76}"/>
              </a:ext>
            </a:extLst>
          </p:cNvPr>
          <p:cNvGrpSpPr/>
          <p:nvPr/>
        </p:nvGrpSpPr>
        <p:grpSpPr>
          <a:xfrm>
            <a:off x="567301" y="1446245"/>
            <a:ext cx="8009398" cy="4394485"/>
            <a:chOff x="377190" y="1414521"/>
            <a:chExt cx="8126730" cy="4286250"/>
          </a:xfrm>
        </p:grpSpPr>
        <p:sp>
          <p:nvSpPr>
            <p:cNvPr id="2" name="Rectangle 1"/>
            <p:cNvSpPr/>
            <p:nvPr/>
          </p:nvSpPr>
          <p:spPr>
            <a:xfrm>
              <a:off x="377190" y="1421379"/>
              <a:ext cx="30861" cy="397764"/>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 name="TextBox 2"/>
            <p:cNvSpPr txBox="1"/>
            <p:nvPr/>
          </p:nvSpPr>
          <p:spPr>
            <a:xfrm>
              <a:off x="493776" y="1414521"/>
              <a:ext cx="4938853" cy="109710"/>
            </a:xfrm>
            <a:prstGeom prst="rect">
              <a:avLst/>
            </a:prstGeom>
            <a:noFill/>
          </p:spPr>
          <p:txBody>
            <a:bodyPr wrap="none" lIns="0" tIns="0" rIns="0" bIns="0">
              <a:spAutoFit/>
            </a:bodyPr>
            <a:lstStyle/>
            <a:p>
              <a:pPr defTabSz="685800">
                <a:defRPr/>
              </a:pPr>
              <a:r>
                <a:rPr sz="713" b="1">
                  <a:solidFill>
                    <a:srgbClr val="606973"/>
                  </a:solidFill>
                  <a:latin typeface="Arial"/>
                </a:rPr>
                <a:t>MINISTERIO DE DESARROLLO PRODUCTIVO, RURAL Y AGUA | DIRECCIÓN GENERAL DE ASUNTOS JURÍDICOS</a:t>
              </a:r>
            </a:p>
          </p:txBody>
        </p:sp>
        <p:sp>
          <p:nvSpPr>
            <p:cNvPr id="4" name="TextBox 3"/>
            <p:cNvSpPr txBox="1"/>
            <p:nvPr/>
          </p:nvSpPr>
          <p:spPr>
            <a:xfrm>
              <a:off x="493777" y="1709415"/>
              <a:ext cx="4053995" cy="311624"/>
            </a:xfrm>
            <a:prstGeom prst="rect">
              <a:avLst/>
            </a:prstGeom>
            <a:noFill/>
          </p:spPr>
          <p:txBody>
            <a:bodyPr wrap="none" lIns="0" tIns="0" rIns="0" bIns="0">
              <a:spAutoFit/>
            </a:bodyPr>
            <a:lstStyle/>
            <a:p>
              <a:pPr defTabSz="685800">
                <a:defRPr/>
              </a:pPr>
              <a:r>
                <a:rPr sz="2025" b="1">
                  <a:solidFill>
                    <a:srgbClr val="00345F"/>
                  </a:solidFill>
                  <a:latin typeface="Arial"/>
                </a:rPr>
                <a:t>Unidad de Recursos Jerárquicos</a:t>
              </a:r>
            </a:p>
          </p:txBody>
        </p:sp>
        <p:sp>
          <p:nvSpPr>
            <p:cNvPr id="5" name="TextBox 4"/>
            <p:cNvSpPr txBox="1"/>
            <p:nvPr/>
          </p:nvSpPr>
          <p:spPr>
            <a:xfrm>
              <a:off x="507493" y="2011167"/>
              <a:ext cx="4090863" cy="155877"/>
            </a:xfrm>
            <a:prstGeom prst="rect">
              <a:avLst/>
            </a:prstGeom>
            <a:noFill/>
          </p:spPr>
          <p:txBody>
            <a:bodyPr wrap="none" lIns="0" tIns="0" rIns="0" bIns="0">
              <a:spAutoFit/>
            </a:bodyPr>
            <a:lstStyle/>
            <a:p>
              <a:pPr defTabSz="685800">
                <a:defRPr/>
              </a:pPr>
              <a:r>
                <a:rPr sz="1013">
                  <a:solidFill>
                    <a:srgbClr val="606973"/>
                  </a:solidFill>
                  <a:latin typeface="Arial"/>
                </a:rPr>
                <a:t>Recursos administrativos resueltos desde el 18/11/2025 hasta la fecha</a:t>
              </a:r>
            </a:p>
          </p:txBody>
        </p:sp>
        <p:sp>
          <p:nvSpPr>
            <p:cNvPr id="6" name="Rounded Rectangle 5"/>
            <p:cNvSpPr/>
            <p:nvPr/>
          </p:nvSpPr>
          <p:spPr>
            <a:xfrm>
              <a:off x="480060" y="2374641"/>
              <a:ext cx="2948940" cy="2091690"/>
            </a:xfrm>
            <a:prstGeom prst="roundRect">
              <a:avLst/>
            </a:prstGeom>
            <a:solidFill>
              <a:srgbClr val="F6F9FC"/>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7" name="Rounded Rectangle 6"/>
            <p:cNvSpPr/>
            <p:nvPr/>
          </p:nvSpPr>
          <p:spPr>
            <a:xfrm>
              <a:off x="861365" y="2607813"/>
              <a:ext cx="510235" cy="674827"/>
            </a:xfrm>
            <a:prstGeom prst="roundRect">
              <a:avLst/>
            </a:prstGeom>
            <a:solidFill>
              <a:srgbClr val="E2EDF7"/>
            </a:solidFill>
            <a:ln w="13970">
              <a:solidFill>
                <a:srgbClr val="0034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8" name="Rounded Rectangle 7"/>
            <p:cNvSpPr/>
            <p:nvPr/>
          </p:nvSpPr>
          <p:spPr>
            <a:xfrm>
              <a:off x="713232" y="2714797"/>
              <a:ext cx="543153" cy="724205"/>
            </a:xfrm>
            <a:prstGeom prst="roundRect">
              <a:avLst/>
            </a:prstGeom>
            <a:solidFill>
              <a:srgbClr val="FFFFFF"/>
            </a:solidFill>
            <a:ln w="16510">
              <a:solidFill>
                <a:srgbClr val="0034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9" name="Rectangle 8"/>
            <p:cNvSpPr/>
            <p:nvPr/>
          </p:nvSpPr>
          <p:spPr>
            <a:xfrm>
              <a:off x="811987" y="2879390"/>
              <a:ext cx="345643" cy="28803"/>
            </a:xfrm>
            <a:prstGeom prst="rect">
              <a:avLst/>
            </a:prstGeom>
            <a:solidFill>
              <a:srgbClr val="B9C7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0" name="Rectangle 9"/>
            <p:cNvSpPr/>
            <p:nvPr/>
          </p:nvSpPr>
          <p:spPr>
            <a:xfrm>
              <a:off x="811987" y="3019293"/>
              <a:ext cx="345643" cy="28803"/>
            </a:xfrm>
            <a:prstGeom prst="rect">
              <a:avLst/>
            </a:prstGeom>
            <a:solidFill>
              <a:srgbClr val="B9C7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1" name="Rectangle 10"/>
            <p:cNvSpPr/>
            <p:nvPr/>
          </p:nvSpPr>
          <p:spPr>
            <a:xfrm>
              <a:off x="811987" y="3159196"/>
              <a:ext cx="345643" cy="28803"/>
            </a:xfrm>
            <a:prstGeom prst="rect">
              <a:avLst/>
            </a:prstGeom>
            <a:solidFill>
              <a:srgbClr val="B9C7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2" name="Oval 11"/>
            <p:cNvSpPr/>
            <p:nvPr/>
          </p:nvSpPr>
          <p:spPr>
            <a:xfrm>
              <a:off x="1067105" y="3159196"/>
              <a:ext cx="378561" cy="378561"/>
            </a:xfrm>
            <a:prstGeom prst="ellipse">
              <a:avLst/>
            </a:prstGeom>
            <a:solidFill>
              <a:srgbClr val="14A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3" name="TextBox 12"/>
            <p:cNvSpPr txBox="1"/>
            <p:nvPr/>
          </p:nvSpPr>
          <p:spPr>
            <a:xfrm>
              <a:off x="1183342" y="3200344"/>
              <a:ext cx="137858" cy="221599"/>
            </a:xfrm>
            <a:prstGeom prst="rect">
              <a:avLst/>
            </a:prstGeom>
            <a:noFill/>
          </p:spPr>
          <p:txBody>
            <a:bodyPr wrap="none" lIns="0" tIns="0" rIns="0" bIns="0">
              <a:spAutoFit/>
            </a:bodyPr>
            <a:lstStyle/>
            <a:p>
              <a:pPr algn="ctr" defTabSz="685800">
                <a:defRPr/>
              </a:pPr>
              <a:r>
                <a:rPr sz="1440" b="1">
                  <a:solidFill>
                    <a:srgbClr val="FFFFFF"/>
                  </a:solidFill>
                  <a:latin typeface="Arial"/>
                </a:rPr>
                <a:t>✓</a:t>
              </a:r>
            </a:p>
          </p:txBody>
        </p:sp>
        <p:sp>
          <p:nvSpPr>
            <p:cNvPr id="14" name="TextBox 13"/>
            <p:cNvSpPr txBox="1"/>
            <p:nvPr/>
          </p:nvSpPr>
          <p:spPr>
            <a:xfrm>
              <a:off x="1440180" y="2511801"/>
              <a:ext cx="641201" cy="692497"/>
            </a:xfrm>
            <a:prstGeom prst="rect">
              <a:avLst/>
            </a:prstGeom>
            <a:noFill/>
          </p:spPr>
          <p:txBody>
            <a:bodyPr wrap="none" lIns="0" tIns="0" rIns="0" bIns="0">
              <a:spAutoFit/>
            </a:bodyPr>
            <a:lstStyle/>
            <a:p>
              <a:pPr defTabSz="685800">
                <a:defRPr/>
              </a:pPr>
              <a:r>
                <a:rPr sz="4500" b="1">
                  <a:solidFill>
                    <a:srgbClr val="00345F"/>
                  </a:solidFill>
                  <a:latin typeface="Arial"/>
                </a:rPr>
                <a:t>78</a:t>
              </a:r>
            </a:p>
          </p:txBody>
        </p:sp>
        <p:sp>
          <p:nvSpPr>
            <p:cNvPr id="15" name="TextBox 14"/>
            <p:cNvSpPr txBox="1"/>
            <p:nvPr/>
          </p:nvSpPr>
          <p:spPr>
            <a:xfrm>
              <a:off x="1474470" y="3149596"/>
              <a:ext cx="1489190" cy="144335"/>
            </a:xfrm>
            <a:prstGeom prst="rect">
              <a:avLst/>
            </a:prstGeom>
            <a:noFill/>
          </p:spPr>
          <p:txBody>
            <a:bodyPr wrap="none" lIns="0" tIns="0" rIns="0" bIns="0">
              <a:spAutoFit/>
            </a:bodyPr>
            <a:lstStyle/>
            <a:p>
              <a:pPr defTabSz="685800">
                <a:defRPr/>
              </a:pPr>
              <a:r>
                <a:rPr sz="938" b="1">
                  <a:solidFill>
                    <a:srgbClr val="00345F"/>
                  </a:solidFill>
                  <a:latin typeface="Arial"/>
                </a:rPr>
                <a:t>ACTUACIONES EMITIDAS</a:t>
              </a:r>
            </a:p>
          </p:txBody>
        </p:sp>
        <p:sp>
          <p:nvSpPr>
            <p:cNvPr id="16" name="TextBox 15"/>
            <p:cNvSpPr txBox="1"/>
            <p:nvPr/>
          </p:nvSpPr>
          <p:spPr>
            <a:xfrm>
              <a:off x="861364" y="3629290"/>
              <a:ext cx="2368754" cy="380873"/>
            </a:xfrm>
            <a:prstGeom prst="rect">
              <a:avLst/>
            </a:prstGeom>
            <a:noFill/>
          </p:spPr>
          <p:txBody>
            <a:bodyPr wrap="square" lIns="0" tIns="0" rIns="0" bIns="0">
              <a:spAutoFit/>
            </a:bodyPr>
            <a:lstStyle/>
            <a:p>
              <a:pPr algn="ctr" defTabSz="685800">
                <a:defRPr/>
              </a:pPr>
              <a:r>
                <a:rPr lang="es-ES" sz="825" dirty="0">
                  <a:solidFill>
                    <a:srgbClr val="606973"/>
                  </a:solidFill>
                  <a:latin typeface="Arial"/>
                </a:rPr>
                <a:t>Resoluciones Ministeriales y Autos de Improcedencia, con datos consolidados por recurrente, acto recurrido, ingreso y emisión</a:t>
              </a:r>
              <a:r>
                <a:rPr sz="825" dirty="0">
                  <a:solidFill>
                    <a:srgbClr val="606973"/>
                  </a:solidFill>
                  <a:latin typeface="Arial"/>
                </a:rPr>
                <a:t>.</a:t>
              </a:r>
            </a:p>
          </p:txBody>
        </p:sp>
        <p:pic>
          <p:nvPicPr>
            <p:cNvPr id="17" name="Picture 16" descr="urj_donut.png"/>
            <p:cNvPicPr>
              <a:picLocks noChangeAspect="1"/>
            </p:cNvPicPr>
            <p:nvPr/>
          </p:nvPicPr>
          <p:blipFill>
            <a:blip r:embed="rId2"/>
            <a:stretch>
              <a:fillRect/>
            </a:stretch>
          </p:blipFill>
          <p:spPr>
            <a:xfrm>
              <a:off x="3531870" y="2203191"/>
              <a:ext cx="1885950" cy="1885950"/>
            </a:xfrm>
            <a:prstGeom prst="rect">
              <a:avLst/>
            </a:prstGeom>
          </p:spPr>
        </p:pic>
        <p:sp>
          <p:nvSpPr>
            <p:cNvPr id="18" name="TextBox 17"/>
            <p:cNvSpPr txBox="1"/>
            <p:nvPr/>
          </p:nvSpPr>
          <p:spPr>
            <a:xfrm>
              <a:off x="3844064" y="3972555"/>
              <a:ext cx="1261564" cy="132793"/>
            </a:xfrm>
            <a:prstGeom prst="rect">
              <a:avLst/>
            </a:prstGeom>
            <a:noFill/>
          </p:spPr>
          <p:txBody>
            <a:bodyPr wrap="none" lIns="0" tIns="0" rIns="0" bIns="0">
              <a:spAutoFit/>
            </a:bodyPr>
            <a:lstStyle/>
            <a:p>
              <a:pPr algn="ctr" defTabSz="685800">
                <a:defRPr/>
              </a:pPr>
              <a:r>
                <a:rPr sz="863" b="1">
                  <a:solidFill>
                    <a:srgbClr val="606973"/>
                  </a:solidFill>
                  <a:latin typeface="Arial"/>
                </a:rPr>
                <a:t>32 en 2025  |  46 en 2026</a:t>
              </a:r>
            </a:p>
          </p:txBody>
        </p:sp>
        <p:sp>
          <p:nvSpPr>
            <p:cNvPr id="19" name="Rounded Rectangle 18"/>
            <p:cNvSpPr/>
            <p:nvPr/>
          </p:nvSpPr>
          <p:spPr>
            <a:xfrm>
              <a:off x="5554980" y="2285487"/>
              <a:ext cx="2948940" cy="768096"/>
            </a:xfrm>
            <a:prstGeom prst="roundRect">
              <a:avLst/>
            </a:prstGeom>
            <a:solidFill>
              <a:srgbClr val="FFFFFF"/>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0" name="Rectangle 19"/>
            <p:cNvSpPr/>
            <p:nvPr/>
          </p:nvSpPr>
          <p:spPr>
            <a:xfrm>
              <a:off x="5554980" y="2285487"/>
              <a:ext cx="61722" cy="768096"/>
            </a:xfrm>
            <a:prstGeom prst="rect">
              <a:avLst/>
            </a:prstGeom>
            <a:solidFill>
              <a:srgbClr val="FFC9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1" name="TextBox 20"/>
            <p:cNvSpPr txBox="1"/>
            <p:nvPr/>
          </p:nvSpPr>
          <p:spPr>
            <a:xfrm>
              <a:off x="5705857" y="2367783"/>
              <a:ext cx="298159" cy="323165"/>
            </a:xfrm>
            <a:prstGeom prst="rect">
              <a:avLst/>
            </a:prstGeom>
            <a:noFill/>
          </p:spPr>
          <p:txBody>
            <a:bodyPr wrap="none" lIns="0" tIns="0" rIns="0" bIns="0">
              <a:spAutoFit/>
            </a:bodyPr>
            <a:lstStyle/>
            <a:p>
              <a:pPr defTabSz="685800">
                <a:defRPr/>
              </a:pPr>
              <a:r>
                <a:rPr sz="2100" b="1">
                  <a:solidFill>
                    <a:srgbClr val="00345F"/>
                  </a:solidFill>
                  <a:latin typeface="Arial"/>
                </a:rPr>
                <a:t>32</a:t>
              </a:r>
            </a:p>
          </p:txBody>
        </p:sp>
        <p:sp>
          <p:nvSpPr>
            <p:cNvPr id="22" name="TextBox 21"/>
            <p:cNvSpPr txBox="1"/>
            <p:nvPr/>
          </p:nvSpPr>
          <p:spPr>
            <a:xfrm>
              <a:off x="5719572" y="2676393"/>
              <a:ext cx="647613" cy="124650"/>
            </a:xfrm>
            <a:prstGeom prst="rect">
              <a:avLst/>
            </a:prstGeom>
            <a:noFill/>
          </p:spPr>
          <p:txBody>
            <a:bodyPr wrap="none" lIns="0" tIns="0" rIns="0" bIns="0">
              <a:spAutoFit/>
            </a:bodyPr>
            <a:lstStyle/>
            <a:p>
              <a:pPr defTabSz="685800">
                <a:defRPr/>
              </a:pPr>
              <a:r>
                <a:rPr sz="810" b="1">
                  <a:solidFill>
                    <a:srgbClr val="606973"/>
                  </a:solidFill>
                  <a:latin typeface="Arial"/>
                </a:rPr>
                <a:t>Gestión 2025</a:t>
              </a:r>
            </a:p>
          </p:txBody>
        </p:sp>
        <p:sp>
          <p:nvSpPr>
            <p:cNvPr id="23" name="TextBox 22"/>
            <p:cNvSpPr txBox="1"/>
            <p:nvPr/>
          </p:nvSpPr>
          <p:spPr>
            <a:xfrm>
              <a:off x="5719572" y="2888992"/>
              <a:ext cx="1255152" cy="88935"/>
            </a:xfrm>
            <a:prstGeom prst="rect">
              <a:avLst/>
            </a:prstGeom>
            <a:noFill/>
          </p:spPr>
          <p:txBody>
            <a:bodyPr wrap="none" lIns="0" tIns="0" rIns="0" bIns="0">
              <a:spAutoFit/>
            </a:bodyPr>
            <a:lstStyle/>
            <a:p>
              <a:pPr defTabSz="685800">
                <a:defRPr/>
              </a:pPr>
              <a:r>
                <a:rPr sz="578">
                  <a:solidFill>
                    <a:srgbClr val="606973"/>
                  </a:solidFill>
                  <a:latin typeface="Arial"/>
                </a:rPr>
                <a:t>Resoluciones emitidas desde el 18/11</a:t>
              </a:r>
            </a:p>
          </p:txBody>
        </p:sp>
        <p:sp>
          <p:nvSpPr>
            <p:cNvPr id="24" name="Rounded Rectangle 23"/>
            <p:cNvSpPr/>
            <p:nvPr/>
          </p:nvSpPr>
          <p:spPr>
            <a:xfrm>
              <a:off x="5554980" y="3190743"/>
              <a:ext cx="2948940" cy="768096"/>
            </a:xfrm>
            <a:prstGeom prst="roundRect">
              <a:avLst/>
            </a:prstGeom>
            <a:solidFill>
              <a:srgbClr val="FFFFFF"/>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5" name="Rectangle 24"/>
            <p:cNvSpPr/>
            <p:nvPr/>
          </p:nvSpPr>
          <p:spPr>
            <a:xfrm>
              <a:off x="5554980" y="3190743"/>
              <a:ext cx="61722" cy="768096"/>
            </a:xfrm>
            <a:prstGeom prst="rect">
              <a:avLst/>
            </a:prstGeom>
            <a:solidFill>
              <a:srgbClr val="14A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6" name="TextBox 25"/>
            <p:cNvSpPr txBox="1"/>
            <p:nvPr/>
          </p:nvSpPr>
          <p:spPr>
            <a:xfrm>
              <a:off x="5733289" y="3266181"/>
              <a:ext cx="298159" cy="323165"/>
            </a:xfrm>
            <a:prstGeom prst="rect">
              <a:avLst/>
            </a:prstGeom>
            <a:noFill/>
          </p:spPr>
          <p:txBody>
            <a:bodyPr wrap="none" lIns="0" tIns="0" rIns="0" bIns="0">
              <a:spAutoFit/>
            </a:bodyPr>
            <a:lstStyle/>
            <a:p>
              <a:pPr defTabSz="685800">
                <a:defRPr/>
              </a:pPr>
              <a:r>
                <a:rPr sz="2100" b="1">
                  <a:solidFill>
                    <a:srgbClr val="00345F"/>
                  </a:solidFill>
                  <a:latin typeface="Arial"/>
                </a:rPr>
                <a:t>46</a:t>
              </a:r>
            </a:p>
          </p:txBody>
        </p:sp>
        <p:sp>
          <p:nvSpPr>
            <p:cNvPr id="27" name="TextBox 26"/>
            <p:cNvSpPr txBox="1"/>
            <p:nvPr/>
          </p:nvSpPr>
          <p:spPr>
            <a:xfrm>
              <a:off x="5719572" y="3581649"/>
              <a:ext cx="647613" cy="124650"/>
            </a:xfrm>
            <a:prstGeom prst="rect">
              <a:avLst/>
            </a:prstGeom>
            <a:noFill/>
          </p:spPr>
          <p:txBody>
            <a:bodyPr wrap="none" lIns="0" tIns="0" rIns="0" bIns="0">
              <a:spAutoFit/>
            </a:bodyPr>
            <a:lstStyle/>
            <a:p>
              <a:pPr defTabSz="685800">
                <a:defRPr/>
              </a:pPr>
              <a:r>
                <a:rPr sz="810" b="1">
                  <a:solidFill>
                    <a:srgbClr val="606973"/>
                  </a:solidFill>
                  <a:latin typeface="Arial"/>
                </a:rPr>
                <a:t>Gestión 2026</a:t>
              </a:r>
            </a:p>
          </p:txBody>
        </p:sp>
        <p:sp>
          <p:nvSpPr>
            <p:cNvPr id="28" name="TextBox 27"/>
            <p:cNvSpPr txBox="1"/>
            <p:nvPr/>
          </p:nvSpPr>
          <p:spPr>
            <a:xfrm>
              <a:off x="5719572" y="3794248"/>
              <a:ext cx="1171796" cy="88935"/>
            </a:xfrm>
            <a:prstGeom prst="rect">
              <a:avLst/>
            </a:prstGeom>
            <a:noFill/>
          </p:spPr>
          <p:txBody>
            <a:bodyPr wrap="none" lIns="0" tIns="0" rIns="0" bIns="0">
              <a:spAutoFit/>
            </a:bodyPr>
            <a:lstStyle/>
            <a:p>
              <a:pPr defTabSz="685800">
                <a:defRPr/>
              </a:pPr>
              <a:r>
                <a:rPr sz="578">
                  <a:solidFill>
                    <a:srgbClr val="606973"/>
                  </a:solidFill>
                  <a:latin typeface="Arial"/>
                </a:rPr>
                <a:t>44 RM + 2 Autos de Improcedencia</a:t>
              </a:r>
            </a:p>
          </p:txBody>
        </p:sp>
        <p:sp>
          <p:nvSpPr>
            <p:cNvPr id="29" name="Rounded Rectangle 28"/>
            <p:cNvSpPr/>
            <p:nvPr/>
          </p:nvSpPr>
          <p:spPr>
            <a:xfrm>
              <a:off x="5554980" y="4095999"/>
              <a:ext cx="2948940" cy="768096"/>
            </a:xfrm>
            <a:prstGeom prst="roundRect">
              <a:avLst/>
            </a:prstGeom>
            <a:solidFill>
              <a:srgbClr val="FFFFFF"/>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0" name="Rectangle 29"/>
            <p:cNvSpPr/>
            <p:nvPr/>
          </p:nvSpPr>
          <p:spPr>
            <a:xfrm>
              <a:off x="5554980" y="4095999"/>
              <a:ext cx="61722" cy="768096"/>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1" name="TextBox 30"/>
            <p:cNvSpPr txBox="1"/>
            <p:nvPr/>
          </p:nvSpPr>
          <p:spPr>
            <a:xfrm>
              <a:off x="5705857" y="4178295"/>
              <a:ext cx="298159" cy="323165"/>
            </a:xfrm>
            <a:prstGeom prst="rect">
              <a:avLst/>
            </a:prstGeom>
            <a:noFill/>
          </p:spPr>
          <p:txBody>
            <a:bodyPr wrap="none" lIns="0" tIns="0" rIns="0" bIns="0">
              <a:spAutoFit/>
            </a:bodyPr>
            <a:lstStyle/>
            <a:p>
              <a:pPr defTabSz="685800">
                <a:defRPr/>
              </a:pPr>
              <a:r>
                <a:rPr sz="2100" b="1">
                  <a:solidFill>
                    <a:srgbClr val="00345F"/>
                  </a:solidFill>
                  <a:latin typeface="Arial"/>
                </a:rPr>
                <a:t>55</a:t>
              </a:r>
            </a:p>
          </p:txBody>
        </p:sp>
        <p:sp>
          <p:nvSpPr>
            <p:cNvPr id="32" name="TextBox 31"/>
            <p:cNvSpPr txBox="1"/>
            <p:nvPr/>
          </p:nvSpPr>
          <p:spPr>
            <a:xfrm>
              <a:off x="5719572" y="4486905"/>
              <a:ext cx="1534074" cy="124650"/>
            </a:xfrm>
            <a:prstGeom prst="rect">
              <a:avLst/>
            </a:prstGeom>
            <a:noFill/>
          </p:spPr>
          <p:txBody>
            <a:bodyPr wrap="none" lIns="0" tIns="0" rIns="0" bIns="0">
              <a:spAutoFit/>
            </a:bodyPr>
            <a:lstStyle/>
            <a:p>
              <a:pPr defTabSz="685800">
                <a:defRPr/>
              </a:pPr>
              <a:r>
                <a:rPr sz="810" b="1">
                  <a:solidFill>
                    <a:srgbClr val="606973"/>
                  </a:solidFill>
                  <a:latin typeface="Arial"/>
                </a:rPr>
                <a:t>Procesos rezagados atendidos</a:t>
              </a:r>
            </a:p>
          </p:txBody>
        </p:sp>
        <p:sp>
          <p:nvSpPr>
            <p:cNvPr id="33" name="TextBox 32"/>
            <p:cNvSpPr txBox="1"/>
            <p:nvPr/>
          </p:nvSpPr>
          <p:spPr>
            <a:xfrm>
              <a:off x="5719572" y="4699504"/>
              <a:ext cx="1340110" cy="88935"/>
            </a:xfrm>
            <a:prstGeom prst="rect">
              <a:avLst/>
            </a:prstGeom>
            <a:noFill/>
          </p:spPr>
          <p:txBody>
            <a:bodyPr wrap="none" lIns="0" tIns="0" rIns="0" bIns="0">
              <a:spAutoFit/>
            </a:bodyPr>
            <a:lstStyle/>
            <a:p>
              <a:pPr defTabSz="685800">
                <a:defRPr/>
              </a:pPr>
              <a:r>
                <a:rPr sz="578">
                  <a:solidFill>
                    <a:srgbClr val="606973"/>
                  </a:solidFill>
                  <a:latin typeface="Arial"/>
                </a:rPr>
                <a:t>Correspondientes a anteriores gestiones</a:t>
              </a:r>
            </a:p>
          </p:txBody>
        </p:sp>
        <p:sp>
          <p:nvSpPr>
            <p:cNvPr id="34" name="Rectangle 33"/>
            <p:cNvSpPr/>
            <p:nvPr/>
          </p:nvSpPr>
          <p:spPr>
            <a:xfrm>
              <a:off x="480060" y="5255001"/>
              <a:ext cx="8023860" cy="445770"/>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5" name="TextBox 34"/>
            <p:cNvSpPr txBox="1"/>
            <p:nvPr/>
          </p:nvSpPr>
          <p:spPr>
            <a:xfrm>
              <a:off x="944768" y="5351013"/>
              <a:ext cx="7101303" cy="173124"/>
            </a:xfrm>
            <a:prstGeom prst="rect">
              <a:avLst/>
            </a:prstGeom>
            <a:noFill/>
          </p:spPr>
          <p:txBody>
            <a:bodyPr wrap="none" lIns="0" tIns="0" rIns="0" bIns="0">
              <a:spAutoFit/>
            </a:bodyPr>
            <a:lstStyle/>
            <a:p>
              <a:pPr algn="ctr" defTabSz="685800">
                <a:defRPr/>
              </a:pPr>
              <a:r>
                <a:rPr sz="1125" b="1">
                  <a:solidFill>
                    <a:srgbClr val="FFFFFF"/>
                  </a:solidFill>
                  <a:latin typeface="Arial"/>
                </a:rPr>
                <a:t>Impacto institucional: impulso y cierre de recursos jerárquicos con información trazable y consolidada.</a:t>
              </a:r>
            </a:p>
          </p:txBody>
        </p:sp>
      </p:grpSp>
    </p:spTree>
    <p:extLst>
      <p:ext uri="{BB962C8B-B14F-4D97-AF65-F5344CB8AC3E}">
        <p14:creationId xmlns:p14="http://schemas.microsoft.com/office/powerpoint/2010/main" val="906538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upo 37">
            <a:extLst>
              <a:ext uri="{FF2B5EF4-FFF2-40B4-BE49-F238E27FC236}">
                <a16:creationId xmlns:a16="http://schemas.microsoft.com/office/drawing/2014/main" id="{4DBD2966-218C-624A-B8F3-405F069B2B5F}"/>
              </a:ext>
            </a:extLst>
          </p:cNvPr>
          <p:cNvGrpSpPr/>
          <p:nvPr/>
        </p:nvGrpSpPr>
        <p:grpSpPr>
          <a:xfrm>
            <a:off x="583769" y="1343608"/>
            <a:ext cx="7976461" cy="4711055"/>
            <a:chOff x="377190" y="1097280"/>
            <a:chExt cx="8140446" cy="4546836"/>
          </a:xfrm>
        </p:grpSpPr>
        <p:sp>
          <p:nvSpPr>
            <p:cNvPr id="2" name="Rectangle 1"/>
            <p:cNvSpPr/>
            <p:nvPr/>
          </p:nvSpPr>
          <p:spPr>
            <a:xfrm>
              <a:off x="377190" y="1104138"/>
              <a:ext cx="30861" cy="397764"/>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 name="TextBox 2"/>
            <p:cNvSpPr txBox="1"/>
            <p:nvPr/>
          </p:nvSpPr>
          <p:spPr>
            <a:xfrm>
              <a:off x="493776" y="1097280"/>
              <a:ext cx="4938853" cy="109710"/>
            </a:xfrm>
            <a:prstGeom prst="rect">
              <a:avLst/>
            </a:prstGeom>
            <a:noFill/>
          </p:spPr>
          <p:txBody>
            <a:bodyPr wrap="none" lIns="0" tIns="0" rIns="0" bIns="0">
              <a:spAutoFit/>
            </a:bodyPr>
            <a:lstStyle/>
            <a:p>
              <a:pPr defTabSz="685800">
                <a:defRPr/>
              </a:pPr>
              <a:r>
                <a:rPr sz="713" b="1" dirty="0">
                  <a:solidFill>
                    <a:srgbClr val="606973"/>
                  </a:solidFill>
                  <a:latin typeface="Arial"/>
                </a:rPr>
                <a:t>MINISTERIO DE DESARROLLO PRODUCTIVO, RURAL Y AGUA | DIRECCIÓN GENERAL DE ASUNTOS JURÍDICOS</a:t>
              </a:r>
            </a:p>
          </p:txBody>
        </p:sp>
        <p:sp>
          <p:nvSpPr>
            <p:cNvPr id="4" name="TextBox 3"/>
            <p:cNvSpPr txBox="1"/>
            <p:nvPr/>
          </p:nvSpPr>
          <p:spPr>
            <a:xfrm>
              <a:off x="493777" y="1392174"/>
              <a:ext cx="3996287" cy="311624"/>
            </a:xfrm>
            <a:prstGeom prst="rect">
              <a:avLst/>
            </a:prstGeom>
            <a:noFill/>
          </p:spPr>
          <p:txBody>
            <a:bodyPr wrap="none" lIns="0" tIns="0" rIns="0" bIns="0">
              <a:spAutoFit/>
            </a:bodyPr>
            <a:lstStyle/>
            <a:p>
              <a:pPr defTabSz="685800">
                <a:defRPr/>
              </a:pPr>
              <a:r>
                <a:rPr sz="2025" b="1">
                  <a:solidFill>
                    <a:srgbClr val="00345F"/>
                  </a:solidFill>
                  <a:latin typeface="Arial"/>
                </a:rPr>
                <a:t>Agilización y control de trámites</a:t>
              </a:r>
            </a:p>
          </p:txBody>
        </p:sp>
        <p:sp>
          <p:nvSpPr>
            <p:cNvPr id="5" name="TextBox 4"/>
            <p:cNvSpPr txBox="1"/>
            <p:nvPr/>
          </p:nvSpPr>
          <p:spPr>
            <a:xfrm>
              <a:off x="507492" y="1693926"/>
              <a:ext cx="4411464" cy="155877"/>
            </a:xfrm>
            <a:prstGeom prst="rect">
              <a:avLst/>
            </a:prstGeom>
            <a:noFill/>
          </p:spPr>
          <p:txBody>
            <a:bodyPr wrap="none" lIns="0" tIns="0" rIns="0" bIns="0">
              <a:spAutoFit/>
            </a:bodyPr>
            <a:lstStyle/>
            <a:p>
              <a:pPr defTabSz="685800">
                <a:defRPr/>
              </a:pPr>
              <a:r>
                <a:rPr sz="1013">
                  <a:solidFill>
                    <a:srgbClr val="606973"/>
                  </a:solidFill>
                  <a:latin typeface="Arial"/>
                </a:rPr>
                <a:t>Seguimiento integral de hojas de ruta, admisión, resolución e improcedencia</a:t>
              </a:r>
            </a:p>
          </p:txBody>
        </p:sp>
        <p:sp>
          <p:nvSpPr>
            <p:cNvPr id="6" name="Rounded Rectangle 5"/>
            <p:cNvSpPr/>
            <p:nvPr/>
          </p:nvSpPr>
          <p:spPr>
            <a:xfrm>
              <a:off x="493776" y="2023110"/>
              <a:ext cx="3874770" cy="2366010"/>
            </a:xfrm>
            <a:prstGeom prst="roundRect">
              <a:avLst/>
            </a:prstGeom>
            <a:solidFill>
              <a:srgbClr val="F6F9FC"/>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pic>
          <p:nvPicPr>
            <p:cNvPr id="7" name="Picture 6" descr="urj_bar.png"/>
            <p:cNvPicPr>
              <a:picLocks noChangeAspect="1"/>
            </p:cNvPicPr>
            <p:nvPr/>
          </p:nvPicPr>
          <p:blipFill>
            <a:blip r:embed="rId2"/>
            <a:stretch>
              <a:fillRect/>
            </a:stretch>
          </p:blipFill>
          <p:spPr>
            <a:xfrm>
              <a:off x="630936" y="2242566"/>
              <a:ext cx="3600450" cy="1611630"/>
            </a:xfrm>
            <a:prstGeom prst="rect">
              <a:avLst/>
            </a:prstGeom>
          </p:spPr>
        </p:pic>
        <p:sp>
          <p:nvSpPr>
            <p:cNvPr id="8" name="TextBox 7"/>
            <p:cNvSpPr txBox="1"/>
            <p:nvPr/>
          </p:nvSpPr>
          <p:spPr>
            <a:xfrm>
              <a:off x="1127341" y="3977640"/>
              <a:ext cx="2614498" cy="150041"/>
            </a:xfrm>
            <a:prstGeom prst="rect">
              <a:avLst/>
            </a:prstGeom>
            <a:noFill/>
          </p:spPr>
          <p:txBody>
            <a:bodyPr wrap="none" lIns="0" tIns="0" rIns="0" bIns="0">
              <a:spAutoFit/>
            </a:bodyPr>
            <a:lstStyle/>
            <a:p>
              <a:pPr algn="ctr" defTabSz="685800">
                <a:defRPr/>
              </a:pPr>
              <a:r>
                <a:rPr sz="975" b="1">
                  <a:solidFill>
                    <a:srgbClr val="00345F"/>
                  </a:solidFill>
                  <a:latin typeface="Arial"/>
                </a:rPr>
                <a:t>2026: 46 actuaciones registradas hasta abril</a:t>
              </a:r>
            </a:p>
          </p:txBody>
        </p:sp>
        <p:sp>
          <p:nvSpPr>
            <p:cNvPr id="9" name="Rounded Rectangle 8"/>
            <p:cNvSpPr/>
            <p:nvPr/>
          </p:nvSpPr>
          <p:spPr>
            <a:xfrm>
              <a:off x="4608576" y="2023110"/>
              <a:ext cx="3909060" cy="2366010"/>
            </a:xfrm>
            <a:prstGeom prst="roundRect">
              <a:avLst/>
            </a:prstGeom>
            <a:solidFill>
              <a:srgbClr val="F6F9FC"/>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0" name="TextBox 9"/>
            <p:cNvSpPr txBox="1"/>
            <p:nvPr/>
          </p:nvSpPr>
          <p:spPr>
            <a:xfrm>
              <a:off x="5157496" y="2194560"/>
              <a:ext cx="2818080" cy="178960"/>
            </a:xfrm>
            <a:prstGeom prst="rect">
              <a:avLst/>
            </a:prstGeom>
            <a:noFill/>
          </p:spPr>
          <p:txBody>
            <a:bodyPr wrap="none" lIns="0" tIns="0" rIns="0" bIns="0">
              <a:spAutoFit/>
            </a:bodyPr>
            <a:lstStyle/>
            <a:p>
              <a:pPr algn="ctr" defTabSz="685800">
                <a:defRPr/>
              </a:pPr>
              <a:r>
                <a:rPr sz="1163" b="1">
                  <a:solidFill>
                    <a:srgbClr val="00345F"/>
                  </a:solidFill>
                  <a:latin typeface="Arial"/>
                </a:rPr>
                <a:t>Ruta de atención del recurso jerárquico</a:t>
              </a:r>
            </a:p>
          </p:txBody>
        </p:sp>
        <p:sp>
          <p:nvSpPr>
            <p:cNvPr id="11" name="Rounded Rectangle 10"/>
            <p:cNvSpPr/>
            <p:nvPr/>
          </p:nvSpPr>
          <p:spPr>
            <a:xfrm>
              <a:off x="4937760" y="2734970"/>
              <a:ext cx="449885" cy="230429"/>
            </a:xfrm>
            <a:prstGeom prst="roundRect">
              <a:avLst/>
            </a:prstGeom>
            <a:solidFill>
              <a:srgbClr val="ECF2F8"/>
            </a:solidFill>
            <a:ln w="15240">
              <a:solidFill>
                <a:srgbClr val="0034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2" name="Down Arrow 11"/>
            <p:cNvSpPr/>
            <p:nvPr/>
          </p:nvSpPr>
          <p:spPr>
            <a:xfrm>
              <a:off x="5074920" y="2537461"/>
              <a:ext cx="175565" cy="252374"/>
            </a:xfrm>
            <a:prstGeom prst="downArrow">
              <a:avLst/>
            </a:prstGeom>
            <a:solidFill>
              <a:srgbClr val="14A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3" name="TextBox 12"/>
            <p:cNvSpPr txBox="1"/>
            <p:nvPr/>
          </p:nvSpPr>
          <p:spPr>
            <a:xfrm>
              <a:off x="4960409" y="3175254"/>
              <a:ext cx="503343" cy="322204"/>
            </a:xfrm>
            <a:prstGeom prst="rect">
              <a:avLst/>
            </a:prstGeom>
            <a:noFill/>
          </p:spPr>
          <p:txBody>
            <a:bodyPr wrap="none" lIns="0" tIns="0" rIns="0" bIns="0">
              <a:spAutoFit/>
            </a:bodyPr>
            <a:lstStyle/>
            <a:p>
              <a:pPr algn="ctr" defTabSz="685800">
                <a:defRPr/>
              </a:pPr>
              <a:r>
                <a:rPr sz="698" b="1">
                  <a:solidFill>
                    <a:srgbClr val="606973"/>
                  </a:solidFill>
                  <a:latin typeface="Arial"/>
                </a:rPr>
                <a:t>Recepción /
ingreso al
Ministerio</a:t>
              </a:r>
            </a:p>
          </p:txBody>
        </p:sp>
        <p:sp>
          <p:nvSpPr>
            <p:cNvPr id="14" name="Right Arrow 13"/>
            <p:cNvSpPr/>
            <p:nvPr/>
          </p:nvSpPr>
          <p:spPr>
            <a:xfrm>
              <a:off x="5465826" y="2722626"/>
              <a:ext cx="356616" cy="123444"/>
            </a:xfrm>
            <a:prstGeom prst="rightArrow">
              <a:avLst/>
            </a:prstGeom>
            <a:solidFill>
              <a:srgbClr val="CAD4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5" name="Oval 14"/>
            <p:cNvSpPr/>
            <p:nvPr/>
          </p:nvSpPr>
          <p:spPr>
            <a:xfrm>
              <a:off x="5815584" y="2537460"/>
              <a:ext cx="296265" cy="296265"/>
            </a:xfrm>
            <a:prstGeom prst="ellipse">
              <a:avLst/>
            </a:prstGeom>
            <a:noFill/>
            <a:ln w="25400">
              <a:solidFill>
                <a:srgbClr val="0034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6" name="Rectangle 15"/>
            <p:cNvSpPr/>
            <p:nvPr/>
          </p:nvSpPr>
          <p:spPr>
            <a:xfrm rot="2700000">
              <a:off x="6067959" y="2789835"/>
              <a:ext cx="197510" cy="43891"/>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7" name="TextBox 16"/>
            <p:cNvSpPr txBox="1"/>
            <p:nvPr/>
          </p:nvSpPr>
          <p:spPr>
            <a:xfrm>
              <a:off x="5917581" y="3175254"/>
              <a:ext cx="344646" cy="214802"/>
            </a:xfrm>
            <a:prstGeom prst="rect">
              <a:avLst/>
            </a:prstGeom>
            <a:noFill/>
          </p:spPr>
          <p:txBody>
            <a:bodyPr wrap="none" lIns="0" tIns="0" rIns="0" bIns="0">
              <a:spAutoFit/>
            </a:bodyPr>
            <a:lstStyle/>
            <a:p>
              <a:pPr algn="ctr" defTabSz="685800">
                <a:defRPr/>
              </a:pPr>
              <a:r>
                <a:rPr sz="698" b="1">
                  <a:solidFill>
                    <a:srgbClr val="606973"/>
                  </a:solidFill>
                  <a:latin typeface="Arial"/>
                </a:rPr>
                <a:t>Análisis
jurídico</a:t>
              </a:r>
            </a:p>
          </p:txBody>
        </p:sp>
        <p:sp>
          <p:nvSpPr>
            <p:cNvPr id="18" name="Right Arrow 17"/>
            <p:cNvSpPr/>
            <p:nvPr/>
          </p:nvSpPr>
          <p:spPr>
            <a:xfrm>
              <a:off x="6343650" y="2722626"/>
              <a:ext cx="356616" cy="123444"/>
            </a:xfrm>
            <a:prstGeom prst="rightArrow">
              <a:avLst/>
            </a:prstGeom>
            <a:solidFill>
              <a:srgbClr val="CAD4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19" name="Rounded Rectangle 18"/>
            <p:cNvSpPr/>
            <p:nvPr/>
          </p:nvSpPr>
          <p:spPr>
            <a:xfrm>
              <a:off x="6720840" y="2537460"/>
              <a:ext cx="384047" cy="395021"/>
            </a:xfrm>
            <a:prstGeom prst="roundRect">
              <a:avLst/>
            </a:prstGeom>
            <a:solidFill>
              <a:srgbClr val="ECF2F8"/>
            </a:solidFill>
            <a:ln w="15240">
              <a:solidFill>
                <a:srgbClr val="0034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0" name="TextBox 19"/>
            <p:cNvSpPr txBox="1"/>
            <p:nvPr/>
          </p:nvSpPr>
          <p:spPr>
            <a:xfrm>
              <a:off x="6849421" y="2603297"/>
              <a:ext cx="137858" cy="221599"/>
            </a:xfrm>
            <a:prstGeom prst="rect">
              <a:avLst/>
            </a:prstGeom>
            <a:noFill/>
          </p:spPr>
          <p:txBody>
            <a:bodyPr wrap="none" lIns="0" tIns="0" rIns="0" bIns="0">
              <a:spAutoFit/>
            </a:bodyPr>
            <a:lstStyle/>
            <a:p>
              <a:pPr algn="ctr" defTabSz="685800">
                <a:defRPr/>
              </a:pPr>
              <a:r>
                <a:rPr sz="1440" b="1">
                  <a:solidFill>
                    <a:srgbClr val="14A64A"/>
                  </a:solidFill>
                  <a:latin typeface="Arial"/>
                </a:rPr>
                <a:t>✓</a:t>
              </a:r>
            </a:p>
          </p:txBody>
        </p:sp>
        <p:sp>
          <p:nvSpPr>
            <p:cNvPr id="21" name="TextBox 20"/>
            <p:cNvSpPr txBox="1"/>
            <p:nvPr/>
          </p:nvSpPr>
          <p:spPr>
            <a:xfrm>
              <a:off x="6728078" y="3175254"/>
              <a:ext cx="479298" cy="214802"/>
            </a:xfrm>
            <a:prstGeom prst="rect">
              <a:avLst/>
            </a:prstGeom>
            <a:noFill/>
          </p:spPr>
          <p:txBody>
            <a:bodyPr wrap="none" lIns="0" tIns="0" rIns="0" bIns="0">
              <a:spAutoFit/>
            </a:bodyPr>
            <a:lstStyle/>
            <a:p>
              <a:pPr algn="ctr" defTabSz="685800">
                <a:defRPr/>
              </a:pPr>
              <a:r>
                <a:rPr sz="698" b="1">
                  <a:solidFill>
                    <a:srgbClr val="606973"/>
                  </a:solidFill>
                  <a:latin typeface="Arial"/>
                </a:rPr>
                <a:t>Emisión de
RM / Auto</a:t>
              </a:r>
            </a:p>
          </p:txBody>
        </p:sp>
        <p:sp>
          <p:nvSpPr>
            <p:cNvPr id="22" name="Right Arrow 21"/>
            <p:cNvSpPr/>
            <p:nvPr/>
          </p:nvSpPr>
          <p:spPr>
            <a:xfrm>
              <a:off x="7221474" y="2722626"/>
              <a:ext cx="356616" cy="123444"/>
            </a:xfrm>
            <a:prstGeom prst="rightArrow">
              <a:avLst/>
            </a:prstGeom>
            <a:solidFill>
              <a:srgbClr val="CAD4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3" name="Rectangle 22"/>
            <p:cNvSpPr/>
            <p:nvPr/>
          </p:nvSpPr>
          <p:spPr>
            <a:xfrm>
              <a:off x="7604150" y="2603297"/>
              <a:ext cx="186537" cy="87782"/>
            </a:xfrm>
            <a:prstGeom prst="rect">
              <a:avLst/>
            </a:prstGeom>
            <a:solidFill>
              <a:srgbClr val="FFC9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4" name="Rounded Rectangle 23"/>
            <p:cNvSpPr/>
            <p:nvPr/>
          </p:nvSpPr>
          <p:spPr>
            <a:xfrm>
              <a:off x="7571232" y="2658161"/>
              <a:ext cx="449885" cy="301752"/>
            </a:xfrm>
            <a:prstGeom prst="roundRect">
              <a:avLst/>
            </a:prstGeom>
            <a:solidFill>
              <a:srgbClr val="FFEFB5"/>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5" name="TextBox 24"/>
            <p:cNvSpPr txBox="1"/>
            <p:nvPr/>
          </p:nvSpPr>
          <p:spPr>
            <a:xfrm>
              <a:off x="7588270" y="3175254"/>
              <a:ext cx="514564" cy="214802"/>
            </a:xfrm>
            <a:prstGeom prst="rect">
              <a:avLst/>
            </a:prstGeom>
            <a:noFill/>
          </p:spPr>
          <p:txBody>
            <a:bodyPr wrap="none" lIns="0" tIns="0" rIns="0" bIns="0">
              <a:spAutoFit/>
            </a:bodyPr>
            <a:lstStyle/>
            <a:p>
              <a:pPr algn="ctr" defTabSz="685800">
                <a:defRPr/>
              </a:pPr>
              <a:r>
                <a:rPr sz="698" b="1">
                  <a:solidFill>
                    <a:srgbClr val="606973"/>
                  </a:solidFill>
                  <a:latin typeface="Arial"/>
                </a:rPr>
                <a:t>Notificación
y archivo</a:t>
              </a:r>
            </a:p>
          </p:txBody>
        </p:sp>
        <p:sp>
          <p:nvSpPr>
            <p:cNvPr id="26" name="Rounded Rectangle 25"/>
            <p:cNvSpPr/>
            <p:nvPr/>
          </p:nvSpPr>
          <p:spPr>
            <a:xfrm>
              <a:off x="493776" y="4594860"/>
              <a:ext cx="2482596" cy="617220"/>
            </a:xfrm>
            <a:prstGeom prst="roundRect">
              <a:avLst/>
            </a:prstGeom>
            <a:solidFill>
              <a:srgbClr val="FFFFFF"/>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27" name="TextBox 26"/>
            <p:cNvSpPr txBox="1"/>
            <p:nvPr/>
          </p:nvSpPr>
          <p:spPr>
            <a:xfrm>
              <a:off x="1157282" y="4684014"/>
              <a:ext cx="1183016" cy="150041"/>
            </a:xfrm>
            <a:prstGeom prst="rect">
              <a:avLst/>
            </a:prstGeom>
            <a:noFill/>
          </p:spPr>
          <p:txBody>
            <a:bodyPr wrap="none" lIns="0" tIns="0" rIns="0" bIns="0">
              <a:spAutoFit/>
            </a:bodyPr>
            <a:lstStyle/>
            <a:p>
              <a:pPr algn="ctr" defTabSz="685800">
                <a:defRPr/>
              </a:pPr>
              <a:r>
                <a:rPr sz="975" b="1">
                  <a:solidFill>
                    <a:srgbClr val="00345F"/>
                  </a:solidFill>
                  <a:latin typeface="Arial"/>
                </a:rPr>
                <a:t>Control documental</a:t>
              </a:r>
            </a:p>
          </p:txBody>
        </p:sp>
        <p:sp>
          <p:nvSpPr>
            <p:cNvPr id="28" name="TextBox 27"/>
            <p:cNvSpPr txBox="1"/>
            <p:nvPr/>
          </p:nvSpPr>
          <p:spPr>
            <a:xfrm>
              <a:off x="771760" y="4910328"/>
              <a:ext cx="1954061" cy="109710"/>
            </a:xfrm>
            <a:prstGeom prst="rect">
              <a:avLst/>
            </a:prstGeom>
            <a:noFill/>
          </p:spPr>
          <p:txBody>
            <a:bodyPr wrap="none" lIns="0" tIns="0" rIns="0" bIns="0">
              <a:spAutoFit/>
            </a:bodyPr>
            <a:lstStyle/>
            <a:p>
              <a:pPr algn="ctr" defTabSz="685800">
                <a:defRPr/>
              </a:pPr>
              <a:r>
                <a:rPr sz="713">
                  <a:solidFill>
                    <a:srgbClr val="606973"/>
                  </a:solidFill>
                  <a:latin typeface="Arial"/>
                </a:rPr>
                <a:t>Recurrente + acto recurrido + ingreso + emisión</a:t>
              </a:r>
            </a:p>
          </p:txBody>
        </p:sp>
        <p:sp>
          <p:nvSpPr>
            <p:cNvPr id="29" name="Rounded Rectangle 28"/>
            <p:cNvSpPr/>
            <p:nvPr/>
          </p:nvSpPr>
          <p:spPr>
            <a:xfrm>
              <a:off x="3223260" y="4594860"/>
              <a:ext cx="2482596" cy="617220"/>
            </a:xfrm>
            <a:prstGeom prst="roundRect">
              <a:avLst/>
            </a:prstGeom>
            <a:solidFill>
              <a:srgbClr val="FFFFFF"/>
            </a:solidFill>
            <a:ln w="15240">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0" name="TextBox 29"/>
            <p:cNvSpPr txBox="1"/>
            <p:nvPr/>
          </p:nvSpPr>
          <p:spPr>
            <a:xfrm>
              <a:off x="3972436" y="4684014"/>
              <a:ext cx="984245" cy="150041"/>
            </a:xfrm>
            <a:prstGeom prst="rect">
              <a:avLst/>
            </a:prstGeom>
            <a:noFill/>
          </p:spPr>
          <p:txBody>
            <a:bodyPr wrap="none" lIns="0" tIns="0" rIns="0" bIns="0">
              <a:spAutoFit/>
            </a:bodyPr>
            <a:lstStyle/>
            <a:p>
              <a:pPr algn="ctr" defTabSz="685800">
                <a:defRPr/>
              </a:pPr>
              <a:r>
                <a:rPr sz="975" b="1">
                  <a:solidFill>
                    <a:srgbClr val="00345F"/>
                  </a:solidFill>
                  <a:latin typeface="Arial"/>
                </a:rPr>
                <a:t>Resultados 2026</a:t>
              </a:r>
            </a:p>
          </p:txBody>
        </p:sp>
        <p:sp>
          <p:nvSpPr>
            <p:cNvPr id="31" name="TextBox 30"/>
            <p:cNvSpPr txBox="1"/>
            <p:nvPr/>
          </p:nvSpPr>
          <p:spPr>
            <a:xfrm>
              <a:off x="3757634" y="4910328"/>
              <a:ext cx="1413850" cy="109710"/>
            </a:xfrm>
            <a:prstGeom prst="rect">
              <a:avLst/>
            </a:prstGeom>
            <a:noFill/>
          </p:spPr>
          <p:txBody>
            <a:bodyPr wrap="none" lIns="0" tIns="0" rIns="0" bIns="0">
              <a:spAutoFit/>
            </a:bodyPr>
            <a:lstStyle/>
            <a:p>
              <a:pPr algn="ctr" defTabSz="685800">
                <a:defRPr/>
              </a:pPr>
              <a:r>
                <a:rPr sz="713">
                  <a:solidFill>
                    <a:srgbClr val="606973"/>
                  </a:solidFill>
                  <a:latin typeface="Arial"/>
                </a:rPr>
                <a:t>44 RM + 2 Autos = 46 actuaciones</a:t>
              </a:r>
            </a:p>
          </p:txBody>
        </p:sp>
        <p:sp>
          <p:nvSpPr>
            <p:cNvPr id="32" name="Rounded Rectangle 31"/>
            <p:cNvSpPr/>
            <p:nvPr/>
          </p:nvSpPr>
          <p:spPr>
            <a:xfrm>
              <a:off x="5966459" y="4594860"/>
              <a:ext cx="2537460" cy="617220"/>
            </a:xfrm>
            <a:prstGeom prst="round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3" name="TextBox 32"/>
            <p:cNvSpPr txBox="1"/>
            <p:nvPr/>
          </p:nvSpPr>
          <p:spPr>
            <a:xfrm>
              <a:off x="6767112" y="4684014"/>
              <a:ext cx="936155" cy="150041"/>
            </a:xfrm>
            <a:prstGeom prst="rect">
              <a:avLst/>
            </a:prstGeom>
            <a:noFill/>
          </p:spPr>
          <p:txBody>
            <a:bodyPr wrap="none" lIns="0" tIns="0" rIns="0" bIns="0">
              <a:spAutoFit/>
            </a:bodyPr>
            <a:lstStyle/>
            <a:p>
              <a:pPr algn="ctr" defTabSz="685800">
                <a:defRPr/>
              </a:pPr>
              <a:r>
                <a:rPr sz="975" b="1">
                  <a:solidFill>
                    <a:srgbClr val="FFFFFF"/>
                  </a:solidFill>
                  <a:latin typeface="Arial"/>
                </a:rPr>
                <a:t>Mensaje central</a:t>
              </a:r>
            </a:p>
          </p:txBody>
        </p:sp>
        <p:sp>
          <p:nvSpPr>
            <p:cNvPr id="34" name="TextBox 33"/>
            <p:cNvSpPr txBox="1"/>
            <p:nvPr/>
          </p:nvSpPr>
          <p:spPr>
            <a:xfrm>
              <a:off x="6351133" y="4910328"/>
              <a:ext cx="1768113" cy="109710"/>
            </a:xfrm>
            <a:prstGeom prst="rect">
              <a:avLst/>
            </a:prstGeom>
            <a:noFill/>
          </p:spPr>
          <p:txBody>
            <a:bodyPr wrap="none" lIns="0" tIns="0" rIns="0" bIns="0">
              <a:spAutoFit/>
            </a:bodyPr>
            <a:lstStyle/>
            <a:p>
              <a:pPr algn="ctr" defTabSz="685800">
                <a:defRPr/>
              </a:pPr>
              <a:r>
                <a:rPr sz="713">
                  <a:solidFill>
                    <a:srgbClr val="FFFFFF"/>
                  </a:solidFill>
                  <a:latin typeface="Arial"/>
                </a:rPr>
                <a:t>Mayor trazabilidad y respuesta institucional</a:t>
              </a:r>
            </a:p>
          </p:txBody>
        </p:sp>
        <p:sp>
          <p:nvSpPr>
            <p:cNvPr id="35" name="Rectangle 34"/>
            <p:cNvSpPr/>
            <p:nvPr/>
          </p:nvSpPr>
          <p:spPr>
            <a:xfrm>
              <a:off x="493776" y="5465826"/>
              <a:ext cx="8023860" cy="20574"/>
            </a:xfrm>
            <a:prstGeom prst="rect">
              <a:avLst/>
            </a:prstGeom>
            <a:solidFill>
              <a:srgbClr val="0034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sz="1350">
                <a:solidFill>
                  <a:prstClr val="white"/>
                </a:solidFill>
                <a:latin typeface="Calibri" panose="020F0502020204030204"/>
              </a:endParaRPr>
            </a:p>
          </p:txBody>
        </p:sp>
        <p:sp>
          <p:nvSpPr>
            <p:cNvPr id="36" name="TextBox 35"/>
            <p:cNvSpPr txBox="1"/>
            <p:nvPr/>
          </p:nvSpPr>
          <p:spPr>
            <a:xfrm>
              <a:off x="493776" y="5534406"/>
              <a:ext cx="897682" cy="109710"/>
            </a:xfrm>
            <a:prstGeom prst="rect">
              <a:avLst/>
            </a:prstGeom>
            <a:noFill/>
          </p:spPr>
          <p:txBody>
            <a:bodyPr wrap="none" lIns="0" tIns="0" rIns="0" bIns="0">
              <a:spAutoFit/>
            </a:bodyPr>
            <a:lstStyle/>
            <a:p>
              <a:pPr defTabSz="685800">
                <a:defRPr/>
              </a:pPr>
              <a:r>
                <a:rPr sz="713">
                  <a:solidFill>
                    <a:srgbClr val="606973"/>
                  </a:solidFill>
                  <a:latin typeface="Arial"/>
                </a:rPr>
                <a:t>Al 8 de mayo de 2026</a:t>
              </a:r>
            </a:p>
          </p:txBody>
        </p:sp>
        <p:sp>
          <p:nvSpPr>
            <p:cNvPr id="37" name="TextBox 36"/>
            <p:cNvSpPr txBox="1"/>
            <p:nvPr/>
          </p:nvSpPr>
          <p:spPr>
            <a:xfrm>
              <a:off x="7069231" y="5534406"/>
              <a:ext cx="1434688" cy="109710"/>
            </a:xfrm>
            <a:prstGeom prst="rect">
              <a:avLst/>
            </a:prstGeom>
            <a:noFill/>
          </p:spPr>
          <p:txBody>
            <a:bodyPr wrap="none" lIns="0" tIns="0" rIns="0" bIns="0">
              <a:spAutoFit/>
            </a:bodyPr>
            <a:lstStyle/>
            <a:p>
              <a:pPr algn="r" defTabSz="685800">
                <a:defRPr/>
              </a:pPr>
              <a:r>
                <a:rPr sz="713" b="1">
                  <a:solidFill>
                    <a:srgbClr val="606973"/>
                  </a:solidFill>
                  <a:latin typeface="Arial"/>
                </a:rPr>
                <a:t>Unidad de Recursos Jerárquicos</a:t>
              </a:r>
            </a:p>
          </p:txBody>
        </p:sp>
      </p:grpSp>
    </p:spTree>
    <p:extLst>
      <p:ext uri="{BB962C8B-B14F-4D97-AF65-F5344CB8AC3E}">
        <p14:creationId xmlns:p14="http://schemas.microsoft.com/office/powerpoint/2010/main" val="1997922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6EAE701-2FE7-89DF-79FD-96F201531D17}"/>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276D141-D5C0-5D4D-3A45-63CA453882E4}"/>
              </a:ext>
            </a:extLst>
          </p:cNvPr>
          <p:cNvSpPr/>
          <p:nvPr/>
        </p:nvSpPr>
        <p:spPr>
          <a:xfrm>
            <a:off x="1301003" y="3627950"/>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Viceministerio de Políticas         de Industrialización -VPI</a:t>
            </a:r>
          </a:p>
        </p:txBody>
      </p:sp>
    </p:spTree>
    <p:extLst>
      <p:ext uri="{BB962C8B-B14F-4D97-AF65-F5344CB8AC3E}">
        <p14:creationId xmlns:p14="http://schemas.microsoft.com/office/powerpoint/2010/main" val="1796620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g3dfc0067c72_0_0"/>
          <p:cNvPicPr preferRelativeResize="0"/>
          <p:nvPr/>
        </p:nvPicPr>
        <p:blipFill rotWithShape="1">
          <a:blip r:embed="rId3">
            <a:alphaModFix/>
          </a:blip>
          <a:srcRect r="1390"/>
          <a:stretch/>
        </p:blipFill>
        <p:spPr>
          <a:xfrm>
            <a:off x="0" y="1"/>
            <a:ext cx="9144000" cy="6857999"/>
          </a:xfrm>
          <a:prstGeom prst="rect">
            <a:avLst/>
          </a:prstGeom>
          <a:solidFill>
            <a:srgbClr val="FAF7F7"/>
          </a:solidFill>
          <a:ln>
            <a:noFill/>
          </a:ln>
        </p:spPr>
      </p:pic>
      <p:pic>
        <p:nvPicPr>
          <p:cNvPr id="85" name="Google Shape;85;g3dfc0067c72_0_0"/>
          <p:cNvPicPr preferRelativeResize="0"/>
          <p:nvPr/>
        </p:nvPicPr>
        <p:blipFill>
          <a:blip r:embed="rId4">
            <a:alphaModFix/>
          </a:blip>
          <a:stretch>
            <a:fillRect/>
          </a:stretch>
        </p:blipFill>
        <p:spPr>
          <a:xfrm>
            <a:off x="317241" y="704851"/>
            <a:ext cx="8182947" cy="5276072"/>
          </a:xfrm>
          <a:prstGeom prst="rect">
            <a:avLst/>
          </a:prstGeom>
          <a:noFill/>
          <a:ln>
            <a:noFill/>
          </a:ln>
        </p:spPr>
      </p:pic>
      <p:pic>
        <p:nvPicPr>
          <p:cNvPr id="86" name="Google Shape;86;g3dfc0067c72_0_0"/>
          <p:cNvPicPr preferRelativeResize="0"/>
          <p:nvPr/>
        </p:nvPicPr>
        <p:blipFill>
          <a:blip r:embed="rId5">
            <a:alphaModFix/>
          </a:blip>
          <a:stretch>
            <a:fillRect/>
          </a:stretch>
        </p:blipFill>
        <p:spPr>
          <a:xfrm>
            <a:off x="3630650" y="382350"/>
            <a:ext cx="1835350" cy="1522000"/>
          </a:xfrm>
          <a:prstGeom prst="rect">
            <a:avLst/>
          </a:prstGeom>
          <a:noFill/>
          <a:ln>
            <a:noFill/>
          </a:ln>
        </p:spPr>
      </p:pic>
      <p:sp>
        <p:nvSpPr>
          <p:cNvPr id="3" name="CuadroTexto 2">
            <a:extLst>
              <a:ext uri="{FF2B5EF4-FFF2-40B4-BE49-F238E27FC236}">
                <a16:creationId xmlns:a16="http://schemas.microsoft.com/office/drawing/2014/main" id="{68F6BC2C-8903-00FE-F622-2AFAD048B303}"/>
              </a:ext>
            </a:extLst>
          </p:cNvPr>
          <p:cNvSpPr txBox="1"/>
          <p:nvPr/>
        </p:nvSpPr>
        <p:spPr>
          <a:xfrm>
            <a:off x="550505" y="5103095"/>
            <a:ext cx="7949683" cy="1015663"/>
          </a:xfrm>
          <a:prstGeom prst="rect">
            <a:avLst/>
          </a:prstGeom>
          <a:noFill/>
          <a:ln>
            <a:solidFill>
              <a:schemeClr val="accent1"/>
            </a:solidFill>
          </a:ln>
          <a:effectLst>
            <a:softEdge rad="31750"/>
          </a:effectLst>
          <a:scene3d>
            <a:camera prst="orthographicFront"/>
            <a:lightRig rig="threePt" dir="t"/>
          </a:scene3d>
          <a:sp3d>
            <a:bevelT prst="angle"/>
            <a:bevelB/>
          </a:sp3d>
        </p:spPr>
        <p:txBody>
          <a:bodyPr wrap="square" rtlCol="0">
            <a:spAutoFit/>
          </a:bodyPr>
          <a:lstStyle/>
          <a:p>
            <a:pPr marL="2444750" indent="-2427288" algn="just"/>
            <a:r>
              <a:rPr lang="es-BO" sz="2000" b="1" dirty="0">
                <a:solidFill>
                  <a:srgbClr val="FF0000"/>
                </a:solidFill>
              </a:rPr>
              <a:t>NUEVA MISIÓN: 	</a:t>
            </a:r>
            <a:r>
              <a:rPr lang="es-BO" sz="2000" dirty="0"/>
              <a:t>“</a:t>
            </a:r>
            <a:r>
              <a:rPr lang="es-MX" sz="2000" dirty="0">
                <a:latin typeface="Franklin Gothic Book" panose="020B0503020102020204" pitchFamily="34" charset="0"/>
              </a:rPr>
              <a:t>Generación de Cadenas de valor para sistemas alimentarios y manufactureros, inclusivos y sostenibles”.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7361" y="1036706"/>
            <a:ext cx="7156286" cy="900160"/>
          </a:xfrm>
        </p:spPr>
        <p:txBody>
          <a:bodyPr>
            <a:normAutofit/>
          </a:bodyPr>
          <a:lstStyle/>
          <a:p>
            <a:pPr algn="ctr"/>
            <a:r>
              <a:rPr lang="es-BO" sz="2800" b="1" dirty="0">
                <a:latin typeface="+mn-lt"/>
              </a:rPr>
              <a:t>7 EJES DEL PLAN DE GOBIERNO</a:t>
            </a:r>
          </a:p>
        </p:txBody>
      </p:sp>
      <p:grpSp>
        <p:nvGrpSpPr>
          <p:cNvPr id="4" name="Grupo 3">
            <a:extLst>
              <a:ext uri="{FF2B5EF4-FFF2-40B4-BE49-F238E27FC236}">
                <a16:creationId xmlns:a16="http://schemas.microsoft.com/office/drawing/2014/main" id="{24A9CC4A-1911-694B-BCD0-E0B1A04A7AEC}"/>
              </a:ext>
            </a:extLst>
          </p:cNvPr>
          <p:cNvGrpSpPr/>
          <p:nvPr/>
        </p:nvGrpSpPr>
        <p:grpSpPr>
          <a:xfrm>
            <a:off x="1510551" y="1849010"/>
            <a:ext cx="6392477" cy="4458484"/>
            <a:chOff x="1519882" y="1727712"/>
            <a:chExt cx="6806815" cy="4707238"/>
          </a:xfrm>
        </p:grpSpPr>
        <p:graphicFrame>
          <p:nvGraphicFramePr>
            <p:cNvPr id="3" name="Diagrama 2"/>
            <p:cNvGraphicFramePr/>
            <p:nvPr>
              <p:extLst>
                <p:ext uri="{D42A27DB-BD31-4B8C-83A1-F6EECF244321}">
                  <p14:modId xmlns:p14="http://schemas.microsoft.com/office/powerpoint/2010/main" val="1413702316"/>
                </p:ext>
              </p:extLst>
            </p:nvPr>
          </p:nvGraphicFramePr>
          <p:xfrm>
            <a:off x="1519882" y="1727712"/>
            <a:ext cx="6806815" cy="470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p:nvPr/>
          </p:nvPicPr>
          <p:blipFill>
            <a:blip r:embed="rId7" cstate="print">
              <a:extLst>
                <a:ext uri="{28A0092B-C50C-407E-A947-70E740481C1C}">
                  <a14:useLocalDpi xmlns:a14="http://schemas.microsoft.com/office/drawing/2010/main" val="0"/>
                </a:ext>
              </a:extLst>
            </a:blip>
            <a:stretch>
              <a:fillRect/>
            </a:stretch>
          </p:blipFill>
          <p:spPr>
            <a:xfrm>
              <a:off x="1654657" y="1936866"/>
              <a:ext cx="439186" cy="461777"/>
            </a:xfrm>
            <a:prstGeom prst="rect">
              <a:avLst/>
            </a:prstGeom>
          </p:spPr>
        </p:pic>
        <p:pic>
          <p:nvPicPr>
            <p:cNvPr id="6" name="Imagen 5"/>
            <p:cNvPicPr/>
            <p:nvPr/>
          </p:nvPicPr>
          <p:blipFill>
            <a:blip r:embed="rId7" cstate="print">
              <a:extLst>
                <a:ext uri="{28A0092B-C50C-407E-A947-70E740481C1C}">
                  <a14:useLocalDpi xmlns:a14="http://schemas.microsoft.com/office/drawing/2010/main" val="0"/>
                </a:ext>
              </a:extLst>
            </a:blip>
            <a:stretch>
              <a:fillRect/>
            </a:stretch>
          </p:blipFill>
          <p:spPr>
            <a:xfrm>
              <a:off x="2027582" y="2568040"/>
              <a:ext cx="439186" cy="461777"/>
            </a:xfrm>
            <a:prstGeom prst="rect">
              <a:avLst/>
            </a:prstGeom>
          </p:spPr>
        </p:pic>
        <p:pic>
          <p:nvPicPr>
            <p:cNvPr id="7" name="Imagen 6"/>
            <p:cNvPicPr/>
            <p:nvPr/>
          </p:nvPicPr>
          <p:blipFill>
            <a:blip r:embed="rId7" cstate="print">
              <a:extLst>
                <a:ext uri="{28A0092B-C50C-407E-A947-70E740481C1C}">
                  <a14:useLocalDpi xmlns:a14="http://schemas.microsoft.com/office/drawing/2010/main" val="0"/>
                </a:ext>
              </a:extLst>
            </a:blip>
            <a:stretch>
              <a:fillRect/>
            </a:stretch>
          </p:blipFill>
          <p:spPr>
            <a:xfrm>
              <a:off x="2313435" y="3850442"/>
              <a:ext cx="439186" cy="461777"/>
            </a:xfrm>
            <a:prstGeom prst="rect">
              <a:avLst/>
            </a:prstGeom>
          </p:spPr>
        </p:pic>
        <p:pic>
          <p:nvPicPr>
            <p:cNvPr id="8" name="Imagen 7"/>
            <p:cNvPicPr/>
            <p:nvPr/>
          </p:nvPicPr>
          <p:blipFill>
            <a:blip r:embed="rId7" cstate="print">
              <a:extLst>
                <a:ext uri="{28A0092B-C50C-407E-A947-70E740481C1C}">
                  <a14:useLocalDpi xmlns:a14="http://schemas.microsoft.com/office/drawing/2010/main" val="0"/>
                </a:ext>
              </a:extLst>
            </a:blip>
            <a:stretch>
              <a:fillRect/>
            </a:stretch>
          </p:blipFill>
          <p:spPr>
            <a:xfrm>
              <a:off x="1734169" y="5787227"/>
              <a:ext cx="439186" cy="461777"/>
            </a:xfrm>
            <a:prstGeom prst="rect">
              <a:avLst/>
            </a:prstGeom>
          </p:spPr>
        </p:pic>
        <p:pic>
          <p:nvPicPr>
            <p:cNvPr id="9" name="Imagen 8"/>
            <p:cNvPicPr/>
            <p:nvPr/>
          </p:nvPicPr>
          <p:blipFill>
            <a:blip r:embed="rId7" cstate="print">
              <a:extLst>
                <a:ext uri="{28A0092B-C50C-407E-A947-70E740481C1C}">
                  <a14:useLocalDpi xmlns:a14="http://schemas.microsoft.com/office/drawing/2010/main" val="0"/>
                </a:ext>
              </a:extLst>
            </a:blip>
            <a:stretch>
              <a:fillRect/>
            </a:stretch>
          </p:blipFill>
          <p:spPr>
            <a:xfrm>
              <a:off x="2093843" y="5142696"/>
              <a:ext cx="439186" cy="461777"/>
            </a:xfrm>
            <a:prstGeom prst="rect">
              <a:avLst/>
            </a:prstGeom>
          </p:spPr>
        </p:pic>
      </p:grpSp>
    </p:spTree>
    <p:extLst>
      <p:ext uri="{BB962C8B-B14F-4D97-AF65-F5344CB8AC3E}">
        <p14:creationId xmlns:p14="http://schemas.microsoft.com/office/powerpoint/2010/main" val="3751067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dfc0067c72_0_48"/>
          <p:cNvSpPr txBox="1">
            <a:spLocks noGrp="1"/>
          </p:cNvSpPr>
          <p:nvPr>
            <p:ph type="title"/>
          </p:nvPr>
        </p:nvSpPr>
        <p:spPr>
          <a:xfrm>
            <a:off x="3638939" y="377216"/>
            <a:ext cx="4885023" cy="13257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F7F7F"/>
              </a:buClr>
              <a:buSzPts val="2800"/>
              <a:buFont typeface="Arial"/>
              <a:buNone/>
            </a:pPr>
            <a:r>
              <a:rPr lang="es-ES" sz="2200" b="1" dirty="0">
                <a:latin typeface="+mn-lt"/>
                <a:ea typeface="Century Gothic"/>
                <a:cs typeface="Century Gothic"/>
                <a:sym typeface="Century Gothic"/>
              </a:rPr>
              <a:t>VICEMINISTERIO DE</a:t>
            </a:r>
            <a:br>
              <a:rPr lang="es-ES" sz="2200" b="1" dirty="0">
                <a:latin typeface="+mn-lt"/>
                <a:ea typeface="Century Gothic"/>
                <a:cs typeface="Century Gothic"/>
                <a:sym typeface="Century Gothic"/>
              </a:rPr>
            </a:br>
            <a:r>
              <a:rPr lang="es-ES" sz="2200" b="1" dirty="0">
                <a:latin typeface="+mn-lt"/>
                <a:ea typeface="Century Gothic"/>
                <a:cs typeface="Century Gothic"/>
                <a:sym typeface="Century Gothic"/>
              </a:rPr>
              <a:t>POLÍTICAS DE INDUSTRIALIZACIÓN </a:t>
            </a:r>
            <a:br>
              <a:rPr lang="es-ES" sz="2200" b="1" dirty="0">
                <a:latin typeface="+mn-lt"/>
                <a:ea typeface="Century Gothic"/>
                <a:cs typeface="Century Gothic"/>
                <a:sym typeface="Century Gothic"/>
              </a:rPr>
            </a:br>
            <a:r>
              <a:rPr lang="es-ES" sz="2200" b="1" dirty="0">
                <a:latin typeface="+mn-lt"/>
                <a:ea typeface="Century Gothic"/>
                <a:cs typeface="Century Gothic"/>
                <a:sym typeface="Century Gothic"/>
              </a:rPr>
              <a:t>OBJETIVOS ESTRATÉGICOS </a:t>
            </a:r>
            <a:endParaRPr sz="3800" dirty="0">
              <a:latin typeface="+mn-lt"/>
            </a:endParaRPr>
          </a:p>
        </p:txBody>
      </p:sp>
      <p:graphicFrame>
        <p:nvGraphicFramePr>
          <p:cNvPr id="2" name="Diagrama 1">
            <a:extLst>
              <a:ext uri="{FF2B5EF4-FFF2-40B4-BE49-F238E27FC236}">
                <a16:creationId xmlns:a16="http://schemas.microsoft.com/office/drawing/2014/main" id="{3E41C7CC-482C-87ED-AE9F-2E4A2BBCBC83}"/>
              </a:ext>
            </a:extLst>
          </p:cNvPr>
          <p:cNvGraphicFramePr/>
          <p:nvPr>
            <p:extLst>
              <p:ext uri="{D42A27DB-BD31-4B8C-83A1-F6EECF244321}">
                <p14:modId xmlns:p14="http://schemas.microsoft.com/office/powerpoint/2010/main" val="818878786"/>
              </p:ext>
            </p:extLst>
          </p:nvPr>
        </p:nvGraphicFramePr>
        <p:xfrm>
          <a:off x="1292765" y="1702916"/>
          <a:ext cx="6558470" cy="4417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3dfc0067c72_15_33"/>
          <p:cNvSpPr>
            <a:spLocks noGrp="1"/>
          </p:cNvSpPr>
          <p:nvPr>
            <p:ph type="body" idx="1"/>
          </p:nvPr>
        </p:nvSpPr>
        <p:spPr>
          <a:xfrm>
            <a:off x="1562100" y="4392517"/>
            <a:ext cx="6996024" cy="1644868"/>
          </a:xfrm>
          <a:prstGeom prst="flowChartAlternateProcess">
            <a:avLst/>
          </a:prstGeom>
          <a:solidFill>
            <a:srgbClr val="FFF1AB"/>
          </a:solidFill>
          <a:ln w="9525" cap="flat" cmpd="sng">
            <a:solidFill>
              <a:srgbClr val="FFBE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t" anchorCtr="0">
            <a:normAutofit/>
          </a:bodyPr>
          <a:lstStyle/>
          <a:p>
            <a:pPr marL="0" lvl="0" indent="0" algn="ctr" rtl="0">
              <a:lnSpc>
                <a:spcPct val="80000"/>
              </a:lnSpc>
              <a:spcBef>
                <a:spcPts val="1000"/>
              </a:spcBef>
              <a:spcAft>
                <a:spcPts val="0"/>
              </a:spcAft>
              <a:buSzPts val="1800"/>
              <a:buNone/>
            </a:pPr>
            <a:r>
              <a:rPr lang="es-ES" sz="2000" b="1" u="sng" dirty="0">
                <a:solidFill>
                  <a:srgbClr val="FF0000"/>
                </a:solidFill>
                <a:latin typeface="Century Gothic"/>
                <a:ea typeface="Century Gothic"/>
                <a:cs typeface="Century Gothic"/>
                <a:sym typeface="Century Gothic"/>
              </a:rPr>
              <a:t>NUEVO MODELO </a:t>
            </a:r>
          </a:p>
          <a:p>
            <a:pPr marL="0" lvl="0" indent="0" algn="just" rtl="0">
              <a:lnSpc>
                <a:spcPct val="80000"/>
              </a:lnSpc>
              <a:spcBef>
                <a:spcPts val="1000"/>
              </a:spcBef>
              <a:spcAft>
                <a:spcPts val="0"/>
              </a:spcAft>
              <a:buSzPts val="1800"/>
              <a:buNone/>
            </a:pPr>
            <a:r>
              <a:rPr lang="es-ES" sz="1400" i="1" dirty="0">
                <a:latin typeface="Century Gothic"/>
                <a:ea typeface="Century Gothic"/>
                <a:cs typeface="Century Gothic"/>
                <a:sym typeface="Century Gothic"/>
              </a:rPr>
              <a:t>Desarrollo basado en cadenas de valor integradas a través de las Alianzas Público – Privadas – Comunitarias, aprovechando la infraestructura administrada, generando zonas económicas especiales para la atracción de inversión privada.</a:t>
            </a:r>
          </a:p>
        </p:txBody>
      </p:sp>
      <p:sp>
        <p:nvSpPr>
          <p:cNvPr id="93" name="Google Shape;93;g3dfc0067c72_15_33"/>
          <p:cNvSpPr/>
          <p:nvPr/>
        </p:nvSpPr>
        <p:spPr>
          <a:xfrm>
            <a:off x="1562100" y="1748736"/>
            <a:ext cx="6929924" cy="612897"/>
          </a:xfrm>
          <a:prstGeom prst="flowChartAlternateProcess">
            <a:avLst/>
          </a:prstGeom>
          <a:solidFill>
            <a:srgbClr val="FAF7F7"/>
          </a:solidFill>
          <a:ln w="9525" cap="flat" cmpd="sng">
            <a:solidFill>
              <a:srgbClr val="A1A1A1"/>
            </a:solidFill>
            <a:prstDash val="solid"/>
            <a:round/>
            <a:headEnd type="none" w="sm" len="sm"/>
            <a:tailEnd type="none" w="sm" len="sm"/>
          </a:ln>
          <a:effectLst>
            <a:outerShdw blurRad="40000" dist="20000" dir="5400000" rotWithShape="0">
              <a:srgbClr val="000000">
                <a:alpha val="38040"/>
              </a:srgbClr>
            </a:outerShdw>
          </a:effectLst>
        </p:spPr>
        <p:txBody>
          <a:bodyPr spcFirstLastPara="1" wrap="square" lIns="91425" tIns="45700" rIns="91425" bIns="45700" anchor="t"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2400" b="1" dirty="0">
                <a:solidFill>
                  <a:schemeClr val="dk1"/>
                </a:solidFill>
                <a:ea typeface="Century Gothic"/>
                <a:cs typeface="Century Gothic"/>
                <a:sym typeface="Century Gothic"/>
              </a:rPr>
              <a:t>OBJETIVO</a:t>
            </a:r>
            <a:r>
              <a:rPr lang="es-ES" sz="2400" b="1" i="0" u="none" strike="noStrike" cap="none" dirty="0">
                <a:solidFill>
                  <a:schemeClr val="dk1"/>
                </a:solidFill>
                <a:ea typeface="Century Gothic"/>
                <a:cs typeface="Century Gothic"/>
                <a:sym typeface="Century Gothic"/>
              </a:rPr>
              <a:t> DE LA DIRECCIÓN</a:t>
            </a:r>
            <a:endParaRPr sz="2400" b="0" i="0" u="none" strike="noStrike" cap="none" dirty="0">
              <a:solidFill>
                <a:schemeClr val="dk1"/>
              </a:solidFill>
              <a:ea typeface="Arial"/>
              <a:cs typeface="Arial"/>
              <a:sym typeface="Arial"/>
            </a:endParaRPr>
          </a:p>
        </p:txBody>
      </p:sp>
      <p:pic>
        <p:nvPicPr>
          <p:cNvPr id="94" name="Google Shape;94;g3dfc0067c72_15_33"/>
          <p:cNvPicPr preferRelativeResize="0"/>
          <p:nvPr/>
        </p:nvPicPr>
        <p:blipFill rotWithShape="1">
          <a:blip r:embed="rId3">
            <a:alphaModFix/>
          </a:blip>
          <a:srcRect/>
          <a:stretch/>
        </p:blipFill>
        <p:spPr>
          <a:xfrm>
            <a:off x="605324" y="2865218"/>
            <a:ext cx="810056" cy="741377"/>
          </a:xfrm>
          <a:prstGeom prst="rect">
            <a:avLst/>
          </a:prstGeom>
          <a:noFill/>
          <a:ln>
            <a:noFill/>
          </a:ln>
        </p:spPr>
      </p:pic>
      <p:pic>
        <p:nvPicPr>
          <p:cNvPr id="95" name="Google Shape;95;g3dfc0067c72_15_33"/>
          <p:cNvPicPr preferRelativeResize="0"/>
          <p:nvPr/>
        </p:nvPicPr>
        <p:blipFill rotWithShape="1">
          <a:blip r:embed="rId4">
            <a:alphaModFix/>
          </a:blip>
          <a:srcRect/>
          <a:stretch/>
        </p:blipFill>
        <p:spPr>
          <a:xfrm>
            <a:off x="585876" y="4688409"/>
            <a:ext cx="920858" cy="858545"/>
          </a:xfrm>
          <a:prstGeom prst="rect">
            <a:avLst/>
          </a:prstGeom>
          <a:noFill/>
          <a:ln>
            <a:noFill/>
          </a:ln>
        </p:spPr>
      </p:pic>
      <p:sp>
        <p:nvSpPr>
          <p:cNvPr id="96" name="Google Shape;96;g3dfc0067c72_15_33"/>
          <p:cNvSpPr txBox="1">
            <a:spLocks noGrp="1"/>
          </p:cNvSpPr>
          <p:nvPr>
            <p:ph type="title"/>
          </p:nvPr>
        </p:nvSpPr>
        <p:spPr>
          <a:xfrm>
            <a:off x="605324" y="1157869"/>
            <a:ext cx="7886700" cy="525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7F7F7F"/>
              </a:buClr>
              <a:buSzPts val="2800"/>
              <a:buFont typeface="Arial"/>
              <a:buNone/>
            </a:pPr>
            <a:r>
              <a:rPr lang="es-ES" sz="2300" b="1" dirty="0">
                <a:latin typeface="+mn-lt"/>
                <a:ea typeface="Century Gothic"/>
                <a:cs typeface="Century Gothic"/>
                <a:sym typeface="Century Gothic"/>
              </a:rPr>
              <a:t>DIRECCIÓN GENERAL DE DESARROLLO INDUSTRIAL</a:t>
            </a:r>
            <a:endParaRPr sz="2300" b="1" dirty="0">
              <a:latin typeface="+mn-lt"/>
            </a:endParaRPr>
          </a:p>
        </p:txBody>
      </p:sp>
      <p:sp>
        <p:nvSpPr>
          <p:cNvPr id="97" name="Google Shape;97;g3dfc0067c72_15_33"/>
          <p:cNvSpPr/>
          <p:nvPr/>
        </p:nvSpPr>
        <p:spPr>
          <a:xfrm>
            <a:off x="1562100" y="2685028"/>
            <a:ext cx="6996024" cy="1487944"/>
          </a:xfrm>
          <a:prstGeom prst="flowChartAlternateProcess">
            <a:avLst/>
          </a:prstGeom>
          <a:solidFill>
            <a:srgbClr val="FAF7F7"/>
          </a:solidFill>
          <a:ln w="9525" cap="flat" cmpd="sng">
            <a:solidFill>
              <a:srgbClr val="A1A1A1"/>
            </a:solidFill>
            <a:prstDash val="solid"/>
            <a:round/>
            <a:headEnd type="none" w="sm" len="sm"/>
            <a:tailEnd type="none" w="sm" len="sm"/>
          </a:ln>
          <a:effectLst>
            <a:outerShdw blurRad="40000" dist="20000" dir="5400000" rotWithShape="0">
              <a:srgbClr val="000000">
                <a:alpha val="38040"/>
              </a:srgbClr>
            </a:outerShdw>
          </a:effectLst>
        </p:spPr>
        <p:txBody>
          <a:bodyPr spcFirstLastPara="1" wrap="square" lIns="91425" tIns="45700" rIns="91425" bIns="45700" anchor="t"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2000" b="1" i="0" u="sng" strike="noStrike" cap="none" dirty="0">
                <a:solidFill>
                  <a:schemeClr val="dk1"/>
                </a:solidFill>
                <a:latin typeface="Century Gothic"/>
                <a:ea typeface="Century Gothic"/>
                <a:cs typeface="Century Gothic"/>
                <a:sym typeface="Century Gothic"/>
              </a:rPr>
              <a:t>ACTUAL</a:t>
            </a:r>
            <a:endParaRPr sz="1400" b="0" i="0" u="none" strike="noStrike" cap="none" dirty="0">
              <a:solidFill>
                <a:schemeClr val="dk1"/>
              </a:solidFill>
              <a:latin typeface="Arial"/>
              <a:ea typeface="Arial"/>
              <a:cs typeface="Arial"/>
              <a:sym typeface="Arial"/>
            </a:endParaRPr>
          </a:p>
          <a:p>
            <a:pPr marL="0" marR="0" lvl="0" indent="0" algn="just" rtl="0">
              <a:lnSpc>
                <a:spcPct val="90000"/>
              </a:lnSpc>
              <a:spcBef>
                <a:spcPts val="1000"/>
              </a:spcBef>
              <a:spcAft>
                <a:spcPts val="0"/>
              </a:spcAft>
              <a:buClr>
                <a:schemeClr val="dk1"/>
              </a:buClr>
              <a:buSzPts val="1800"/>
              <a:buFont typeface="Arial"/>
              <a:buNone/>
            </a:pPr>
            <a:r>
              <a:rPr lang="es-ES" sz="1400" b="0" i="1" u="none" strike="noStrike" cap="none" dirty="0">
                <a:solidFill>
                  <a:schemeClr val="dk1"/>
                </a:solidFill>
                <a:latin typeface="Century Gothic"/>
                <a:ea typeface="Century Gothic"/>
                <a:cs typeface="Century Gothic"/>
                <a:sym typeface="Century Gothic"/>
              </a:rPr>
              <a:t>Tradicionalmente ha sido una Dirección dedicada a recopilar información de l</a:t>
            </a:r>
            <a:r>
              <a:rPr lang="es-ES" sz="1400" i="1" dirty="0">
                <a:solidFill>
                  <a:schemeClr val="dk1"/>
                </a:solidFill>
                <a:latin typeface="Century Gothic"/>
                <a:ea typeface="Century Gothic"/>
                <a:cs typeface="Century Gothic"/>
                <a:sym typeface="Century Gothic"/>
              </a:rPr>
              <a:t>as empresas públicas bajo tuición, elaboración de proyectos y control al sector oleaginoso y zonas industriales.</a:t>
            </a:r>
            <a:endParaRPr sz="1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1800"/>
              <a:buFont typeface="Arial"/>
              <a:buNone/>
            </a:pPr>
            <a:endParaRPr sz="1600" b="0" i="1" u="none" strike="noStrike" cap="none" dirty="0">
              <a:solidFill>
                <a:schemeClr val="dk1"/>
              </a:solidFill>
              <a:latin typeface="Century Gothic"/>
              <a:ea typeface="Century Gothic"/>
              <a:cs typeface="Century Gothic"/>
              <a:sym typeface="Century Gothic"/>
            </a:endParaRPr>
          </a:p>
          <a:p>
            <a:pPr marL="0" marR="0" lvl="0" indent="0" algn="ctr" rtl="0">
              <a:lnSpc>
                <a:spcPct val="90000"/>
              </a:lnSpc>
              <a:spcBef>
                <a:spcPts val="1000"/>
              </a:spcBef>
              <a:spcAft>
                <a:spcPts val="0"/>
              </a:spcAft>
              <a:buClr>
                <a:schemeClr val="dk1"/>
              </a:buClr>
              <a:buSzPts val="1800"/>
              <a:buFont typeface="Arial"/>
              <a:buNone/>
            </a:pPr>
            <a:endParaRPr sz="1600" b="0" i="1" u="none" strike="noStrike" cap="none" dirty="0">
              <a:solidFill>
                <a:schemeClr val="dk1"/>
              </a:solidFill>
              <a:latin typeface="Century Gothic"/>
              <a:ea typeface="Century Gothic"/>
              <a:cs typeface="Century Gothic"/>
              <a:sym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3dfc0067c72_27_13"/>
          <p:cNvSpPr txBox="1"/>
          <p:nvPr/>
        </p:nvSpPr>
        <p:spPr>
          <a:xfrm>
            <a:off x="3933274" y="459598"/>
            <a:ext cx="4700249" cy="1352648"/>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s-ES" sz="2200" b="1" dirty="0">
                <a:solidFill>
                  <a:schemeClr val="dk1"/>
                </a:solidFill>
                <a:ea typeface="Arial Black"/>
                <a:cs typeface="Arial Black"/>
                <a:sym typeface="Arial Black"/>
              </a:rPr>
              <a:t>DINAMIZACIÓN DE LOS SECTORES PRODUCTIVOS A TRAVÉS DE LAS EMPRESAS PÚBLICAS</a:t>
            </a:r>
            <a:endParaRPr sz="2200" b="1" dirty="0">
              <a:solidFill>
                <a:schemeClr val="dk1"/>
              </a:solidFill>
              <a:ea typeface="Arial Black"/>
              <a:cs typeface="Arial Black"/>
              <a:sym typeface="Arial Black"/>
            </a:endParaRPr>
          </a:p>
        </p:txBody>
      </p:sp>
      <p:sp>
        <p:nvSpPr>
          <p:cNvPr id="104" name="Google Shape;104;g3dfc0067c72_27_13"/>
          <p:cNvSpPr txBox="1"/>
          <p:nvPr/>
        </p:nvSpPr>
        <p:spPr>
          <a:xfrm>
            <a:off x="641418" y="1352228"/>
            <a:ext cx="4614000" cy="53857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900" b="1" dirty="0">
                <a:solidFill>
                  <a:schemeClr val="dk1"/>
                </a:solidFill>
                <a:ea typeface="Arial Black"/>
                <a:cs typeface="Arial Black"/>
                <a:sym typeface="Arial Black"/>
              </a:rPr>
              <a:t>METAS PROGRAMADAS PARA EL 2026</a:t>
            </a:r>
            <a:endParaRPr sz="1900" b="1" dirty="0">
              <a:solidFill>
                <a:schemeClr val="dk1"/>
              </a:solidFill>
              <a:ea typeface="Arial Black"/>
              <a:cs typeface="Arial Black"/>
              <a:sym typeface="Arial Black"/>
            </a:endParaRPr>
          </a:p>
        </p:txBody>
      </p:sp>
      <p:pic>
        <p:nvPicPr>
          <p:cNvPr id="105" name="Google Shape;105;g3dfc0067c72_27_13"/>
          <p:cNvPicPr preferRelativeResize="0"/>
          <p:nvPr/>
        </p:nvPicPr>
        <p:blipFill>
          <a:blip r:embed="rId3">
            <a:alphaModFix/>
          </a:blip>
          <a:stretch>
            <a:fillRect/>
          </a:stretch>
        </p:blipFill>
        <p:spPr>
          <a:xfrm>
            <a:off x="838201" y="1928354"/>
            <a:ext cx="3962276" cy="695950"/>
          </a:xfrm>
          <a:prstGeom prst="rect">
            <a:avLst/>
          </a:prstGeom>
          <a:noFill/>
          <a:ln>
            <a:noFill/>
          </a:ln>
        </p:spPr>
      </p:pic>
      <p:pic>
        <p:nvPicPr>
          <p:cNvPr id="106" name="Google Shape;106;g3dfc0067c72_27_13"/>
          <p:cNvPicPr preferRelativeResize="0"/>
          <p:nvPr/>
        </p:nvPicPr>
        <p:blipFill>
          <a:blip r:embed="rId4">
            <a:alphaModFix/>
          </a:blip>
          <a:stretch>
            <a:fillRect/>
          </a:stretch>
        </p:blipFill>
        <p:spPr>
          <a:xfrm>
            <a:off x="1075176" y="2004279"/>
            <a:ext cx="706825" cy="585150"/>
          </a:xfrm>
          <a:prstGeom prst="rect">
            <a:avLst/>
          </a:prstGeom>
          <a:noFill/>
          <a:ln>
            <a:noFill/>
          </a:ln>
        </p:spPr>
      </p:pic>
      <p:sp>
        <p:nvSpPr>
          <p:cNvPr id="107" name="Google Shape;107;g3dfc0067c72_27_13"/>
          <p:cNvSpPr txBox="1"/>
          <p:nvPr/>
        </p:nvSpPr>
        <p:spPr>
          <a:xfrm>
            <a:off x="1782001" y="1873554"/>
            <a:ext cx="30000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600" b="1" dirty="0">
                <a:solidFill>
                  <a:schemeClr val="dk1"/>
                </a:solidFill>
                <a:latin typeface="Century Gothic"/>
                <a:ea typeface="Century Gothic"/>
                <a:cs typeface="Century Gothic"/>
                <a:sym typeface="Century Gothic"/>
              </a:rPr>
              <a:t>Asociación Público - Privada (</a:t>
            </a:r>
            <a:r>
              <a:rPr lang="es-ES" sz="1600" b="1" dirty="0" err="1">
                <a:solidFill>
                  <a:schemeClr val="dk1"/>
                </a:solidFill>
                <a:latin typeface="Century Gothic"/>
                <a:ea typeface="Century Gothic"/>
                <a:cs typeface="Century Gothic"/>
                <a:sym typeface="Century Gothic"/>
              </a:rPr>
              <a:t>APPs</a:t>
            </a:r>
            <a:r>
              <a:rPr lang="es-ES" sz="1600" b="1" dirty="0">
                <a:solidFill>
                  <a:schemeClr val="dk1"/>
                </a:solidFill>
                <a:latin typeface="Century Gothic"/>
                <a:ea typeface="Century Gothic"/>
                <a:cs typeface="Century Gothic"/>
                <a:sym typeface="Century Gothic"/>
              </a:rPr>
              <a:t>)</a:t>
            </a:r>
            <a:endParaRPr sz="1600" b="1" dirty="0">
              <a:solidFill>
                <a:schemeClr val="dk1"/>
              </a:solidFill>
              <a:latin typeface="Century Gothic"/>
              <a:ea typeface="Century Gothic"/>
              <a:cs typeface="Century Gothic"/>
              <a:sym typeface="Century Gothic"/>
            </a:endParaRPr>
          </a:p>
        </p:txBody>
      </p:sp>
      <p:pic>
        <p:nvPicPr>
          <p:cNvPr id="108" name="Google Shape;108;g3dfc0067c72_27_13"/>
          <p:cNvPicPr preferRelativeResize="0"/>
          <p:nvPr/>
        </p:nvPicPr>
        <p:blipFill>
          <a:blip r:embed="rId5">
            <a:alphaModFix/>
          </a:blip>
          <a:stretch>
            <a:fillRect/>
          </a:stretch>
        </p:blipFill>
        <p:spPr>
          <a:xfrm>
            <a:off x="6294285" y="2004279"/>
            <a:ext cx="2292000" cy="1523583"/>
          </a:xfrm>
          <a:prstGeom prst="ellipse">
            <a:avLst/>
          </a:prstGeom>
          <a:noFill/>
          <a:ln>
            <a:noFill/>
          </a:ln>
        </p:spPr>
      </p:pic>
      <p:grpSp>
        <p:nvGrpSpPr>
          <p:cNvPr id="2" name="Grupo 1">
            <a:extLst>
              <a:ext uri="{FF2B5EF4-FFF2-40B4-BE49-F238E27FC236}">
                <a16:creationId xmlns:a16="http://schemas.microsoft.com/office/drawing/2014/main" id="{774B407A-23A4-394C-BF07-9AA57EBAA817}"/>
              </a:ext>
            </a:extLst>
          </p:cNvPr>
          <p:cNvGrpSpPr/>
          <p:nvPr/>
        </p:nvGrpSpPr>
        <p:grpSpPr>
          <a:xfrm>
            <a:off x="1466533" y="2680630"/>
            <a:ext cx="1528593" cy="821733"/>
            <a:chOff x="1466533" y="2680630"/>
            <a:chExt cx="1528593" cy="821733"/>
          </a:xfrm>
        </p:grpSpPr>
        <p:pic>
          <p:nvPicPr>
            <p:cNvPr id="109" name="Google Shape;109;g3dfc0067c72_27_13"/>
            <p:cNvPicPr preferRelativeResize="0"/>
            <p:nvPr/>
          </p:nvPicPr>
          <p:blipFill>
            <a:blip r:embed="rId6">
              <a:alphaModFix/>
            </a:blip>
            <a:stretch>
              <a:fillRect/>
            </a:stretch>
          </p:blipFill>
          <p:spPr>
            <a:xfrm>
              <a:off x="1466533" y="2704227"/>
              <a:ext cx="1264083" cy="739297"/>
            </a:xfrm>
            <a:prstGeom prst="rect">
              <a:avLst/>
            </a:prstGeom>
            <a:noFill/>
            <a:ln>
              <a:noFill/>
            </a:ln>
          </p:spPr>
        </p:pic>
        <p:sp>
          <p:nvSpPr>
            <p:cNvPr id="110" name="Google Shape;110;g3dfc0067c72_27_13"/>
            <p:cNvSpPr txBox="1"/>
            <p:nvPr/>
          </p:nvSpPr>
          <p:spPr>
            <a:xfrm>
              <a:off x="1521032" y="2680630"/>
              <a:ext cx="1474094" cy="82173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ES" sz="1200" b="1" dirty="0">
                  <a:solidFill>
                    <a:schemeClr val="dk1"/>
                  </a:solidFill>
                  <a:latin typeface="Century Gothic"/>
                  <a:ea typeface="Century Gothic"/>
                  <a:cs typeface="Century Gothic"/>
                  <a:sym typeface="Century Gothic"/>
                </a:rPr>
                <a:t>ENVIBOL CARTONBOL</a:t>
              </a:r>
              <a:endParaRPr sz="1200" b="1"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s-ES" sz="1200" b="1" dirty="0">
                  <a:solidFill>
                    <a:schemeClr val="dk1"/>
                  </a:solidFill>
                  <a:latin typeface="Century Gothic"/>
                  <a:ea typeface="Century Gothic"/>
                  <a:cs typeface="Century Gothic"/>
                  <a:sym typeface="Century Gothic"/>
                </a:rPr>
                <a:t>PAPELBOL</a:t>
              </a:r>
              <a:endParaRPr sz="1200" b="1" dirty="0">
                <a:solidFill>
                  <a:schemeClr val="dk1"/>
                </a:solidFill>
                <a:latin typeface="Century Gothic"/>
                <a:ea typeface="Century Gothic"/>
                <a:cs typeface="Century Gothic"/>
                <a:sym typeface="Century Gothic"/>
              </a:endParaRPr>
            </a:p>
          </p:txBody>
        </p:sp>
      </p:grpSp>
      <p:sp>
        <p:nvSpPr>
          <p:cNvPr id="111" name="Google Shape;111;g3dfc0067c72_27_13"/>
          <p:cNvSpPr txBox="1"/>
          <p:nvPr/>
        </p:nvSpPr>
        <p:spPr>
          <a:xfrm>
            <a:off x="2957760" y="2700050"/>
            <a:ext cx="3198834" cy="821733"/>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200" dirty="0">
                <a:solidFill>
                  <a:schemeClr val="dk1"/>
                </a:solidFill>
                <a:latin typeface="Century Gothic"/>
                <a:ea typeface="Century Gothic"/>
                <a:cs typeface="Century Gothic"/>
                <a:sym typeface="Century Gothic"/>
              </a:rPr>
              <a:t>Contratos a largo plazo para provisión de productos con </a:t>
            </a:r>
            <a:r>
              <a:rPr lang="es-ES" sz="1200" b="1" dirty="0">
                <a:solidFill>
                  <a:schemeClr val="dk1"/>
                </a:solidFill>
                <a:latin typeface="Century Gothic"/>
                <a:ea typeface="Century Gothic"/>
                <a:cs typeface="Century Gothic"/>
                <a:sym typeface="Century Gothic"/>
              </a:rPr>
              <a:t>EMBOL, CBN, COFAR, YPFB y otros.</a:t>
            </a:r>
            <a:endParaRPr sz="1200" b="1" dirty="0">
              <a:solidFill>
                <a:schemeClr val="dk1"/>
              </a:solidFill>
              <a:latin typeface="Century Gothic"/>
              <a:ea typeface="Century Gothic"/>
              <a:cs typeface="Century Gothic"/>
              <a:sym typeface="Century Gothic"/>
            </a:endParaRPr>
          </a:p>
        </p:txBody>
      </p:sp>
      <p:pic>
        <p:nvPicPr>
          <p:cNvPr id="112" name="Google Shape;112;g3dfc0067c72_27_13"/>
          <p:cNvPicPr preferRelativeResize="0"/>
          <p:nvPr/>
        </p:nvPicPr>
        <p:blipFill>
          <a:blip r:embed="rId7">
            <a:alphaModFix/>
          </a:blip>
          <a:stretch>
            <a:fillRect/>
          </a:stretch>
        </p:blipFill>
        <p:spPr>
          <a:xfrm>
            <a:off x="740062" y="3578109"/>
            <a:ext cx="2385693" cy="1488923"/>
          </a:xfrm>
          <a:prstGeom prst="ellipse">
            <a:avLst/>
          </a:prstGeom>
          <a:noFill/>
          <a:ln>
            <a:noFill/>
          </a:ln>
        </p:spPr>
      </p:pic>
      <p:pic>
        <p:nvPicPr>
          <p:cNvPr id="113" name="Google Shape;113;g3dfc0067c72_27_13"/>
          <p:cNvPicPr preferRelativeResize="0"/>
          <p:nvPr/>
        </p:nvPicPr>
        <p:blipFill>
          <a:blip r:embed="rId8">
            <a:alphaModFix/>
          </a:blip>
          <a:stretch>
            <a:fillRect/>
          </a:stretch>
        </p:blipFill>
        <p:spPr>
          <a:xfrm>
            <a:off x="3406000" y="3840900"/>
            <a:ext cx="3437163" cy="1034099"/>
          </a:xfrm>
          <a:prstGeom prst="rect">
            <a:avLst/>
          </a:prstGeom>
          <a:noFill/>
          <a:ln>
            <a:noFill/>
          </a:ln>
        </p:spPr>
      </p:pic>
      <p:pic>
        <p:nvPicPr>
          <p:cNvPr id="114" name="Google Shape;114;g3dfc0067c72_27_13"/>
          <p:cNvPicPr preferRelativeResize="0"/>
          <p:nvPr/>
        </p:nvPicPr>
        <p:blipFill>
          <a:blip r:embed="rId9">
            <a:alphaModFix/>
          </a:blip>
          <a:stretch>
            <a:fillRect/>
          </a:stretch>
        </p:blipFill>
        <p:spPr>
          <a:xfrm>
            <a:off x="3568937" y="3953551"/>
            <a:ext cx="728675" cy="742350"/>
          </a:xfrm>
          <a:prstGeom prst="rect">
            <a:avLst/>
          </a:prstGeom>
          <a:noFill/>
          <a:ln>
            <a:noFill/>
          </a:ln>
        </p:spPr>
      </p:pic>
      <p:sp>
        <p:nvSpPr>
          <p:cNvPr id="115" name="Google Shape;115;g3dfc0067c72_27_13"/>
          <p:cNvSpPr txBox="1"/>
          <p:nvPr/>
        </p:nvSpPr>
        <p:spPr>
          <a:xfrm>
            <a:off x="4124131" y="3840900"/>
            <a:ext cx="2672044"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600" b="1" dirty="0">
                <a:solidFill>
                  <a:schemeClr val="dk1"/>
                </a:solidFill>
                <a:latin typeface="Century Gothic"/>
                <a:ea typeface="Century Gothic"/>
                <a:cs typeface="Century Gothic"/>
                <a:sym typeface="Century Gothic"/>
              </a:rPr>
              <a:t>Coadyuvar a la gestión productiva y financiera de las empresas</a:t>
            </a:r>
            <a:endParaRPr sz="1600" b="1" dirty="0">
              <a:solidFill>
                <a:schemeClr val="dk1"/>
              </a:solidFill>
              <a:latin typeface="Century Gothic"/>
              <a:ea typeface="Century Gothic"/>
              <a:cs typeface="Century Gothic"/>
              <a:sym typeface="Century Gothic"/>
            </a:endParaRPr>
          </a:p>
        </p:txBody>
      </p:sp>
      <p:sp>
        <p:nvSpPr>
          <p:cNvPr id="116" name="Google Shape;116;g3dfc0067c72_27_13"/>
          <p:cNvSpPr txBox="1"/>
          <p:nvPr/>
        </p:nvSpPr>
        <p:spPr>
          <a:xfrm>
            <a:off x="6909844" y="3618368"/>
            <a:ext cx="1905205" cy="135264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ES" sz="1100" b="1" dirty="0">
                <a:solidFill>
                  <a:schemeClr val="dk1"/>
                </a:solidFill>
                <a:latin typeface="Century Gothic"/>
                <a:ea typeface="Century Gothic"/>
                <a:cs typeface="Century Gothic"/>
                <a:sym typeface="Century Gothic"/>
              </a:rPr>
              <a:t>Garantizar la operatividad </a:t>
            </a:r>
            <a:r>
              <a:rPr lang="es-ES" sz="1100" dirty="0">
                <a:solidFill>
                  <a:schemeClr val="dk1"/>
                </a:solidFill>
                <a:latin typeface="Century Gothic"/>
                <a:ea typeface="Century Gothic"/>
                <a:cs typeface="Century Gothic"/>
                <a:sym typeface="Century Gothic"/>
              </a:rPr>
              <a:t>de las empresas y se coadyuva a </a:t>
            </a:r>
            <a:r>
              <a:rPr lang="es-ES" sz="1100" b="1" dirty="0">
                <a:solidFill>
                  <a:schemeClr val="dk1"/>
                </a:solidFill>
                <a:latin typeface="Century Gothic"/>
                <a:ea typeface="Century Gothic"/>
                <a:cs typeface="Century Gothic"/>
                <a:sym typeface="Century Gothic"/>
              </a:rPr>
              <a:t>generar ingresos y empleos</a:t>
            </a:r>
            <a:r>
              <a:rPr lang="es-ES" sz="1100" dirty="0">
                <a:solidFill>
                  <a:schemeClr val="dk1"/>
                </a:solidFill>
                <a:latin typeface="Century Gothic"/>
                <a:ea typeface="Century Gothic"/>
                <a:cs typeface="Century Gothic"/>
                <a:sym typeface="Century Gothic"/>
              </a:rPr>
              <a:t> mediante las empresas productivas.</a:t>
            </a:r>
            <a:endParaRPr sz="1100" dirty="0">
              <a:solidFill>
                <a:schemeClr val="dk1"/>
              </a:solidFill>
              <a:latin typeface="Century Gothic"/>
              <a:ea typeface="Century Gothic"/>
              <a:cs typeface="Century Gothic"/>
              <a:sym typeface="Century Gothic"/>
            </a:endParaRPr>
          </a:p>
        </p:txBody>
      </p:sp>
      <p:pic>
        <p:nvPicPr>
          <p:cNvPr id="117" name="Google Shape;117;g3dfc0067c72_27_13"/>
          <p:cNvPicPr preferRelativeResize="0"/>
          <p:nvPr/>
        </p:nvPicPr>
        <p:blipFill>
          <a:blip r:embed="rId10">
            <a:alphaModFix/>
          </a:blip>
          <a:stretch>
            <a:fillRect/>
          </a:stretch>
        </p:blipFill>
        <p:spPr>
          <a:xfrm>
            <a:off x="6364735" y="5067032"/>
            <a:ext cx="2221550" cy="1448100"/>
          </a:xfrm>
          <a:prstGeom prst="ellipse">
            <a:avLst/>
          </a:prstGeom>
          <a:noFill/>
          <a:ln>
            <a:noFill/>
          </a:ln>
        </p:spPr>
      </p:pic>
      <p:pic>
        <p:nvPicPr>
          <p:cNvPr id="118" name="Google Shape;118;g3dfc0067c72_27_13"/>
          <p:cNvPicPr preferRelativeResize="0"/>
          <p:nvPr/>
        </p:nvPicPr>
        <p:blipFill>
          <a:blip r:embed="rId11">
            <a:alphaModFix/>
          </a:blip>
          <a:stretch>
            <a:fillRect/>
          </a:stretch>
        </p:blipFill>
        <p:spPr>
          <a:xfrm>
            <a:off x="740061" y="5217308"/>
            <a:ext cx="3629603" cy="1098069"/>
          </a:xfrm>
          <a:prstGeom prst="rect">
            <a:avLst/>
          </a:prstGeom>
          <a:noFill/>
          <a:ln>
            <a:noFill/>
          </a:ln>
        </p:spPr>
      </p:pic>
      <p:pic>
        <p:nvPicPr>
          <p:cNvPr id="119" name="Google Shape;119;g3dfc0067c72_27_13"/>
          <p:cNvPicPr preferRelativeResize="0"/>
          <p:nvPr/>
        </p:nvPicPr>
        <p:blipFill>
          <a:blip r:embed="rId12">
            <a:alphaModFix/>
          </a:blip>
          <a:stretch>
            <a:fillRect/>
          </a:stretch>
        </p:blipFill>
        <p:spPr>
          <a:xfrm>
            <a:off x="876337" y="5410134"/>
            <a:ext cx="819750" cy="648050"/>
          </a:xfrm>
          <a:prstGeom prst="rect">
            <a:avLst/>
          </a:prstGeom>
          <a:noFill/>
          <a:ln>
            <a:noFill/>
          </a:ln>
        </p:spPr>
      </p:pic>
      <p:sp>
        <p:nvSpPr>
          <p:cNvPr id="120" name="Google Shape;120;g3dfc0067c72_27_13"/>
          <p:cNvSpPr txBox="1"/>
          <p:nvPr/>
        </p:nvSpPr>
        <p:spPr>
          <a:xfrm>
            <a:off x="1614092" y="5281278"/>
            <a:ext cx="2802143" cy="103409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600" b="1" dirty="0">
                <a:solidFill>
                  <a:schemeClr val="dk1"/>
                </a:solidFill>
                <a:latin typeface="Century Gothic"/>
                <a:ea typeface="Century Gothic"/>
                <a:cs typeface="Century Gothic"/>
                <a:sym typeface="Century Gothic"/>
              </a:rPr>
              <a:t>Diagnóstico a las plantas industriales de las empresas bajo tuición</a:t>
            </a:r>
            <a:endParaRPr sz="1600" b="1" dirty="0">
              <a:solidFill>
                <a:schemeClr val="dk1"/>
              </a:solidFill>
              <a:latin typeface="Century Gothic"/>
              <a:ea typeface="Century Gothic"/>
              <a:cs typeface="Century Gothic"/>
              <a:sym typeface="Century Gothic"/>
            </a:endParaRPr>
          </a:p>
        </p:txBody>
      </p:sp>
      <p:sp>
        <p:nvSpPr>
          <p:cNvPr id="121" name="Google Shape;121;g3dfc0067c72_27_13"/>
          <p:cNvSpPr txBox="1"/>
          <p:nvPr/>
        </p:nvSpPr>
        <p:spPr>
          <a:xfrm>
            <a:off x="4514693" y="5067032"/>
            <a:ext cx="1907688" cy="135264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ES" sz="1100" dirty="0">
                <a:solidFill>
                  <a:schemeClr val="dk1"/>
                </a:solidFill>
                <a:latin typeface="Century Gothic"/>
                <a:ea typeface="Century Gothic"/>
                <a:cs typeface="Century Gothic"/>
                <a:sym typeface="Century Gothic"/>
              </a:rPr>
              <a:t>Identificar las debilidades y oportunidades para </a:t>
            </a:r>
            <a:r>
              <a:rPr lang="es-ES" sz="1100" b="1" dirty="0">
                <a:solidFill>
                  <a:schemeClr val="dk1"/>
                </a:solidFill>
                <a:latin typeface="Century Gothic"/>
                <a:ea typeface="Century Gothic"/>
                <a:cs typeface="Century Gothic"/>
                <a:sym typeface="Century Gothic"/>
              </a:rPr>
              <a:t>fortalecer los sectores industriales </a:t>
            </a:r>
            <a:r>
              <a:rPr lang="es-ES" sz="1100" dirty="0">
                <a:solidFill>
                  <a:schemeClr val="dk1"/>
                </a:solidFill>
                <a:latin typeface="Century Gothic"/>
                <a:ea typeface="Century Gothic"/>
                <a:cs typeface="Century Gothic"/>
                <a:sym typeface="Century Gothic"/>
              </a:rPr>
              <a:t>y generar competitividad</a:t>
            </a:r>
            <a:endParaRPr sz="1100" dirty="0">
              <a:solidFill>
                <a:schemeClr val="dk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3dfc0067c72_24_16"/>
          <p:cNvSpPr/>
          <p:nvPr/>
        </p:nvSpPr>
        <p:spPr>
          <a:xfrm>
            <a:off x="4571999" y="230880"/>
            <a:ext cx="3989592" cy="945356"/>
          </a:xfrm>
          <a:prstGeom prst="roundRect">
            <a:avLst>
              <a:gd name="adj" fmla="val 16667"/>
            </a:avLst>
          </a:prstGeom>
          <a:solidFill>
            <a:schemeClr val="lt1"/>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accent4"/>
              </a:buClr>
              <a:buSzPts val="1600"/>
              <a:buFont typeface="Century Gothic"/>
              <a:buNone/>
            </a:pPr>
            <a:r>
              <a:rPr lang="es-ES" sz="2000" b="1" i="0" u="none" strike="noStrike" cap="none" dirty="0">
                <a:solidFill>
                  <a:schemeClr val="dk1"/>
                </a:solidFill>
                <a:ea typeface="Century Gothic"/>
                <a:cs typeface="Century Gothic"/>
                <a:sym typeface="Century Gothic"/>
              </a:rPr>
              <a:t>UNIDAD DE </a:t>
            </a:r>
            <a:r>
              <a:rPr lang="es-ES" sz="2000" b="1" i="0" u="none" strike="noStrike" cap="none" dirty="0" smtClean="0">
                <a:solidFill>
                  <a:schemeClr val="dk1"/>
                </a:solidFill>
                <a:ea typeface="Century Gothic"/>
                <a:cs typeface="Century Gothic"/>
                <a:sym typeface="Century Gothic"/>
              </a:rPr>
              <a:t>GESTIÓN </a:t>
            </a:r>
            <a:r>
              <a:rPr lang="es-ES" sz="2000" b="1" i="0" u="none" strike="noStrike" cap="none" dirty="0">
                <a:solidFill>
                  <a:schemeClr val="dk1"/>
                </a:solidFill>
                <a:ea typeface="Century Gothic"/>
                <a:cs typeface="Century Gothic"/>
                <a:sym typeface="Century Gothic"/>
              </a:rPr>
              <a:t>DE PROYECTOS INDUSTRIALES - UGPI</a:t>
            </a:r>
            <a:endParaRPr sz="2000" b="0" i="0" u="none" strike="noStrike" cap="none" dirty="0">
              <a:solidFill>
                <a:schemeClr val="dk1"/>
              </a:solidFill>
              <a:ea typeface="Century Gothic"/>
              <a:cs typeface="Century Gothic"/>
              <a:sym typeface="Century Gothic"/>
            </a:endParaRPr>
          </a:p>
        </p:txBody>
      </p:sp>
      <p:sp>
        <p:nvSpPr>
          <p:cNvPr id="141" name="Google Shape;141;g3dfc0067c72_24_16"/>
          <p:cNvSpPr/>
          <p:nvPr/>
        </p:nvSpPr>
        <p:spPr>
          <a:xfrm>
            <a:off x="892740" y="1251221"/>
            <a:ext cx="7078893" cy="408578"/>
          </a:xfrm>
          <a:prstGeom prst="flowChartAlternateProcess">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s-ES" sz="1800" b="1" i="0" u="none" strike="noStrike" cap="none" dirty="0">
                <a:solidFill>
                  <a:schemeClr val="dk1"/>
                </a:solidFill>
                <a:latin typeface="Century Gothic"/>
                <a:ea typeface="Century Gothic"/>
                <a:cs typeface="Century Gothic"/>
                <a:sym typeface="Century Gothic"/>
              </a:rPr>
              <a:t>Se proyecta generar Empleos directos e Indirectos</a:t>
            </a:r>
            <a:endParaRPr dirty="0"/>
          </a:p>
        </p:txBody>
      </p:sp>
      <p:sp>
        <p:nvSpPr>
          <p:cNvPr id="149" name="Google Shape;149;g3dfc0067c72_24_16"/>
          <p:cNvSpPr txBox="1"/>
          <p:nvPr/>
        </p:nvSpPr>
        <p:spPr>
          <a:xfrm>
            <a:off x="892739" y="4242467"/>
            <a:ext cx="4562895" cy="21236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ES" sz="1200" b="1" i="0" u="none" strike="noStrike" cap="none" dirty="0">
                <a:solidFill>
                  <a:srgbClr val="000000"/>
                </a:solidFill>
                <a:latin typeface="Century Gothic"/>
                <a:ea typeface="Century Gothic"/>
                <a:cs typeface="Century Gothic"/>
                <a:sym typeface="Century Gothic"/>
              </a:rPr>
              <a:t>Impacto:</a:t>
            </a:r>
            <a:endParaRPr sz="1200" dirty="0"/>
          </a:p>
          <a:p>
            <a:pPr marL="0" marR="0" lvl="0" indent="0" algn="just" rtl="0">
              <a:lnSpc>
                <a:spcPct val="100000"/>
              </a:lnSpc>
              <a:spcBef>
                <a:spcPts val="0"/>
              </a:spcBef>
              <a:spcAft>
                <a:spcPts val="0"/>
              </a:spcAft>
              <a:buNone/>
            </a:pPr>
            <a:r>
              <a:rPr lang="es-ES" sz="1200" b="0" i="0" u="none" strike="noStrike" cap="none" dirty="0">
                <a:solidFill>
                  <a:srgbClr val="000000"/>
                </a:solidFill>
                <a:latin typeface="Century Gothic"/>
                <a:ea typeface="Century Gothic"/>
                <a:cs typeface="Century Gothic"/>
                <a:sym typeface="Century Gothic"/>
              </a:rPr>
              <a:t>La inversión pública en agroindustria, alimentos, cárnicos y cemento dinamiza toda la cadena productiva: fortalece al pequeño productor, mejora la competitividad industrial, garantiza alimentos inocuos y genera empleo calificado. El cemento, como habilitador clave, construye la infraestructura que hace posible todo lo demás. </a:t>
            </a:r>
            <a:endParaRPr sz="1200" b="0" i="0" u="none" strike="noStrike" cap="none" dirty="0">
              <a:solidFill>
                <a:srgbClr val="000000"/>
              </a:solidFill>
              <a:latin typeface="Century Gothic"/>
              <a:ea typeface="Century Gothic"/>
              <a:cs typeface="Century Gothic"/>
              <a:sym typeface="Century Gothic"/>
            </a:endParaRPr>
          </a:p>
          <a:p>
            <a:pPr marL="0" marR="0" lvl="0" indent="0" algn="just" rtl="0">
              <a:lnSpc>
                <a:spcPct val="100000"/>
              </a:lnSpc>
              <a:spcBef>
                <a:spcPts val="0"/>
              </a:spcBef>
              <a:spcAft>
                <a:spcPts val="0"/>
              </a:spcAft>
              <a:buNone/>
            </a:pPr>
            <a:endParaRPr sz="1200" dirty="0">
              <a:latin typeface="Century Gothic"/>
              <a:ea typeface="Century Gothic"/>
              <a:cs typeface="Century Gothic"/>
              <a:sym typeface="Century Gothic"/>
            </a:endParaRPr>
          </a:p>
          <a:p>
            <a:pPr marL="0" marR="0" lvl="0" indent="0" algn="just" rtl="0">
              <a:lnSpc>
                <a:spcPct val="100000"/>
              </a:lnSpc>
              <a:spcBef>
                <a:spcPts val="0"/>
              </a:spcBef>
              <a:spcAft>
                <a:spcPts val="0"/>
              </a:spcAft>
              <a:buNone/>
            </a:pPr>
            <a:r>
              <a:rPr lang="es-ES" sz="1200" b="1" i="0" u="none" strike="noStrike" cap="none" dirty="0">
                <a:solidFill>
                  <a:srgbClr val="000000"/>
                </a:solidFill>
                <a:latin typeface="Century Gothic"/>
                <a:ea typeface="Century Gothic"/>
                <a:cs typeface="Century Gothic"/>
                <a:sym typeface="Century Gothic"/>
              </a:rPr>
              <a:t>Resultado: </a:t>
            </a:r>
            <a:endParaRPr sz="1200" dirty="0"/>
          </a:p>
          <a:p>
            <a:pPr marL="0" marR="0" lvl="0" indent="0" algn="just" rtl="0">
              <a:lnSpc>
                <a:spcPct val="100000"/>
              </a:lnSpc>
              <a:spcBef>
                <a:spcPts val="0"/>
              </a:spcBef>
              <a:spcAft>
                <a:spcPts val="0"/>
              </a:spcAft>
              <a:buNone/>
            </a:pPr>
            <a:r>
              <a:rPr lang="es-ES" sz="1200" b="0" i="0" u="none" strike="noStrike" cap="none" dirty="0">
                <a:solidFill>
                  <a:srgbClr val="000000"/>
                </a:solidFill>
                <a:latin typeface="Century Gothic"/>
                <a:ea typeface="Century Gothic"/>
                <a:cs typeface="Century Gothic"/>
                <a:sym typeface="Century Gothic"/>
              </a:rPr>
              <a:t>Más desarrollo local, menos importaciones y mayor soberanía productiva en cada territorio.</a:t>
            </a:r>
            <a:endParaRPr sz="1200" b="0" i="0" u="none" strike="noStrike" cap="none" dirty="0">
              <a:solidFill>
                <a:srgbClr val="000000"/>
              </a:solidFill>
              <a:latin typeface="Century Gothic"/>
              <a:ea typeface="Century Gothic"/>
              <a:cs typeface="Century Gothic"/>
              <a:sym typeface="Century Gothic"/>
            </a:endParaRPr>
          </a:p>
        </p:txBody>
      </p:sp>
      <p:pic>
        <p:nvPicPr>
          <p:cNvPr id="150" name="Google Shape;150;g3dfc0067c72_24_16"/>
          <p:cNvPicPr preferRelativeResize="0"/>
          <p:nvPr/>
        </p:nvPicPr>
        <p:blipFill>
          <a:blip r:embed="rId3">
            <a:alphaModFix/>
          </a:blip>
          <a:stretch>
            <a:fillRect/>
          </a:stretch>
        </p:blipFill>
        <p:spPr>
          <a:xfrm>
            <a:off x="5581028" y="3232725"/>
            <a:ext cx="3016559" cy="3016559"/>
          </a:xfrm>
          <a:prstGeom prst="rect">
            <a:avLst/>
          </a:prstGeom>
          <a:noFill/>
          <a:ln>
            <a:noFill/>
          </a:ln>
        </p:spPr>
      </p:pic>
      <p:pic>
        <p:nvPicPr>
          <p:cNvPr id="140" name="Google Shape;140;g3dfc0067c72_24_16" descr="bolivia mapa. mapa de bolivia en conjunto 40350884 Vector en Vecteezy"/>
          <p:cNvPicPr preferRelativeResize="0"/>
          <p:nvPr/>
        </p:nvPicPr>
        <p:blipFill rotWithShape="1">
          <a:blip r:embed="rId4">
            <a:alphaModFix/>
          </a:blip>
          <a:srcRect l="50000"/>
          <a:stretch/>
        </p:blipFill>
        <p:spPr>
          <a:xfrm>
            <a:off x="6268628" y="1755192"/>
            <a:ext cx="1540086" cy="1551015"/>
          </a:xfrm>
          <a:prstGeom prst="rect">
            <a:avLst/>
          </a:prstGeom>
          <a:noFill/>
          <a:ln>
            <a:noFill/>
          </a:ln>
        </p:spPr>
      </p:pic>
      <p:grpSp>
        <p:nvGrpSpPr>
          <p:cNvPr id="2" name="Grupo 1">
            <a:extLst>
              <a:ext uri="{FF2B5EF4-FFF2-40B4-BE49-F238E27FC236}">
                <a16:creationId xmlns:a16="http://schemas.microsoft.com/office/drawing/2014/main" id="{C7B9BD87-EF75-5D4C-B8ED-870745AF4B38}"/>
              </a:ext>
            </a:extLst>
          </p:cNvPr>
          <p:cNvGrpSpPr/>
          <p:nvPr/>
        </p:nvGrpSpPr>
        <p:grpSpPr>
          <a:xfrm>
            <a:off x="1156996" y="1675092"/>
            <a:ext cx="4501193" cy="2335330"/>
            <a:chOff x="825938" y="1703346"/>
            <a:chExt cx="4804259" cy="2291783"/>
          </a:xfrm>
        </p:grpSpPr>
        <p:sp>
          <p:nvSpPr>
            <p:cNvPr id="142" name="Google Shape;142;g3dfc0067c72_24_16"/>
            <p:cNvSpPr txBox="1"/>
            <p:nvPr/>
          </p:nvSpPr>
          <p:spPr>
            <a:xfrm>
              <a:off x="2189414" y="1795042"/>
              <a:ext cx="344078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Directos: 	891</a:t>
              </a:r>
              <a:endParaRPr dirty="0"/>
            </a:p>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Indirectos:	3.942</a:t>
              </a:r>
              <a:endParaRPr sz="1400" b="1" i="0" u="none" strike="noStrike" cap="none" dirty="0">
                <a:solidFill>
                  <a:schemeClr val="dk1"/>
                </a:solidFill>
                <a:latin typeface="Century Gothic"/>
                <a:ea typeface="Century Gothic"/>
                <a:cs typeface="Century Gothic"/>
                <a:sym typeface="Century Gothic"/>
              </a:endParaRPr>
            </a:p>
          </p:txBody>
        </p:sp>
        <p:pic>
          <p:nvPicPr>
            <p:cNvPr id="143" name="Google Shape;143;g3dfc0067c72_24_16" descr="Inicio - Pagina WEB de la EBA"/>
            <p:cNvPicPr preferRelativeResize="0"/>
            <p:nvPr/>
          </p:nvPicPr>
          <p:blipFill rotWithShape="1">
            <a:blip r:embed="rId5">
              <a:alphaModFix/>
            </a:blip>
            <a:srcRect/>
            <a:stretch/>
          </p:blipFill>
          <p:spPr>
            <a:xfrm>
              <a:off x="892740" y="1703346"/>
              <a:ext cx="1254004" cy="602836"/>
            </a:xfrm>
            <a:prstGeom prst="rect">
              <a:avLst/>
            </a:prstGeom>
            <a:noFill/>
            <a:ln>
              <a:noFill/>
            </a:ln>
          </p:spPr>
        </p:pic>
        <p:pic>
          <p:nvPicPr>
            <p:cNvPr id="144" name="Google Shape;144;g3dfc0067c72_24_16" descr="Analisis FODA - EMAPA"/>
            <p:cNvPicPr preferRelativeResize="0"/>
            <p:nvPr/>
          </p:nvPicPr>
          <p:blipFill rotWithShape="1">
            <a:blip r:embed="rId6">
              <a:alphaModFix/>
            </a:blip>
            <a:srcRect l="12763" t="19630" r="12144" b="23627"/>
            <a:stretch/>
          </p:blipFill>
          <p:spPr>
            <a:xfrm>
              <a:off x="825938" y="2502839"/>
              <a:ext cx="1367384" cy="547092"/>
            </a:xfrm>
            <a:prstGeom prst="rect">
              <a:avLst/>
            </a:prstGeom>
            <a:noFill/>
            <a:ln>
              <a:noFill/>
            </a:ln>
          </p:spPr>
        </p:pic>
        <p:sp>
          <p:nvSpPr>
            <p:cNvPr id="145" name="Google Shape;145;g3dfc0067c72_24_16"/>
            <p:cNvSpPr txBox="1"/>
            <p:nvPr/>
          </p:nvSpPr>
          <p:spPr>
            <a:xfrm>
              <a:off x="2189414" y="2570033"/>
              <a:ext cx="34407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Directos:	857</a:t>
              </a:r>
              <a:endParaRPr dirty="0"/>
            </a:p>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Indirectos:	6251</a:t>
              </a:r>
              <a:endParaRPr sz="1400" b="1" i="0" u="none" strike="noStrike" cap="none" dirty="0">
                <a:solidFill>
                  <a:schemeClr val="dk1"/>
                </a:solidFill>
                <a:latin typeface="Century Gothic"/>
                <a:ea typeface="Century Gothic"/>
                <a:cs typeface="Century Gothic"/>
                <a:sym typeface="Century Gothic"/>
              </a:endParaRPr>
            </a:p>
          </p:txBody>
        </p:sp>
        <p:pic>
          <p:nvPicPr>
            <p:cNvPr id="146" name="Google Shape;146;g3dfc0067c72_24_16" descr="Sedem | IBMETRO"/>
            <p:cNvPicPr preferRelativeResize="0"/>
            <p:nvPr/>
          </p:nvPicPr>
          <p:blipFill rotWithShape="1">
            <a:blip r:embed="rId7">
              <a:alphaModFix/>
            </a:blip>
            <a:srcRect l="22155" t="13622" r="22237" b="14643"/>
            <a:stretch/>
          </p:blipFill>
          <p:spPr>
            <a:xfrm>
              <a:off x="1077019" y="3185174"/>
              <a:ext cx="1069725" cy="797635"/>
            </a:xfrm>
            <a:prstGeom prst="rect">
              <a:avLst/>
            </a:prstGeom>
            <a:noFill/>
            <a:ln>
              <a:noFill/>
            </a:ln>
          </p:spPr>
        </p:pic>
        <p:sp>
          <p:nvSpPr>
            <p:cNvPr id="147" name="Google Shape;147;g3dfc0067c72_24_16"/>
            <p:cNvSpPr txBox="1"/>
            <p:nvPr/>
          </p:nvSpPr>
          <p:spPr>
            <a:xfrm>
              <a:off x="2189414" y="3471929"/>
              <a:ext cx="34407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Directos:	320</a:t>
              </a:r>
              <a:endParaRPr dirty="0"/>
            </a:p>
            <a:p>
              <a:pPr marL="0" marR="0" lvl="0" indent="0" algn="l" rtl="0">
                <a:lnSpc>
                  <a:spcPct val="100000"/>
                </a:lnSpc>
                <a:spcBef>
                  <a:spcPts val="0"/>
                </a:spcBef>
                <a:spcAft>
                  <a:spcPts val="0"/>
                </a:spcAft>
                <a:buNone/>
              </a:pPr>
              <a:r>
                <a:rPr lang="es-ES" sz="1400" b="1" i="0" u="none" strike="noStrike" cap="none" dirty="0">
                  <a:solidFill>
                    <a:schemeClr val="dk1"/>
                  </a:solidFill>
                  <a:latin typeface="Century Gothic"/>
                  <a:ea typeface="Century Gothic"/>
                  <a:cs typeface="Century Gothic"/>
                  <a:sym typeface="Century Gothic"/>
                </a:rPr>
                <a:t>Empleos Indirectos:	1690</a:t>
              </a:r>
              <a:endParaRPr sz="1400" b="1" i="0" u="none" strike="noStrike" cap="none" dirty="0">
                <a:solidFill>
                  <a:schemeClr val="dk1"/>
                </a:solidFill>
                <a:latin typeface="Century Gothic"/>
                <a:ea typeface="Century Gothic"/>
                <a:cs typeface="Century Gothic"/>
                <a:sym typeface="Century Gothic"/>
              </a:endParaRPr>
            </a:p>
          </p:txBody>
        </p:sp>
        <p:sp>
          <p:nvSpPr>
            <p:cNvPr id="148" name="Google Shape;148;g3dfc0067c72_24_16"/>
            <p:cNvSpPr/>
            <p:nvPr/>
          </p:nvSpPr>
          <p:spPr>
            <a:xfrm>
              <a:off x="4893428" y="2020871"/>
              <a:ext cx="687600" cy="1842900"/>
            </a:xfrm>
            <a:prstGeom prst="rightArrow">
              <a:avLst>
                <a:gd name="adj1" fmla="val 50000"/>
                <a:gd name="adj2" fmla="val 50000"/>
              </a:avLst>
            </a:prstGeom>
            <a:gradFill>
              <a:gsLst>
                <a:gs pos="0">
                  <a:schemeClr val="accent3"/>
                </a:gs>
                <a:gs pos="100000">
                  <a:srgbClr val="D8D8D8"/>
                </a:gs>
              </a:gsLst>
              <a:lin ang="16200000" scaled="0"/>
            </a:gra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60" name="Google Shape;160;p7"/>
          <p:cNvPicPr preferRelativeResize="0"/>
          <p:nvPr/>
        </p:nvPicPr>
        <p:blipFill rotWithShape="1">
          <a:blip r:embed="rId3">
            <a:alphaModFix/>
          </a:blip>
          <a:srcRect/>
          <a:stretch/>
        </p:blipFill>
        <p:spPr>
          <a:xfrm>
            <a:off x="1388232" y="6017107"/>
            <a:ext cx="316885" cy="365833"/>
          </a:xfrm>
          <a:prstGeom prst="rect">
            <a:avLst/>
          </a:prstGeom>
          <a:noFill/>
          <a:ln>
            <a:noFill/>
          </a:ln>
        </p:spPr>
      </p:pic>
      <p:pic>
        <p:nvPicPr>
          <p:cNvPr id="161" name="Google Shape;161;p7"/>
          <p:cNvPicPr preferRelativeResize="0"/>
          <p:nvPr/>
        </p:nvPicPr>
        <p:blipFill rotWithShape="1">
          <a:blip r:embed="rId4">
            <a:alphaModFix/>
          </a:blip>
          <a:srcRect/>
          <a:stretch/>
        </p:blipFill>
        <p:spPr>
          <a:xfrm>
            <a:off x="5163507" y="6004913"/>
            <a:ext cx="438022" cy="365833"/>
          </a:xfrm>
          <a:prstGeom prst="rect">
            <a:avLst/>
          </a:prstGeom>
          <a:noFill/>
          <a:ln>
            <a:noFill/>
          </a:ln>
        </p:spPr>
      </p:pic>
      <p:grpSp>
        <p:nvGrpSpPr>
          <p:cNvPr id="162" name="Google Shape;162;p7"/>
          <p:cNvGrpSpPr/>
          <p:nvPr/>
        </p:nvGrpSpPr>
        <p:grpSpPr>
          <a:xfrm>
            <a:off x="2858623" y="6017107"/>
            <a:ext cx="335168" cy="353639"/>
            <a:chOff x="2742277" y="7544750"/>
            <a:chExt cx="304698" cy="353639"/>
          </a:xfrm>
        </p:grpSpPr>
        <p:pic>
          <p:nvPicPr>
            <p:cNvPr id="163" name="Google Shape;163;p7"/>
            <p:cNvPicPr preferRelativeResize="0"/>
            <p:nvPr/>
          </p:nvPicPr>
          <p:blipFill rotWithShape="1">
            <a:blip r:embed="rId5">
              <a:alphaModFix/>
            </a:blip>
            <a:srcRect/>
            <a:stretch/>
          </p:blipFill>
          <p:spPr>
            <a:xfrm>
              <a:off x="2742277" y="7544750"/>
              <a:ext cx="304697" cy="225597"/>
            </a:xfrm>
            <a:prstGeom prst="rect">
              <a:avLst/>
            </a:prstGeom>
            <a:noFill/>
            <a:ln>
              <a:noFill/>
            </a:ln>
          </p:spPr>
        </p:pic>
        <p:pic>
          <p:nvPicPr>
            <p:cNvPr id="164" name="Google Shape;164;p7"/>
            <p:cNvPicPr preferRelativeResize="0"/>
            <p:nvPr/>
          </p:nvPicPr>
          <p:blipFill rotWithShape="1">
            <a:blip r:embed="rId6">
              <a:alphaModFix/>
            </a:blip>
            <a:srcRect/>
            <a:stretch/>
          </p:blipFill>
          <p:spPr>
            <a:xfrm>
              <a:off x="2754466" y="7764250"/>
              <a:ext cx="292509" cy="134139"/>
            </a:xfrm>
            <a:prstGeom prst="rect">
              <a:avLst/>
            </a:prstGeom>
            <a:noFill/>
            <a:ln>
              <a:noFill/>
            </a:ln>
          </p:spPr>
        </p:pic>
        <p:pic>
          <p:nvPicPr>
            <p:cNvPr id="165" name="Google Shape;165;p7"/>
            <p:cNvPicPr preferRelativeResize="0"/>
            <p:nvPr/>
          </p:nvPicPr>
          <p:blipFill rotWithShape="1">
            <a:blip r:embed="rId7">
              <a:alphaModFix/>
            </a:blip>
            <a:srcRect/>
            <a:stretch/>
          </p:blipFill>
          <p:spPr>
            <a:xfrm>
              <a:off x="2912908" y="7672792"/>
              <a:ext cx="134066" cy="158527"/>
            </a:xfrm>
            <a:prstGeom prst="rect">
              <a:avLst/>
            </a:prstGeom>
            <a:noFill/>
            <a:ln>
              <a:noFill/>
            </a:ln>
          </p:spPr>
        </p:pic>
      </p:grpSp>
      <p:sp>
        <p:nvSpPr>
          <p:cNvPr id="166" name="Google Shape;166;p7"/>
          <p:cNvSpPr txBox="1"/>
          <p:nvPr/>
        </p:nvSpPr>
        <p:spPr>
          <a:xfrm>
            <a:off x="1624774" y="6072843"/>
            <a:ext cx="116867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Century Gothic"/>
              <a:buNone/>
            </a:pPr>
            <a:r>
              <a:rPr lang="es-ES" sz="1000" b="0" i="0" u="none" strike="noStrike" cap="none">
                <a:solidFill>
                  <a:srgbClr val="000000"/>
                </a:solidFill>
                <a:latin typeface="Century Gothic"/>
                <a:ea typeface="Century Gothic"/>
                <a:cs typeface="Century Gothic"/>
                <a:sym typeface="Century Gothic"/>
              </a:rPr>
              <a:t>Abastecimiento de insumos</a:t>
            </a:r>
            <a:endParaRPr sz="1000" b="0" i="0" u="none" strike="noStrike" cap="none">
              <a:solidFill>
                <a:srgbClr val="000000"/>
              </a:solidFill>
              <a:latin typeface="Century Gothic"/>
              <a:ea typeface="Century Gothic"/>
              <a:cs typeface="Century Gothic"/>
              <a:sym typeface="Century Gothic"/>
            </a:endParaRPr>
          </a:p>
        </p:txBody>
      </p:sp>
      <p:sp>
        <p:nvSpPr>
          <p:cNvPr id="167" name="Google Shape;167;p7"/>
          <p:cNvSpPr txBox="1"/>
          <p:nvPr/>
        </p:nvSpPr>
        <p:spPr>
          <a:xfrm>
            <a:off x="3269200" y="5937114"/>
            <a:ext cx="1815728"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Calibri"/>
              <a:buNone/>
            </a:pPr>
            <a:r>
              <a:rPr lang="es-ES" sz="1000" b="0" i="0" u="none" strike="noStrike" cap="none">
                <a:solidFill>
                  <a:srgbClr val="000000"/>
                </a:solidFill>
                <a:latin typeface="Century Gothic"/>
                <a:ea typeface="Century Gothic"/>
                <a:cs typeface="Century Gothic"/>
                <a:sym typeface="Century Gothic"/>
              </a:rPr>
              <a:t>Beneficios e incentivos a empresas asentadas en Zonas Francas Industriales</a:t>
            </a:r>
            <a:endParaRPr sz="1000" b="0" i="0" u="none" strike="noStrike" cap="none">
              <a:solidFill>
                <a:srgbClr val="000000"/>
              </a:solidFill>
              <a:latin typeface="Century Gothic"/>
              <a:ea typeface="Century Gothic"/>
              <a:cs typeface="Century Gothic"/>
              <a:sym typeface="Century Gothic"/>
            </a:endParaRPr>
          </a:p>
        </p:txBody>
      </p:sp>
      <p:sp>
        <p:nvSpPr>
          <p:cNvPr id="168" name="Google Shape;168;p7"/>
          <p:cNvSpPr txBox="1"/>
          <p:nvPr/>
        </p:nvSpPr>
        <p:spPr>
          <a:xfrm>
            <a:off x="5522882" y="5962399"/>
            <a:ext cx="1551387" cy="5770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Calibri"/>
              <a:buNone/>
            </a:pPr>
            <a:r>
              <a:rPr lang="es-ES" sz="1050" b="0" i="0" u="none" strike="noStrike" cap="none">
                <a:solidFill>
                  <a:srgbClr val="000000"/>
                </a:solidFill>
                <a:latin typeface="Century Gothic"/>
                <a:ea typeface="Century Gothic"/>
                <a:cs typeface="Century Gothic"/>
                <a:sym typeface="Century Gothic"/>
              </a:rPr>
              <a:t>Apoyo a la industrialización de Pando</a:t>
            </a:r>
            <a:endParaRPr sz="1050" b="0" i="0" u="none" strike="noStrike" cap="none">
              <a:solidFill>
                <a:srgbClr val="000000"/>
              </a:solidFill>
              <a:latin typeface="Century Gothic"/>
              <a:ea typeface="Century Gothic"/>
              <a:cs typeface="Century Gothic"/>
              <a:sym typeface="Century Gothic"/>
            </a:endParaRPr>
          </a:p>
        </p:txBody>
      </p:sp>
      <p:sp>
        <p:nvSpPr>
          <p:cNvPr id="169" name="Google Shape;169;p7"/>
          <p:cNvSpPr txBox="1"/>
          <p:nvPr/>
        </p:nvSpPr>
        <p:spPr>
          <a:xfrm>
            <a:off x="7613770" y="5881607"/>
            <a:ext cx="1438800" cy="738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Century Gothic"/>
              <a:buNone/>
            </a:pPr>
            <a:r>
              <a:rPr lang="es-ES" sz="1050" b="0" i="0" u="none" strike="noStrike" cap="none">
                <a:solidFill>
                  <a:srgbClr val="000000"/>
                </a:solidFill>
                <a:latin typeface="Century Gothic"/>
                <a:ea typeface="Century Gothic"/>
                <a:cs typeface="Century Gothic"/>
                <a:sym typeface="Century Gothic"/>
              </a:rPr>
              <a:t>Fomento del consumo de productos Hechos en Bolivia</a:t>
            </a:r>
            <a:endParaRPr sz="1050" b="0" i="0" u="none" strike="noStrike" cap="none">
              <a:solidFill>
                <a:srgbClr val="000000"/>
              </a:solidFill>
              <a:latin typeface="Century Gothic"/>
              <a:ea typeface="Century Gothic"/>
              <a:cs typeface="Century Gothic"/>
              <a:sym typeface="Century Gothic"/>
            </a:endParaRPr>
          </a:p>
        </p:txBody>
      </p:sp>
      <p:sp>
        <p:nvSpPr>
          <p:cNvPr id="170" name="Google Shape;170;p7"/>
          <p:cNvSpPr/>
          <p:nvPr/>
        </p:nvSpPr>
        <p:spPr>
          <a:xfrm>
            <a:off x="285597" y="5971682"/>
            <a:ext cx="1028508" cy="461665"/>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000"/>
              <a:buFont typeface="Arial Black"/>
              <a:buNone/>
            </a:pPr>
            <a:r>
              <a:rPr lang="es-ES" sz="1100" b="1" i="0" u="none" strike="noStrike" cap="none" dirty="0">
                <a:solidFill>
                  <a:srgbClr val="FFFFFF"/>
                </a:solidFill>
                <a:latin typeface="Century Gothic"/>
                <a:ea typeface="Century Gothic"/>
                <a:cs typeface="Century Gothic"/>
                <a:sym typeface="Century Gothic"/>
              </a:rPr>
              <a:t>IMPACTO ESPERADO</a:t>
            </a:r>
            <a:endParaRPr sz="1100" b="1" i="0" u="none" strike="noStrike" cap="none" dirty="0">
              <a:solidFill>
                <a:srgbClr val="FFFFFF"/>
              </a:solidFill>
              <a:latin typeface="Century Gothic"/>
              <a:ea typeface="Century Gothic"/>
              <a:cs typeface="Century Gothic"/>
              <a:sym typeface="Century Gothic"/>
            </a:endParaRPr>
          </a:p>
        </p:txBody>
      </p:sp>
      <p:cxnSp>
        <p:nvCxnSpPr>
          <p:cNvPr id="171" name="Google Shape;171;p7"/>
          <p:cNvCxnSpPr>
            <a:cxnSpLocks/>
          </p:cNvCxnSpPr>
          <p:nvPr/>
        </p:nvCxnSpPr>
        <p:spPr>
          <a:xfrm>
            <a:off x="5050155" y="5903779"/>
            <a:ext cx="8546" cy="583411"/>
          </a:xfrm>
          <a:prstGeom prst="straightConnector1">
            <a:avLst/>
          </a:prstGeom>
          <a:noFill/>
          <a:ln w="9525" cap="flat" cmpd="sng">
            <a:solidFill>
              <a:srgbClr val="BFBFBF"/>
            </a:solidFill>
            <a:prstDash val="solid"/>
            <a:miter lim="800000"/>
            <a:headEnd type="none" w="sm" len="sm"/>
            <a:tailEnd type="none" w="sm" len="sm"/>
          </a:ln>
        </p:spPr>
      </p:cxnSp>
      <p:cxnSp>
        <p:nvCxnSpPr>
          <p:cNvPr id="172" name="Google Shape;172;p7"/>
          <p:cNvCxnSpPr>
            <a:cxnSpLocks/>
          </p:cNvCxnSpPr>
          <p:nvPr/>
        </p:nvCxnSpPr>
        <p:spPr>
          <a:xfrm>
            <a:off x="7053875" y="5867149"/>
            <a:ext cx="3628" cy="588095"/>
          </a:xfrm>
          <a:prstGeom prst="straightConnector1">
            <a:avLst/>
          </a:prstGeom>
          <a:noFill/>
          <a:ln w="9525" cap="flat" cmpd="sng">
            <a:solidFill>
              <a:srgbClr val="BFBFBF"/>
            </a:solidFill>
            <a:prstDash val="solid"/>
            <a:miter lim="800000"/>
            <a:headEnd type="none" w="sm" len="sm"/>
            <a:tailEnd type="none" w="sm" len="sm"/>
          </a:ln>
        </p:spPr>
      </p:cxnSp>
      <p:cxnSp>
        <p:nvCxnSpPr>
          <p:cNvPr id="173" name="Google Shape;173;p7"/>
          <p:cNvCxnSpPr>
            <a:cxnSpLocks/>
          </p:cNvCxnSpPr>
          <p:nvPr/>
        </p:nvCxnSpPr>
        <p:spPr>
          <a:xfrm>
            <a:off x="2744053" y="5897086"/>
            <a:ext cx="8546" cy="583411"/>
          </a:xfrm>
          <a:prstGeom prst="straightConnector1">
            <a:avLst/>
          </a:prstGeom>
          <a:noFill/>
          <a:ln w="9525" cap="flat" cmpd="sng">
            <a:solidFill>
              <a:srgbClr val="BFBFBF"/>
            </a:solidFill>
            <a:prstDash val="solid"/>
            <a:miter lim="800000"/>
            <a:headEnd type="none" w="sm" len="sm"/>
            <a:tailEnd type="none" w="sm" len="sm"/>
          </a:ln>
        </p:spPr>
      </p:cxnSp>
      <p:sp>
        <p:nvSpPr>
          <p:cNvPr id="174" name="Google Shape;174;p7"/>
          <p:cNvSpPr/>
          <p:nvPr/>
        </p:nvSpPr>
        <p:spPr>
          <a:xfrm>
            <a:off x="818512" y="1887171"/>
            <a:ext cx="4922100" cy="312900"/>
          </a:xfrm>
          <a:prstGeom prst="roundRect">
            <a:avLst>
              <a:gd name="adj" fmla="val 16667"/>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600"/>
              <a:buFont typeface="Arial Black"/>
              <a:buNone/>
            </a:pPr>
            <a:r>
              <a:rPr lang="es-ES" sz="1600" b="1" i="0" u="none" strike="noStrike" cap="none" dirty="0">
                <a:solidFill>
                  <a:srgbClr val="FFFFFF"/>
                </a:solidFill>
                <a:latin typeface="Century Gothic"/>
                <a:ea typeface="Century Gothic"/>
                <a:cs typeface="Century Gothic"/>
                <a:sym typeface="Century Gothic"/>
              </a:rPr>
              <a:t>METAS PROGRAMADAS PARA EL 2026</a:t>
            </a:r>
            <a:endParaRPr sz="1600" b="1" i="0" u="none" strike="noStrike" cap="none" dirty="0">
              <a:solidFill>
                <a:srgbClr val="FFFFFF"/>
              </a:solidFill>
              <a:latin typeface="Century Gothic"/>
              <a:ea typeface="Century Gothic"/>
              <a:cs typeface="Century Gothic"/>
              <a:sym typeface="Century Gothic"/>
            </a:endParaRPr>
          </a:p>
        </p:txBody>
      </p:sp>
      <p:sp>
        <p:nvSpPr>
          <p:cNvPr id="176" name="Google Shape;176;p7"/>
          <p:cNvSpPr txBox="1"/>
          <p:nvPr/>
        </p:nvSpPr>
        <p:spPr>
          <a:xfrm>
            <a:off x="4068146" y="249507"/>
            <a:ext cx="4725409" cy="1150531"/>
          </a:xfrm>
          <a:prstGeom prst="rect">
            <a:avLst/>
          </a:prstGeom>
          <a:noFill/>
          <a:ln>
            <a:noFill/>
          </a:ln>
        </p:spPr>
        <p:txBody>
          <a:bodyPr spcFirstLastPara="1" wrap="square" lIns="91425" tIns="45700" rIns="91425" bIns="45700" anchor="t" anchorCtr="0">
            <a:spAutoFit/>
          </a:bodyPr>
          <a:lstStyle/>
          <a:p>
            <a:pPr marL="0" lvl="0" indent="0" algn="r" rtl="0">
              <a:lnSpc>
                <a:spcPct val="115000"/>
              </a:lnSpc>
              <a:spcBef>
                <a:spcPts val="0"/>
              </a:spcBef>
              <a:spcAft>
                <a:spcPts val="800"/>
              </a:spcAft>
              <a:buClr>
                <a:schemeClr val="dk1"/>
              </a:buClr>
              <a:buSzPts val="1100"/>
              <a:buFont typeface="Arial"/>
              <a:buNone/>
            </a:pPr>
            <a:r>
              <a:rPr lang="es-ES" b="1" dirty="0">
                <a:solidFill>
                  <a:schemeClr val="dk1"/>
                </a:solidFill>
                <a:ea typeface="Century Gothic"/>
                <a:cs typeface="Century Gothic"/>
                <a:sym typeface="Century Gothic"/>
              </a:rPr>
              <a:t>POLÍTICAS PARA EL DESARROLLO Y FORTALECIMIENTO DE SECTORES PRODUCTIVOS PRIORITARIOS Y ZONAS INDUSTRIALES</a:t>
            </a:r>
            <a:endParaRPr b="1" dirty="0">
              <a:solidFill>
                <a:schemeClr val="dk1"/>
              </a:solidFill>
              <a:highlight>
                <a:schemeClr val="lt1"/>
              </a:highlight>
              <a:ea typeface="Century Gothic"/>
              <a:cs typeface="Century Gothic"/>
              <a:sym typeface="Century Gothic"/>
            </a:endParaRPr>
          </a:p>
        </p:txBody>
      </p:sp>
      <p:sp>
        <p:nvSpPr>
          <p:cNvPr id="177" name="Google Shape;177;p7"/>
          <p:cNvSpPr txBox="1"/>
          <p:nvPr/>
        </p:nvSpPr>
        <p:spPr>
          <a:xfrm>
            <a:off x="777131" y="1349832"/>
            <a:ext cx="7465012" cy="461700"/>
          </a:xfrm>
          <a:prstGeom prst="rect">
            <a:avLst/>
          </a:prstGeom>
          <a:noFill/>
          <a:ln>
            <a:noFill/>
          </a:ln>
        </p:spPr>
        <p:txBody>
          <a:bodyPr spcFirstLastPara="1" wrap="square" lIns="91425" tIns="45700" rIns="91425" bIns="45700" anchor="t" anchorCtr="0">
            <a:spAutoFit/>
          </a:bodyPr>
          <a:lstStyle/>
          <a:p>
            <a:pPr marL="0" marR="0" lvl="2" indent="0" algn="just" rtl="0">
              <a:lnSpc>
                <a:spcPct val="100000"/>
              </a:lnSpc>
              <a:spcBef>
                <a:spcPts val="0"/>
              </a:spcBef>
              <a:spcAft>
                <a:spcPts val="0"/>
              </a:spcAft>
              <a:buClr>
                <a:schemeClr val="dk1"/>
              </a:buClr>
              <a:buSzPts val="1400"/>
              <a:buFont typeface="Calibri"/>
              <a:buNone/>
            </a:pPr>
            <a:r>
              <a:rPr lang="es-ES" sz="1200" dirty="0">
                <a:solidFill>
                  <a:schemeClr val="dk1"/>
                </a:solidFill>
                <a:latin typeface="Century Gothic"/>
                <a:ea typeface="Century Gothic"/>
                <a:cs typeface="Century Gothic"/>
                <a:sym typeface="Century Gothic"/>
              </a:rPr>
              <a:t>Promoción de</a:t>
            </a:r>
            <a:r>
              <a:rPr lang="es-ES" sz="1200" i="0" u="none" strike="noStrike" cap="none" dirty="0">
                <a:solidFill>
                  <a:schemeClr val="dk1"/>
                </a:solidFill>
                <a:latin typeface="Century Gothic"/>
                <a:ea typeface="Century Gothic"/>
                <a:cs typeface="Century Gothic"/>
                <a:sym typeface="Century Gothic"/>
              </a:rPr>
              <a:t> políticas, normativas, estrategias, programas, proyectos para el desarrollo de sectores productivos y zonas industriales</a:t>
            </a:r>
            <a:r>
              <a:rPr lang="es-ES" sz="1200" b="1" i="0" u="none" strike="noStrike" cap="none" dirty="0">
                <a:solidFill>
                  <a:schemeClr val="dk1"/>
                </a:solidFill>
                <a:latin typeface="Century Gothic"/>
                <a:ea typeface="Century Gothic"/>
                <a:cs typeface="Century Gothic"/>
                <a:sym typeface="Century Gothic"/>
              </a:rPr>
              <a:t>.</a:t>
            </a:r>
            <a:endParaRPr sz="1200" b="0" i="0" u="none" strike="noStrike" cap="none" dirty="0">
              <a:solidFill>
                <a:srgbClr val="000000"/>
              </a:solidFill>
              <a:latin typeface="Century Gothic"/>
              <a:ea typeface="Century Gothic"/>
              <a:cs typeface="Century Gothic"/>
              <a:sym typeface="Century Gothic"/>
            </a:endParaRPr>
          </a:p>
        </p:txBody>
      </p:sp>
      <p:sp>
        <p:nvSpPr>
          <p:cNvPr id="178" name="Google Shape;178;p7"/>
          <p:cNvSpPr/>
          <p:nvPr/>
        </p:nvSpPr>
        <p:spPr>
          <a:xfrm>
            <a:off x="6982926" y="2175047"/>
            <a:ext cx="1087468" cy="1065291"/>
          </a:xfrm>
          <a:prstGeom prst="ellipse">
            <a:avLst/>
          </a:prstGeom>
          <a:blipFill rotWithShape="1">
            <a:blip r:embed="rId8">
              <a:alphaModFix/>
            </a:blip>
            <a:stretch>
              <a:fillRect/>
            </a:stretch>
          </a:blip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 name="Google Shape;179;p7"/>
          <p:cNvSpPr/>
          <p:nvPr/>
        </p:nvSpPr>
        <p:spPr>
          <a:xfrm rot="5400000">
            <a:off x="7046810" y="3343500"/>
            <a:ext cx="1105500" cy="1087468"/>
          </a:xfrm>
          <a:prstGeom prst="ellipse">
            <a:avLst/>
          </a:prstGeom>
          <a:blipFill rotWithShape="1">
            <a:blip r:embed="rId9">
              <a:alphaModFix/>
            </a:blip>
            <a:stretch>
              <a:fillRect/>
            </a:stretch>
          </a:blip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0" name="Google Shape;180;p7"/>
          <p:cNvPicPr preferRelativeResize="0"/>
          <p:nvPr/>
        </p:nvPicPr>
        <p:blipFill rotWithShape="1">
          <a:blip r:embed="rId10">
            <a:alphaModFix/>
          </a:blip>
          <a:srcRect/>
          <a:stretch/>
        </p:blipFill>
        <p:spPr>
          <a:xfrm>
            <a:off x="7108682" y="5962399"/>
            <a:ext cx="471353" cy="450859"/>
          </a:xfrm>
          <a:prstGeom prst="rect">
            <a:avLst/>
          </a:prstGeom>
          <a:noFill/>
          <a:ln>
            <a:noFill/>
          </a:ln>
        </p:spPr>
      </p:pic>
      <p:grpSp>
        <p:nvGrpSpPr>
          <p:cNvPr id="2" name="Grupo 1">
            <a:extLst>
              <a:ext uri="{FF2B5EF4-FFF2-40B4-BE49-F238E27FC236}">
                <a16:creationId xmlns:a16="http://schemas.microsoft.com/office/drawing/2014/main" id="{A92FC7F3-E7D0-1540-97BC-BBC64EF40DA5}"/>
              </a:ext>
            </a:extLst>
          </p:cNvPr>
          <p:cNvGrpSpPr/>
          <p:nvPr/>
        </p:nvGrpSpPr>
        <p:grpSpPr>
          <a:xfrm>
            <a:off x="890450" y="2290043"/>
            <a:ext cx="5892905" cy="3313480"/>
            <a:chOff x="890450" y="2290043"/>
            <a:chExt cx="6092650" cy="3459210"/>
          </a:xfrm>
        </p:grpSpPr>
        <p:sp>
          <p:nvSpPr>
            <p:cNvPr id="175" name="Google Shape;175;p7"/>
            <p:cNvSpPr txBox="1"/>
            <p:nvPr/>
          </p:nvSpPr>
          <p:spPr>
            <a:xfrm>
              <a:off x="2804832" y="4009950"/>
              <a:ext cx="4157400" cy="246300"/>
            </a:xfrm>
            <a:prstGeom prst="rect">
              <a:avLst/>
            </a:prstGeom>
            <a:solidFill>
              <a:srgbClr val="FFF2CC"/>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ES" sz="1000" b="1">
                  <a:solidFill>
                    <a:schemeClr val="dk1"/>
                  </a:solidFill>
                  <a:latin typeface="Century Gothic"/>
                  <a:ea typeface="Century Gothic"/>
                  <a:cs typeface="Century Gothic"/>
                  <a:sym typeface="Century Gothic"/>
                </a:rPr>
                <a:t>Decreto Supremo </a:t>
              </a:r>
              <a:r>
                <a:rPr lang="es-ES" sz="1000">
                  <a:solidFill>
                    <a:schemeClr val="dk1"/>
                  </a:solidFill>
                  <a:latin typeface="Century Gothic"/>
                  <a:ea typeface="Century Gothic"/>
                  <a:cs typeface="Century Gothic"/>
                  <a:sym typeface="Century Gothic"/>
                </a:rPr>
                <a:t>para reactivar las </a:t>
              </a:r>
              <a:r>
                <a:rPr lang="es-ES" sz="1000" i="0" u="none" strike="noStrike" cap="none">
                  <a:solidFill>
                    <a:schemeClr val="dk1"/>
                  </a:solidFill>
                  <a:latin typeface="Century Gothic"/>
                  <a:ea typeface="Century Gothic"/>
                  <a:cs typeface="Century Gothic"/>
                  <a:sym typeface="Century Gothic"/>
                </a:rPr>
                <a:t>Zonas Francas Industriales</a:t>
              </a:r>
              <a:r>
                <a:rPr lang="es-ES" sz="1000" b="1">
                  <a:solidFill>
                    <a:schemeClr val="dk1"/>
                  </a:solidFill>
                  <a:latin typeface="Century Gothic"/>
                  <a:ea typeface="Century Gothic"/>
                  <a:cs typeface="Century Gothic"/>
                  <a:sym typeface="Century Gothic"/>
                </a:rPr>
                <a:t>.</a:t>
              </a:r>
              <a:endParaRPr sz="1000" b="1" i="0" u="none" strike="noStrike" cap="none">
                <a:solidFill>
                  <a:schemeClr val="dk1"/>
                </a:solidFill>
                <a:latin typeface="Century Gothic"/>
                <a:ea typeface="Century Gothic"/>
                <a:cs typeface="Century Gothic"/>
                <a:sym typeface="Century Gothic"/>
              </a:endParaRPr>
            </a:p>
          </p:txBody>
        </p:sp>
        <p:sp>
          <p:nvSpPr>
            <p:cNvPr id="181" name="Google Shape;181;p7"/>
            <p:cNvSpPr txBox="1"/>
            <p:nvPr/>
          </p:nvSpPr>
          <p:spPr>
            <a:xfrm>
              <a:off x="2792208" y="2290043"/>
              <a:ext cx="4110300" cy="415800"/>
            </a:xfrm>
            <a:prstGeom prst="rect">
              <a:avLst/>
            </a:prstGeom>
            <a:solidFill>
              <a:srgbClr val="FCE5CD"/>
            </a:solidFill>
            <a:ln w="9525" cap="flat" cmpd="sng">
              <a:solidFill>
                <a:schemeClr val="lt1"/>
              </a:solidFill>
              <a:prstDash val="solid"/>
              <a:round/>
              <a:headEnd type="none" w="sm" len="sm"/>
              <a:tailEnd type="none" w="sm" len="sm"/>
            </a:ln>
          </p:spPr>
          <p:txBody>
            <a:bodyPr spcFirstLastPara="1" wrap="square" lIns="94975" tIns="47475" rIns="94975" bIns="47475" anchor="t" anchorCtr="0">
              <a:spAutoFit/>
            </a:bodyPr>
            <a:lstStyle/>
            <a:p>
              <a:pPr marL="0" marR="0" lvl="0" indent="0" algn="just" rtl="0">
                <a:lnSpc>
                  <a:spcPct val="100000"/>
                </a:lnSpc>
                <a:spcBef>
                  <a:spcPts val="0"/>
                </a:spcBef>
                <a:spcAft>
                  <a:spcPts val="0"/>
                </a:spcAft>
                <a:buNone/>
              </a:pPr>
              <a:r>
                <a:rPr lang="es-ES" sz="1139" b="1" i="0" u="none" strike="noStrike" cap="none" dirty="0">
                  <a:solidFill>
                    <a:schemeClr val="dk1"/>
                  </a:solidFill>
                  <a:latin typeface="Century Gothic"/>
                  <a:ea typeface="Century Gothic"/>
                  <a:cs typeface="Century Gothic"/>
                  <a:sym typeface="Century Gothic"/>
                </a:rPr>
                <a:t>2</a:t>
              </a:r>
              <a:r>
                <a:rPr lang="es-ES" sz="1139" b="1" dirty="0">
                  <a:solidFill>
                    <a:schemeClr val="dk1"/>
                  </a:solidFill>
                  <a:latin typeface="Century Gothic"/>
                  <a:ea typeface="Century Gothic"/>
                  <a:cs typeface="Century Gothic"/>
                  <a:sym typeface="Century Gothic"/>
                </a:rPr>
                <a:t>,</a:t>
              </a:r>
              <a:r>
                <a:rPr lang="es-ES" sz="1139" b="1" i="0" u="none" strike="noStrike" cap="none" dirty="0">
                  <a:solidFill>
                    <a:schemeClr val="dk1"/>
                  </a:solidFill>
                  <a:latin typeface="Century Gothic"/>
                  <a:ea typeface="Century Gothic"/>
                  <a:cs typeface="Century Gothic"/>
                  <a:sym typeface="Century Gothic"/>
                </a:rPr>
                <a:t>8 millones de </a:t>
              </a:r>
              <a:r>
                <a:rPr lang="es-ES" sz="1139" b="1" dirty="0">
                  <a:solidFill>
                    <a:schemeClr val="dk1"/>
                  </a:solidFill>
                  <a:latin typeface="Century Gothic"/>
                  <a:ea typeface="Century Gothic"/>
                  <a:cs typeface="Century Gothic"/>
                  <a:sym typeface="Century Gothic"/>
                </a:rPr>
                <a:t>toneladas</a:t>
              </a:r>
              <a:r>
                <a:rPr lang="es-ES" sz="939" dirty="0">
                  <a:solidFill>
                    <a:schemeClr val="dk1"/>
                  </a:solidFill>
                  <a:latin typeface="Century Gothic"/>
                  <a:ea typeface="Century Gothic"/>
                  <a:cs typeface="Century Gothic"/>
                  <a:sym typeface="Century Gothic"/>
                </a:rPr>
                <a:t> beneficiando a </a:t>
              </a:r>
              <a:r>
                <a:rPr lang="es-ES" sz="1139" b="1" dirty="0">
                  <a:solidFill>
                    <a:schemeClr val="dk1"/>
                  </a:solidFill>
                  <a:latin typeface="Century Gothic"/>
                  <a:ea typeface="Century Gothic"/>
                  <a:cs typeface="Century Gothic"/>
                  <a:sym typeface="Century Gothic"/>
                </a:rPr>
                <a:t>14.000</a:t>
              </a:r>
              <a:r>
                <a:rPr lang="es-ES" sz="939" b="1" dirty="0">
                  <a:solidFill>
                    <a:schemeClr val="dk1"/>
                  </a:solidFill>
                  <a:latin typeface="Century Gothic"/>
                  <a:ea typeface="Century Gothic"/>
                  <a:cs typeface="Century Gothic"/>
                  <a:sym typeface="Century Gothic"/>
                </a:rPr>
                <a:t> productores</a:t>
              </a:r>
              <a:r>
                <a:rPr lang="es-ES" sz="939" dirty="0">
                  <a:solidFill>
                    <a:schemeClr val="dk1"/>
                  </a:solidFill>
                  <a:latin typeface="Century Gothic"/>
                  <a:ea typeface="Century Gothic"/>
                  <a:cs typeface="Century Gothic"/>
                  <a:sym typeface="Century Gothic"/>
                </a:rPr>
                <a:t> pecuarios.</a:t>
              </a:r>
              <a:endParaRPr sz="939" i="0" u="none" strike="noStrike" cap="none" dirty="0">
                <a:solidFill>
                  <a:schemeClr val="dk1"/>
                </a:solidFill>
                <a:latin typeface="Calibri"/>
                <a:ea typeface="Calibri"/>
                <a:cs typeface="Calibri"/>
                <a:sym typeface="Calibri"/>
              </a:endParaRPr>
            </a:p>
          </p:txBody>
        </p:sp>
        <p:sp>
          <p:nvSpPr>
            <p:cNvPr id="182" name="Google Shape;182;p7"/>
            <p:cNvSpPr txBox="1"/>
            <p:nvPr/>
          </p:nvSpPr>
          <p:spPr>
            <a:xfrm>
              <a:off x="2798975" y="3460346"/>
              <a:ext cx="4162200" cy="431700"/>
            </a:xfrm>
            <a:prstGeom prst="rect">
              <a:avLst/>
            </a:prstGeom>
            <a:solidFill>
              <a:srgbClr val="FFF2CC"/>
            </a:solidFill>
            <a:ln>
              <a:noFill/>
            </a:ln>
          </p:spPr>
          <p:txBody>
            <a:bodyPr spcFirstLastPara="1" wrap="square" lIns="94975" tIns="47475" rIns="94975" bIns="47475" anchor="t" anchorCtr="0">
              <a:spAutoFit/>
            </a:bodyPr>
            <a:lstStyle/>
            <a:p>
              <a:pPr marL="0" marR="0" lvl="0" indent="0" algn="just" rtl="0">
                <a:lnSpc>
                  <a:spcPct val="100000"/>
                </a:lnSpc>
                <a:spcBef>
                  <a:spcPts val="0"/>
                </a:spcBef>
                <a:spcAft>
                  <a:spcPts val="0"/>
                </a:spcAft>
                <a:buNone/>
              </a:pPr>
              <a:r>
                <a:rPr lang="es-ES" sz="1143" b="1">
                  <a:solidFill>
                    <a:schemeClr val="dk1"/>
                  </a:solidFill>
                  <a:latin typeface="Century Gothic"/>
                  <a:ea typeface="Century Gothic"/>
                  <a:cs typeface="Century Gothic"/>
                  <a:sym typeface="Century Gothic"/>
                </a:rPr>
                <a:t>Bs. 280 millones</a:t>
              </a:r>
              <a:r>
                <a:rPr lang="es-ES" sz="1039">
                  <a:solidFill>
                    <a:schemeClr val="dk1"/>
                  </a:solidFill>
                  <a:latin typeface="Century Gothic"/>
                  <a:ea typeface="Century Gothic"/>
                  <a:cs typeface="Century Gothic"/>
                  <a:sym typeface="Century Gothic"/>
                </a:rPr>
                <a:t> (valor CIF) por ingreso de mercancías en ZOFRA COBIJA (PANDO).</a:t>
              </a:r>
              <a:endParaRPr sz="1039" i="0" u="none" strike="noStrike" cap="none">
                <a:solidFill>
                  <a:schemeClr val="dk1"/>
                </a:solidFill>
                <a:latin typeface="Calibri"/>
                <a:ea typeface="Calibri"/>
                <a:cs typeface="Calibri"/>
                <a:sym typeface="Calibri"/>
              </a:endParaRPr>
            </a:p>
          </p:txBody>
        </p:sp>
        <p:sp>
          <p:nvSpPr>
            <p:cNvPr id="183" name="Google Shape;183;p7"/>
            <p:cNvSpPr txBox="1"/>
            <p:nvPr/>
          </p:nvSpPr>
          <p:spPr>
            <a:xfrm>
              <a:off x="2825700" y="4549236"/>
              <a:ext cx="4157400" cy="353700"/>
            </a:xfrm>
            <a:prstGeom prst="rect">
              <a:avLst/>
            </a:prstGeom>
            <a:solidFill>
              <a:srgbClr val="ECFBE1"/>
            </a:solidFill>
            <a:ln>
              <a:noFill/>
            </a:ln>
          </p:spPr>
          <p:txBody>
            <a:bodyPr spcFirstLastPara="1" wrap="square" lIns="94975" tIns="47475" rIns="94975" bIns="47475" anchor="t" anchorCtr="0">
              <a:noAutofit/>
            </a:bodyPr>
            <a:lstStyle/>
            <a:p>
              <a:pPr marL="0" marR="0" lvl="0" indent="0" algn="just" rtl="0">
                <a:lnSpc>
                  <a:spcPct val="100000"/>
                </a:lnSpc>
                <a:spcBef>
                  <a:spcPts val="0"/>
                </a:spcBef>
                <a:spcAft>
                  <a:spcPts val="0"/>
                </a:spcAft>
                <a:buNone/>
              </a:pPr>
              <a:r>
                <a:rPr lang="es-ES" sz="1139" b="1" i="0" u="none" strike="noStrike" cap="none" dirty="0">
                  <a:solidFill>
                    <a:schemeClr val="dk1"/>
                  </a:solidFill>
                  <a:latin typeface="Century Gothic"/>
                  <a:ea typeface="Century Gothic"/>
                  <a:cs typeface="Century Gothic"/>
                  <a:sym typeface="Century Gothic"/>
                </a:rPr>
                <a:t>B</a:t>
              </a:r>
              <a:r>
                <a:rPr lang="es-ES" sz="1139" b="1" dirty="0">
                  <a:solidFill>
                    <a:schemeClr val="dk1"/>
                  </a:solidFill>
                  <a:latin typeface="Century Gothic"/>
                  <a:ea typeface="Century Gothic"/>
                  <a:cs typeface="Century Gothic"/>
                  <a:sym typeface="Century Gothic"/>
                </a:rPr>
                <a:t>s.</a:t>
              </a:r>
              <a:r>
                <a:rPr lang="es-ES" sz="1139" b="1" i="0" u="none" strike="noStrike" cap="none" dirty="0">
                  <a:solidFill>
                    <a:schemeClr val="dk1"/>
                  </a:solidFill>
                  <a:latin typeface="Century Gothic"/>
                  <a:ea typeface="Century Gothic"/>
                  <a:cs typeface="Century Gothic"/>
                  <a:sym typeface="Century Gothic"/>
                </a:rPr>
                <a:t> 2</a:t>
              </a:r>
              <a:r>
                <a:rPr lang="es-ES" sz="1139" b="1" dirty="0">
                  <a:solidFill>
                    <a:schemeClr val="dk1"/>
                  </a:solidFill>
                  <a:latin typeface="Century Gothic"/>
                  <a:ea typeface="Century Gothic"/>
                  <a:cs typeface="Century Gothic"/>
                  <a:sym typeface="Century Gothic"/>
                </a:rPr>
                <a:t>1</a:t>
              </a:r>
              <a:r>
                <a:rPr lang="es-ES" sz="1139" b="1" i="0" u="none" strike="noStrike" cap="none" dirty="0">
                  <a:solidFill>
                    <a:schemeClr val="dk1"/>
                  </a:solidFill>
                  <a:latin typeface="Century Gothic"/>
                  <a:ea typeface="Century Gothic"/>
                  <a:cs typeface="Century Gothic"/>
                  <a:sym typeface="Century Gothic"/>
                </a:rPr>
                <a:t>0 millones</a:t>
              </a:r>
              <a:r>
                <a:rPr lang="es-ES" sz="1139" dirty="0">
                  <a:solidFill>
                    <a:schemeClr val="dk1"/>
                  </a:solidFill>
                  <a:latin typeface="Century Gothic"/>
                  <a:ea typeface="Century Gothic"/>
                  <a:cs typeface="Century Gothic"/>
                  <a:sym typeface="Century Gothic"/>
                </a:rPr>
                <a:t> </a:t>
              </a:r>
              <a:r>
                <a:rPr lang="es-ES" sz="1039" dirty="0">
                  <a:solidFill>
                    <a:schemeClr val="dk1"/>
                  </a:solidFill>
                  <a:latin typeface="Century Gothic"/>
                  <a:ea typeface="Century Gothic"/>
                  <a:cs typeface="Century Gothic"/>
                  <a:sym typeface="Century Gothic"/>
                </a:rPr>
                <a:t>por </a:t>
              </a:r>
              <a:r>
                <a:rPr lang="es-ES" sz="1039" i="0" u="none" strike="noStrike" cap="none" dirty="0">
                  <a:solidFill>
                    <a:schemeClr val="dk1"/>
                  </a:solidFill>
                  <a:latin typeface="Century Gothic"/>
                  <a:ea typeface="Century Gothic"/>
                  <a:cs typeface="Century Gothic"/>
                  <a:sym typeface="Century Gothic"/>
                </a:rPr>
                <a:t>venta de productos nacionales</a:t>
              </a:r>
              <a:r>
                <a:rPr lang="es-ES" sz="1039" dirty="0">
                  <a:solidFill>
                    <a:schemeClr val="dk1"/>
                  </a:solidFill>
                  <a:latin typeface="Century Gothic"/>
                  <a:ea typeface="Century Gothic"/>
                  <a:cs typeface="Century Gothic"/>
                  <a:sym typeface="Century Gothic"/>
                </a:rPr>
                <a:t>.</a:t>
              </a:r>
              <a:r>
                <a:rPr lang="es-ES" sz="1039" i="0" u="none" strike="noStrike" cap="none" dirty="0">
                  <a:solidFill>
                    <a:schemeClr val="dk1"/>
                  </a:solidFill>
                  <a:latin typeface="Century Gothic"/>
                  <a:ea typeface="Century Gothic"/>
                  <a:cs typeface="Century Gothic"/>
                  <a:sym typeface="Century Gothic"/>
                </a:rPr>
                <a:t> </a:t>
              </a:r>
              <a:endParaRPr sz="1039" i="0" u="none" strike="noStrike" cap="none" dirty="0">
                <a:solidFill>
                  <a:schemeClr val="dk1"/>
                </a:solidFill>
                <a:latin typeface="Calibri"/>
                <a:ea typeface="Calibri"/>
                <a:cs typeface="Calibri"/>
                <a:sym typeface="Calibri"/>
              </a:endParaRPr>
            </a:p>
          </p:txBody>
        </p:sp>
        <p:sp>
          <p:nvSpPr>
            <p:cNvPr id="184" name="Google Shape;184;p7"/>
            <p:cNvSpPr txBox="1"/>
            <p:nvPr/>
          </p:nvSpPr>
          <p:spPr>
            <a:xfrm>
              <a:off x="890450" y="2495277"/>
              <a:ext cx="1754700" cy="511800"/>
            </a:xfrm>
            <a:prstGeom prst="rect">
              <a:avLst/>
            </a:prstGeom>
            <a:solidFill>
              <a:srgbClr val="FCE5CD"/>
            </a:solidFill>
            <a:ln w="9525" cap="flat" cmpd="sng">
              <a:solidFill>
                <a:schemeClr val="lt1"/>
              </a:solidFill>
              <a:prstDash val="solid"/>
              <a:round/>
              <a:headEnd type="none" w="sm" len="sm"/>
              <a:tailEnd type="none" w="sm" len="sm"/>
            </a:ln>
          </p:spPr>
          <p:txBody>
            <a:bodyPr spcFirstLastPara="1" wrap="square" lIns="94975" tIns="94975" rIns="94975" bIns="94975" anchor="t" anchorCtr="0">
              <a:spAutoFit/>
            </a:bodyPr>
            <a:lstStyle/>
            <a:p>
              <a:pPr marL="0" lvl="0" indent="0" algn="ctr" rtl="0">
                <a:spcBef>
                  <a:spcPts val="0"/>
                </a:spcBef>
                <a:spcAft>
                  <a:spcPts val="0"/>
                </a:spcAft>
                <a:buNone/>
              </a:pPr>
              <a:r>
                <a:rPr lang="es-ES" sz="1039" b="1" dirty="0">
                  <a:solidFill>
                    <a:schemeClr val="dk1"/>
                  </a:solidFill>
                  <a:latin typeface="Century Gothic"/>
                  <a:ea typeface="Century Gothic"/>
                  <a:cs typeface="Century Gothic"/>
                  <a:sym typeface="Century Gothic"/>
                </a:rPr>
                <a:t>ABASTECIMIENTO PARA PRODUCIR ALIMENTOS</a:t>
              </a:r>
              <a:endParaRPr sz="1454" dirty="0">
                <a:solidFill>
                  <a:schemeClr val="dk1"/>
                </a:solidFill>
              </a:endParaRPr>
            </a:p>
          </p:txBody>
        </p:sp>
        <p:sp>
          <p:nvSpPr>
            <p:cNvPr id="185" name="Google Shape;185;p7"/>
            <p:cNvSpPr txBox="1"/>
            <p:nvPr/>
          </p:nvSpPr>
          <p:spPr>
            <a:xfrm>
              <a:off x="890450" y="3591611"/>
              <a:ext cx="1754700" cy="511800"/>
            </a:xfrm>
            <a:prstGeom prst="rect">
              <a:avLst/>
            </a:prstGeom>
            <a:solidFill>
              <a:srgbClr val="FFF2CC"/>
            </a:solidFill>
            <a:ln>
              <a:noFill/>
            </a:ln>
          </p:spPr>
          <p:txBody>
            <a:bodyPr spcFirstLastPara="1" wrap="square" lIns="94975" tIns="94975" rIns="94975" bIns="94975" anchor="t" anchorCtr="0">
              <a:spAutoFit/>
            </a:bodyPr>
            <a:lstStyle/>
            <a:p>
              <a:pPr marL="0" marR="0" lvl="0" indent="0" algn="ctr" rtl="0">
                <a:lnSpc>
                  <a:spcPct val="100000"/>
                </a:lnSpc>
                <a:spcBef>
                  <a:spcPts val="0"/>
                </a:spcBef>
                <a:spcAft>
                  <a:spcPts val="0"/>
                </a:spcAft>
                <a:buNone/>
              </a:pPr>
              <a:r>
                <a:rPr lang="es-ES" sz="1039" b="1">
                  <a:solidFill>
                    <a:schemeClr val="dk1"/>
                  </a:solidFill>
                  <a:latin typeface="Century Gothic"/>
                  <a:ea typeface="Century Gothic"/>
                  <a:cs typeface="Century Gothic"/>
                  <a:sym typeface="Century Gothic"/>
                </a:rPr>
                <a:t>APOYO A LA INDUSTRIALIZACIÓN</a:t>
              </a:r>
              <a:endParaRPr sz="1454" b="1">
                <a:solidFill>
                  <a:schemeClr val="dk1"/>
                </a:solidFill>
              </a:endParaRPr>
            </a:p>
          </p:txBody>
        </p:sp>
        <p:sp>
          <p:nvSpPr>
            <p:cNvPr id="186" name="Google Shape;186;p7"/>
            <p:cNvSpPr txBox="1"/>
            <p:nvPr/>
          </p:nvSpPr>
          <p:spPr>
            <a:xfrm>
              <a:off x="890450" y="4845021"/>
              <a:ext cx="1754700" cy="511800"/>
            </a:xfrm>
            <a:prstGeom prst="rect">
              <a:avLst/>
            </a:prstGeom>
            <a:solidFill>
              <a:srgbClr val="ECFBE1"/>
            </a:solidFill>
            <a:ln>
              <a:noFill/>
            </a:ln>
          </p:spPr>
          <p:txBody>
            <a:bodyPr spcFirstLastPara="1" wrap="square" lIns="94975" tIns="94975" rIns="94975" bIns="94975" anchor="t" anchorCtr="0">
              <a:spAutoFit/>
            </a:bodyPr>
            <a:lstStyle/>
            <a:p>
              <a:pPr marL="0" marR="0" lvl="0" indent="0" algn="ctr" rtl="0">
                <a:lnSpc>
                  <a:spcPct val="100000"/>
                </a:lnSpc>
                <a:spcBef>
                  <a:spcPts val="0"/>
                </a:spcBef>
                <a:spcAft>
                  <a:spcPts val="0"/>
                </a:spcAft>
                <a:buNone/>
              </a:pPr>
              <a:r>
                <a:rPr lang="es-ES" sz="1039" b="1" dirty="0">
                  <a:solidFill>
                    <a:schemeClr val="dk1"/>
                  </a:solidFill>
                  <a:latin typeface="Century Gothic"/>
                  <a:ea typeface="Century Gothic"/>
                  <a:cs typeface="Century Gothic"/>
                  <a:sym typeface="Century Gothic"/>
                </a:rPr>
                <a:t>DINAMIZACIÓN DEL CONSUMO NACIONAL</a:t>
              </a:r>
              <a:endParaRPr sz="1454" dirty="0">
                <a:solidFill>
                  <a:schemeClr val="dk1"/>
                </a:solidFill>
              </a:endParaRPr>
            </a:p>
          </p:txBody>
        </p:sp>
        <p:sp>
          <p:nvSpPr>
            <p:cNvPr id="187" name="Google Shape;187;p7"/>
            <p:cNvSpPr txBox="1"/>
            <p:nvPr/>
          </p:nvSpPr>
          <p:spPr>
            <a:xfrm>
              <a:off x="2818789" y="5023342"/>
              <a:ext cx="4162200" cy="312900"/>
            </a:xfrm>
            <a:prstGeom prst="rect">
              <a:avLst/>
            </a:prstGeom>
            <a:solidFill>
              <a:srgbClr val="ECFBE1"/>
            </a:solidFill>
            <a:ln>
              <a:noFill/>
            </a:ln>
          </p:spPr>
          <p:txBody>
            <a:bodyPr spcFirstLastPara="1" wrap="square" lIns="94975" tIns="47475" rIns="94975" bIns="47475" anchor="t" anchorCtr="0">
              <a:noAutofit/>
            </a:bodyPr>
            <a:lstStyle/>
            <a:p>
              <a:pPr marL="0" marR="0" lvl="0" indent="0" algn="just" rtl="0">
                <a:lnSpc>
                  <a:spcPct val="100000"/>
                </a:lnSpc>
                <a:spcBef>
                  <a:spcPts val="0"/>
                </a:spcBef>
                <a:spcAft>
                  <a:spcPts val="0"/>
                </a:spcAft>
                <a:buNone/>
              </a:pPr>
              <a:r>
                <a:rPr lang="es-ES" sz="1139" b="1">
                  <a:solidFill>
                    <a:schemeClr val="dk1"/>
                  </a:solidFill>
                  <a:latin typeface="Century Gothic"/>
                  <a:ea typeface="Century Gothic"/>
                  <a:cs typeface="Century Gothic"/>
                  <a:sym typeface="Century Gothic"/>
                </a:rPr>
                <a:t>1.750 unidades productiva</a:t>
              </a:r>
              <a:r>
                <a:rPr lang="es-ES" sz="1039" b="1">
                  <a:solidFill>
                    <a:schemeClr val="dk1"/>
                  </a:solidFill>
                  <a:latin typeface="Century Gothic"/>
                  <a:ea typeface="Century Gothic"/>
                  <a:cs typeface="Century Gothic"/>
                  <a:sym typeface="Century Gothic"/>
                </a:rPr>
                <a:t>s</a:t>
              </a:r>
              <a:r>
                <a:rPr lang="es-ES" sz="1039">
                  <a:solidFill>
                    <a:schemeClr val="dk1"/>
                  </a:solidFill>
                  <a:latin typeface="Century Gothic"/>
                  <a:ea typeface="Century Gothic"/>
                  <a:cs typeface="Century Gothic"/>
                  <a:sym typeface="Century Gothic"/>
                </a:rPr>
                <a:t> beneficiadas.</a:t>
              </a:r>
              <a:endParaRPr sz="1039" i="0" u="none" strike="noStrike" cap="none">
                <a:solidFill>
                  <a:schemeClr val="dk1"/>
                </a:solidFill>
                <a:latin typeface="Calibri"/>
                <a:ea typeface="Calibri"/>
                <a:cs typeface="Calibri"/>
                <a:sym typeface="Calibri"/>
              </a:endParaRPr>
            </a:p>
          </p:txBody>
        </p:sp>
        <p:sp>
          <p:nvSpPr>
            <p:cNvPr id="188" name="Google Shape;188;p7"/>
            <p:cNvSpPr txBox="1"/>
            <p:nvPr/>
          </p:nvSpPr>
          <p:spPr>
            <a:xfrm>
              <a:off x="2825700" y="5436353"/>
              <a:ext cx="4157400" cy="312900"/>
            </a:xfrm>
            <a:prstGeom prst="rect">
              <a:avLst/>
            </a:prstGeom>
            <a:solidFill>
              <a:srgbClr val="E1EFD8"/>
            </a:solidFill>
            <a:ln>
              <a:noFill/>
            </a:ln>
          </p:spPr>
          <p:txBody>
            <a:bodyPr spcFirstLastPara="1" wrap="square" lIns="94975" tIns="47475" rIns="94975" bIns="47475" anchor="t" anchorCtr="0">
              <a:noAutofit/>
            </a:bodyPr>
            <a:lstStyle/>
            <a:p>
              <a:pPr marL="0" marR="0" lvl="0" indent="0" algn="just" rtl="0">
                <a:lnSpc>
                  <a:spcPct val="100000"/>
                </a:lnSpc>
                <a:spcBef>
                  <a:spcPts val="0"/>
                </a:spcBef>
                <a:spcAft>
                  <a:spcPts val="0"/>
                </a:spcAft>
                <a:buNone/>
              </a:pPr>
              <a:r>
                <a:rPr lang="es-ES" sz="1139" b="1" dirty="0">
                  <a:solidFill>
                    <a:schemeClr val="dk1"/>
                  </a:solidFill>
                  <a:latin typeface="Century Gothic"/>
                  <a:ea typeface="Century Gothic"/>
                  <a:cs typeface="Century Gothic"/>
                  <a:sym typeface="Century Gothic"/>
                </a:rPr>
                <a:t>Rubros</a:t>
              </a:r>
              <a:r>
                <a:rPr lang="es-ES" sz="1139" dirty="0">
                  <a:solidFill>
                    <a:schemeClr val="dk1"/>
                  </a:solidFill>
                  <a:latin typeface="Century Gothic"/>
                  <a:ea typeface="Century Gothic"/>
                  <a:cs typeface="Century Gothic"/>
                  <a:sym typeface="Century Gothic"/>
                </a:rPr>
                <a:t> </a:t>
              </a:r>
              <a:r>
                <a:rPr lang="es-ES" sz="1039" dirty="0">
                  <a:solidFill>
                    <a:schemeClr val="dk1"/>
                  </a:solidFill>
                  <a:latin typeface="Century Gothic"/>
                  <a:ea typeface="Century Gothic"/>
                  <a:cs typeface="Century Gothic"/>
                  <a:sym typeface="Century Gothic"/>
                </a:rPr>
                <a:t>de alimentos, textiles, cuero, madera y artesanía.</a:t>
              </a:r>
              <a:endParaRPr sz="1039" i="0" u="none" strike="noStrike" cap="none" dirty="0">
                <a:solidFill>
                  <a:schemeClr val="dk1"/>
                </a:solidFill>
                <a:latin typeface="Calibri"/>
                <a:ea typeface="Calibri"/>
                <a:cs typeface="Calibri"/>
                <a:sym typeface="Calibri"/>
              </a:endParaRPr>
            </a:p>
          </p:txBody>
        </p:sp>
        <p:sp>
          <p:nvSpPr>
            <p:cNvPr id="189" name="Google Shape;189;p7"/>
            <p:cNvSpPr txBox="1"/>
            <p:nvPr/>
          </p:nvSpPr>
          <p:spPr>
            <a:xfrm>
              <a:off x="2806977" y="2799069"/>
              <a:ext cx="4110300" cy="403800"/>
            </a:xfrm>
            <a:prstGeom prst="rect">
              <a:avLst/>
            </a:prstGeom>
            <a:solidFill>
              <a:srgbClr val="FCE5CD"/>
            </a:solidFill>
            <a:ln w="9525" cap="flat" cmpd="sng">
              <a:solidFill>
                <a:schemeClr val="lt1"/>
              </a:solidFill>
              <a:prstDash val="solid"/>
              <a:round/>
              <a:headEnd type="none" w="sm" len="sm"/>
              <a:tailEnd type="none" w="sm" len="sm"/>
            </a:ln>
          </p:spPr>
          <p:txBody>
            <a:bodyPr spcFirstLastPara="1" wrap="square" lIns="94975" tIns="47475" rIns="94975" bIns="47475" anchor="t" anchorCtr="0">
              <a:noAutofit/>
            </a:bodyPr>
            <a:lstStyle/>
            <a:p>
              <a:pPr marL="0" lvl="0" indent="0" algn="just" rtl="0">
                <a:spcBef>
                  <a:spcPts val="0"/>
                </a:spcBef>
                <a:spcAft>
                  <a:spcPts val="0"/>
                </a:spcAft>
                <a:buClr>
                  <a:schemeClr val="dk1"/>
                </a:buClr>
                <a:buSzPts val="1100"/>
                <a:buFont typeface="Arial"/>
                <a:buNone/>
              </a:pPr>
              <a:r>
                <a:rPr lang="es-ES" sz="1100" b="1">
                  <a:solidFill>
                    <a:schemeClr val="dk1"/>
                  </a:solidFill>
                  <a:latin typeface="Century Gothic"/>
                  <a:ea typeface="Century Gothic"/>
                  <a:cs typeface="Century Gothic"/>
                  <a:sym typeface="Century Gothic"/>
                </a:rPr>
                <a:t>137 millones de litros de aceite</a:t>
              </a:r>
              <a:r>
                <a:rPr lang="es-ES" sz="1000" b="1">
                  <a:solidFill>
                    <a:schemeClr val="dk1"/>
                  </a:solidFill>
                  <a:latin typeface="Century Gothic"/>
                  <a:ea typeface="Century Gothic"/>
                  <a:cs typeface="Century Gothic"/>
                  <a:sym typeface="Century Gothic"/>
                </a:rPr>
                <a:t> </a:t>
              </a:r>
              <a:r>
                <a:rPr lang="es-ES" sz="1000">
                  <a:solidFill>
                    <a:schemeClr val="dk1"/>
                  </a:solidFill>
                  <a:latin typeface="Century Gothic"/>
                  <a:ea typeface="Century Gothic"/>
                  <a:cs typeface="Century Gothic"/>
                  <a:sym typeface="Century Gothic"/>
                </a:rPr>
                <a:t>refinado para la población boliviana.</a:t>
              </a:r>
              <a:endParaRPr sz="1000" i="0" u="none" strike="noStrike" cap="none">
                <a:solidFill>
                  <a:schemeClr val="dk1"/>
                </a:solidFill>
                <a:latin typeface="Calibri"/>
                <a:ea typeface="Calibri"/>
                <a:cs typeface="Calibri"/>
                <a:sym typeface="Calibri"/>
              </a:endParaRPr>
            </a:p>
          </p:txBody>
        </p:sp>
      </p:grpSp>
      <p:pic>
        <p:nvPicPr>
          <p:cNvPr id="190" name="Google Shape;190;p7" title="fondo-consume.png"/>
          <p:cNvPicPr preferRelativeResize="0"/>
          <p:nvPr/>
        </p:nvPicPr>
        <p:blipFill rotWithShape="1">
          <a:blip r:embed="rId11">
            <a:alphaModFix/>
          </a:blip>
          <a:srcRect l="24323" r="24329" b="3466"/>
          <a:stretch/>
        </p:blipFill>
        <p:spPr>
          <a:xfrm>
            <a:off x="7021963" y="4534130"/>
            <a:ext cx="1084068" cy="1105500"/>
          </a:xfrm>
          <a:prstGeom prst="ellipse">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54EDAC63-5746-BCB2-4F6A-182836A145C0}"/>
              </a:ext>
            </a:extLst>
          </p:cNvPr>
          <p:cNvSpPr txBox="1"/>
          <p:nvPr/>
        </p:nvSpPr>
        <p:spPr>
          <a:xfrm>
            <a:off x="1835658" y="1763676"/>
            <a:ext cx="2261721" cy="415498"/>
          </a:xfrm>
          <a:prstGeom prst="rect">
            <a:avLst/>
          </a:prstGeom>
          <a:solidFill>
            <a:schemeClr val="tx2"/>
          </a:solidFill>
        </p:spPr>
        <p:txBody>
          <a:bodyPr wrap="square">
            <a:spAutoFit/>
          </a:bodyPr>
          <a:lstStyle/>
          <a:p>
            <a:pPr>
              <a:buClr>
                <a:srgbClr val="000000"/>
              </a:buClr>
            </a:pPr>
            <a:r>
              <a:rPr lang="es-BO" sz="1050" dirty="0">
                <a:solidFill>
                  <a:schemeClr val="bg1"/>
                </a:solidFill>
              </a:rPr>
              <a:t>Empresas públicas industriales operando plenamente</a:t>
            </a:r>
          </a:p>
        </p:txBody>
      </p:sp>
      <p:sp>
        <p:nvSpPr>
          <p:cNvPr id="8" name="CuadroTexto 7">
            <a:extLst>
              <a:ext uri="{FF2B5EF4-FFF2-40B4-BE49-F238E27FC236}">
                <a16:creationId xmlns:a16="http://schemas.microsoft.com/office/drawing/2014/main" id="{4D8853F8-1C5E-43D3-2444-7B155A15E2BF}"/>
              </a:ext>
            </a:extLst>
          </p:cNvPr>
          <p:cNvSpPr txBox="1"/>
          <p:nvPr/>
        </p:nvSpPr>
        <p:spPr>
          <a:xfrm>
            <a:off x="5319524" y="1763676"/>
            <a:ext cx="2076259" cy="415498"/>
          </a:xfrm>
          <a:prstGeom prst="rect">
            <a:avLst/>
          </a:prstGeom>
          <a:solidFill>
            <a:schemeClr val="tx2"/>
          </a:solidFill>
        </p:spPr>
        <p:txBody>
          <a:bodyPr wrap="square">
            <a:spAutoFit/>
          </a:bodyPr>
          <a:lstStyle/>
          <a:p>
            <a:pPr>
              <a:buClr>
                <a:srgbClr val="000000"/>
              </a:buClr>
            </a:pPr>
            <a:r>
              <a:rPr lang="es-ES" sz="1050" dirty="0">
                <a:solidFill>
                  <a:schemeClr val="bg1"/>
                </a:solidFill>
              </a:rPr>
              <a:t>100% de empresas en funcionamiento sostenible</a:t>
            </a:r>
            <a:endParaRPr lang="es-BO" sz="1050" dirty="0">
              <a:solidFill>
                <a:schemeClr val="bg1"/>
              </a:solidFill>
            </a:endParaRPr>
          </a:p>
        </p:txBody>
      </p:sp>
      <p:sp>
        <p:nvSpPr>
          <p:cNvPr id="10" name="CuadroTexto 9">
            <a:extLst>
              <a:ext uri="{FF2B5EF4-FFF2-40B4-BE49-F238E27FC236}">
                <a16:creationId xmlns:a16="http://schemas.microsoft.com/office/drawing/2014/main" id="{FE028A69-A07E-3B48-DA75-A1FFBEA67984}"/>
              </a:ext>
            </a:extLst>
          </p:cNvPr>
          <p:cNvSpPr txBox="1"/>
          <p:nvPr/>
        </p:nvSpPr>
        <p:spPr>
          <a:xfrm>
            <a:off x="1787652" y="2293247"/>
            <a:ext cx="2309727" cy="415498"/>
          </a:xfrm>
          <a:prstGeom prst="rect">
            <a:avLst/>
          </a:prstGeom>
          <a:solidFill>
            <a:schemeClr val="accent1">
              <a:lumMod val="20000"/>
              <a:lumOff val="80000"/>
            </a:schemeClr>
          </a:solidFill>
        </p:spPr>
        <p:txBody>
          <a:bodyPr wrap="square">
            <a:spAutoFit/>
          </a:bodyPr>
          <a:lstStyle/>
          <a:p>
            <a:pPr>
              <a:buClr>
                <a:srgbClr val="000000"/>
              </a:buClr>
            </a:pPr>
            <a:r>
              <a:rPr lang="es-ES" sz="1050" dirty="0"/>
              <a:t>Generación de empleo directo e indirecto</a:t>
            </a:r>
            <a:endParaRPr lang="es-BO" sz="1050" dirty="0"/>
          </a:p>
        </p:txBody>
      </p:sp>
      <p:sp>
        <p:nvSpPr>
          <p:cNvPr id="12" name="CuadroTexto 11">
            <a:extLst>
              <a:ext uri="{FF2B5EF4-FFF2-40B4-BE49-F238E27FC236}">
                <a16:creationId xmlns:a16="http://schemas.microsoft.com/office/drawing/2014/main" id="{0E8C9FC9-2416-871B-3B51-DD8C3E10EC96}"/>
              </a:ext>
            </a:extLst>
          </p:cNvPr>
          <p:cNvSpPr txBox="1"/>
          <p:nvPr/>
        </p:nvSpPr>
        <p:spPr>
          <a:xfrm>
            <a:off x="5319524" y="2355077"/>
            <a:ext cx="2105405" cy="253916"/>
          </a:xfrm>
          <a:prstGeom prst="rect">
            <a:avLst/>
          </a:prstGeom>
          <a:solidFill>
            <a:schemeClr val="accent1">
              <a:lumMod val="20000"/>
              <a:lumOff val="80000"/>
            </a:schemeClr>
          </a:solidFill>
        </p:spPr>
        <p:txBody>
          <a:bodyPr wrap="square">
            <a:spAutoFit/>
          </a:bodyPr>
          <a:lstStyle/>
          <a:p>
            <a:pPr>
              <a:buClr>
                <a:srgbClr val="000000"/>
              </a:buClr>
            </a:pPr>
            <a:r>
              <a:rPr lang="es-BO" sz="1050" dirty="0"/>
              <a:t>+120.000 empleos generados</a:t>
            </a:r>
          </a:p>
        </p:txBody>
      </p:sp>
      <p:sp>
        <p:nvSpPr>
          <p:cNvPr id="14" name="CuadroTexto 13">
            <a:extLst>
              <a:ext uri="{FF2B5EF4-FFF2-40B4-BE49-F238E27FC236}">
                <a16:creationId xmlns:a16="http://schemas.microsoft.com/office/drawing/2014/main" id="{657C6B77-829F-FF9B-5E8D-BCCC6B9DF81C}"/>
              </a:ext>
            </a:extLst>
          </p:cNvPr>
          <p:cNvSpPr txBox="1"/>
          <p:nvPr/>
        </p:nvSpPr>
        <p:spPr>
          <a:xfrm>
            <a:off x="1787652" y="2768447"/>
            <a:ext cx="2309727" cy="415498"/>
          </a:xfrm>
          <a:prstGeom prst="rect">
            <a:avLst/>
          </a:prstGeom>
          <a:solidFill>
            <a:schemeClr val="accent2">
              <a:lumMod val="40000"/>
              <a:lumOff val="60000"/>
            </a:schemeClr>
          </a:solidFill>
        </p:spPr>
        <p:txBody>
          <a:bodyPr wrap="square">
            <a:spAutoFit/>
          </a:bodyPr>
          <a:lstStyle/>
          <a:p>
            <a:pPr>
              <a:buClr>
                <a:srgbClr val="000000"/>
              </a:buClr>
            </a:pPr>
            <a:r>
              <a:rPr lang="es-ES" sz="1050" dirty="0"/>
              <a:t>Incremento de producción industrial nacional</a:t>
            </a:r>
            <a:endParaRPr lang="es-BO" sz="1050" dirty="0"/>
          </a:p>
        </p:txBody>
      </p:sp>
      <p:sp>
        <p:nvSpPr>
          <p:cNvPr id="16" name="CuadroTexto 15">
            <a:extLst>
              <a:ext uri="{FF2B5EF4-FFF2-40B4-BE49-F238E27FC236}">
                <a16:creationId xmlns:a16="http://schemas.microsoft.com/office/drawing/2014/main" id="{1065DBE0-EA25-B558-A8C0-35876685B4CA}"/>
              </a:ext>
            </a:extLst>
          </p:cNvPr>
          <p:cNvSpPr txBox="1"/>
          <p:nvPr/>
        </p:nvSpPr>
        <p:spPr>
          <a:xfrm>
            <a:off x="5319523" y="2815596"/>
            <a:ext cx="2105405" cy="253916"/>
          </a:xfrm>
          <a:prstGeom prst="rect">
            <a:avLst/>
          </a:prstGeom>
          <a:solidFill>
            <a:schemeClr val="accent2">
              <a:lumMod val="20000"/>
              <a:lumOff val="80000"/>
            </a:schemeClr>
          </a:solidFill>
        </p:spPr>
        <p:txBody>
          <a:bodyPr wrap="square">
            <a:spAutoFit/>
          </a:bodyPr>
          <a:lstStyle/>
          <a:p>
            <a:pPr>
              <a:buClr>
                <a:srgbClr val="000000"/>
              </a:buClr>
            </a:pPr>
            <a:r>
              <a:rPr lang="es-BO" sz="1050" dirty="0"/>
              <a:t>+60% respecto a 2025</a:t>
            </a:r>
          </a:p>
        </p:txBody>
      </p:sp>
      <p:sp>
        <p:nvSpPr>
          <p:cNvPr id="18" name="CuadroTexto 17">
            <a:extLst>
              <a:ext uri="{FF2B5EF4-FFF2-40B4-BE49-F238E27FC236}">
                <a16:creationId xmlns:a16="http://schemas.microsoft.com/office/drawing/2014/main" id="{2ED98D02-FF72-6346-9932-ACD8798B8A98}"/>
              </a:ext>
            </a:extLst>
          </p:cNvPr>
          <p:cNvSpPr txBox="1"/>
          <p:nvPr/>
        </p:nvSpPr>
        <p:spPr>
          <a:xfrm>
            <a:off x="1787652" y="3233625"/>
            <a:ext cx="2309727" cy="253916"/>
          </a:xfrm>
          <a:prstGeom prst="rect">
            <a:avLst/>
          </a:prstGeom>
          <a:solidFill>
            <a:schemeClr val="accent4">
              <a:lumMod val="20000"/>
              <a:lumOff val="80000"/>
            </a:schemeClr>
          </a:solidFill>
        </p:spPr>
        <p:txBody>
          <a:bodyPr wrap="square">
            <a:spAutoFit/>
          </a:bodyPr>
          <a:lstStyle/>
          <a:p>
            <a:pPr>
              <a:buClr>
                <a:srgbClr val="000000"/>
              </a:buClr>
            </a:pPr>
            <a:r>
              <a:rPr lang="es-BO" sz="1050" dirty="0"/>
              <a:t>Sustitución de importaciones</a:t>
            </a:r>
          </a:p>
        </p:txBody>
      </p:sp>
      <p:sp>
        <p:nvSpPr>
          <p:cNvPr id="20" name="CuadroTexto 19">
            <a:extLst>
              <a:ext uri="{FF2B5EF4-FFF2-40B4-BE49-F238E27FC236}">
                <a16:creationId xmlns:a16="http://schemas.microsoft.com/office/drawing/2014/main" id="{1B5F647D-ACEF-83CF-BF5E-1D06E6C05DAB}"/>
              </a:ext>
            </a:extLst>
          </p:cNvPr>
          <p:cNvSpPr txBox="1"/>
          <p:nvPr/>
        </p:nvSpPr>
        <p:spPr>
          <a:xfrm>
            <a:off x="5319523" y="3240820"/>
            <a:ext cx="2105405" cy="415498"/>
          </a:xfrm>
          <a:prstGeom prst="rect">
            <a:avLst/>
          </a:prstGeom>
          <a:solidFill>
            <a:schemeClr val="accent4">
              <a:lumMod val="20000"/>
              <a:lumOff val="80000"/>
            </a:schemeClr>
          </a:solidFill>
        </p:spPr>
        <p:txBody>
          <a:bodyPr wrap="square">
            <a:spAutoFit/>
          </a:bodyPr>
          <a:lstStyle/>
          <a:p>
            <a:pPr>
              <a:buClr>
                <a:srgbClr val="000000"/>
              </a:buClr>
            </a:pPr>
            <a:r>
              <a:rPr lang="es-BO" sz="1050" dirty="0"/>
              <a:t>USD 1.500 millones acumulados</a:t>
            </a:r>
          </a:p>
        </p:txBody>
      </p:sp>
      <p:sp>
        <p:nvSpPr>
          <p:cNvPr id="22" name="CuadroTexto 21">
            <a:extLst>
              <a:ext uri="{FF2B5EF4-FFF2-40B4-BE49-F238E27FC236}">
                <a16:creationId xmlns:a16="http://schemas.microsoft.com/office/drawing/2014/main" id="{CA554145-C50F-A42C-6770-582351CBB17F}"/>
              </a:ext>
            </a:extLst>
          </p:cNvPr>
          <p:cNvSpPr txBox="1"/>
          <p:nvPr/>
        </p:nvSpPr>
        <p:spPr>
          <a:xfrm>
            <a:off x="1787652" y="3691601"/>
            <a:ext cx="2309727" cy="253916"/>
          </a:xfrm>
          <a:prstGeom prst="rect">
            <a:avLst/>
          </a:prstGeom>
          <a:solidFill>
            <a:schemeClr val="accent6">
              <a:lumMod val="20000"/>
              <a:lumOff val="80000"/>
            </a:schemeClr>
          </a:solidFill>
        </p:spPr>
        <p:txBody>
          <a:bodyPr wrap="square">
            <a:spAutoFit/>
          </a:bodyPr>
          <a:lstStyle/>
          <a:p>
            <a:pPr>
              <a:buClr>
                <a:srgbClr val="000000"/>
              </a:buClr>
            </a:pPr>
            <a:r>
              <a:rPr lang="es-BO" sz="1050" dirty="0"/>
              <a:t>Exportaciones con valor agregado</a:t>
            </a:r>
          </a:p>
        </p:txBody>
      </p:sp>
      <p:sp>
        <p:nvSpPr>
          <p:cNvPr id="24" name="CuadroTexto 23">
            <a:extLst>
              <a:ext uri="{FF2B5EF4-FFF2-40B4-BE49-F238E27FC236}">
                <a16:creationId xmlns:a16="http://schemas.microsoft.com/office/drawing/2014/main" id="{B08EEEB1-D9A8-E448-C40D-72A7597F128F}"/>
              </a:ext>
            </a:extLst>
          </p:cNvPr>
          <p:cNvSpPr txBox="1"/>
          <p:nvPr/>
        </p:nvSpPr>
        <p:spPr>
          <a:xfrm>
            <a:off x="5319523" y="3691601"/>
            <a:ext cx="2076259" cy="253916"/>
          </a:xfrm>
          <a:prstGeom prst="rect">
            <a:avLst/>
          </a:prstGeom>
          <a:solidFill>
            <a:schemeClr val="accent6">
              <a:lumMod val="20000"/>
              <a:lumOff val="80000"/>
            </a:schemeClr>
          </a:solidFill>
        </p:spPr>
        <p:txBody>
          <a:bodyPr wrap="square">
            <a:spAutoFit/>
          </a:bodyPr>
          <a:lstStyle/>
          <a:p>
            <a:pPr>
              <a:buClr>
                <a:srgbClr val="000000"/>
              </a:buClr>
            </a:pPr>
            <a:r>
              <a:rPr lang="es-BO" sz="1050" dirty="0"/>
              <a:t>USD 2.000 millones anuales</a:t>
            </a:r>
          </a:p>
        </p:txBody>
      </p:sp>
      <p:sp>
        <p:nvSpPr>
          <p:cNvPr id="26" name="CuadroTexto 25">
            <a:extLst>
              <a:ext uri="{FF2B5EF4-FFF2-40B4-BE49-F238E27FC236}">
                <a16:creationId xmlns:a16="http://schemas.microsoft.com/office/drawing/2014/main" id="{17365759-C850-DDAD-FEBF-8939B420AD47}"/>
              </a:ext>
            </a:extLst>
          </p:cNvPr>
          <p:cNvSpPr txBox="1"/>
          <p:nvPr/>
        </p:nvSpPr>
        <p:spPr>
          <a:xfrm>
            <a:off x="1753362" y="4072648"/>
            <a:ext cx="2344017" cy="415498"/>
          </a:xfrm>
          <a:prstGeom prst="rect">
            <a:avLst/>
          </a:prstGeom>
          <a:solidFill>
            <a:schemeClr val="bg1">
              <a:lumMod val="85000"/>
            </a:schemeClr>
          </a:solidFill>
        </p:spPr>
        <p:txBody>
          <a:bodyPr wrap="square">
            <a:spAutoFit/>
          </a:bodyPr>
          <a:lstStyle/>
          <a:p>
            <a:pPr>
              <a:buClr>
                <a:srgbClr val="000000"/>
              </a:buClr>
            </a:pPr>
            <a:r>
              <a:rPr lang="es-BO" sz="1050" dirty="0"/>
              <a:t>Cobertura territorial de industrialización</a:t>
            </a:r>
          </a:p>
        </p:txBody>
      </p:sp>
      <p:sp>
        <p:nvSpPr>
          <p:cNvPr id="28" name="CuadroTexto 27">
            <a:extLst>
              <a:ext uri="{FF2B5EF4-FFF2-40B4-BE49-F238E27FC236}">
                <a16:creationId xmlns:a16="http://schemas.microsoft.com/office/drawing/2014/main" id="{3065B27E-24B7-8701-EAB5-79528CFEE44C}"/>
              </a:ext>
            </a:extLst>
          </p:cNvPr>
          <p:cNvSpPr txBox="1"/>
          <p:nvPr/>
        </p:nvSpPr>
        <p:spPr>
          <a:xfrm>
            <a:off x="5298950" y="4034418"/>
            <a:ext cx="2105405" cy="415498"/>
          </a:xfrm>
          <a:prstGeom prst="rect">
            <a:avLst/>
          </a:prstGeom>
          <a:solidFill>
            <a:schemeClr val="bg1">
              <a:lumMod val="85000"/>
            </a:schemeClr>
          </a:solidFill>
        </p:spPr>
        <p:txBody>
          <a:bodyPr wrap="square">
            <a:spAutoFit/>
          </a:bodyPr>
          <a:lstStyle/>
          <a:p>
            <a:pPr>
              <a:buClr>
                <a:srgbClr val="000000"/>
              </a:buClr>
            </a:pPr>
            <a:r>
              <a:rPr lang="es-ES" sz="1050" dirty="0"/>
              <a:t>Presencia en los 9 departamentos</a:t>
            </a:r>
            <a:endParaRPr lang="es-BO" sz="1050" dirty="0"/>
          </a:p>
        </p:txBody>
      </p:sp>
      <p:sp>
        <p:nvSpPr>
          <p:cNvPr id="30" name="CuadroTexto 29">
            <a:extLst>
              <a:ext uri="{FF2B5EF4-FFF2-40B4-BE49-F238E27FC236}">
                <a16:creationId xmlns:a16="http://schemas.microsoft.com/office/drawing/2014/main" id="{4B94018A-E2F6-A776-488D-1D5FE9066ABD}"/>
              </a:ext>
            </a:extLst>
          </p:cNvPr>
          <p:cNvSpPr txBox="1"/>
          <p:nvPr/>
        </p:nvSpPr>
        <p:spPr>
          <a:xfrm>
            <a:off x="1753362" y="4529035"/>
            <a:ext cx="2344017" cy="415498"/>
          </a:xfrm>
          <a:prstGeom prst="rect">
            <a:avLst/>
          </a:prstGeom>
          <a:solidFill>
            <a:schemeClr val="accent4">
              <a:lumMod val="40000"/>
              <a:lumOff val="60000"/>
            </a:schemeClr>
          </a:solidFill>
        </p:spPr>
        <p:txBody>
          <a:bodyPr wrap="square">
            <a:spAutoFit/>
          </a:bodyPr>
          <a:lstStyle/>
          <a:p>
            <a:pPr>
              <a:buClr>
                <a:srgbClr val="000000"/>
              </a:buClr>
            </a:pPr>
            <a:r>
              <a:rPr lang="es-ES" sz="1050" dirty="0"/>
              <a:t>Inversión pública y privada movilizada</a:t>
            </a:r>
            <a:endParaRPr lang="es-BO" sz="1050" dirty="0"/>
          </a:p>
        </p:txBody>
      </p:sp>
      <p:sp>
        <p:nvSpPr>
          <p:cNvPr id="32" name="CuadroTexto 31">
            <a:extLst>
              <a:ext uri="{FF2B5EF4-FFF2-40B4-BE49-F238E27FC236}">
                <a16:creationId xmlns:a16="http://schemas.microsoft.com/office/drawing/2014/main" id="{F4AE3E90-41FA-8AC4-D178-B8EC8443FDCD}"/>
              </a:ext>
            </a:extLst>
          </p:cNvPr>
          <p:cNvSpPr txBox="1"/>
          <p:nvPr/>
        </p:nvSpPr>
        <p:spPr>
          <a:xfrm>
            <a:off x="5302379" y="4557302"/>
            <a:ext cx="2101976" cy="415498"/>
          </a:xfrm>
          <a:prstGeom prst="rect">
            <a:avLst/>
          </a:prstGeom>
          <a:solidFill>
            <a:schemeClr val="accent4">
              <a:lumMod val="40000"/>
              <a:lumOff val="60000"/>
            </a:schemeClr>
          </a:solidFill>
        </p:spPr>
        <p:txBody>
          <a:bodyPr wrap="square">
            <a:spAutoFit/>
          </a:bodyPr>
          <a:lstStyle/>
          <a:p>
            <a:pPr>
              <a:buClr>
                <a:srgbClr val="000000"/>
              </a:buClr>
            </a:pPr>
            <a:r>
              <a:rPr lang="es-BO" sz="1050" dirty="0"/>
              <a:t>USD 5.000 millones acumulados</a:t>
            </a:r>
          </a:p>
        </p:txBody>
      </p:sp>
      <p:sp>
        <p:nvSpPr>
          <p:cNvPr id="34" name="CuadroTexto 33">
            <a:extLst>
              <a:ext uri="{FF2B5EF4-FFF2-40B4-BE49-F238E27FC236}">
                <a16:creationId xmlns:a16="http://schemas.microsoft.com/office/drawing/2014/main" id="{F4A80AC6-FED8-51A9-C178-7108A3EB9FAE}"/>
              </a:ext>
            </a:extLst>
          </p:cNvPr>
          <p:cNvSpPr txBox="1"/>
          <p:nvPr/>
        </p:nvSpPr>
        <p:spPr>
          <a:xfrm>
            <a:off x="1815086" y="5014540"/>
            <a:ext cx="2282294" cy="415498"/>
          </a:xfrm>
          <a:prstGeom prst="rect">
            <a:avLst/>
          </a:prstGeom>
          <a:solidFill>
            <a:schemeClr val="bg2">
              <a:lumMod val="40000"/>
              <a:lumOff val="60000"/>
            </a:schemeClr>
          </a:solidFill>
        </p:spPr>
        <p:txBody>
          <a:bodyPr wrap="square">
            <a:spAutoFit/>
          </a:bodyPr>
          <a:lstStyle/>
          <a:p>
            <a:pPr>
              <a:buClr>
                <a:srgbClr val="000000"/>
              </a:buClr>
            </a:pPr>
            <a:r>
              <a:rPr lang="es-ES" sz="1050" dirty="0"/>
              <a:t>Encadenamientos productivos con productores nacionales</a:t>
            </a:r>
            <a:endParaRPr lang="es-BO" sz="1050" dirty="0"/>
          </a:p>
        </p:txBody>
      </p:sp>
      <p:sp>
        <p:nvSpPr>
          <p:cNvPr id="36" name="CuadroTexto 35">
            <a:extLst>
              <a:ext uri="{FF2B5EF4-FFF2-40B4-BE49-F238E27FC236}">
                <a16:creationId xmlns:a16="http://schemas.microsoft.com/office/drawing/2014/main" id="{A3AE3976-2F32-4D62-8E37-6CBDD7C4AFCF}"/>
              </a:ext>
            </a:extLst>
          </p:cNvPr>
          <p:cNvSpPr txBox="1"/>
          <p:nvPr/>
        </p:nvSpPr>
        <p:spPr>
          <a:xfrm>
            <a:off x="5268089" y="5547107"/>
            <a:ext cx="2127693" cy="415498"/>
          </a:xfrm>
          <a:prstGeom prst="rect">
            <a:avLst/>
          </a:prstGeom>
          <a:solidFill>
            <a:schemeClr val="accent2">
              <a:lumMod val="60000"/>
              <a:lumOff val="40000"/>
            </a:schemeClr>
          </a:solidFill>
        </p:spPr>
        <p:txBody>
          <a:bodyPr wrap="square">
            <a:spAutoFit/>
          </a:bodyPr>
          <a:lstStyle/>
          <a:p>
            <a:pPr>
              <a:buClr>
                <a:srgbClr val="000000"/>
              </a:buClr>
            </a:pPr>
            <a:r>
              <a:rPr lang="es-BO" sz="1050" dirty="0"/>
              <a:t>+250.000 productores vinculados</a:t>
            </a:r>
          </a:p>
        </p:txBody>
      </p:sp>
      <p:sp>
        <p:nvSpPr>
          <p:cNvPr id="38" name="CuadroTexto 37">
            <a:extLst>
              <a:ext uri="{FF2B5EF4-FFF2-40B4-BE49-F238E27FC236}">
                <a16:creationId xmlns:a16="http://schemas.microsoft.com/office/drawing/2014/main" id="{B83C77F7-2A2E-F638-E164-8AD7657B49B7}"/>
              </a:ext>
            </a:extLst>
          </p:cNvPr>
          <p:cNvSpPr txBox="1"/>
          <p:nvPr/>
        </p:nvSpPr>
        <p:spPr>
          <a:xfrm>
            <a:off x="1767079" y="5575048"/>
            <a:ext cx="2330301" cy="253916"/>
          </a:xfrm>
          <a:prstGeom prst="rect">
            <a:avLst/>
          </a:prstGeom>
          <a:solidFill>
            <a:schemeClr val="accent2">
              <a:lumMod val="60000"/>
              <a:lumOff val="40000"/>
            </a:schemeClr>
          </a:solidFill>
        </p:spPr>
        <p:txBody>
          <a:bodyPr wrap="square">
            <a:spAutoFit/>
          </a:bodyPr>
          <a:lstStyle/>
          <a:p>
            <a:pPr>
              <a:buClr>
                <a:srgbClr val="000000"/>
              </a:buClr>
            </a:pPr>
            <a:r>
              <a:rPr lang="es-BO" sz="1050" dirty="0"/>
              <a:t>Aporte al PIB industrial</a:t>
            </a:r>
          </a:p>
        </p:txBody>
      </p:sp>
      <p:sp>
        <p:nvSpPr>
          <p:cNvPr id="40" name="CuadroTexto 39">
            <a:extLst>
              <a:ext uri="{FF2B5EF4-FFF2-40B4-BE49-F238E27FC236}">
                <a16:creationId xmlns:a16="http://schemas.microsoft.com/office/drawing/2014/main" id="{96FBADA6-65F0-629E-BA5E-50A2B3768C93}"/>
              </a:ext>
            </a:extLst>
          </p:cNvPr>
          <p:cNvSpPr txBox="1"/>
          <p:nvPr/>
        </p:nvSpPr>
        <p:spPr>
          <a:xfrm>
            <a:off x="5298950" y="4988383"/>
            <a:ext cx="2101977" cy="415498"/>
          </a:xfrm>
          <a:prstGeom prst="rect">
            <a:avLst/>
          </a:prstGeom>
          <a:solidFill>
            <a:schemeClr val="bg2">
              <a:lumMod val="40000"/>
              <a:lumOff val="60000"/>
            </a:schemeClr>
          </a:solidFill>
        </p:spPr>
        <p:txBody>
          <a:bodyPr wrap="square">
            <a:spAutoFit/>
          </a:bodyPr>
          <a:lstStyle/>
          <a:p>
            <a:pPr>
              <a:buClr>
                <a:srgbClr val="000000"/>
              </a:buClr>
            </a:pPr>
            <a:r>
              <a:rPr lang="es-ES" sz="1050" dirty="0"/>
              <a:t>Incremento del 5% adicional al PIB nacional</a:t>
            </a:r>
            <a:endParaRPr lang="es-BO" sz="1050" dirty="0"/>
          </a:p>
        </p:txBody>
      </p:sp>
      <p:sp>
        <p:nvSpPr>
          <p:cNvPr id="41" name="CuadroTexto 40">
            <a:extLst>
              <a:ext uri="{FF2B5EF4-FFF2-40B4-BE49-F238E27FC236}">
                <a16:creationId xmlns:a16="http://schemas.microsoft.com/office/drawing/2014/main" id="{0CBB26B0-E5FC-97AB-91CF-D6DD960B25A7}"/>
              </a:ext>
            </a:extLst>
          </p:cNvPr>
          <p:cNvSpPr txBox="1"/>
          <p:nvPr/>
        </p:nvSpPr>
        <p:spPr>
          <a:xfrm>
            <a:off x="4366172" y="356549"/>
            <a:ext cx="4150946" cy="800219"/>
          </a:xfrm>
          <a:prstGeom prst="rect">
            <a:avLst/>
          </a:prstGeom>
          <a:noFill/>
        </p:spPr>
        <p:txBody>
          <a:bodyPr wrap="square" rtlCol="0">
            <a:spAutoFit/>
          </a:bodyPr>
          <a:lstStyle/>
          <a:p>
            <a:pPr algn="r">
              <a:buClr>
                <a:srgbClr val="000000"/>
              </a:buClr>
            </a:pPr>
            <a:r>
              <a:rPr lang="es-BO" sz="2300" b="1" dirty="0"/>
              <a:t>PROYECCIÓN DE RESULTADOS ESPERADOS AL 2030</a:t>
            </a:r>
          </a:p>
        </p:txBody>
      </p:sp>
      <p:pic>
        <p:nvPicPr>
          <p:cNvPr id="44" name="Gráfico 43" descr="Atrás con relleno sólido">
            <a:extLst>
              <a:ext uri="{FF2B5EF4-FFF2-40B4-BE49-F238E27FC236}">
                <a16:creationId xmlns:a16="http://schemas.microsoft.com/office/drawing/2014/main" id="{8ECB499A-8BCF-3320-D269-5039843CABB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364925" y="1692847"/>
            <a:ext cx="891201" cy="582635"/>
          </a:xfrm>
          <a:prstGeom prst="rect">
            <a:avLst/>
          </a:prstGeom>
        </p:spPr>
      </p:pic>
      <p:pic>
        <p:nvPicPr>
          <p:cNvPr id="45" name="Gráfico 44" descr="Atrás con relleno sólido">
            <a:extLst>
              <a:ext uri="{FF2B5EF4-FFF2-40B4-BE49-F238E27FC236}">
                <a16:creationId xmlns:a16="http://schemas.microsoft.com/office/drawing/2014/main" id="{074FF498-314D-A0CB-1813-42BE255D3E6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364927" y="3469625"/>
            <a:ext cx="891200" cy="582635"/>
          </a:xfrm>
          <a:prstGeom prst="rect">
            <a:avLst/>
          </a:prstGeom>
        </p:spPr>
      </p:pic>
      <p:pic>
        <p:nvPicPr>
          <p:cNvPr id="46" name="Gráfico 45" descr="Atrás con relleno sólido">
            <a:extLst>
              <a:ext uri="{FF2B5EF4-FFF2-40B4-BE49-F238E27FC236}">
                <a16:creationId xmlns:a16="http://schemas.microsoft.com/office/drawing/2014/main" id="{9A2A8372-CEF2-CE3E-7776-5E995939D3D5}"/>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366258" y="3928957"/>
            <a:ext cx="876494" cy="582635"/>
          </a:xfrm>
          <a:prstGeom prst="rect">
            <a:avLst/>
          </a:prstGeom>
        </p:spPr>
      </p:pic>
      <p:pic>
        <p:nvPicPr>
          <p:cNvPr id="47" name="Gráfico 46" descr="Atrás con relleno sólido">
            <a:extLst>
              <a:ext uri="{FF2B5EF4-FFF2-40B4-BE49-F238E27FC236}">
                <a16:creationId xmlns:a16="http://schemas.microsoft.com/office/drawing/2014/main" id="{650A43F1-9775-F04D-6A9C-B3A99EE7575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364927" y="4405749"/>
            <a:ext cx="879158" cy="582635"/>
          </a:xfrm>
          <a:prstGeom prst="rect">
            <a:avLst/>
          </a:prstGeom>
        </p:spPr>
      </p:pic>
      <p:pic>
        <p:nvPicPr>
          <p:cNvPr id="48" name="Gráfico 47" descr="Atrás con relleno sólido">
            <a:extLst>
              <a:ext uri="{FF2B5EF4-FFF2-40B4-BE49-F238E27FC236}">
                <a16:creationId xmlns:a16="http://schemas.microsoft.com/office/drawing/2014/main" id="{31FDD61A-59A9-B922-0D4B-4B7CE5EDEB7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366259" y="4868968"/>
            <a:ext cx="901830" cy="582635"/>
          </a:xfrm>
          <a:prstGeom prst="rect">
            <a:avLst/>
          </a:prstGeom>
        </p:spPr>
      </p:pic>
      <p:pic>
        <p:nvPicPr>
          <p:cNvPr id="49" name="Gráfico 48" descr="Atrás con relleno sólido">
            <a:extLst>
              <a:ext uri="{FF2B5EF4-FFF2-40B4-BE49-F238E27FC236}">
                <a16:creationId xmlns:a16="http://schemas.microsoft.com/office/drawing/2014/main" id="{FE7F8175-79FC-9017-2F18-A3E6E30C4898}"/>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4366259" y="5363359"/>
            <a:ext cx="856681" cy="582635"/>
          </a:xfrm>
          <a:prstGeom prst="rect">
            <a:avLst/>
          </a:prstGeom>
        </p:spPr>
      </p:pic>
      <p:pic>
        <p:nvPicPr>
          <p:cNvPr id="50" name="Gráfico 49" descr="Atrás con relleno sólido">
            <a:extLst>
              <a:ext uri="{FF2B5EF4-FFF2-40B4-BE49-F238E27FC236}">
                <a16:creationId xmlns:a16="http://schemas.microsoft.com/office/drawing/2014/main" id="{BC4A70BC-0D87-0D5C-7FE3-A032498BF38B}"/>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4366260" y="2174317"/>
            <a:ext cx="876492" cy="582635"/>
          </a:xfrm>
          <a:prstGeom prst="rect">
            <a:avLst/>
          </a:prstGeom>
        </p:spPr>
      </p:pic>
      <p:pic>
        <p:nvPicPr>
          <p:cNvPr id="51" name="Gráfico 50" descr="Atrás con relleno sólido">
            <a:extLst>
              <a:ext uri="{FF2B5EF4-FFF2-40B4-BE49-F238E27FC236}">
                <a16:creationId xmlns:a16="http://schemas.microsoft.com/office/drawing/2014/main" id="{572EA1C0-FB2B-C177-5FB0-8BF128202642}"/>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4366260" y="2636962"/>
            <a:ext cx="876493" cy="582635"/>
          </a:xfrm>
          <a:prstGeom prst="rect">
            <a:avLst/>
          </a:prstGeom>
        </p:spPr>
      </p:pic>
      <p:pic>
        <p:nvPicPr>
          <p:cNvPr id="52" name="Gráfico 51" descr="Atrás con relleno sólido">
            <a:extLst>
              <a:ext uri="{FF2B5EF4-FFF2-40B4-BE49-F238E27FC236}">
                <a16:creationId xmlns:a16="http://schemas.microsoft.com/office/drawing/2014/main" id="{55A9BB08-DAAE-DA6D-9DA5-2560327391B2}"/>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4364926" y="3102220"/>
            <a:ext cx="877826" cy="582635"/>
          </a:xfrm>
          <a:prstGeom prst="rect">
            <a:avLst/>
          </a:prstGeom>
        </p:spPr>
      </p:pic>
      <p:sp>
        <p:nvSpPr>
          <p:cNvPr id="53" name="CuadroTexto 52">
            <a:extLst>
              <a:ext uri="{FF2B5EF4-FFF2-40B4-BE49-F238E27FC236}">
                <a16:creationId xmlns:a16="http://schemas.microsoft.com/office/drawing/2014/main" id="{0A691E31-6E4D-5EE9-1C9F-29B9BADF77C1}"/>
              </a:ext>
            </a:extLst>
          </p:cNvPr>
          <p:cNvSpPr txBox="1"/>
          <p:nvPr/>
        </p:nvSpPr>
        <p:spPr>
          <a:xfrm>
            <a:off x="2246695" y="1470104"/>
            <a:ext cx="1560042" cy="253916"/>
          </a:xfrm>
          <a:prstGeom prst="rect">
            <a:avLst/>
          </a:prstGeom>
          <a:noFill/>
        </p:spPr>
        <p:txBody>
          <a:bodyPr wrap="none" rtlCol="0">
            <a:spAutoFit/>
          </a:bodyPr>
          <a:lstStyle/>
          <a:p>
            <a:pPr>
              <a:buClr>
                <a:srgbClr val="000000"/>
              </a:buClr>
            </a:pPr>
            <a:r>
              <a:rPr lang="es-BO" sz="1050" b="1" dirty="0"/>
              <a:t>PLAN ESTRATÉGICO</a:t>
            </a:r>
          </a:p>
        </p:txBody>
      </p:sp>
      <p:sp>
        <p:nvSpPr>
          <p:cNvPr id="54" name="CuadroTexto 53">
            <a:extLst>
              <a:ext uri="{FF2B5EF4-FFF2-40B4-BE49-F238E27FC236}">
                <a16:creationId xmlns:a16="http://schemas.microsoft.com/office/drawing/2014/main" id="{E57ECAA5-14F3-28F3-3886-5271EF2623F3}"/>
              </a:ext>
            </a:extLst>
          </p:cNvPr>
          <p:cNvSpPr txBox="1"/>
          <p:nvPr/>
        </p:nvSpPr>
        <p:spPr>
          <a:xfrm>
            <a:off x="5716126" y="1459125"/>
            <a:ext cx="1451038" cy="253916"/>
          </a:xfrm>
          <a:prstGeom prst="rect">
            <a:avLst/>
          </a:prstGeom>
          <a:noFill/>
        </p:spPr>
        <p:txBody>
          <a:bodyPr wrap="none" rtlCol="0">
            <a:spAutoFit/>
          </a:bodyPr>
          <a:lstStyle/>
          <a:p>
            <a:pPr>
              <a:buClr>
                <a:srgbClr val="000000"/>
              </a:buClr>
            </a:pPr>
            <a:r>
              <a:rPr lang="es-BO" sz="1050" b="1" dirty="0"/>
              <a:t>RESULTADOS 2030</a:t>
            </a:r>
          </a:p>
        </p:txBody>
      </p:sp>
    </p:spTree>
    <p:extLst>
      <p:ext uri="{BB962C8B-B14F-4D97-AF65-F5344CB8AC3E}">
        <p14:creationId xmlns:p14="http://schemas.microsoft.com/office/powerpoint/2010/main" val="746040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3" name="Google Shape;259;g3dfc0067c72_0_74">
            <a:extLst>
              <a:ext uri="{FF2B5EF4-FFF2-40B4-BE49-F238E27FC236}">
                <a16:creationId xmlns:a16="http://schemas.microsoft.com/office/drawing/2014/main" id="{ADEB681D-39D8-C53A-4A35-8E0E12DF2B59}"/>
              </a:ext>
            </a:extLst>
          </p:cNvPr>
          <p:cNvSpPr/>
          <p:nvPr/>
        </p:nvSpPr>
        <p:spPr>
          <a:xfrm>
            <a:off x="810504" y="1266402"/>
            <a:ext cx="7236121" cy="431891"/>
          </a:xfrm>
          <a:prstGeom prst="flowChartAlternateProcess">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ES" sz="1800" b="1" dirty="0">
                <a:ea typeface="Century Gothic"/>
                <a:cs typeface="Century Gothic"/>
                <a:sym typeface="Century Gothic"/>
              </a:rPr>
              <a:t>ACTIVIDADES QUE CONTRIBUYEN AL </a:t>
            </a:r>
            <a:r>
              <a:rPr lang="es-ES" sz="2200" b="1" dirty="0">
                <a:ea typeface="Century Gothic"/>
                <a:cs typeface="Century Gothic"/>
                <a:sym typeface="Century Gothic"/>
              </a:rPr>
              <a:t>CUMPLIMIENTO</a:t>
            </a:r>
            <a:r>
              <a:rPr lang="es-ES" sz="1800" b="1" dirty="0">
                <a:ea typeface="Century Gothic"/>
                <a:cs typeface="Century Gothic"/>
                <a:sym typeface="Century Gothic"/>
              </a:rPr>
              <a:t> DE LOS OEI</a:t>
            </a:r>
            <a:endParaRPr sz="1800" b="0" i="0" u="none" strike="noStrike" cap="none" dirty="0">
              <a:ea typeface="Century Gothic"/>
              <a:cs typeface="Century Gothic"/>
              <a:sym typeface="Century Gothic"/>
            </a:endParaRPr>
          </a:p>
        </p:txBody>
      </p:sp>
      <p:sp>
        <p:nvSpPr>
          <p:cNvPr id="4" name="Google Shape;292;g3dfc0067c72_0_107">
            <a:extLst>
              <a:ext uri="{FF2B5EF4-FFF2-40B4-BE49-F238E27FC236}">
                <a16:creationId xmlns:a16="http://schemas.microsoft.com/office/drawing/2014/main" id="{79FD7F63-D40C-67B3-724F-55C88FB1DB25}"/>
              </a:ext>
            </a:extLst>
          </p:cNvPr>
          <p:cNvSpPr/>
          <p:nvPr/>
        </p:nvSpPr>
        <p:spPr>
          <a:xfrm>
            <a:off x="4874459" y="452788"/>
            <a:ext cx="3364471" cy="5862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DIRECCIÓN GENERAL </a:t>
            </a:r>
          </a:p>
          <a:p>
            <a:pPr marL="0" marR="0" lvl="0" indent="0" algn="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DE DESARROLLO INDUSTRIAL</a:t>
            </a:r>
            <a:endParaRPr sz="2000" b="1" i="0" u="none" strike="noStrike" cap="none" dirty="0">
              <a:ea typeface="Century Gothic"/>
              <a:cs typeface="Century Gothic"/>
              <a:sym typeface="Century Gothic"/>
            </a:endParaRPr>
          </a:p>
        </p:txBody>
      </p:sp>
      <p:grpSp>
        <p:nvGrpSpPr>
          <p:cNvPr id="5" name="Grupo 4">
            <a:extLst>
              <a:ext uri="{FF2B5EF4-FFF2-40B4-BE49-F238E27FC236}">
                <a16:creationId xmlns:a16="http://schemas.microsoft.com/office/drawing/2014/main" id="{19341325-FBAD-9A47-BBB0-CF663ABCCCC8}"/>
              </a:ext>
            </a:extLst>
          </p:cNvPr>
          <p:cNvGrpSpPr/>
          <p:nvPr/>
        </p:nvGrpSpPr>
        <p:grpSpPr>
          <a:xfrm>
            <a:off x="1347246" y="1764975"/>
            <a:ext cx="6699379" cy="4541896"/>
            <a:chOff x="635432" y="1348353"/>
            <a:chExt cx="8345730" cy="5330996"/>
          </a:xfrm>
        </p:grpSpPr>
        <p:graphicFrame>
          <p:nvGraphicFramePr>
            <p:cNvPr id="2" name="Diagrama 1">
              <a:extLst>
                <a:ext uri="{FF2B5EF4-FFF2-40B4-BE49-F238E27FC236}">
                  <a16:creationId xmlns:a16="http://schemas.microsoft.com/office/drawing/2014/main" id="{4B32E6CE-14D5-0AE1-EA73-6621C23905EF}"/>
                </a:ext>
              </a:extLst>
            </p:cNvPr>
            <p:cNvGraphicFramePr/>
            <p:nvPr>
              <p:extLst>
                <p:ext uri="{D42A27DB-BD31-4B8C-83A1-F6EECF244321}">
                  <p14:modId xmlns:p14="http://schemas.microsoft.com/office/powerpoint/2010/main" val="3175565645"/>
                </p:ext>
              </p:extLst>
            </p:nvPr>
          </p:nvGraphicFramePr>
          <p:xfrm>
            <a:off x="635432" y="1348353"/>
            <a:ext cx="8345730" cy="533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áfico 5">
              <a:extLst>
                <a:ext uri="{FF2B5EF4-FFF2-40B4-BE49-F238E27FC236}">
                  <a16:creationId xmlns:a16="http://schemas.microsoft.com/office/drawing/2014/main" id="{BF1F7D91-722A-D14C-AE72-E94191E52EB4}"/>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910761" y="1423252"/>
              <a:ext cx="599539" cy="685800"/>
            </a:xfrm>
            <a:prstGeom prst="rect">
              <a:avLst/>
            </a:prstGeom>
          </p:spPr>
        </p:pic>
        <p:pic>
          <p:nvPicPr>
            <p:cNvPr id="7" name="Gráfico 6">
              <a:extLst>
                <a:ext uri="{FF2B5EF4-FFF2-40B4-BE49-F238E27FC236}">
                  <a16:creationId xmlns:a16="http://schemas.microsoft.com/office/drawing/2014/main" id="{7EB801D1-267E-8237-2BD9-3E74B14BA1D1}"/>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597417" y="3086100"/>
              <a:ext cx="599539" cy="685800"/>
            </a:xfrm>
            <a:prstGeom prst="rect">
              <a:avLst/>
            </a:prstGeom>
          </p:spPr>
        </p:pic>
        <p:pic>
          <p:nvPicPr>
            <p:cNvPr id="8" name="Gráfico 7">
              <a:extLst>
                <a:ext uri="{FF2B5EF4-FFF2-40B4-BE49-F238E27FC236}">
                  <a16:creationId xmlns:a16="http://schemas.microsoft.com/office/drawing/2014/main" id="{A73F0AD7-39A7-1C36-5191-34B3E9B7A3DD}"/>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597417" y="3928434"/>
              <a:ext cx="599539" cy="685800"/>
            </a:xfrm>
            <a:prstGeom prst="rect">
              <a:avLst/>
            </a:prstGeom>
          </p:spPr>
        </p:pic>
      </p:grpSp>
    </p:spTree>
    <p:extLst>
      <p:ext uri="{BB962C8B-B14F-4D97-AF65-F5344CB8AC3E}">
        <p14:creationId xmlns:p14="http://schemas.microsoft.com/office/powerpoint/2010/main" val="573181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5" name="Google Shape;96;g3dfc0067c72_15_33">
            <a:extLst>
              <a:ext uri="{FF2B5EF4-FFF2-40B4-BE49-F238E27FC236}">
                <a16:creationId xmlns:a16="http://schemas.microsoft.com/office/drawing/2014/main" id="{B23A187E-C255-0F43-B853-51F564294883}"/>
              </a:ext>
            </a:extLst>
          </p:cNvPr>
          <p:cNvSpPr txBox="1">
            <a:spLocks noGrp="1"/>
          </p:cNvSpPr>
          <p:nvPr>
            <p:ph type="title"/>
          </p:nvPr>
        </p:nvSpPr>
        <p:spPr>
          <a:xfrm>
            <a:off x="4370539" y="342916"/>
            <a:ext cx="4032164" cy="860733"/>
          </a:xfrm>
          <a:prstGeom prst="rect">
            <a:avLst/>
          </a:prstGeom>
          <a:noFill/>
          <a:ln>
            <a:noFill/>
          </a:ln>
        </p:spPr>
        <p:txBody>
          <a:bodyPr spcFirstLastPara="1" vert="horz" wrap="square" lIns="68569" tIns="34275" rIns="68569" bIns="34275" rtlCol="0" anchor="ctr" anchorCtr="0">
            <a:noAutofit/>
          </a:bodyPr>
          <a:lstStyle/>
          <a:p>
            <a:pPr algn="r">
              <a:buClr>
                <a:srgbClr val="7F7F7F"/>
              </a:buClr>
              <a:buSzPts val="2800"/>
            </a:pPr>
            <a:r>
              <a:rPr lang="es-ES" sz="2000" b="1" dirty="0">
                <a:latin typeface="+mn-lt"/>
                <a:ea typeface="Century Gothic"/>
                <a:cs typeface="Century Gothic"/>
                <a:sym typeface="Century Gothic"/>
              </a:rPr>
              <a:t>DIRECCIÓN GENERAL DE SERVICIOS Y CALIDAD INDUSTRIAL - DGSCI</a:t>
            </a:r>
            <a:endParaRPr sz="2000" dirty="0">
              <a:latin typeface="+mn-lt"/>
            </a:endParaRPr>
          </a:p>
        </p:txBody>
      </p:sp>
      <p:sp>
        <p:nvSpPr>
          <p:cNvPr id="8" name="TextBox 6">
            <a:extLst>
              <a:ext uri="{FF2B5EF4-FFF2-40B4-BE49-F238E27FC236}">
                <a16:creationId xmlns:a16="http://schemas.microsoft.com/office/drawing/2014/main" id="{742A4E6C-40A6-4E46-9306-D164CB801D66}"/>
              </a:ext>
            </a:extLst>
          </p:cNvPr>
          <p:cNvSpPr txBox="1"/>
          <p:nvPr/>
        </p:nvSpPr>
        <p:spPr>
          <a:xfrm>
            <a:off x="800077" y="1627700"/>
            <a:ext cx="7532364" cy="1149033"/>
          </a:xfrm>
          <a:prstGeom prst="rect">
            <a:avLst/>
          </a:prstGeom>
        </p:spPr>
        <p:txBody>
          <a:bodyPr wrap="square" lIns="0" tIns="0" rIns="0" bIns="0" rtlCol="0" anchor="t">
            <a:spAutoFit/>
          </a:bodyPr>
          <a:lstStyle/>
          <a:p>
            <a:pPr algn="ctr">
              <a:lnSpc>
                <a:spcPts val="1575"/>
              </a:lnSpc>
            </a:pPr>
            <a:r>
              <a:rPr lang="en-US" sz="1493" b="1" dirty="0">
                <a:solidFill>
                  <a:srgbClr val="000000"/>
                </a:solidFill>
                <a:latin typeface="Century Gothic Paneuropean Bold Italics"/>
                <a:ea typeface="Century Gothic Paneuropean Bold Italics"/>
                <a:cs typeface="Century Gothic Paneuropean Bold Italics"/>
                <a:sym typeface="Century Gothic Paneuropean Bold Italics"/>
              </a:rPr>
              <a:t>OBJETIVO ACTUAL</a:t>
            </a:r>
          </a:p>
          <a:p>
            <a:pPr algn="ctr">
              <a:lnSpc>
                <a:spcPts val="1575"/>
              </a:lnSpc>
            </a:pPr>
            <a:endParaRPr lang="en-US" sz="1493" b="1" dirty="0">
              <a:solidFill>
                <a:srgbClr val="000000"/>
              </a:solidFill>
              <a:latin typeface="Century Gothic Paneuropean Bold Italics"/>
              <a:ea typeface="Century Gothic Paneuropean Bold Italics"/>
              <a:cs typeface="Century Gothic Paneuropean Bold Italics"/>
              <a:sym typeface="Century Gothic Paneuropean Bold Italics"/>
            </a:endParaRPr>
          </a:p>
          <a:p>
            <a:pPr algn="just"/>
            <a:r>
              <a:rPr lang="es-419" sz="1600" i="1" dirty="0">
                <a:solidFill>
                  <a:srgbClr val="000000"/>
                </a:solidFill>
                <a:latin typeface="Century Gothic Paneuropean Italics"/>
                <a:ea typeface="Century Gothic Paneuropean Italics"/>
                <a:cs typeface="Century Gothic Paneuropean Italics"/>
                <a:sym typeface="Century Gothic Paneuropean Italics"/>
              </a:rPr>
              <a:t>Fortalecer</a:t>
            </a:r>
            <a:r>
              <a:rPr lang="en-US" sz="1600" i="1" dirty="0">
                <a:solidFill>
                  <a:srgbClr val="000000"/>
                </a:solidFill>
                <a:latin typeface="Century Gothic Paneuropean Italics"/>
                <a:ea typeface="Century Gothic Paneuropean Italics"/>
                <a:cs typeface="Century Gothic Paneuropean Italics"/>
                <a:sym typeface="Century Gothic Paneuropean Italics"/>
              </a:rPr>
              <a:t> la </a:t>
            </a:r>
            <a:r>
              <a:rPr lang="es-419" sz="1600" i="1" dirty="0">
                <a:solidFill>
                  <a:srgbClr val="000000"/>
                </a:solidFill>
                <a:latin typeface="Century Gothic Paneuropean Italics"/>
                <a:ea typeface="Century Gothic Paneuropean Italics"/>
                <a:cs typeface="Century Gothic Paneuropean Italics"/>
                <a:sym typeface="Century Gothic Paneuropean Italics"/>
              </a:rPr>
              <a:t>calidad</a:t>
            </a:r>
            <a:r>
              <a:rPr lang="en-US" sz="1600" i="1" dirty="0">
                <a:solidFill>
                  <a:srgbClr val="000000"/>
                </a:solidFill>
                <a:latin typeface="Century Gothic Paneuropean Italics"/>
                <a:ea typeface="Century Gothic Paneuropean Italics"/>
                <a:cs typeface="Century Gothic Paneuropean Italics"/>
                <a:sym typeface="Century Gothic Paneuropean Italics"/>
              </a:rPr>
              <a:t> del sector industrial </a:t>
            </a:r>
            <a:r>
              <a:rPr lang="es-419" sz="1600" i="1" dirty="0">
                <a:solidFill>
                  <a:srgbClr val="000000"/>
                </a:solidFill>
                <a:latin typeface="Century Gothic Paneuropean Italics"/>
                <a:ea typeface="Century Gothic Paneuropean Italics"/>
                <a:cs typeface="Century Gothic Paneuropean Italics"/>
                <a:sym typeface="Century Gothic Paneuropean Italics"/>
              </a:rPr>
              <a:t>mediante políticas, normativa y herramientas técnicas vinculadas a la gestión de la calidad, reglamentación técnica, evaluación de la conformidad, gestión ambiental </a:t>
            </a:r>
            <a:r>
              <a:rPr lang="en-US" sz="1600" i="1" dirty="0">
                <a:solidFill>
                  <a:srgbClr val="000000"/>
                </a:solidFill>
                <a:latin typeface="Century Gothic Paneuropean Italics"/>
                <a:ea typeface="Century Gothic Paneuropean Italics"/>
                <a:cs typeface="Century Gothic Paneuropean Italics"/>
                <a:sym typeface="Century Gothic Paneuropean Italics"/>
              </a:rPr>
              <a:t>y </a:t>
            </a:r>
            <a:r>
              <a:rPr lang="es-419" sz="1600" i="1" dirty="0">
                <a:solidFill>
                  <a:srgbClr val="000000"/>
                </a:solidFill>
                <a:latin typeface="Century Gothic Paneuropean Italics"/>
                <a:ea typeface="Century Gothic Paneuropean Italics"/>
                <a:cs typeface="Century Gothic Paneuropean Italics"/>
                <a:sym typeface="Century Gothic Paneuropean Italics"/>
              </a:rPr>
              <a:t>Responsabilidad</a:t>
            </a:r>
            <a:r>
              <a:rPr lang="en-US" sz="1600" i="1" dirty="0">
                <a:solidFill>
                  <a:srgbClr val="000000"/>
                </a:solidFill>
                <a:latin typeface="Century Gothic Paneuropean Italics"/>
                <a:ea typeface="Century Gothic Paneuropean Italics"/>
                <a:cs typeface="Century Gothic Paneuropean Italics"/>
                <a:sym typeface="Century Gothic Paneuropean Italics"/>
              </a:rPr>
              <a:t> Social </a:t>
            </a:r>
            <a:r>
              <a:rPr lang="es-419" sz="1600" i="1" dirty="0">
                <a:solidFill>
                  <a:srgbClr val="000000"/>
                </a:solidFill>
                <a:latin typeface="Century Gothic Paneuropean Italics"/>
                <a:ea typeface="Century Gothic Paneuropean Italics"/>
                <a:cs typeface="Century Gothic Paneuropean Italics"/>
                <a:sym typeface="Century Gothic Paneuropean Italics"/>
              </a:rPr>
              <a:t>Empresarial</a:t>
            </a:r>
            <a:r>
              <a:rPr lang="en-US" sz="1600" i="1" dirty="0">
                <a:solidFill>
                  <a:srgbClr val="000000"/>
                </a:solidFill>
                <a:latin typeface="Century Gothic Paneuropean Italics"/>
                <a:ea typeface="Century Gothic Paneuropean Italics"/>
                <a:cs typeface="Century Gothic Paneuropean Italics"/>
                <a:sym typeface="Century Gothic Paneuropean Italics"/>
              </a:rPr>
              <a:t>.</a:t>
            </a:r>
          </a:p>
        </p:txBody>
      </p:sp>
      <p:grpSp>
        <p:nvGrpSpPr>
          <p:cNvPr id="9" name="Group 7">
            <a:extLst>
              <a:ext uri="{FF2B5EF4-FFF2-40B4-BE49-F238E27FC236}">
                <a16:creationId xmlns:a16="http://schemas.microsoft.com/office/drawing/2014/main" id="{98964D8A-9784-B64A-82DA-74938BE59A05}"/>
              </a:ext>
            </a:extLst>
          </p:cNvPr>
          <p:cNvGrpSpPr/>
          <p:nvPr/>
        </p:nvGrpSpPr>
        <p:grpSpPr>
          <a:xfrm>
            <a:off x="800077" y="3181025"/>
            <a:ext cx="7543800" cy="2510647"/>
            <a:chOff x="0" y="0"/>
            <a:chExt cx="8881111" cy="2422017"/>
          </a:xfrm>
        </p:grpSpPr>
        <p:sp>
          <p:nvSpPr>
            <p:cNvPr id="10" name="Freeform 8">
              <a:extLst>
                <a:ext uri="{FF2B5EF4-FFF2-40B4-BE49-F238E27FC236}">
                  <a16:creationId xmlns:a16="http://schemas.microsoft.com/office/drawing/2014/main" id="{2454B1D0-6F69-5D47-A488-5102BE93364F}"/>
                </a:ext>
              </a:extLst>
            </p:cNvPr>
            <p:cNvSpPr/>
            <p:nvPr/>
          </p:nvSpPr>
          <p:spPr>
            <a:xfrm>
              <a:off x="6731" y="6731"/>
              <a:ext cx="8867648" cy="2408555"/>
            </a:xfrm>
            <a:custGeom>
              <a:avLst/>
              <a:gdLst/>
              <a:ahLst/>
              <a:cxnLst/>
              <a:rect l="l" t="t" r="r" b="b"/>
              <a:pathLst>
                <a:path w="8867648" h="2408555">
                  <a:moveTo>
                    <a:pt x="0" y="401447"/>
                  </a:moveTo>
                  <a:cubicBezTo>
                    <a:pt x="0" y="179705"/>
                    <a:pt x="180467" y="0"/>
                    <a:pt x="403098" y="0"/>
                  </a:cubicBezTo>
                  <a:lnTo>
                    <a:pt x="8464550" y="0"/>
                  </a:lnTo>
                  <a:cubicBezTo>
                    <a:pt x="8687182" y="0"/>
                    <a:pt x="8867648" y="179705"/>
                    <a:pt x="8867648" y="401447"/>
                  </a:cubicBezTo>
                  <a:lnTo>
                    <a:pt x="8867648" y="2007108"/>
                  </a:lnTo>
                  <a:cubicBezTo>
                    <a:pt x="8867648" y="2228850"/>
                    <a:pt x="8687182" y="2408555"/>
                    <a:pt x="8464550" y="2408555"/>
                  </a:cubicBezTo>
                  <a:lnTo>
                    <a:pt x="403098" y="2408555"/>
                  </a:lnTo>
                  <a:cubicBezTo>
                    <a:pt x="180467" y="2408555"/>
                    <a:pt x="0" y="2228850"/>
                    <a:pt x="0" y="2007108"/>
                  </a:cubicBezTo>
                  <a:close/>
                </a:path>
              </a:pathLst>
            </a:custGeom>
            <a:solidFill>
              <a:srgbClr val="FAF7F7"/>
            </a:solidFill>
          </p:spPr>
        </p:sp>
        <p:sp>
          <p:nvSpPr>
            <p:cNvPr id="11" name="Freeform 9">
              <a:extLst>
                <a:ext uri="{FF2B5EF4-FFF2-40B4-BE49-F238E27FC236}">
                  <a16:creationId xmlns:a16="http://schemas.microsoft.com/office/drawing/2014/main" id="{726116E5-3ACA-F44C-BD22-0649F01E6620}"/>
                </a:ext>
              </a:extLst>
            </p:cNvPr>
            <p:cNvSpPr/>
            <p:nvPr/>
          </p:nvSpPr>
          <p:spPr>
            <a:xfrm>
              <a:off x="0" y="0"/>
              <a:ext cx="8881111" cy="2422017"/>
            </a:xfrm>
            <a:custGeom>
              <a:avLst/>
              <a:gdLst/>
              <a:ahLst/>
              <a:cxnLst/>
              <a:rect l="l" t="t" r="r" b="b"/>
              <a:pathLst>
                <a:path w="8881111" h="2422017">
                  <a:moveTo>
                    <a:pt x="0" y="408178"/>
                  </a:moveTo>
                  <a:cubicBezTo>
                    <a:pt x="0" y="182753"/>
                    <a:pt x="183515" y="0"/>
                    <a:pt x="409829" y="0"/>
                  </a:cubicBezTo>
                  <a:lnTo>
                    <a:pt x="8471281" y="0"/>
                  </a:lnTo>
                  <a:lnTo>
                    <a:pt x="8471281" y="6731"/>
                  </a:lnTo>
                  <a:lnTo>
                    <a:pt x="8471281" y="0"/>
                  </a:lnTo>
                  <a:cubicBezTo>
                    <a:pt x="8697595" y="0"/>
                    <a:pt x="8881111" y="182753"/>
                    <a:pt x="8881111" y="408178"/>
                  </a:cubicBezTo>
                  <a:lnTo>
                    <a:pt x="8874379" y="408178"/>
                  </a:lnTo>
                  <a:lnTo>
                    <a:pt x="8881111" y="408178"/>
                  </a:lnTo>
                  <a:lnTo>
                    <a:pt x="8881111" y="2013839"/>
                  </a:lnTo>
                  <a:lnTo>
                    <a:pt x="8874379" y="2013839"/>
                  </a:lnTo>
                  <a:lnTo>
                    <a:pt x="8881111" y="2013839"/>
                  </a:lnTo>
                  <a:cubicBezTo>
                    <a:pt x="8881111" y="2239264"/>
                    <a:pt x="8697595" y="2422017"/>
                    <a:pt x="8471281" y="2422017"/>
                  </a:cubicBezTo>
                  <a:lnTo>
                    <a:pt x="8471281" y="2415286"/>
                  </a:lnTo>
                  <a:lnTo>
                    <a:pt x="8471281" y="2422017"/>
                  </a:lnTo>
                  <a:lnTo>
                    <a:pt x="409829" y="2422017"/>
                  </a:lnTo>
                  <a:lnTo>
                    <a:pt x="409829" y="2415286"/>
                  </a:lnTo>
                  <a:lnTo>
                    <a:pt x="409829" y="2422017"/>
                  </a:lnTo>
                  <a:cubicBezTo>
                    <a:pt x="183515" y="2422017"/>
                    <a:pt x="0" y="2239391"/>
                    <a:pt x="0" y="2013839"/>
                  </a:cubicBezTo>
                  <a:lnTo>
                    <a:pt x="0" y="408178"/>
                  </a:lnTo>
                  <a:lnTo>
                    <a:pt x="6731" y="408178"/>
                  </a:lnTo>
                  <a:lnTo>
                    <a:pt x="0" y="408178"/>
                  </a:lnTo>
                  <a:moveTo>
                    <a:pt x="13589" y="408178"/>
                  </a:moveTo>
                  <a:lnTo>
                    <a:pt x="13589" y="2013839"/>
                  </a:lnTo>
                  <a:lnTo>
                    <a:pt x="6731" y="2013839"/>
                  </a:lnTo>
                  <a:lnTo>
                    <a:pt x="13462" y="2013839"/>
                  </a:lnTo>
                  <a:cubicBezTo>
                    <a:pt x="13462" y="2231771"/>
                    <a:pt x="190881" y="2408428"/>
                    <a:pt x="409702" y="2408428"/>
                  </a:cubicBezTo>
                  <a:lnTo>
                    <a:pt x="8471281" y="2408428"/>
                  </a:lnTo>
                  <a:cubicBezTo>
                    <a:pt x="8690229" y="2408428"/>
                    <a:pt x="8867522" y="2231771"/>
                    <a:pt x="8867522" y="2013839"/>
                  </a:cubicBezTo>
                  <a:lnTo>
                    <a:pt x="8867522" y="408178"/>
                  </a:lnTo>
                  <a:cubicBezTo>
                    <a:pt x="8867522" y="190246"/>
                    <a:pt x="8690102" y="13589"/>
                    <a:pt x="8471281" y="13589"/>
                  </a:cubicBezTo>
                  <a:lnTo>
                    <a:pt x="409829" y="13589"/>
                  </a:lnTo>
                  <a:lnTo>
                    <a:pt x="409829" y="6731"/>
                  </a:lnTo>
                  <a:lnTo>
                    <a:pt x="409829" y="13462"/>
                  </a:lnTo>
                  <a:cubicBezTo>
                    <a:pt x="190881" y="13462"/>
                    <a:pt x="13589" y="190119"/>
                    <a:pt x="13589" y="408051"/>
                  </a:cubicBezTo>
                  <a:close/>
                </a:path>
              </a:pathLst>
            </a:custGeom>
            <a:solidFill>
              <a:srgbClr val="A1A1A1"/>
            </a:solidFill>
          </p:spPr>
        </p:sp>
        <p:sp>
          <p:nvSpPr>
            <p:cNvPr id="12" name="TextBox 10">
              <a:extLst>
                <a:ext uri="{FF2B5EF4-FFF2-40B4-BE49-F238E27FC236}">
                  <a16:creationId xmlns:a16="http://schemas.microsoft.com/office/drawing/2014/main" id="{7CEE1150-FACE-5F4A-8F8A-F44CDE949C17}"/>
                </a:ext>
              </a:extLst>
            </p:cNvPr>
            <p:cNvSpPr txBox="1"/>
            <p:nvPr/>
          </p:nvSpPr>
          <p:spPr>
            <a:xfrm>
              <a:off x="420191" y="212934"/>
              <a:ext cx="7974875" cy="1820868"/>
            </a:xfrm>
            <a:prstGeom prst="rect">
              <a:avLst/>
            </a:prstGeom>
          </p:spPr>
          <p:txBody>
            <a:bodyPr lIns="50800" tIns="50800" rIns="50800" bIns="50800" rtlCol="0" anchor="t"/>
            <a:lstStyle/>
            <a:p>
              <a:pPr algn="ctr">
                <a:lnSpc>
                  <a:spcPts val="2073"/>
                </a:lnSpc>
              </a:pPr>
              <a:r>
                <a:rPr lang="es-419" sz="1920" b="1" u="sng" dirty="0">
                  <a:latin typeface="Century Gothic Paneuropean Bold"/>
                  <a:ea typeface="Century Gothic Paneuropean Bold"/>
                  <a:cs typeface="Century Gothic Paneuropean Bold"/>
                  <a:sym typeface="Century Gothic Paneuropean Bold"/>
                </a:rPr>
                <a:t>NUEVO OBJETIVO – DGSCI</a:t>
              </a:r>
            </a:p>
            <a:p>
              <a:pPr algn="ctr">
                <a:lnSpc>
                  <a:spcPts val="2073"/>
                </a:lnSpc>
              </a:pPr>
              <a:endParaRPr lang="es-419" sz="1920" b="1" u="sng" dirty="0">
                <a:solidFill>
                  <a:srgbClr val="FF0000"/>
                </a:solidFill>
                <a:latin typeface="Century Gothic Paneuropean Bold"/>
                <a:ea typeface="Century Gothic Paneuropean Bold"/>
                <a:cs typeface="Century Gothic Paneuropean Bold"/>
                <a:sym typeface="Century Gothic Paneuropean Bold"/>
              </a:endParaRPr>
            </a:p>
            <a:p>
              <a:pPr algn="just">
                <a:lnSpc>
                  <a:spcPct val="150000"/>
                </a:lnSpc>
              </a:pPr>
              <a:r>
                <a:rPr lang="es-419" sz="1600" i="1" dirty="0">
                  <a:solidFill>
                    <a:srgbClr val="000000"/>
                  </a:solidFill>
                  <a:latin typeface="Century Gothic Paneuropean Italics"/>
                  <a:ea typeface="Century Gothic Paneuropean Italics"/>
                  <a:cs typeface="Century Gothic Paneuropean Italics"/>
                  <a:sym typeface="Century Gothic Paneuropean Italics"/>
                </a:rPr>
                <a:t>Fortalecer la producción nacional de productos manufacturados, a través de, reglamentos técnicos alineados con estándares nacionales e internacionales, garantizando productos competitivos que puedan acceder a mercados internacionales.</a:t>
              </a:r>
            </a:p>
            <a:p>
              <a:pPr algn="ctr">
                <a:lnSpc>
                  <a:spcPts val="1843"/>
                </a:lnSpc>
              </a:pPr>
              <a:endParaRPr lang="es-419" sz="1706" i="1" dirty="0">
                <a:solidFill>
                  <a:srgbClr val="000000"/>
                </a:solidFill>
                <a:latin typeface="Century Gothic Paneuropean Italics"/>
                <a:ea typeface="Century Gothic Paneuropean Italics"/>
                <a:cs typeface="Century Gothic Paneuropean Italics"/>
                <a:sym typeface="Century Gothic Paneuropean Italics"/>
              </a:endParaRPr>
            </a:p>
          </p:txBody>
        </p:sp>
      </p:grpSp>
      <p:sp>
        <p:nvSpPr>
          <p:cNvPr id="13" name="CuadroTexto 12">
            <a:extLst>
              <a:ext uri="{FF2B5EF4-FFF2-40B4-BE49-F238E27FC236}">
                <a16:creationId xmlns:a16="http://schemas.microsoft.com/office/drawing/2014/main" id="{E5C1423C-FBCA-AD44-B3FE-BFC02BB7D93D}"/>
              </a:ext>
            </a:extLst>
          </p:cNvPr>
          <p:cNvSpPr txBox="1"/>
          <p:nvPr/>
        </p:nvSpPr>
        <p:spPr>
          <a:xfrm>
            <a:off x="486310" y="5797387"/>
            <a:ext cx="8171380" cy="523220"/>
          </a:xfrm>
          <a:prstGeom prst="rect">
            <a:avLst/>
          </a:prstGeom>
          <a:noFill/>
        </p:spPr>
        <p:txBody>
          <a:bodyPr wrap="square">
            <a:spAutoFit/>
          </a:bodyPr>
          <a:lstStyle/>
          <a:p>
            <a:pPr algn="ctr"/>
            <a:r>
              <a:rPr lang="es-BO" sz="1400" dirty="0"/>
              <a:t>El cambio responde a la necesidad del pragmatismo de las relaciones comerciales y garantía de seguridad jurídica que él Presidente Rodrigo Paz estableció.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
            <a:extLst>
              <a:ext uri="{FF2B5EF4-FFF2-40B4-BE49-F238E27FC236}">
                <a16:creationId xmlns:a16="http://schemas.microsoft.com/office/drawing/2014/main" id="{2A1574DC-3778-8748-9D00-20494084D5E6}"/>
              </a:ext>
            </a:extLst>
          </p:cNvPr>
          <p:cNvSpPr txBox="1"/>
          <p:nvPr/>
        </p:nvSpPr>
        <p:spPr>
          <a:xfrm>
            <a:off x="4106184" y="702570"/>
            <a:ext cx="4364681" cy="372777"/>
          </a:xfrm>
          <a:prstGeom prst="rect">
            <a:avLst/>
          </a:prstGeom>
          <a:noFill/>
        </p:spPr>
        <p:txBody>
          <a:bodyPr lIns="50800" tIns="50800" rIns="50800" bIns="50800" rtlCol="0" anchor="ctr"/>
          <a:lstStyle/>
          <a:p>
            <a:pPr algn="r">
              <a:lnSpc>
                <a:spcPts val="2047"/>
              </a:lnSpc>
            </a:pPr>
            <a:r>
              <a:rPr lang="es-419" sz="2000" b="1" dirty="0">
                <a:ea typeface="Century Gothic Paneuropean Bold"/>
                <a:cs typeface="Century Gothic Paneuropean Bold"/>
                <a:sym typeface="Century Gothic Paneuropean Bold"/>
              </a:rPr>
              <a:t>OEI.02 REDUCIR 25 % LAS IMPORTACIONES MANUFACTURERAS</a:t>
            </a:r>
          </a:p>
        </p:txBody>
      </p:sp>
      <p:grpSp>
        <p:nvGrpSpPr>
          <p:cNvPr id="4" name="Grupo 3">
            <a:extLst>
              <a:ext uri="{FF2B5EF4-FFF2-40B4-BE49-F238E27FC236}">
                <a16:creationId xmlns:a16="http://schemas.microsoft.com/office/drawing/2014/main" id="{FE38650F-A1E7-CF4D-9C67-202678C17B66}"/>
              </a:ext>
            </a:extLst>
          </p:cNvPr>
          <p:cNvGrpSpPr/>
          <p:nvPr/>
        </p:nvGrpSpPr>
        <p:grpSpPr>
          <a:xfrm>
            <a:off x="503853" y="1398832"/>
            <a:ext cx="8182947" cy="5048621"/>
            <a:chOff x="232955" y="1398833"/>
            <a:chExt cx="8529277" cy="4901354"/>
          </a:xfrm>
        </p:grpSpPr>
        <p:grpSp>
          <p:nvGrpSpPr>
            <p:cNvPr id="89" name="Group 9">
              <a:extLst>
                <a:ext uri="{FF2B5EF4-FFF2-40B4-BE49-F238E27FC236}">
                  <a16:creationId xmlns:a16="http://schemas.microsoft.com/office/drawing/2014/main" id="{C93F4B14-B46F-1242-BE74-39C75B9E7799}"/>
                </a:ext>
              </a:extLst>
            </p:cNvPr>
            <p:cNvGrpSpPr/>
            <p:nvPr/>
          </p:nvGrpSpPr>
          <p:grpSpPr>
            <a:xfrm>
              <a:off x="3152136" y="1829054"/>
              <a:ext cx="5610096" cy="1246669"/>
              <a:chOff x="0" y="0"/>
              <a:chExt cx="1357502" cy="698189"/>
            </a:xfrm>
          </p:grpSpPr>
          <p:sp>
            <p:nvSpPr>
              <p:cNvPr id="90" name="Freeform 10">
                <a:extLst>
                  <a:ext uri="{FF2B5EF4-FFF2-40B4-BE49-F238E27FC236}">
                    <a16:creationId xmlns:a16="http://schemas.microsoft.com/office/drawing/2014/main" id="{42ED969B-4609-E245-A4C9-C558C45274AA}"/>
                  </a:ext>
                </a:extLst>
              </p:cNvPr>
              <p:cNvSpPr/>
              <p:nvPr/>
            </p:nvSpPr>
            <p:spPr>
              <a:xfrm>
                <a:off x="0" y="0"/>
                <a:ext cx="1357502" cy="698190"/>
              </a:xfrm>
              <a:custGeom>
                <a:avLst/>
                <a:gdLst/>
                <a:ahLst/>
                <a:cxnLst/>
                <a:rect l="l" t="t" r="r" b="b"/>
                <a:pathLst>
                  <a:path w="1357502" h="698190">
                    <a:moveTo>
                      <a:pt x="50694" y="0"/>
                    </a:moveTo>
                    <a:lnTo>
                      <a:pt x="1306808" y="0"/>
                    </a:lnTo>
                    <a:cubicBezTo>
                      <a:pt x="1320253" y="0"/>
                      <a:pt x="1333147" y="5341"/>
                      <a:pt x="1342654" y="14848"/>
                    </a:cubicBezTo>
                    <a:cubicBezTo>
                      <a:pt x="1352161" y="24355"/>
                      <a:pt x="1357502" y="37249"/>
                      <a:pt x="1357502" y="50694"/>
                    </a:cubicBezTo>
                    <a:lnTo>
                      <a:pt x="1357502" y="647496"/>
                    </a:lnTo>
                    <a:cubicBezTo>
                      <a:pt x="1357502" y="660940"/>
                      <a:pt x="1352161" y="673835"/>
                      <a:pt x="1342654" y="683342"/>
                    </a:cubicBezTo>
                    <a:cubicBezTo>
                      <a:pt x="1333147" y="692849"/>
                      <a:pt x="1320253" y="698190"/>
                      <a:pt x="1306808" y="698190"/>
                    </a:cubicBezTo>
                    <a:lnTo>
                      <a:pt x="50694" y="698190"/>
                    </a:lnTo>
                    <a:cubicBezTo>
                      <a:pt x="37249" y="698190"/>
                      <a:pt x="24355" y="692849"/>
                      <a:pt x="14848" y="683342"/>
                    </a:cubicBezTo>
                    <a:cubicBezTo>
                      <a:pt x="5341" y="673835"/>
                      <a:pt x="0" y="660940"/>
                      <a:pt x="0" y="647496"/>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91" name="TextBox 11">
                <a:extLst>
                  <a:ext uri="{FF2B5EF4-FFF2-40B4-BE49-F238E27FC236}">
                    <a16:creationId xmlns:a16="http://schemas.microsoft.com/office/drawing/2014/main" id="{1E5A6053-B6A9-634B-B866-E92C05A456A2}"/>
                  </a:ext>
                </a:extLst>
              </p:cNvPr>
              <p:cNvSpPr txBox="1"/>
              <p:nvPr/>
            </p:nvSpPr>
            <p:spPr>
              <a:xfrm>
                <a:off x="0" y="19050"/>
                <a:ext cx="1357502" cy="679139"/>
              </a:xfrm>
              <a:prstGeom prst="rect">
                <a:avLst/>
              </a:prstGeom>
            </p:spPr>
            <p:txBody>
              <a:bodyPr lIns="50800" tIns="50800" rIns="50800" bIns="50800" rtlCol="0" anchor="ctr"/>
              <a:lstStyle/>
              <a:p>
                <a:pPr algn="ctr">
                  <a:lnSpc>
                    <a:spcPts val="1555"/>
                  </a:lnSpc>
                </a:pPr>
                <a:endParaRPr/>
              </a:p>
            </p:txBody>
          </p:sp>
        </p:grpSp>
        <p:grpSp>
          <p:nvGrpSpPr>
            <p:cNvPr id="92" name="Group 12">
              <a:extLst>
                <a:ext uri="{FF2B5EF4-FFF2-40B4-BE49-F238E27FC236}">
                  <a16:creationId xmlns:a16="http://schemas.microsoft.com/office/drawing/2014/main" id="{4869A9C5-C9DE-D745-9030-4D703F8DE56A}"/>
                </a:ext>
              </a:extLst>
            </p:cNvPr>
            <p:cNvGrpSpPr/>
            <p:nvPr/>
          </p:nvGrpSpPr>
          <p:grpSpPr>
            <a:xfrm>
              <a:off x="3400747" y="1863068"/>
              <a:ext cx="5136411" cy="1431930"/>
              <a:chOff x="-113687" y="-8063"/>
              <a:chExt cx="1407929" cy="665815"/>
            </a:xfrm>
          </p:grpSpPr>
          <p:sp>
            <p:nvSpPr>
              <p:cNvPr id="93" name="Freeform 13">
                <a:extLst>
                  <a:ext uri="{FF2B5EF4-FFF2-40B4-BE49-F238E27FC236}">
                    <a16:creationId xmlns:a16="http://schemas.microsoft.com/office/drawing/2014/main" id="{A8A31D4F-33D9-F444-999D-FC8EB91955FF}"/>
                  </a:ext>
                </a:extLst>
              </p:cNvPr>
              <p:cNvSpPr/>
              <p:nvPr/>
            </p:nvSpPr>
            <p:spPr>
              <a:xfrm>
                <a:off x="0" y="0"/>
                <a:ext cx="1294242" cy="312956"/>
              </a:xfrm>
              <a:custGeom>
                <a:avLst/>
                <a:gdLst/>
                <a:ahLst/>
                <a:cxnLst/>
                <a:rect l="l" t="t" r="r" b="b"/>
                <a:pathLst>
                  <a:path w="1294242" h="312956">
                    <a:moveTo>
                      <a:pt x="0" y="0"/>
                    </a:moveTo>
                    <a:lnTo>
                      <a:pt x="1294242" y="0"/>
                    </a:lnTo>
                    <a:lnTo>
                      <a:pt x="1294242" y="312956"/>
                    </a:lnTo>
                    <a:lnTo>
                      <a:pt x="0" y="312956"/>
                    </a:lnTo>
                    <a:close/>
                  </a:path>
                </a:pathLst>
              </a:custGeom>
            </p:spPr>
          </p:sp>
          <p:sp>
            <p:nvSpPr>
              <p:cNvPr id="94" name="TextBox 14">
                <a:extLst>
                  <a:ext uri="{FF2B5EF4-FFF2-40B4-BE49-F238E27FC236}">
                    <a16:creationId xmlns:a16="http://schemas.microsoft.com/office/drawing/2014/main" id="{F3059291-4E3E-5848-877D-195E74327FEC}"/>
                  </a:ext>
                </a:extLst>
              </p:cNvPr>
              <p:cNvSpPr txBox="1"/>
              <p:nvPr/>
            </p:nvSpPr>
            <p:spPr>
              <a:xfrm>
                <a:off x="-113687" y="-8063"/>
                <a:ext cx="1394858" cy="665815"/>
              </a:xfrm>
              <a:prstGeom prst="rect">
                <a:avLst/>
              </a:prstGeom>
            </p:spPr>
            <p:txBody>
              <a:bodyPr lIns="50800" tIns="50800" rIns="50800" bIns="50800" rtlCol="0" anchor="ctr"/>
              <a:lstStyle/>
              <a:p>
                <a:pPr marL="285750" indent="-285750" algn="just">
                  <a:buFont typeface="Arial" panose="020B0604020202020204" pitchFamily="34" charset="0"/>
                  <a:buChar char="•"/>
                </a:pPr>
                <a:r>
                  <a:rPr lang="es-419" sz="1400" b="1" dirty="0">
                    <a:solidFill>
                      <a:srgbClr val="2F5496"/>
                    </a:solidFill>
                    <a:latin typeface="Century Gothic Paneuropean Bold"/>
                    <a:ea typeface="Century Gothic Paneuropean Bold"/>
                    <a:cs typeface="Century Gothic Paneuropean Bold"/>
                    <a:sym typeface="Century Gothic Paneuropean Bold"/>
                  </a:rPr>
                  <a:t>5 Empresas Cementeras;</a:t>
                </a:r>
                <a:r>
                  <a:rPr lang="es-419" sz="1400" dirty="0">
                    <a:solidFill>
                      <a:srgbClr val="000000"/>
                    </a:solidFill>
                    <a:latin typeface="Century Gothic Paneuropean"/>
                    <a:ea typeface="Century Gothic Paneuropean"/>
                    <a:cs typeface="Century Gothic Paneuropean"/>
                    <a:sym typeface="Century Gothic Paneuropean"/>
                  </a:rPr>
                  <a:t> (100% del sector) protegidas ante las importaciones.</a:t>
                </a:r>
              </a:p>
              <a:p>
                <a:pPr marL="285750" indent="-285750" algn="just">
                  <a:buFont typeface="Arial" panose="020B0604020202020204" pitchFamily="34" charset="0"/>
                  <a:buChar char="•"/>
                </a:pPr>
                <a:r>
                  <a:rPr lang="es-419" sz="1400" b="1" dirty="0">
                    <a:solidFill>
                      <a:srgbClr val="2F5496"/>
                    </a:solidFill>
                    <a:latin typeface="Century Gothic Paneuropean Bold"/>
                    <a:cs typeface="Century Gothic Paneuropean Bold"/>
                    <a:sym typeface="Century Gothic Paneuropean"/>
                  </a:rPr>
                  <a:t>Control de refrigeradores;</a:t>
                </a:r>
                <a:r>
                  <a:rPr lang="es-419" sz="1400" dirty="0">
                    <a:solidFill>
                      <a:srgbClr val="000000"/>
                    </a:solidFill>
                    <a:latin typeface="Century Gothic Paneuropean"/>
                    <a:ea typeface="Century Gothic Paneuropean"/>
                    <a:cs typeface="Century Gothic Paneuropean"/>
                    <a:sym typeface="Century Gothic Paneuropean"/>
                  </a:rPr>
                  <a:t> garantizando productos de calidad, representando </a:t>
                </a:r>
                <a:r>
                  <a:rPr lang="es-419" sz="1400" b="1" dirty="0">
                    <a:solidFill>
                      <a:srgbClr val="2F5496"/>
                    </a:solidFill>
                    <a:latin typeface="Century Gothic Paneuropean Bold"/>
                    <a:cs typeface="Century Gothic Paneuropean Bold"/>
                    <a:sym typeface="Century Gothic Paneuropean"/>
                  </a:rPr>
                  <a:t>USD</a:t>
                </a:r>
                <a:r>
                  <a:rPr lang="es-419" sz="1400" b="1" dirty="0">
                    <a:solidFill>
                      <a:srgbClr val="2F5496"/>
                    </a:solidFill>
                    <a:latin typeface="Century Gothic Paneuropean Bold"/>
                    <a:ea typeface="Century Gothic Paneuropean Bold"/>
                    <a:cs typeface="Century Gothic Paneuropean Bold"/>
                    <a:sym typeface="Century Gothic Paneuropean Bold"/>
                  </a:rPr>
                  <a:t>74 MM</a:t>
                </a:r>
                <a:r>
                  <a:rPr lang="es-419" sz="1400" b="1" dirty="0">
                    <a:solidFill>
                      <a:srgbClr val="2F5496"/>
                    </a:solidFill>
                    <a:latin typeface="Century Gothic Paneuropean Bold"/>
                    <a:ea typeface="Century Gothic Paneuropean Bold"/>
                    <a:cs typeface="Century Gothic Paneuropean Bold"/>
                    <a:sym typeface="Century Gothic Paneuropean"/>
                  </a:rPr>
                  <a:t>/anual </a:t>
                </a:r>
                <a:r>
                  <a:rPr lang="es-419" sz="1400" dirty="0">
                    <a:solidFill>
                      <a:srgbClr val="000000"/>
                    </a:solidFill>
                    <a:latin typeface="Century Gothic Paneuropean"/>
                    <a:ea typeface="Century Gothic Paneuropean"/>
                    <a:cs typeface="Century Gothic Paneuropean"/>
                    <a:sym typeface="Century Gothic Paneuropean"/>
                  </a:rPr>
                  <a:t>en importaciones.</a:t>
                </a:r>
              </a:p>
              <a:p>
                <a:pPr marL="285750" indent="-285750" algn="just">
                  <a:lnSpc>
                    <a:spcPts val="1727"/>
                  </a:lnSpc>
                  <a:buFont typeface="Arial" panose="020B0604020202020204" pitchFamily="34" charset="0"/>
                  <a:buChar char="•"/>
                </a:pPr>
                <a:endParaRPr lang="es-419" sz="1599" dirty="0">
                  <a:solidFill>
                    <a:srgbClr val="000000"/>
                  </a:solidFill>
                  <a:latin typeface="Century Gothic Paneuropean"/>
                  <a:ea typeface="Century Gothic Paneuropean"/>
                  <a:cs typeface="Century Gothic Paneuropean"/>
                  <a:sym typeface="Century Gothic Paneuropean"/>
                </a:endParaRPr>
              </a:p>
            </p:txBody>
          </p:sp>
        </p:grpSp>
        <p:grpSp>
          <p:nvGrpSpPr>
            <p:cNvPr id="95" name="Group 18">
              <a:extLst>
                <a:ext uri="{FF2B5EF4-FFF2-40B4-BE49-F238E27FC236}">
                  <a16:creationId xmlns:a16="http://schemas.microsoft.com/office/drawing/2014/main" id="{08A7EA90-5425-4246-8B51-53F429852568}"/>
                </a:ext>
              </a:extLst>
            </p:cNvPr>
            <p:cNvGrpSpPr/>
            <p:nvPr/>
          </p:nvGrpSpPr>
          <p:grpSpPr>
            <a:xfrm>
              <a:off x="3152136" y="3363382"/>
              <a:ext cx="5610096" cy="686189"/>
              <a:chOff x="0" y="0"/>
              <a:chExt cx="1357502" cy="509648"/>
            </a:xfrm>
          </p:grpSpPr>
          <p:sp>
            <p:nvSpPr>
              <p:cNvPr id="96" name="Freeform 19">
                <a:extLst>
                  <a:ext uri="{FF2B5EF4-FFF2-40B4-BE49-F238E27FC236}">
                    <a16:creationId xmlns:a16="http://schemas.microsoft.com/office/drawing/2014/main" id="{A2C4AA77-2CDB-194A-8BAC-221214833832}"/>
                  </a:ext>
                </a:extLst>
              </p:cNvPr>
              <p:cNvSpPr/>
              <p:nvPr/>
            </p:nvSpPr>
            <p:spPr>
              <a:xfrm>
                <a:off x="0" y="0"/>
                <a:ext cx="1357502" cy="509648"/>
              </a:xfrm>
              <a:custGeom>
                <a:avLst/>
                <a:gdLst/>
                <a:ahLst/>
                <a:cxnLst/>
                <a:rect l="l" t="t" r="r" b="b"/>
                <a:pathLst>
                  <a:path w="1357502" h="509648">
                    <a:moveTo>
                      <a:pt x="50694" y="0"/>
                    </a:moveTo>
                    <a:lnTo>
                      <a:pt x="1306808" y="0"/>
                    </a:lnTo>
                    <a:cubicBezTo>
                      <a:pt x="1320253" y="0"/>
                      <a:pt x="1333147" y="5341"/>
                      <a:pt x="1342654" y="14848"/>
                    </a:cubicBezTo>
                    <a:cubicBezTo>
                      <a:pt x="1352161" y="24355"/>
                      <a:pt x="1357502" y="37249"/>
                      <a:pt x="1357502" y="50694"/>
                    </a:cubicBezTo>
                    <a:lnTo>
                      <a:pt x="1357502" y="458954"/>
                    </a:lnTo>
                    <a:cubicBezTo>
                      <a:pt x="1357502" y="486952"/>
                      <a:pt x="1334805" y="509648"/>
                      <a:pt x="1306808" y="509648"/>
                    </a:cubicBezTo>
                    <a:lnTo>
                      <a:pt x="50694" y="509648"/>
                    </a:lnTo>
                    <a:cubicBezTo>
                      <a:pt x="37249" y="509648"/>
                      <a:pt x="24355" y="504307"/>
                      <a:pt x="14848" y="494801"/>
                    </a:cubicBezTo>
                    <a:cubicBezTo>
                      <a:pt x="5341" y="485294"/>
                      <a:pt x="0" y="472399"/>
                      <a:pt x="0" y="458954"/>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97" name="TextBox 20">
                <a:extLst>
                  <a:ext uri="{FF2B5EF4-FFF2-40B4-BE49-F238E27FC236}">
                    <a16:creationId xmlns:a16="http://schemas.microsoft.com/office/drawing/2014/main" id="{32585A2D-5168-D947-A2A1-74F80C4171E4}"/>
                  </a:ext>
                </a:extLst>
              </p:cNvPr>
              <p:cNvSpPr txBox="1"/>
              <p:nvPr/>
            </p:nvSpPr>
            <p:spPr>
              <a:xfrm>
                <a:off x="0" y="19050"/>
                <a:ext cx="1357502" cy="490598"/>
              </a:xfrm>
              <a:prstGeom prst="rect">
                <a:avLst/>
              </a:prstGeom>
            </p:spPr>
            <p:txBody>
              <a:bodyPr lIns="50800" tIns="50800" rIns="50800" bIns="50800" rtlCol="0" anchor="ctr"/>
              <a:lstStyle/>
              <a:p>
                <a:pPr algn="ctr">
                  <a:lnSpc>
                    <a:spcPts val="1555"/>
                  </a:lnSpc>
                </a:pPr>
                <a:endParaRPr/>
              </a:p>
            </p:txBody>
          </p:sp>
        </p:grpSp>
        <p:sp>
          <p:nvSpPr>
            <p:cNvPr id="98" name="Freeform 22">
              <a:extLst>
                <a:ext uri="{FF2B5EF4-FFF2-40B4-BE49-F238E27FC236}">
                  <a16:creationId xmlns:a16="http://schemas.microsoft.com/office/drawing/2014/main" id="{41F22503-18E7-6249-B7F5-AB0678D63B0B}"/>
                </a:ext>
              </a:extLst>
            </p:cNvPr>
            <p:cNvSpPr/>
            <p:nvPr/>
          </p:nvSpPr>
          <p:spPr>
            <a:xfrm>
              <a:off x="4636988" y="4033309"/>
              <a:ext cx="4125244" cy="442127"/>
            </a:xfrm>
            <a:custGeom>
              <a:avLst/>
              <a:gdLst/>
              <a:ahLst/>
              <a:cxnLst/>
              <a:rect l="l" t="t" r="r" b="b"/>
              <a:pathLst>
                <a:path w="1294242" h="150678">
                  <a:moveTo>
                    <a:pt x="0" y="0"/>
                  </a:moveTo>
                  <a:lnTo>
                    <a:pt x="1294242" y="0"/>
                  </a:lnTo>
                  <a:lnTo>
                    <a:pt x="1294242" y="150678"/>
                  </a:lnTo>
                  <a:lnTo>
                    <a:pt x="0" y="150678"/>
                  </a:lnTo>
                  <a:close/>
                </a:path>
              </a:pathLst>
            </a:custGeom>
          </p:spPr>
        </p:sp>
        <p:grpSp>
          <p:nvGrpSpPr>
            <p:cNvPr id="99" name="Group 24">
              <a:extLst>
                <a:ext uri="{FF2B5EF4-FFF2-40B4-BE49-F238E27FC236}">
                  <a16:creationId xmlns:a16="http://schemas.microsoft.com/office/drawing/2014/main" id="{58B68956-56DC-1B42-830B-74EBD20DE452}"/>
                </a:ext>
              </a:extLst>
            </p:cNvPr>
            <p:cNvGrpSpPr/>
            <p:nvPr/>
          </p:nvGrpSpPr>
          <p:grpSpPr>
            <a:xfrm>
              <a:off x="352332" y="2085279"/>
              <a:ext cx="706464" cy="613160"/>
              <a:chOff x="541018" y="537207"/>
              <a:chExt cx="7318243" cy="6885174"/>
            </a:xfrm>
          </p:grpSpPr>
          <p:sp>
            <p:nvSpPr>
              <p:cNvPr id="100" name="Freeform 25">
                <a:extLst>
                  <a:ext uri="{FF2B5EF4-FFF2-40B4-BE49-F238E27FC236}">
                    <a16:creationId xmlns:a16="http://schemas.microsoft.com/office/drawing/2014/main" id="{2B3969A0-8EBA-7740-BD19-1DC81A4998EC}"/>
                  </a:ext>
                </a:extLst>
              </p:cNvPr>
              <p:cNvSpPr/>
              <p:nvPr/>
            </p:nvSpPr>
            <p:spPr>
              <a:xfrm>
                <a:off x="541018" y="537207"/>
                <a:ext cx="7318243" cy="6885174"/>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2"/>
                <a:stretch>
                  <a:fillRect l="-58672" t="-24394" r="-32657" b="-3078"/>
                </a:stretch>
              </a:blipFill>
            </p:spPr>
          </p:sp>
        </p:grpSp>
        <p:grpSp>
          <p:nvGrpSpPr>
            <p:cNvPr id="101" name="Group 26">
              <a:extLst>
                <a:ext uri="{FF2B5EF4-FFF2-40B4-BE49-F238E27FC236}">
                  <a16:creationId xmlns:a16="http://schemas.microsoft.com/office/drawing/2014/main" id="{624EA43C-F524-C442-8222-07688FFC2685}"/>
                </a:ext>
              </a:extLst>
            </p:cNvPr>
            <p:cNvGrpSpPr/>
            <p:nvPr/>
          </p:nvGrpSpPr>
          <p:grpSpPr>
            <a:xfrm>
              <a:off x="352332" y="3393118"/>
              <a:ext cx="706464" cy="613160"/>
              <a:chOff x="541018" y="537207"/>
              <a:chExt cx="7318243" cy="6885174"/>
            </a:xfrm>
          </p:grpSpPr>
          <p:sp>
            <p:nvSpPr>
              <p:cNvPr id="102" name="Freeform 27">
                <a:extLst>
                  <a:ext uri="{FF2B5EF4-FFF2-40B4-BE49-F238E27FC236}">
                    <a16:creationId xmlns:a16="http://schemas.microsoft.com/office/drawing/2014/main" id="{781DC978-85B4-5747-8B3E-D084263768E1}"/>
                  </a:ext>
                </a:extLst>
              </p:cNvPr>
              <p:cNvSpPr/>
              <p:nvPr/>
            </p:nvSpPr>
            <p:spPr>
              <a:xfrm>
                <a:off x="541018" y="537207"/>
                <a:ext cx="7318243" cy="6885174"/>
              </a:xfrm>
              <a:custGeom>
                <a:avLst/>
                <a:gdLst/>
                <a:ahLst/>
                <a:cxnLst/>
                <a:rect l="l" t="t" r="r" b="b"/>
                <a:pathLst>
                  <a:path w="5255260" h="5255260">
                    <a:moveTo>
                      <a:pt x="2627630" y="0"/>
                    </a:moveTo>
                    <a:cubicBezTo>
                      <a:pt x="1176430" y="0"/>
                      <a:pt x="0" y="1176430"/>
                      <a:pt x="0" y="2627630"/>
                    </a:cubicBezTo>
                    <a:cubicBezTo>
                      <a:pt x="0" y="4078830"/>
                      <a:pt x="1176430" y="5255260"/>
                      <a:pt x="2627630" y="5255260"/>
                    </a:cubicBezTo>
                    <a:cubicBezTo>
                      <a:pt x="4078830" y="5255260"/>
                      <a:pt x="5255260" y="4078830"/>
                      <a:pt x="5255260" y="2627630"/>
                    </a:cubicBezTo>
                    <a:cubicBezTo>
                      <a:pt x="5255260" y="1176430"/>
                      <a:pt x="4078830" y="0"/>
                      <a:pt x="2627630" y="0"/>
                    </a:cubicBezTo>
                    <a:close/>
                  </a:path>
                </a:pathLst>
              </a:custGeom>
              <a:blipFill>
                <a:blip r:embed="rId3"/>
                <a:stretch>
                  <a:fillRect l="-37513" r="-11185"/>
                </a:stretch>
              </a:blipFill>
            </p:spPr>
          </p:sp>
        </p:grpSp>
        <p:sp>
          <p:nvSpPr>
            <p:cNvPr id="103" name="TextBox 28">
              <a:extLst>
                <a:ext uri="{FF2B5EF4-FFF2-40B4-BE49-F238E27FC236}">
                  <a16:creationId xmlns:a16="http://schemas.microsoft.com/office/drawing/2014/main" id="{F01B8A5A-C0DC-794D-AF90-458C3BD89B69}"/>
                </a:ext>
              </a:extLst>
            </p:cNvPr>
            <p:cNvSpPr txBox="1"/>
            <p:nvPr/>
          </p:nvSpPr>
          <p:spPr>
            <a:xfrm>
              <a:off x="1278291" y="2098774"/>
              <a:ext cx="1724421" cy="538529"/>
            </a:xfrm>
            <a:prstGeom prst="rect">
              <a:avLst/>
            </a:prstGeom>
          </p:spPr>
          <p:txBody>
            <a:bodyPr wrap="square" lIns="0" tIns="0" rIns="0" bIns="0" rtlCol="0" anchor="t">
              <a:spAutoFit/>
            </a:bodyPr>
            <a:lstStyle/>
            <a:p>
              <a:pPr algn="just">
                <a:lnSpc>
                  <a:spcPct val="120000"/>
                </a:lnSpc>
              </a:pPr>
              <a:r>
                <a:rPr lang="es-419" sz="1500" b="1" dirty="0">
                  <a:solidFill>
                    <a:srgbClr val="2F5496"/>
                  </a:solidFill>
                  <a:latin typeface="Century Gothic Paneuropean Bold"/>
                  <a:cs typeface="Century Gothic Paneuropean Bold"/>
                  <a:sym typeface="Century Gothic Paneuropean Bold"/>
                </a:rPr>
                <a:t>Dos (2) Reglamentos Técnicos (RT).</a:t>
              </a:r>
              <a:endParaRPr lang="es-419" sz="1500" dirty="0">
                <a:solidFill>
                  <a:srgbClr val="001F42"/>
                </a:solidFill>
                <a:latin typeface="Century Gothic Paneuropean"/>
                <a:ea typeface="Century Gothic Paneuropean"/>
                <a:cs typeface="Century Gothic Paneuropean"/>
                <a:sym typeface="Century Gothic Paneuropean"/>
              </a:endParaRPr>
            </a:p>
          </p:txBody>
        </p:sp>
        <p:sp>
          <p:nvSpPr>
            <p:cNvPr id="104" name="TextBox 29">
              <a:extLst>
                <a:ext uri="{FF2B5EF4-FFF2-40B4-BE49-F238E27FC236}">
                  <a16:creationId xmlns:a16="http://schemas.microsoft.com/office/drawing/2014/main" id="{9BF29E89-9DF3-EE40-B659-1EDA02C1B60D}"/>
                </a:ext>
              </a:extLst>
            </p:cNvPr>
            <p:cNvSpPr txBox="1"/>
            <p:nvPr/>
          </p:nvSpPr>
          <p:spPr>
            <a:xfrm>
              <a:off x="1286108" y="3286570"/>
              <a:ext cx="1716606" cy="817685"/>
            </a:xfrm>
            <a:prstGeom prst="rect">
              <a:avLst/>
            </a:prstGeom>
          </p:spPr>
          <p:txBody>
            <a:bodyPr wrap="square" lIns="0" tIns="0" rIns="0" bIns="0" rtlCol="0" anchor="t">
              <a:spAutoFit/>
            </a:bodyPr>
            <a:lstStyle/>
            <a:p>
              <a:pPr marL="0" lvl="0" indent="0">
                <a:lnSpc>
                  <a:spcPct val="120000"/>
                </a:lnSpc>
              </a:pPr>
              <a:r>
                <a:rPr lang="es-419" sz="1500" b="1" dirty="0">
                  <a:solidFill>
                    <a:srgbClr val="2F5496"/>
                  </a:solidFill>
                  <a:latin typeface="Century Gothic Paneuropean Bold"/>
                  <a:cs typeface="Century Gothic Paneuropean Bold"/>
                  <a:sym typeface="Century Gothic Paneuropean Bold"/>
                </a:rPr>
                <a:t>Capacitación en Infraestructura de la Calidad</a:t>
              </a:r>
              <a:endParaRPr lang="es-419" sz="1500" u="none" strike="noStrike" dirty="0">
                <a:solidFill>
                  <a:srgbClr val="001F42"/>
                </a:solidFill>
                <a:latin typeface="Century Gothic Paneuropean"/>
                <a:ea typeface="Century Gothic Paneuropean"/>
                <a:cs typeface="Century Gothic Paneuropean"/>
                <a:sym typeface="Century Gothic Paneuropean"/>
              </a:endParaRPr>
            </a:p>
          </p:txBody>
        </p:sp>
        <p:sp>
          <p:nvSpPr>
            <p:cNvPr id="105" name="TextBox 30">
              <a:extLst>
                <a:ext uri="{FF2B5EF4-FFF2-40B4-BE49-F238E27FC236}">
                  <a16:creationId xmlns:a16="http://schemas.microsoft.com/office/drawing/2014/main" id="{F1943772-C00C-FA41-9AC1-ACAF2F19459F}"/>
                </a:ext>
              </a:extLst>
            </p:cNvPr>
            <p:cNvSpPr txBox="1"/>
            <p:nvPr/>
          </p:nvSpPr>
          <p:spPr>
            <a:xfrm>
              <a:off x="588350" y="1398833"/>
              <a:ext cx="3862264" cy="307777"/>
            </a:xfrm>
            <a:prstGeom prst="rect">
              <a:avLst/>
            </a:prstGeom>
          </p:spPr>
          <p:txBody>
            <a:bodyPr wrap="square" lIns="0" tIns="0" rIns="0" bIns="0" rtlCol="0" anchor="t">
              <a:spAutoFit/>
            </a:bodyPr>
            <a:lstStyle/>
            <a:p>
              <a:pPr algn="l">
                <a:lnSpc>
                  <a:spcPts val="2355"/>
                </a:lnSpc>
              </a:pPr>
              <a:r>
                <a:rPr lang="es-419" b="1" dirty="0">
                  <a:solidFill>
                    <a:srgbClr val="000000"/>
                  </a:solidFill>
                  <a:latin typeface="Arial Bold"/>
                  <a:ea typeface="Arial Bold"/>
                  <a:cs typeface="Arial Bold"/>
                  <a:sym typeface="Arial Bold"/>
                </a:rPr>
                <a:t>ACTIVIDADES RELEVANTES </a:t>
              </a:r>
              <a:r>
                <a:rPr lang="es-419" sz="2000" b="1" dirty="0">
                  <a:solidFill>
                    <a:srgbClr val="000000"/>
                  </a:solidFill>
                  <a:ea typeface="Arial Bold"/>
                  <a:cs typeface="Arial Bold"/>
                  <a:sym typeface="Arial Bold"/>
                </a:rPr>
                <a:t>2026</a:t>
              </a:r>
              <a:r>
                <a:rPr lang="es-419" b="1" dirty="0">
                  <a:solidFill>
                    <a:srgbClr val="000000"/>
                  </a:solidFill>
                  <a:latin typeface="Arial Bold"/>
                  <a:ea typeface="Arial Bold"/>
                  <a:cs typeface="Arial Bold"/>
                  <a:sym typeface="Arial Bold"/>
                </a:rPr>
                <a:t> - UCI</a:t>
              </a:r>
            </a:p>
          </p:txBody>
        </p:sp>
        <p:grpSp>
          <p:nvGrpSpPr>
            <p:cNvPr id="106" name="Group 32">
              <a:extLst>
                <a:ext uri="{FF2B5EF4-FFF2-40B4-BE49-F238E27FC236}">
                  <a16:creationId xmlns:a16="http://schemas.microsoft.com/office/drawing/2014/main" id="{D2D4D7B5-45EA-8C49-A63D-834E63DFC072}"/>
                </a:ext>
              </a:extLst>
            </p:cNvPr>
            <p:cNvGrpSpPr/>
            <p:nvPr/>
          </p:nvGrpSpPr>
          <p:grpSpPr>
            <a:xfrm>
              <a:off x="3400727" y="3450792"/>
              <a:ext cx="5361505" cy="847862"/>
              <a:chOff x="-196751" y="0"/>
              <a:chExt cx="1490993" cy="231817"/>
            </a:xfrm>
          </p:grpSpPr>
          <p:sp>
            <p:nvSpPr>
              <p:cNvPr id="107" name="Freeform 33">
                <a:extLst>
                  <a:ext uri="{FF2B5EF4-FFF2-40B4-BE49-F238E27FC236}">
                    <a16:creationId xmlns:a16="http://schemas.microsoft.com/office/drawing/2014/main" id="{EDCD4FAA-3D94-4348-A1D4-BE1BCE72BB76}"/>
                  </a:ext>
                </a:extLst>
              </p:cNvPr>
              <p:cNvSpPr/>
              <p:nvPr/>
            </p:nvSpPr>
            <p:spPr>
              <a:xfrm>
                <a:off x="0" y="0"/>
                <a:ext cx="1294242" cy="231817"/>
              </a:xfrm>
              <a:custGeom>
                <a:avLst/>
                <a:gdLst/>
                <a:ahLst/>
                <a:cxnLst/>
                <a:rect l="l" t="t" r="r" b="b"/>
                <a:pathLst>
                  <a:path w="1294242" h="231817">
                    <a:moveTo>
                      <a:pt x="0" y="0"/>
                    </a:moveTo>
                    <a:lnTo>
                      <a:pt x="1294242" y="0"/>
                    </a:lnTo>
                    <a:lnTo>
                      <a:pt x="1294242" y="231817"/>
                    </a:lnTo>
                    <a:lnTo>
                      <a:pt x="0" y="231817"/>
                    </a:lnTo>
                    <a:close/>
                  </a:path>
                </a:pathLst>
              </a:custGeom>
            </p:spPr>
          </p:sp>
          <p:sp>
            <p:nvSpPr>
              <p:cNvPr id="108" name="TextBox 34">
                <a:extLst>
                  <a:ext uri="{FF2B5EF4-FFF2-40B4-BE49-F238E27FC236}">
                    <a16:creationId xmlns:a16="http://schemas.microsoft.com/office/drawing/2014/main" id="{AADF4150-BA11-7040-B72B-45AAC9D92D98}"/>
                  </a:ext>
                </a:extLst>
              </p:cNvPr>
              <p:cNvSpPr txBox="1"/>
              <p:nvPr/>
            </p:nvSpPr>
            <p:spPr>
              <a:xfrm>
                <a:off x="-196751" y="9525"/>
                <a:ext cx="1414957" cy="116241"/>
              </a:xfrm>
              <a:prstGeom prst="rect">
                <a:avLst/>
              </a:prstGeom>
              <a:noFill/>
            </p:spPr>
            <p:txBody>
              <a:bodyPr lIns="50800" tIns="50800" rIns="50800" bIns="50800" rtlCol="0" anchor="ctr"/>
              <a:lstStyle/>
              <a:p>
                <a:pPr algn="just">
                  <a:lnSpc>
                    <a:spcPts val="1727"/>
                  </a:lnSpc>
                </a:pPr>
                <a:r>
                  <a:rPr lang="es-419" sz="1400" b="1" dirty="0">
                    <a:solidFill>
                      <a:srgbClr val="2F5496"/>
                    </a:solidFill>
                    <a:latin typeface="Century Gothic Paneuropean Bold"/>
                    <a:ea typeface="Century Gothic Paneuropean Bold"/>
                    <a:cs typeface="Century Gothic Paneuropean Bold"/>
                    <a:sym typeface="Century Gothic Paneuropean Bold"/>
                  </a:rPr>
                  <a:t>+  de 80 </a:t>
                </a:r>
                <a:r>
                  <a:rPr lang="es-419" sz="1400" b="1" dirty="0">
                    <a:solidFill>
                      <a:srgbClr val="2F5496"/>
                    </a:solidFill>
                    <a:latin typeface="Century Gothic Paneuropean Bold"/>
                    <a:cs typeface="Century Gothic Paneuropean Bold"/>
                    <a:sym typeface="Century Gothic Paneuropean"/>
                  </a:rPr>
                  <a:t>Instituciones públicas y privada</a:t>
                </a:r>
                <a:r>
                  <a:rPr lang="es-419" sz="1400" b="1" dirty="0">
                    <a:solidFill>
                      <a:srgbClr val="2F5496"/>
                    </a:solidFill>
                    <a:latin typeface="Century Gothic Paneuropean Bold"/>
                    <a:cs typeface="Century Gothic Paneuropean Bold"/>
                    <a:sym typeface="Century Gothic Paneuropean Bold"/>
                  </a:rPr>
                  <a:t>s;</a:t>
                </a:r>
                <a:r>
                  <a:rPr lang="es-419" sz="1400" dirty="0">
                    <a:latin typeface="Century Gothic Paneuropean"/>
                    <a:ea typeface="Century Gothic Paneuropean"/>
                    <a:cs typeface="Century Gothic Paneuropean"/>
                    <a:sym typeface="Century Gothic Paneuropean Bold"/>
                  </a:rPr>
                  <a:t> que representan un 35% de incremento, respecto a la gestión pasada Involucrando a </a:t>
                </a:r>
                <a:r>
                  <a:rPr lang="es-419" sz="1400" b="1" dirty="0">
                    <a:solidFill>
                      <a:srgbClr val="2F5496"/>
                    </a:solidFill>
                    <a:latin typeface="Century Gothic Paneuropean Bold"/>
                    <a:ea typeface="Century Gothic Paneuropean Bold"/>
                    <a:cs typeface="Century Gothic Paneuropean Bold"/>
                    <a:sym typeface="Century Gothic Paneuropean Bold"/>
                  </a:rPr>
                  <a:t>más de 300</a:t>
                </a:r>
                <a:r>
                  <a:rPr lang="es-419" sz="1400" dirty="0">
                    <a:solidFill>
                      <a:srgbClr val="2F5496"/>
                    </a:solidFill>
                    <a:latin typeface="Century Gothic Paneuropean"/>
                    <a:ea typeface="Century Gothic Paneuropean"/>
                    <a:cs typeface="Century Gothic Paneuropean"/>
                    <a:sym typeface="Century Gothic Paneuropean"/>
                  </a:rPr>
                  <a:t> </a:t>
                </a:r>
                <a:r>
                  <a:rPr lang="es-419" sz="1400" dirty="0">
                    <a:solidFill>
                      <a:srgbClr val="000000"/>
                    </a:solidFill>
                    <a:latin typeface="Century Gothic Paneuropean"/>
                    <a:ea typeface="Century Gothic Paneuropean"/>
                    <a:cs typeface="Century Gothic Paneuropean"/>
                    <a:sym typeface="Century Gothic Paneuropean"/>
                  </a:rPr>
                  <a:t>personas.</a:t>
                </a:r>
                <a:endParaRPr lang="es-419" sz="1400" dirty="0">
                  <a:latin typeface="Century Gothic Paneuropean"/>
                  <a:ea typeface="Century Gothic Paneuropean"/>
                  <a:cs typeface="Century Gothic Paneuropean"/>
                  <a:sym typeface="Century Gothic Paneuropean Bold"/>
                </a:endParaRPr>
              </a:p>
            </p:txBody>
          </p:sp>
        </p:grpSp>
        <p:grpSp>
          <p:nvGrpSpPr>
            <p:cNvPr id="110" name="Group 6">
              <a:extLst>
                <a:ext uri="{FF2B5EF4-FFF2-40B4-BE49-F238E27FC236}">
                  <a16:creationId xmlns:a16="http://schemas.microsoft.com/office/drawing/2014/main" id="{FBF709D8-2E47-894C-B1AE-5046414B4422}"/>
                </a:ext>
              </a:extLst>
            </p:cNvPr>
            <p:cNvGrpSpPr/>
            <p:nvPr/>
          </p:nvGrpSpPr>
          <p:grpSpPr>
            <a:xfrm>
              <a:off x="5523701" y="1403276"/>
              <a:ext cx="1109355" cy="312723"/>
              <a:chOff x="-9" y="0"/>
              <a:chExt cx="9089230" cy="568479"/>
            </a:xfrm>
          </p:grpSpPr>
          <p:sp>
            <p:nvSpPr>
              <p:cNvPr id="111" name="Freeform 7">
                <a:extLst>
                  <a:ext uri="{FF2B5EF4-FFF2-40B4-BE49-F238E27FC236}">
                    <a16:creationId xmlns:a16="http://schemas.microsoft.com/office/drawing/2014/main" id="{A73410DF-8024-1641-9B10-1408406A631B}"/>
                  </a:ext>
                </a:extLst>
              </p:cNvPr>
              <p:cNvSpPr/>
              <p:nvPr/>
            </p:nvSpPr>
            <p:spPr>
              <a:xfrm>
                <a:off x="0" y="0"/>
                <a:ext cx="7930938" cy="568431"/>
              </a:xfrm>
              <a:custGeom>
                <a:avLst/>
                <a:gdLst/>
                <a:ahLst/>
                <a:cxnLst/>
                <a:rect l="l" t="t" r="r" b="b"/>
                <a:pathLst>
                  <a:path w="7930938" h="568431">
                    <a:moveTo>
                      <a:pt x="0" y="0"/>
                    </a:moveTo>
                    <a:lnTo>
                      <a:pt x="7930938" y="0"/>
                    </a:lnTo>
                    <a:lnTo>
                      <a:pt x="7930938" y="568431"/>
                    </a:lnTo>
                    <a:lnTo>
                      <a:pt x="0" y="568431"/>
                    </a:lnTo>
                    <a:close/>
                  </a:path>
                </a:pathLst>
              </a:custGeom>
              <a:solidFill>
                <a:srgbClr val="002060"/>
              </a:solidFill>
            </p:spPr>
          </p:sp>
          <p:sp>
            <p:nvSpPr>
              <p:cNvPr id="112" name="TextBox 8">
                <a:extLst>
                  <a:ext uri="{FF2B5EF4-FFF2-40B4-BE49-F238E27FC236}">
                    <a16:creationId xmlns:a16="http://schemas.microsoft.com/office/drawing/2014/main" id="{2BFCA7D7-2E12-3B41-95A0-5E794B9DB887}"/>
                  </a:ext>
                </a:extLst>
              </p:cNvPr>
              <p:cNvSpPr txBox="1"/>
              <p:nvPr/>
            </p:nvSpPr>
            <p:spPr>
              <a:xfrm>
                <a:off x="-9" y="9525"/>
                <a:ext cx="9089230" cy="558954"/>
              </a:xfrm>
              <a:prstGeom prst="rect">
                <a:avLst/>
              </a:prstGeom>
              <a:solidFill>
                <a:srgbClr val="1F4E79"/>
              </a:solidFill>
            </p:spPr>
            <p:txBody>
              <a:bodyPr lIns="50800" tIns="50800" rIns="50800" bIns="50800" rtlCol="0" anchor="ctr"/>
              <a:lstStyle/>
              <a:p>
                <a:pPr algn="ctr">
                  <a:lnSpc>
                    <a:spcPts val="2047"/>
                  </a:lnSpc>
                </a:pPr>
                <a:r>
                  <a:rPr lang="es-419" sz="1600" b="1" dirty="0" smtClean="0">
                    <a:solidFill>
                      <a:srgbClr val="FFFFFF"/>
                    </a:solidFill>
                    <a:latin typeface="Century Gothic Paneuropean Bold"/>
                    <a:ea typeface="Century Gothic Paneuropean Bold"/>
                    <a:cs typeface="Century Gothic Paneuropean Bold"/>
                    <a:sym typeface="Century Gothic Paneuropean Bold"/>
                  </a:rPr>
                  <a:t>impactos</a:t>
                </a:r>
                <a:endParaRPr lang="es-419" sz="1600" b="1" dirty="0">
                  <a:solidFill>
                    <a:srgbClr val="FFFFFF"/>
                  </a:solidFill>
                  <a:latin typeface="Century Gothic Paneuropean Bold"/>
                  <a:ea typeface="Century Gothic Paneuropean Bold"/>
                  <a:cs typeface="Century Gothic Paneuropean Bold"/>
                  <a:sym typeface="Century Gothic Paneuropean Bold"/>
                </a:endParaRPr>
              </a:p>
            </p:txBody>
          </p:sp>
        </p:grpSp>
        <p:sp>
          <p:nvSpPr>
            <p:cNvPr id="113" name="Freeform 11">
              <a:extLst>
                <a:ext uri="{FF2B5EF4-FFF2-40B4-BE49-F238E27FC236}">
                  <a16:creationId xmlns:a16="http://schemas.microsoft.com/office/drawing/2014/main" id="{79C2464E-F544-294B-B098-4801B1086E0E}"/>
                </a:ext>
              </a:extLst>
            </p:cNvPr>
            <p:cNvSpPr/>
            <p:nvPr/>
          </p:nvSpPr>
          <p:spPr>
            <a:xfrm>
              <a:off x="232955" y="4482830"/>
              <a:ext cx="947908" cy="696592"/>
            </a:xfrm>
            <a:custGeom>
              <a:avLst/>
              <a:gdLst/>
              <a:ahLst/>
              <a:cxnLst/>
              <a:rect l="l" t="t" r="r" b="b"/>
              <a:pathLst>
                <a:path w="1420637" h="1231219">
                  <a:moveTo>
                    <a:pt x="0" y="0"/>
                  </a:moveTo>
                  <a:lnTo>
                    <a:pt x="1420637" y="0"/>
                  </a:lnTo>
                  <a:lnTo>
                    <a:pt x="1420637" y="1231219"/>
                  </a:lnTo>
                  <a:lnTo>
                    <a:pt x="0" y="1231219"/>
                  </a:lnTo>
                  <a:lnTo>
                    <a:pt x="0" y="0"/>
                  </a:lnTo>
                  <a:close/>
                </a:path>
              </a:pathLst>
            </a:custGeom>
            <a:blipFill>
              <a:blip r:embed="rId4"/>
              <a:stretch>
                <a:fillRect/>
              </a:stretch>
            </a:blipFill>
          </p:spPr>
        </p:sp>
        <p:sp>
          <p:nvSpPr>
            <p:cNvPr id="114" name="TextBox 13">
              <a:extLst>
                <a:ext uri="{FF2B5EF4-FFF2-40B4-BE49-F238E27FC236}">
                  <a16:creationId xmlns:a16="http://schemas.microsoft.com/office/drawing/2014/main" id="{A9B803B6-85EC-AB4B-9010-AD69235448FF}"/>
                </a:ext>
              </a:extLst>
            </p:cNvPr>
            <p:cNvSpPr txBox="1"/>
            <p:nvPr/>
          </p:nvSpPr>
          <p:spPr>
            <a:xfrm>
              <a:off x="1344447" y="4371684"/>
              <a:ext cx="1716605" cy="817685"/>
            </a:xfrm>
            <a:prstGeom prst="rect">
              <a:avLst/>
            </a:prstGeom>
          </p:spPr>
          <p:txBody>
            <a:bodyPr wrap="square" lIns="0" tIns="0" rIns="0" bIns="0" rtlCol="0" anchor="t">
              <a:spAutoFit/>
            </a:bodyPr>
            <a:lstStyle/>
            <a:p>
              <a:pPr marL="0" lvl="0" indent="0">
                <a:lnSpc>
                  <a:spcPct val="120000"/>
                </a:lnSpc>
              </a:pPr>
              <a:r>
                <a:rPr lang="es-419" sz="1500" b="1" dirty="0">
                  <a:solidFill>
                    <a:srgbClr val="2F5496"/>
                  </a:solidFill>
                  <a:latin typeface="Century Gothic Paneuropean Bold"/>
                  <a:cs typeface="Century Gothic Paneuropean Bold"/>
                  <a:sym typeface="Century Gothic Paneuropean Bold"/>
                </a:rPr>
                <a:t>Reestructuración de la Infraestructura de la Calidad.</a:t>
              </a:r>
              <a:endParaRPr lang="es-419" sz="1500" u="none" strike="noStrike" dirty="0">
                <a:solidFill>
                  <a:srgbClr val="001F42"/>
                </a:solidFill>
                <a:latin typeface="Century Gothic Paneuropean"/>
                <a:ea typeface="Century Gothic Paneuropean"/>
                <a:cs typeface="Century Gothic Paneuropean"/>
                <a:sym typeface="Century Gothic Paneuropean"/>
              </a:endParaRPr>
            </a:p>
          </p:txBody>
        </p:sp>
        <p:grpSp>
          <p:nvGrpSpPr>
            <p:cNvPr id="115" name="Group 22">
              <a:extLst>
                <a:ext uri="{FF2B5EF4-FFF2-40B4-BE49-F238E27FC236}">
                  <a16:creationId xmlns:a16="http://schemas.microsoft.com/office/drawing/2014/main" id="{6CEA2743-1A98-FE49-8896-1EF64E70A947}"/>
                </a:ext>
              </a:extLst>
            </p:cNvPr>
            <p:cNvGrpSpPr/>
            <p:nvPr/>
          </p:nvGrpSpPr>
          <p:grpSpPr>
            <a:xfrm>
              <a:off x="3152135" y="4371684"/>
              <a:ext cx="5610096" cy="817685"/>
              <a:chOff x="0" y="0"/>
              <a:chExt cx="1357502" cy="503144"/>
            </a:xfrm>
          </p:grpSpPr>
          <p:sp>
            <p:nvSpPr>
              <p:cNvPr id="116" name="Freeform 23">
                <a:extLst>
                  <a:ext uri="{FF2B5EF4-FFF2-40B4-BE49-F238E27FC236}">
                    <a16:creationId xmlns:a16="http://schemas.microsoft.com/office/drawing/2014/main" id="{20C65592-F1AC-5842-BB60-39D701553892}"/>
                  </a:ext>
                </a:extLst>
              </p:cNvPr>
              <p:cNvSpPr/>
              <p:nvPr/>
            </p:nvSpPr>
            <p:spPr>
              <a:xfrm>
                <a:off x="0" y="0"/>
                <a:ext cx="1357502" cy="503144"/>
              </a:xfrm>
              <a:custGeom>
                <a:avLst/>
                <a:gdLst/>
                <a:ahLst/>
                <a:cxnLst/>
                <a:rect l="l" t="t" r="r" b="b"/>
                <a:pathLst>
                  <a:path w="1357502" h="503144">
                    <a:moveTo>
                      <a:pt x="50694" y="0"/>
                    </a:moveTo>
                    <a:lnTo>
                      <a:pt x="1306808" y="0"/>
                    </a:lnTo>
                    <a:cubicBezTo>
                      <a:pt x="1320253" y="0"/>
                      <a:pt x="1333147" y="5341"/>
                      <a:pt x="1342654" y="14848"/>
                    </a:cubicBezTo>
                    <a:cubicBezTo>
                      <a:pt x="1352161" y="24355"/>
                      <a:pt x="1357502" y="37249"/>
                      <a:pt x="1357502" y="50694"/>
                    </a:cubicBezTo>
                    <a:lnTo>
                      <a:pt x="1357502" y="452450"/>
                    </a:lnTo>
                    <a:cubicBezTo>
                      <a:pt x="1357502" y="480448"/>
                      <a:pt x="1334805" y="503144"/>
                      <a:pt x="1306808" y="503144"/>
                    </a:cubicBezTo>
                    <a:lnTo>
                      <a:pt x="50694" y="503144"/>
                    </a:lnTo>
                    <a:cubicBezTo>
                      <a:pt x="22696" y="503144"/>
                      <a:pt x="0" y="480448"/>
                      <a:pt x="0" y="452450"/>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117" name="TextBox 24">
                <a:extLst>
                  <a:ext uri="{FF2B5EF4-FFF2-40B4-BE49-F238E27FC236}">
                    <a16:creationId xmlns:a16="http://schemas.microsoft.com/office/drawing/2014/main" id="{B3968AD4-4B48-1642-84D5-CE57B8EA4D5A}"/>
                  </a:ext>
                </a:extLst>
              </p:cNvPr>
              <p:cNvSpPr txBox="1"/>
              <p:nvPr/>
            </p:nvSpPr>
            <p:spPr>
              <a:xfrm>
                <a:off x="0" y="19050"/>
                <a:ext cx="1357502" cy="484094"/>
              </a:xfrm>
              <a:prstGeom prst="rect">
                <a:avLst/>
              </a:prstGeom>
            </p:spPr>
            <p:txBody>
              <a:bodyPr lIns="50800" tIns="50800" rIns="50800" bIns="50800" rtlCol="0" anchor="ctr"/>
              <a:lstStyle/>
              <a:p>
                <a:pPr algn="ctr">
                  <a:lnSpc>
                    <a:spcPts val="1555"/>
                  </a:lnSpc>
                </a:pPr>
                <a:endParaRPr lang="es-419" dirty="0"/>
              </a:p>
            </p:txBody>
          </p:sp>
        </p:grpSp>
        <p:sp>
          <p:nvSpPr>
            <p:cNvPr id="118" name="Freeform 26">
              <a:extLst>
                <a:ext uri="{FF2B5EF4-FFF2-40B4-BE49-F238E27FC236}">
                  <a16:creationId xmlns:a16="http://schemas.microsoft.com/office/drawing/2014/main" id="{677555F1-41AC-5E43-89F9-4E623F3667E5}"/>
                </a:ext>
              </a:extLst>
            </p:cNvPr>
            <p:cNvSpPr/>
            <p:nvPr/>
          </p:nvSpPr>
          <p:spPr>
            <a:xfrm>
              <a:off x="3560988" y="5081426"/>
              <a:ext cx="5171945" cy="751379"/>
            </a:xfrm>
            <a:custGeom>
              <a:avLst/>
              <a:gdLst/>
              <a:ahLst/>
              <a:cxnLst/>
              <a:rect l="l" t="t" r="r" b="b"/>
              <a:pathLst>
                <a:path w="1294242" h="312956">
                  <a:moveTo>
                    <a:pt x="0" y="0"/>
                  </a:moveTo>
                  <a:lnTo>
                    <a:pt x="1294242" y="0"/>
                  </a:lnTo>
                  <a:lnTo>
                    <a:pt x="1294242" y="312956"/>
                  </a:lnTo>
                  <a:lnTo>
                    <a:pt x="0" y="312956"/>
                  </a:lnTo>
                  <a:close/>
                </a:path>
              </a:pathLst>
            </a:custGeom>
          </p:spPr>
        </p:sp>
        <p:grpSp>
          <p:nvGrpSpPr>
            <p:cNvPr id="119" name="Group 28">
              <a:extLst>
                <a:ext uri="{FF2B5EF4-FFF2-40B4-BE49-F238E27FC236}">
                  <a16:creationId xmlns:a16="http://schemas.microsoft.com/office/drawing/2014/main" id="{AB22889C-8B58-2347-BB71-1CB609F2F5D6}"/>
                </a:ext>
              </a:extLst>
            </p:cNvPr>
            <p:cNvGrpSpPr/>
            <p:nvPr/>
          </p:nvGrpSpPr>
          <p:grpSpPr>
            <a:xfrm>
              <a:off x="3395336" y="4439443"/>
              <a:ext cx="5258489" cy="621837"/>
              <a:chOff x="-1328" y="0"/>
              <a:chExt cx="1295570" cy="274004"/>
            </a:xfrm>
          </p:grpSpPr>
          <p:sp>
            <p:nvSpPr>
              <p:cNvPr id="120" name="Freeform 29">
                <a:extLst>
                  <a:ext uri="{FF2B5EF4-FFF2-40B4-BE49-F238E27FC236}">
                    <a16:creationId xmlns:a16="http://schemas.microsoft.com/office/drawing/2014/main" id="{B9B87F26-2680-0D42-BC98-0FE35834EFE9}"/>
                  </a:ext>
                </a:extLst>
              </p:cNvPr>
              <p:cNvSpPr/>
              <p:nvPr/>
            </p:nvSpPr>
            <p:spPr>
              <a:xfrm>
                <a:off x="0" y="0"/>
                <a:ext cx="1294242" cy="231817"/>
              </a:xfrm>
              <a:custGeom>
                <a:avLst/>
                <a:gdLst/>
                <a:ahLst/>
                <a:cxnLst/>
                <a:rect l="l" t="t" r="r" b="b"/>
                <a:pathLst>
                  <a:path w="1294242" h="231817">
                    <a:moveTo>
                      <a:pt x="0" y="0"/>
                    </a:moveTo>
                    <a:lnTo>
                      <a:pt x="1294242" y="0"/>
                    </a:lnTo>
                    <a:lnTo>
                      <a:pt x="1294242" y="231817"/>
                    </a:lnTo>
                    <a:lnTo>
                      <a:pt x="0" y="231817"/>
                    </a:lnTo>
                    <a:close/>
                  </a:path>
                </a:pathLst>
              </a:custGeom>
            </p:spPr>
          </p:sp>
          <p:sp>
            <p:nvSpPr>
              <p:cNvPr id="121" name="TextBox 30">
                <a:extLst>
                  <a:ext uri="{FF2B5EF4-FFF2-40B4-BE49-F238E27FC236}">
                    <a16:creationId xmlns:a16="http://schemas.microsoft.com/office/drawing/2014/main" id="{A910C07A-B5A4-9B48-9AED-1DB12FC56D9B}"/>
                  </a:ext>
                </a:extLst>
              </p:cNvPr>
              <p:cNvSpPr txBox="1"/>
              <p:nvPr/>
            </p:nvSpPr>
            <p:spPr>
              <a:xfrm>
                <a:off x="-1328" y="42187"/>
                <a:ext cx="1221036" cy="231817"/>
              </a:xfrm>
              <a:prstGeom prst="rect">
                <a:avLst/>
              </a:prstGeom>
              <a:noFill/>
            </p:spPr>
            <p:txBody>
              <a:bodyPr lIns="50800" tIns="50800" rIns="50800" bIns="50800" rtlCol="0" anchor="ctr"/>
              <a:lstStyle/>
              <a:p>
                <a:pPr algn="just"/>
                <a:r>
                  <a:rPr lang="es-419" sz="1400" b="1" dirty="0">
                    <a:solidFill>
                      <a:srgbClr val="2F5496"/>
                    </a:solidFill>
                    <a:latin typeface="Century Gothic Paneuropean Bold"/>
                    <a:ea typeface="Century Gothic Paneuropean Bold"/>
                    <a:cs typeface="Century Gothic Paneuropean Bold"/>
                    <a:sym typeface="Century Gothic Paneuropean Bold"/>
                  </a:rPr>
                  <a:t>+450 mil </a:t>
                </a:r>
                <a:r>
                  <a:rPr lang="es-419" sz="1400" b="1" dirty="0">
                    <a:solidFill>
                      <a:srgbClr val="2F5496"/>
                    </a:solidFill>
                    <a:latin typeface="Century Gothic Paneuropean Bold"/>
                    <a:cs typeface="Century Gothic Paneuropean Bold"/>
                    <a:sym typeface="Century Gothic Paneuropean"/>
                  </a:rPr>
                  <a:t>empresas beneficiadas; </a:t>
                </a:r>
                <a:r>
                  <a:rPr lang="es-419" sz="1400" dirty="0">
                    <a:latin typeface="Century Gothic Paneuropean"/>
                    <a:ea typeface="Century Gothic Paneuropean"/>
                    <a:cs typeface="Century Gothic Paneuropean"/>
                    <a:sym typeface="Century Gothic Paneuropean"/>
                  </a:rPr>
                  <a:t>(Servicios de mejor calidad), </a:t>
                </a:r>
                <a:r>
                  <a:rPr lang="es-419" sz="1400" b="1" dirty="0">
                    <a:solidFill>
                      <a:srgbClr val="2F5496"/>
                    </a:solidFill>
                    <a:latin typeface="Century Gothic Paneuropean Bold"/>
                    <a:ea typeface="Century Gothic Paneuropean Bold"/>
                    <a:cs typeface="Century Gothic Paneuropean Bold"/>
                    <a:sym typeface="Century Gothic Paneuropean Bold"/>
                  </a:rPr>
                  <a:t>Integrando </a:t>
                </a:r>
                <a:r>
                  <a:rPr lang="es-419" sz="1400" dirty="0">
                    <a:latin typeface="Century Gothic Paneuropean"/>
                    <a:ea typeface="Century Gothic Paneuropean"/>
                    <a:cs typeface="Century Gothic Paneuropean"/>
                    <a:sym typeface="Century Gothic Paneuropean"/>
                  </a:rPr>
                  <a:t>al Estado con las Cámaras y asociaciones del sector privado.</a:t>
                </a:r>
              </a:p>
            </p:txBody>
          </p:sp>
        </p:grpSp>
        <p:sp>
          <p:nvSpPr>
            <p:cNvPr id="122" name="Freeform 9">
              <a:extLst>
                <a:ext uri="{FF2B5EF4-FFF2-40B4-BE49-F238E27FC236}">
                  <a16:creationId xmlns:a16="http://schemas.microsoft.com/office/drawing/2014/main" id="{59965DA2-5BCF-4547-B02A-20D541278E3D}"/>
                </a:ext>
              </a:extLst>
            </p:cNvPr>
            <p:cNvSpPr/>
            <p:nvPr/>
          </p:nvSpPr>
          <p:spPr>
            <a:xfrm>
              <a:off x="476888" y="5578037"/>
              <a:ext cx="502885" cy="432370"/>
            </a:xfrm>
            <a:custGeom>
              <a:avLst/>
              <a:gdLst/>
              <a:ahLst/>
              <a:cxnLst/>
              <a:rect l="l" t="t" r="r" b="b"/>
              <a:pathLst>
                <a:path w="899057" h="855633">
                  <a:moveTo>
                    <a:pt x="0" y="0"/>
                  </a:moveTo>
                  <a:lnTo>
                    <a:pt x="899057" y="0"/>
                  </a:lnTo>
                  <a:lnTo>
                    <a:pt x="899057" y="855633"/>
                  </a:lnTo>
                  <a:lnTo>
                    <a:pt x="0" y="855633"/>
                  </a:lnTo>
                  <a:lnTo>
                    <a:pt x="0" y="0"/>
                  </a:lnTo>
                  <a:close/>
                </a:path>
              </a:pathLst>
            </a:custGeom>
            <a:blipFill>
              <a:blip r:embed="rId5"/>
              <a:stretch>
                <a:fillRect/>
              </a:stretch>
            </a:blipFill>
          </p:spPr>
        </p:sp>
        <p:sp>
          <p:nvSpPr>
            <p:cNvPr id="123" name="TextBox 13">
              <a:extLst>
                <a:ext uri="{FF2B5EF4-FFF2-40B4-BE49-F238E27FC236}">
                  <a16:creationId xmlns:a16="http://schemas.microsoft.com/office/drawing/2014/main" id="{9D25BC65-BB53-544F-9F02-F6C82A5944F0}"/>
                </a:ext>
              </a:extLst>
            </p:cNvPr>
            <p:cNvSpPr txBox="1"/>
            <p:nvPr/>
          </p:nvSpPr>
          <p:spPr>
            <a:xfrm>
              <a:off x="1286108" y="5567974"/>
              <a:ext cx="1778209" cy="538529"/>
            </a:xfrm>
            <a:prstGeom prst="rect">
              <a:avLst/>
            </a:prstGeom>
          </p:spPr>
          <p:txBody>
            <a:bodyPr wrap="square" lIns="0" tIns="0" rIns="0" bIns="0" rtlCol="0" anchor="t">
              <a:spAutoFit/>
            </a:bodyPr>
            <a:lstStyle/>
            <a:p>
              <a:pPr marL="0" lvl="0" indent="0" algn="just">
                <a:lnSpc>
                  <a:spcPct val="120000"/>
                </a:lnSpc>
              </a:pPr>
              <a:r>
                <a:rPr lang="es-419" sz="1500" b="1" dirty="0">
                  <a:solidFill>
                    <a:srgbClr val="2F5496"/>
                  </a:solidFill>
                  <a:latin typeface="Century Gothic Paneuropean Bold"/>
                  <a:cs typeface="Century Gothic Paneuropean Bold"/>
                  <a:sym typeface="Century Gothic Paneuropean Bold"/>
                </a:rPr>
                <a:t>Punto de Notificación OTC en Bolivia</a:t>
              </a:r>
              <a:r>
                <a:rPr lang="es-419" sz="1500" b="1" dirty="0">
                  <a:solidFill>
                    <a:srgbClr val="001F42"/>
                  </a:solidFill>
                  <a:latin typeface="Century Gothic Paneuropean Bold"/>
                  <a:cs typeface="Century Gothic Paneuropean Bold"/>
                  <a:sym typeface="Century Gothic Paneuropean Bold"/>
                </a:rPr>
                <a:t>.</a:t>
              </a:r>
              <a:endParaRPr lang="es-419" sz="1500" dirty="0">
                <a:solidFill>
                  <a:srgbClr val="001F42"/>
                </a:solidFill>
                <a:latin typeface="Century Gothic Paneuropean"/>
                <a:cs typeface="Century Gothic Paneuropean"/>
                <a:sym typeface="Century Gothic Paneuropean Bold"/>
              </a:endParaRPr>
            </a:p>
          </p:txBody>
        </p:sp>
        <p:grpSp>
          <p:nvGrpSpPr>
            <p:cNvPr id="124" name="Group 21">
              <a:extLst>
                <a:ext uri="{FF2B5EF4-FFF2-40B4-BE49-F238E27FC236}">
                  <a16:creationId xmlns:a16="http://schemas.microsoft.com/office/drawing/2014/main" id="{09193AA5-607A-5E4B-9FD2-38456F628CB5}"/>
                </a:ext>
              </a:extLst>
            </p:cNvPr>
            <p:cNvGrpSpPr/>
            <p:nvPr/>
          </p:nvGrpSpPr>
          <p:grpSpPr>
            <a:xfrm>
              <a:off x="3152135" y="5468818"/>
              <a:ext cx="5610097" cy="831369"/>
              <a:chOff x="0" y="0"/>
              <a:chExt cx="4887006" cy="1532916"/>
            </a:xfrm>
          </p:grpSpPr>
          <p:grpSp>
            <p:nvGrpSpPr>
              <p:cNvPr id="125" name="Group 22">
                <a:extLst>
                  <a:ext uri="{FF2B5EF4-FFF2-40B4-BE49-F238E27FC236}">
                    <a16:creationId xmlns:a16="http://schemas.microsoft.com/office/drawing/2014/main" id="{47E7690E-CD33-8D42-8B23-3F2F12222F9C}"/>
                  </a:ext>
                </a:extLst>
              </p:cNvPr>
              <p:cNvGrpSpPr/>
              <p:nvPr/>
            </p:nvGrpSpPr>
            <p:grpSpPr>
              <a:xfrm>
                <a:off x="0" y="0"/>
                <a:ext cx="4887006" cy="1532916"/>
                <a:chOff x="0" y="0"/>
                <a:chExt cx="1357502" cy="425810"/>
              </a:xfrm>
            </p:grpSpPr>
            <p:sp>
              <p:nvSpPr>
                <p:cNvPr id="129" name="Freeform 23">
                  <a:extLst>
                    <a:ext uri="{FF2B5EF4-FFF2-40B4-BE49-F238E27FC236}">
                      <a16:creationId xmlns:a16="http://schemas.microsoft.com/office/drawing/2014/main" id="{38F954C8-E4CC-C14E-BF30-CC8B6FA5C63B}"/>
                    </a:ext>
                  </a:extLst>
                </p:cNvPr>
                <p:cNvSpPr/>
                <p:nvPr/>
              </p:nvSpPr>
              <p:spPr>
                <a:xfrm>
                  <a:off x="0" y="0"/>
                  <a:ext cx="1357502" cy="425810"/>
                </a:xfrm>
                <a:custGeom>
                  <a:avLst/>
                  <a:gdLst/>
                  <a:ahLst/>
                  <a:cxnLst/>
                  <a:rect l="l" t="t" r="r" b="b"/>
                  <a:pathLst>
                    <a:path w="1357502" h="425810">
                      <a:moveTo>
                        <a:pt x="50694" y="0"/>
                      </a:moveTo>
                      <a:lnTo>
                        <a:pt x="1306808" y="0"/>
                      </a:lnTo>
                      <a:cubicBezTo>
                        <a:pt x="1320253" y="0"/>
                        <a:pt x="1333147" y="5341"/>
                        <a:pt x="1342654" y="14848"/>
                      </a:cubicBezTo>
                      <a:cubicBezTo>
                        <a:pt x="1352161" y="24355"/>
                        <a:pt x="1357502" y="37249"/>
                        <a:pt x="1357502" y="50694"/>
                      </a:cubicBezTo>
                      <a:lnTo>
                        <a:pt x="1357502" y="375116"/>
                      </a:lnTo>
                      <a:cubicBezTo>
                        <a:pt x="1357502" y="403114"/>
                        <a:pt x="1334805" y="425810"/>
                        <a:pt x="1306808" y="425810"/>
                      </a:cubicBezTo>
                      <a:lnTo>
                        <a:pt x="50694" y="425810"/>
                      </a:lnTo>
                      <a:cubicBezTo>
                        <a:pt x="37249" y="425810"/>
                        <a:pt x="24355" y="420469"/>
                        <a:pt x="14848" y="410962"/>
                      </a:cubicBezTo>
                      <a:cubicBezTo>
                        <a:pt x="5341" y="401455"/>
                        <a:pt x="0" y="388561"/>
                        <a:pt x="0" y="375116"/>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130" name="TextBox 24">
                  <a:extLst>
                    <a:ext uri="{FF2B5EF4-FFF2-40B4-BE49-F238E27FC236}">
                      <a16:creationId xmlns:a16="http://schemas.microsoft.com/office/drawing/2014/main" id="{9C912E9D-CD8F-E345-81F2-D7E989BCBB4E}"/>
                    </a:ext>
                  </a:extLst>
                </p:cNvPr>
                <p:cNvSpPr txBox="1"/>
                <p:nvPr/>
              </p:nvSpPr>
              <p:spPr>
                <a:xfrm>
                  <a:off x="0" y="19050"/>
                  <a:ext cx="1357502" cy="406760"/>
                </a:xfrm>
                <a:prstGeom prst="rect">
                  <a:avLst/>
                </a:prstGeom>
              </p:spPr>
              <p:txBody>
                <a:bodyPr lIns="50800" tIns="50800" rIns="50800" bIns="50800" rtlCol="0" anchor="ctr"/>
                <a:lstStyle/>
                <a:p>
                  <a:pPr algn="ctr">
                    <a:lnSpc>
                      <a:spcPts val="1555"/>
                    </a:lnSpc>
                  </a:pPr>
                  <a:endParaRPr lang="es-419" dirty="0"/>
                </a:p>
              </p:txBody>
            </p:sp>
          </p:grpSp>
          <p:grpSp>
            <p:nvGrpSpPr>
              <p:cNvPr id="126" name="Group 25">
                <a:extLst>
                  <a:ext uri="{FF2B5EF4-FFF2-40B4-BE49-F238E27FC236}">
                    <a16:creationId xmlns:a16="http://schemas.microsoft.com/office/drawing/2014/main" id="{39DB9B8A-D999-2140-A7DC-525607B0EB94}"/>
                  </a:ext>
                </a:extLst>
              </p:cNvPr>
              <p:cNvGrpSpPr/>
              <p:nvPr/>
            </p:nvGrpSpPr>
            <p:grpSpPr>
              <a:xfrm>
                <a:off x="132394" y="0"/>
                <a:ext cx="4659269" cy="1532916"/>
                <a:chOff x="0" y="0"/>
                <a:chExt cx="1294242" cy="425810"/>
              </a:xfrm>
            </p:grpSpPr>
            <p:sp>
              <p:nvSpPr>
                <p:cNvPr id="127" name="Freeform 26">
                  <a:extLst>
                    <a:ext uri="{FF2B5EF4-FFF2-40B4-BE49-F238E27FC236}">
                      <a16:creationId xmlns:a16="http://schemas.microsoft.com/office/drawing/2014/main" id="{7AC97D7C-DFB0-D344-91E9-57DAA8E3665A}"/>
                    </a:ext>
                  </a:extLst>
                </p:cNvPr>
                <p:cNvSpPr/>
                <p:nvPr/>
              </p:nvSpPr>
              <p:spPr>
                <a:xfrm>
                  <a:off x="0" y="0"/>
                  <a:ext cx="1294242" cy="425810"/>
                </a:xfrm>
                <a:custGeom>
                  <a:avLst/>
                  <a:gdLst/>
                  <a:ahLst/>
                  <a:cxnLst/>
                  <a:rect l="l" t="t" r="r" b="b"/>
                  <a:pathLst>
                    <a:path w="1294242" h="425810">
                      <a:moveTo>
                        <a:pt x="0" y="0"/>
                      </a:moveTo>
                      <a:lnTo>
                        <a:pt x="1294242" y="0"/>
                      </a:lnTo>
                      <a:lnTo>
                        <a:pt x="1294242" y="425810"/>
                      </a:lnTo>
                      <a:lnTo>
                        <a:pt x="0" y="425810"/>
                      </a:lnTo>
                      <a:close/>
                    </a:path>
                  </a:pathLst>
                </a:custGeom>
              </p:spPr>
            </p:sp>
            <p:sp>
              <p:nvSpPr>
                <p:cNvPr id="128" name="TextBox 27">
                  <a:extLst>
                    <a:ext uri="{FF2B5EF4-FFF2-40B4-BE49-F238E27FC236}">
                      <a16:creationId xmlns:a16="http://schemas.microsoft.com/office/drawing/2014/main" id="{54022892-CF15-D949-9E17-797B920F9B10}"/>
                    </a:ext>
                  </a:extLst>
                </p:cNvPr>
                <p:cNvSpPr txBox="1"/>
                <p:nvPr/>
              </p:nvSpPr>
              <p:spPr>
                <a:xfrm>
                  <a:off x="43091" y="9525"/>
                  <a:ext cx="1212478" cy="416285"/>
                </a:xfrm>
                <a:prstGeom prst="rect">
                  <a:avLst/>
                </a:prstGeom>
              </p:spPr>
              <p:txBody>
                <a:bodyPr lIns="50800" tIns="50800" rIns="50800" bIns="50800" rtlCol="0" anchor="ctr"/>
                <a:lstStyle/>
                <a:p>
                  <a:pPr algn="just">
                    <a:lnSpc>
                      <a:spcPts val="1727"/>
                    </a:lnSpc>
                  </a:pPr>
                  <a:r>
                    <a:rPr lang="es-419" sz="1400" b="1" dirty="0">
                      <a:solidFill>
                        <a:srgbClr val="2F5496"/>
                      </a:solidFill>
                      <a:latin typeface="Century Gothic Paneuropean Bold"/>
                      <a:cs typeface="Century Gothic Paneuropean Bold"/>
                      <a:sym typeface="Century Gothic Paneuropean"/>
                    </a:rPr>
                    <a:t>+</a:t>
                  </a:r>
                  <a:r>
                    <a:rPr lang="es-419" sz="1400" b="1" dirty="0">
                      <a:solidFill>
                        <a:srgbClr val="2F5496"/>
                      </a:solidFill>
                      <a:latin typeface="Century Gothic Paneuropean Bold"/>
                      <a:ea typeface="Century Gothic Paneuropean Bold"/>
                      <a:cs typeface="Century Gothic Paneuropean Bold"/>
                      <a:sym typeface="Century Gothic Paneuropean Bold"/>
                    </a:rPr>
                    <a:t>6 mil notificaciones</a:t>
                  </a:r>
                  <a:r>
                    <a:rPr lang="es-419" sz="1400" dirty="0">
                      <a:solidFill>
                        <a:srgbClr val="000000"/>
                      </a:solidFill>
                      <a:latin typeface="Century Gothic Paneuropean"/>
                      <a:ea typeface="Century Gothic Paneuropean"/>
                      <a:cs typeface="Century Gothic Paneuropean"/>
                      <a:sym typeface="Century Gothic Paneuropean"/>
                    </a:rPr>
                    <a:t> </a:t>
                  </a:r>
                  <a:r>
                    <a:rPr lang="es-419" sz="1400" b="1" dirty="0">
                      <a:solidFill>
                        <a:srgbClr val="2F5496"/>
                      </a:solidFill>
                      <a:latin typeface="Century Gothic Paneuropean Bold"/>
                      <a:cs typeface="Century Gothic Paneuropean Bold"/>
                      <a:sym typeface="Century Gothic Paneuropean"/>
                    </a:rPr>
                    <a:t>analizadas; </a:t>
                  </a:r>
                  <a:r>
                    <a:rPr lang="es-419" sz="1400" dirty="0">
                      <a:solidFill>
                        <a:srgbClr val="000000"/>
                      </a:solidFill>
                      <a:latin typeface="Century Gothic Paneuropean"/>
                      <a:ea typeface="Century Gothic Paneuropean"/>
                      <a:cs typeface="Century Gothic Paneuropean"/>
                      <a:sym typeface="Century Gothic Paneuropean Bold"/>
                    </a:rPr>
                    <a:t>representando el 100% de las medidas emitidas por los países </a:t>
                  </a:r>
                  <a:r>
                    <a:rPr lang="es-419" sz="1400" dirty="0">
                      <a:solidFill>
                        <a:srgbClr val="000000"/>
                      </a:solidFill>
                      <a:latin typeface="Century Gothic Paneuropean"/>
                      <a:ea typeface="Century Gothic Paneuropean"/>
                      <a:cs typeface="Century Gothic Paneuropean"/>
                      <a:sym typeface="Century Gothic Paneuropean"/>
                    </a:rPr>
                    <a:t>miembros, apoyando “verdad y dignidad internacional”.</a:t>
                  </a:r>
                </a:p>
              </p:txBody>
            </p:sp>
          </p:grpSp>
        </p:gr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0">
            <a:extLst>
              <a:ext uri="{FF2B5EF4-FFF2-40B4-BE49-F238E27FC236}">
                <a16:creationId xmlns:a16="http://schemas.microsoft.com/office/drawing/2014/main" id="{D66EAEB9-2A91-6D49-BE36-3C6E2299AC83}"/>
              </a:ext>
            </a:extLst>
          </p:cNvPr>
          <p:cNvSpPr/>
          <p:nvPr/>
        </p:nvSpPr>
        <p:spPr>
          <a:xfrm>
            <a:off x="860469" y="2515878"/>
            <a:ext cx="544941" cy="489103"/>
          </a:xfrm>
          <a:custGeom>
            <a:avLst/>
            <a:gdLst/>
            <a:ahLst/>
            <a:cxnLst/>
            <a:rect l="l" t="t" r="r" b="b"/>
            <a:pathLst>
              <a:path w="950146" h="950146">
                <a:moveTo>
                  <a:pt x="0" y="0"/>
                </a:moveTo>
                <a:lnTo>
                  <a:pt x="950146" y="0"/>
                </a:lnTo>
                <a:lnTo>
                  <a:pt x="950146" y="950146"/>
                </a:lnTo>
                <a:lnTo>
                  <a:pt x="0" y="950146"/>
                </a:lnTo>
                <a:lnTo>
                  <a:pt x="0" y="0"/>
                </a:lnTo>
                <a:close/>
              </a:path>
            </a:pathLst>
          </a:custGeom>
          <a:blipFill>
            <a:blip r:embed="rId2"/>
            <a:stretch>
              <a:fillRect/>
            </a:stretch>
          </a:blipFill>
        </p:spPr>
      </p:sp>
      <p:sp>
        <p:nvSpPr>
          <p:cNvPr id="44" name="TextBox 12">
            <a:extLst>
              <a:ext uri="{FF2B5EF4-FFF2-40B4-BE49-F238E27FC236}">
                <a16:creationId xmlns:a16="http://schemas.microsoft.com/office/drawing/2014/main" id="{82A57FFD-ABE1-4F47-9B68-2CCEF7C7F384}"/>
              </a:ext>
            </a:extLst>
          </p:cNvPr>
          <p:cNvSpPr txBox="1"/>
          <p:nvPr/>
        </p:nvSpPr>
        <p:spPr>
          <a:xfrm>
            <a:off x="1582820" y="2386494"/>
            <a:ext cx="1901890" cy="812274"/>
          </a:xfrm>
          <a:prstGeom prst="rect">
            <a:avLst/>
          </a:prstGeom>
        </p:spPr>
        <p:txBody>
          <a:bodyPr wrap="square" lIns="0" tIns="0" rIns="0" bIns="0" rtlCol="0" anchor="t">
            <a:spAutoFit/>
          </a:bodyPr>
          <a:lstStyle/>
          <a:p>
            <a:pPr lvl="0">
              <a:lnSpc>
                <a:spcPct val="120000"/>
              </a:lnSpc>
            </a:pPr>
            <a:r>
              <a:rPr lang="es-419" sz="1500" b="1" dirty="0">
                <a:solidFill>
                  <a:srgbClr val="2F5496"/>
                </a:solidFill>
                <a:latin typeface="Century Gothic Paneuropean Bold"/>
                <a:cs typeface="Century Gothic Paneuropean Bold"/>
                <a:sym typeface="Century Gothic Paneuropean Bold"/>
              </a:rPr>
              <a:t>Reactivación y Participación plena en el CODEX </a:t>
            </a:r>
            <a:r>
              <a:rPr lang="es-419" sz="1500" b="1" dirty="0" err="1">
                <a:solidFill>
                  <a:srgbClr val="2F5496"/>
                </a:solidFill>
                <a:latin typeface="Century Gothic Paneuropean Bold"/>
                <a:cs typeface="Century Gothic Paneuropean Bold"/>
                <a:sym typeface="Century Gothic Paneuropean Bold"/>
              </a:rPr>
              <a:t>Alimentarius</a:t>
            </a:r>
            <a:r>
              <a:rPr lang="es-MX" sz="1500" b="1" u="none" strike="noStrike" dirty="0">
                <a:solidFill>
                  <a:srgbClr val="001F42"/>
                </a:solidFill>
                <a:latin typeface="Century Gothic Paneuropean Bold"/>
                <a:ea typeface="Century Gothic Paneuropean Bold"/>
                <a:cs typeface="Century Gothic Paneuropean Bold"/>
                <a:sym typeface="Century Gothic Paneuropean Bold"/>
              </a:rPr>
              <a:t>.</a:t>
            </a:r>
            <a:endParaRPr lang="es-419" sz="1500" dirty="0">
              <a:solidFill>
                <a:srgbClr val="000000"/>
              </a:solidFill>
              <a:latin typeface="Century Gothic Paneuropean"/>
              <a:ea typeface="Century Gothic Paneuropean"/>
              <a:cs typeface="Century Gothic Paneuropean"/>
              <a:sym typeface="Century Gothic Paneuropean Bold"/>
            </a:endParaRPr>
          </a:p>
        </p:txBody>
      </p:sp>
      <p:grpSp>
        <p:nvGrpSpPr>
          <p:cNvPr id="45" name="Group 14">
            <a:extLst>
              <a:ext uri="{FF2B5EF4-FFF2-40B4-BE49-F238E27FC236}">
                <a16:creationId xmlns:a16="http://schemas.microsoft.com/office/drawing/2014/main" id="{3899AA03-E160-DF4A-B5DE-6EC3DA3EF161}"/>
              </a:ext>
            </a:extLst>
          </p:cNvPr>
          <p:cNvGrpSpPr/>
          <p:nvPr/>
        </p:nvGrpSpPr>
        <p:grpSpPr>
          <a:xfrm>
            <a:off x="3581400" y="2066412"/>
            <a:ext cx="4956109" cy="2177777"/>
            <a:chOff x="0" y="0"/>
            <a:chExt cx="4887006" cy="1126642"/>
          </a:xfrm>
        </p:grpSpPr>
        <p:grpSp>
          <p:nvGrpSpPr>
            <p:cNvPr id="46" name="Group 15">
              <a:extLst>
                <a:ext uri="{FF2B5EF4-FFF2-40B4-BE49-F238E27FC236}">
                  <a16:creationId xmlns:a16="http://schemas.microsoft.com/office/drawing/2014/main" id="{A48BEBF1-0822-1145-8E2E-2D6169E121AC}"/>
                </a:ext>
              </a:extLst>
            </p:cNvPr>
            <p:cNvGrpSpPr/>
            <p:nvPr/>
          </p:nvGrpSpPr>
          <p:grpSpPr>
            <a:xfrm>
              <a:off x="0" y="0"/>
              <a:ext cx="4887006" cy="933939"/>
              <a:chOff x="0" y="0"/>
              <a:chExt cx="1357502" cy="259427"/>
            </a:xfrm>
          </p:grpSpPr>
          <p:sp>
            <p:nvSpPr>
              <p:cNvPr id="52" name="Freeform 16">
                <a:extLst>
                  <a:ext uri="{FF2B5EF4-FFF2-40B4-BE49-F238E27FC236}">
                    <a16:creationId xmlns:a16="http://schemas.microsoft.com/office/drawing/2014/main" id="{3128E29C-A925-584B-80C6-B1B7397FF4A2}"/>
                  </a:ext>
                </a:extLst>
              </p:cNvPr>
              <p:cNvSpPr/>
              <p:nvPr/>
            </p:nvSpPr>
            <p:spPr>
              <a:xfrm>
                <a:off x="0" y="0"/>
                <a:ext cx="1357502" cy="259427"/>
              </a:xfrm>
              <a:custGeom>
                <a:avLst/>
                <a:gdLst/>
                <a:ahLst/>
                <a:cxnLst/>
                <a:rect l="l" t="t" r="r" b="b"/>
                <a:pathLst>
                  <a:path w="1357502" h="259427">
                    <a:moveTo>
                      <a:pt x="50694" y="0"/>
                    </a:moveTo>
                    <a:lnTo>
                      <a:pt x="1306808" y="0"/>
                    </a:lnTo>
                    <a:cubicBezTo>
                      <a:pt x="1320253" y="0"/>
                      <a:pt x="1333147" y="5341"/>
                      <a:pt x="1342654" y="14848"/>
                    </a:cubicBezTo>
                    <a:cubicBezTo>
                      <a:pt x="1352161" y="24355"/>
                      <a:pt x="1357502" y="37249"/>
                      <a:pt x="1357502" y="50694"/>
                    </a:cubicBezTo>
                    <a:lnTo>
                      <a:pt x="1357502" y="208734"/>
                    </a:lnTo>
                    <a:cubicBezTo>
                      <a:pt x="1357502" y="236731"/>
                      <a:pt x="1334805" y="259427"/>
                      <a:pt x="1306808" y="259427"/>
                    </a:cubicBezTo>
                    <a:lnTo>
                      <a:pt x="50694" y="259427"/>
                    </a:lnTo>
                    <a:cubicBezTo>
                      <a:pt x="37249" y="259427"/>
                      <a:pt x="24355" y="254086"/>
                      <a:pt x="14848" y="244579"/>
                    </a:cubicBezTo>
                    <a:cubicBezTo>
                      <a:pt x="5341" y="235073"/>
                      <a:pt x="0" y="222178"/>
                      <a:pt x="0" y="208734"/>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53" name="TextBox 17">
                <a:extLst>
                  <a:ext uri="{FF2B5EF4-FFF2-40B4-BE49-F238E27FC236}">
                    <a16:creationId xmlns:a16="http://schemas.microsoft.com/office/drawing/2014/main" id="{93A2E724-8F8F-654F-84CC-ACFF67852436}"/>
                  </a:ext>
                </a:extLst>
              </p:cNvPr>
              <p:cNvSpPr txBox="1"/>
              <p:nvPr/>
            </p:nvSpPr>
            <p:spPr>
              <a:xfrm>
                <a:off x="0" y="19050"/>
                <a:ext cx="1357502" cy="240377"/>
              </a:xfrm>
              <a:prstGeom prst="rect">
                <a:avLst/>
              </a:prstGeom>
            </p:spPr>
            <p:txBody>
              <a:bodyPr lIns="50800" tIns="50800" rIns="50800" bIns="50800" rtlCol="0" anchor="ctr"/>
              <a:lstStyle/>
              <a:p>
                <a:pPr algn="ctr">
                  <a:lnSpc>
                    <a:spcPts val="1555"/>
                  </a:lnSpc>
                </a:pPr>
                <a:endParaRPr lang="es-419" dirty="0"/>
              </a:p>
            </p:txBody>
          </p:sp>
        </p:grpSp>
        <p:grpSp>
          <p:nvGrpSpPr>
            <p:cNvPr id="47" name="Group 18">
              <a:extLst>
                <a:ext uri="{FF2B5EF4-FFF2-40B4-BE49-F238E27FC236}">
                  <a16:creationId xmlns:a16="http://schemas.microsoft.com/office/drawing/2014/main" id="{0B892CD3-019C-9B4A-BA2F-609CCDF39DF1}"/>
                </a:ext>
              </a:extLst>
            </p:cNvPr>
            <p:cNvGrpSpPr/>
            <p:nvPr/>
          </p:nvGrpSpPr>
          <p:grpSpPr>
            <a:xfrm>
              <a:off x="132394" y="0"/>
              <a:ext cx="4659270" cy="1126642"/>
              <a:chOff x="0" y="0"/>
              <a:chExt cx="1294242" cy="312956"/>
            </a:xfrm>
          </p:grpSpPr>
          <p:sp>
            <p:nvSpPr>
              <p:cNvPr id="48" name="Freeform 19">
                <a:extLst>
                  <a:ext uri="{FF2B5EF4-FFF2-40B4-BE49-F238E27FC236}">
                    <a16:creationId xmlns:a16="http://schemas.microsoft.com/office/drawing/2014/main" id="{A0BA906B-E35A-DB40-9F02-F0EF9BACA358}"/>
                  </a:ext>
                </a:extLst>
              </p:cNvPr>
              <p:cNvSpPr/>
              <p:nvPr/>
            </p:nvSpPr>
            <p:spPr>
              <a:xfrm>
                <a:off x="0" y="0"/>
                <a:ext cx="1294242" cy="312956"/>
              </a:xfrm>
              <a:custGeom>
                <a:avLst/>
                <a:gdLst/>
                <a:ahLst/>
                <a:cxnLst/>
                <a:rect l="l" t="t" r="r" b="b"/>
                <a:pathLst>
                  <a:path w="1294242" h="312956">
                    <a:moveTo>
                      <a:pt x="0" y="0"/>
                    </a:moveTo>
                    <a:lnTo>
                      <a:pt x="1294242" y="0"/>
                    </a:lnTo>
                    <a:lnTo>
                      <a:pt x="1294242" y="312956"/>
                    </a:lnTo>
                    <a:lnTo>
                      <a:pt x="0" y="312956"/>
                    </a:lnTo>
                    <a:close/>
                  </a:path>
                </a:pathLst>
              </a:custGeom>
            </p:spPr>
          </p:sp>
          <p:sp>
            <p:nvSpPr>
              <p:cNvPr id="49" name="TextBox 20">
                <a:extLst>
                  <a:ext uri="{FF2B5EF4-FFF2-40B4-BE49-F238E27FC236}">
                    <a16:creationId xmlns:a16="http://schemas.microsoft.com/office/drawing/2014/main" id="{F4B1DCBB-8B2A-E947-802B-EC195C48F3FB}"/>
                  </a:ext>
                </a:extLst>
              </p:cNvPr>
              <p:cNvSpPr txBox="1"/>
              <p:nvPr/>
            </p:nvSpPr>
            <p:spPr>
              <a:xfrm>
                <a:off x="0" y="9525"/>
                <a:ext cx="1294242" cy="276613"/>
              </a:xfrm>
              <a:prstGeom prst="rect">
                <a:avLst/>
              </a:prstGeom>
            </p:spPr>
            <p:txBody>
              <a:bodyPr lIns="50800" tIns="50800" rIns="50800" bIns="50800" rtlCol="0" anchor="ctr"/>
              <a:lstStyle/>
              <a:p>
                <a:pPr marL="198438" indent="-198438" algn="just">
                  <a:lnSpc>
                    <a:spcPct val="110000"/>
                  </a:lnSpc>
                  <a:buFont typeface="Arial" panose="020B0604020202020204" pitchFamily="34" charset="0"/>
                  <a:buChar char="•"/>
                </a:pPr>
                <a:r>
                  <a:rPr lang="es-419" sz="1400" b="1" dirty="0">
                    <a:solidFill>
                      <a:srgbClr val="2F5496"/>
                    </a:solidFill>
                    <a:latin typeface="Century Gothic Paneuropean Bold"/>
                    <a:cs typeface="Century Gothic Paneuropean Bold"/>
                    <a:sym typeface="Century Gothic Paneuropean"/>
                  </a:rPr>
                  <a:t>“Hambre Cero”;</a:t>
                </a:r>
                <a:r>
                  <a:rPr lang="es-419" sz="1400" dirty="0">
                    <a:solidFill>
                      <a:srgbClr val="000000"/>
                    </a:solidFill>
                    <a:latin typeface="Century Gothic Paneuropean"/>
                    <a:ea typeface="Century Gothic Paneuropean"/>
                    <a:cs typeface="Century Gothic Paneuropean"/>
                    <a:sym typeface="Century Gothic Paneuropean"/>
                  </a:rPr>
                  <a:t> contar con el lineamiento de la política mundial para mitigar el hambre hasta el 2030.</a:t>
                </a:r>
              </a:p>
              <a:p>
                <a:pPr marL="198438" indent="-198438" algn="just">
                  <a:lnSpc>
                    <a:spcPct val="110000"/>
                  </a:lnSpc>
                  <a:buFont typeface="Arial" panose="020B0604020202020204" pitchFamily="34" charset="0"/>
                  <a:buChar char="•"/>
                </a:pPr>
                <a:r>
                  <a:rPr lang="es-419" sz="1400" b="1" dirty="0">
                    <a:solidFill>
                      <a:srgbClr val="2F5496"/>
                    </a:solidFill>
                    <a:latin typeface="Century Gothic Paneuropean Bold"/>
                    <a:cs typeface="Century Gothic Paneuropean Bold"/>
                    <a:sym typeface="Century Gothic Paneuropean"/>
                  </a:rPr>
                  <a:t>+1,800</a:t>
                </a:r>
                <a:r>
                  <a:rPr lang="es-419" sz="1400" dirty="0">
                    <a:solidFill>
                      <a:srgbClr val="000000"/>
                    </a:solidFill>
                    <a:latin typeface="Century Gothic Paneuropean"/>
                    <a:ea typeface="Century Gothic Paneuropean"/>
                    <a:cs typeface="Century Gothic Paneuropean"/>
                    <a:sym typeface="Century Gothic Paneuropean"/>
                  </a:rPr>
                  <a:t> empresas beneficiadas en la producción alimenticia, mediante la emisión de normas de calidad.</a:t>
                </a:r>
              </a:p>
              <a:p>
                <a:pPr marL="198438" indent="-198438" algn="just">
                  <a:lnSpc>
                    <a:spcPct val="110000"/>
                  </a:lnSpc>
                  <a:buFont typeface="Arial" panose="020B0604020202020204" pitchFamily="34" charset="0"/>
                  <a:buChar char="•"/>
                </a:pPr>
                <a:r>
                  <a:rPr lang="es-419" sz="1400" dirty="0">
                    <a:solidFill>
                      <a:srgbClr val="000000"/>
                    </a:solidFill>
                    <a:latin typeface="Century Gothic Paneuropean"/>
                    <a:ea typeface="Century Gothic Paneuropean"/>
                    <a:cs typeface="Century Gothic Paneuropean"/>
                    <a:sym typeface="Century Gothic Paneuropean"/>
                  </a:rPr>
                  <a:t>Posición país frente a </a:t>
                </a:r>
                <a:r>
                  <a:rPr lang="es-419" sz="1400" b="1" dirty="0">
                    <a:solidFill>
                      <a:srgbClr val="2F5496"/>
                    </a:solidFill>
                    <a:latin typeface="Century Gothic Paneuropean Bold"/>
                    <a:ea typeface="Century Gothic Paneuropean Bold"/>
                    <a:cs typeface="Century Gothic Paneuropean Bold"/>
                    <a:sym typeface="Century Gothic Paneuropean Bold"/>
                  </a:rPr>
                  <a:t>189</a:t>
                </a:r>
                <a:r>
                  <a:rPr lang="es-419" sz="1400" dirty="0">
                    <a:solidFill>
                      <a:srgbClr val="000000"/>
                    </a:solidFill>
                    <a:latin typeface="Century Gothic Paneuropean"/>
                    <a:ea typeface="Century Gothic Paneuropean"/>
                    <a:cs typeface="Century Gothic Paneuropean"/>
                    <a:sym typeface="Century Gothic Paneuropean"/>
                  </a:rPr>
                  <a:t> miembros</a:t>
                </a:r>
              </a:p>
              <a:p>
                <a:pPr marL="198438" indent="-198438" algn="just">
                  <a:lnSpc>
                    <a:spcPts val="1727"/>
                  </a:lnSpc>
                  <a:buFont typeface="Arial" panose="020B0604020202020204" pitchFamily="34" charset="0"/>
                  <a:buChar char="•"/>
                </a:pPr>
                <a:endParaRPr lang="es-419" sz="1599" dirty="0">
                  <a:solidFill>
                    <a:srgbClr val="000000"/>
                  </a:solidFill>
                  <a:latin typeface="Century Gothic Paneuropean"/>
                  <a:ea typeface="Century Gothic Paneuropean"/>
                  <a:cs typeface="Century Gothic Paneuropean"/>
                  <a:sym typeface="Century Gothic Paneuropean"/>
                </a:endParaRPr>
              </a:p>
            </p:txBody>
          </p:sp>
        </p:grpSp>
      </p:grpSp>
      <p:sp>
        <p:nvSpPr>
          <p:cNvPr id="54" name="Freeform 10">
            <a:extLst>
              <a:ext uri="{FF2B5EF4-FFF2-40B4-BE49-F238E27FC236}">
                <a16:creationId xmlns:a16="http://schemas.microsoft.com/office/drawing/2014/main" id="{99FBBF9E-04B6-BE43-9A70-FCFC4F1DDB4F}"/>
              </a:ext>
            </a:extLst>
          </p:cNvPr>
          <p:cNvSpPr/>
          <p:nvPr/>
        </p:nvSpPr>
        <p:spPr>
          <a:xfrm>
            <a:off x="785970" y="4550613"/>
            <a:ext cx="765494" cy="541805"/>
          </a:xfrm>
          <a:custGeom>
            <a:avLst/>
            <a:gdLst/>
            <a:ahLst/>
            <a:cxnLst/>
            <a:rect l="l" t="t" r="r" b="b"/>
            <a:pathLst>
              <a:path w="1714800" h="1340304">
                <a:moveTo>
                  <a:pt x="0" y="0"/>
                </a:moveTo>
                <a:lnTo>
                  <a:pt x="1714800" y="0"/>
                </a:lnTo>
                <a:lnTo>
                  <a:pt x="1714800" y="1340304"/>
                </a:lnTo>
                <a:lnTo>
                  <a:pt x="0" y="1340304"/>
                </a:lnTo>
                <a:lnTo>
                  <a:pt x="0" y="0"/>
                </a:lnTo>
                <a:close/>
              </a:path>
            </a:pathLst>
          </a:custGeom>
          <a:blipFill>
            <a:blip r:embed="rId3"/>
            <a:stretch>
              <a:fillRect/>
            </a:stretch>
          </a:blipFill>
        </p:spPr>
      </p:sp>
      <p:sp>
        <p:nvSpPr>
          <p:cNvPr id="55" name="TextBox 12">
            <a:extLst>
              <a:ext uri="{FF2B5EF4-FFF2-40B4-BE49-F238E27FC236}">
                <a16:creationId xmlns:a16="http://schemas.microsoft.com/office/drawing/2014/main" id="{C882B7EB-1D40-244C-A7DB-B2719F359822}"/>
              </a:ext>
            </a:extLst>
          </p:cNvPr>
          <p:cNvSpPr txBox="1"/>
          <p:nvPr/>
        </p:nvSpPr>
        <p:spPr>
          <a:xfrm>
            <a:off x="1707101" y="4547781"/>
            <a:ext cx="1815133" cy="1089273"/>
          </a:xfrm>
          <a:prstGeom prst="rect">
            <a:avLst/>
          </a:prstGeom>
        </p:spPr>
        <p:txBody>
          <a:bodyPr wrap="square" lIns="0" tIns="0" rIns="0" bIns="0" rtlCol="0" anchor="t">
            <a:spAutoFit/>
          </a:bodyPr>
          <a:lstStyle/>
          <a:p>
            <a:pPr>
              <a:lnSpc>
                <a:spcPct val="120000"/>
              </a:lnSpc>
            </a:pPr>
            <a:r>
              <a:rPr lang="es-419" sz="1500" b="1" dirty="0">
                <a:solidFill>
                  <a:srgbClr val="2F5496"/>
                </a:solidFill>
                <a:latin typeface="Century Gothic Paneuropean Bold"/>
                <a:cs typeface="Century Gothic Paneuropean Bold"/>
                <a:sym typeface="Century Gothic Paneuropean Bold"/>
              </a:rPr>
              <a:t>Alertas tempranas de Reglamentos Técnicos (OMC, CAN, ALADI y MERCOSUR).</a:t>
            </a:r>
            <a:endParaRPr lang="es-419" sz="1500" dirty="0">
              <a:solidFill>
                <a:srgbClr val="001F42"/>
              </a:solidFill>
              <a:latin typeface="Century Gothic Paneuropean"/>
              <a:ea typeface="Century Gothic Paneuropean"/>
              <a:cs typeface="Century Gothic Paneuropean"/>
              <a:sym typeface="Century Gothic Paneuropean"/>
            </a:endParaRPr>
          </a:p>
        </p:txBody>
      </p:sp>
      <p:sp>
        <p:nvSpPr>
          <p:cNvPr id="56" name="AutoShape 31">
            <a:extLst>
              <a:ext uri="{FF2B5EF4-FFF2-40B4-BE49-F238E27FC236}">
                <a16:creationId xmlns:a16="http://schemas.microsoft.com/office/drawing/2014/main" id="{F8445422-C2F4-7A46-B5FB-3E1B08A28E4C}"/>
              </a:ext>
            </a:extLst>
          </p:cNvPr>
          <p:cNvSpPr/>
          <p:nvPr/>
        </p:nvSpPr>
        <p:spPr>
          <a:xfrm>
            <a:off x="3571114" y="6032309"/>
            <a:ext cx="5981502" cy="9432"/>
          </a:xfrm>
          <a:prstGeom prst="line">
            <a:avLst/>
          </a:prstGeom>
          <a:ln w="9525" cap="flat">
            <a:solidFill>
              <a:srgbClr val="DAD9D6"/>
            </a:solidFill>
            <a:prstDash val="sysDash"/>
            <a:headEnd type="none" w="sm" len="sm"/>
            <a:tailEnd type="none" w="sm" len="sm"/>
          </a:ln>
        </p:spPr>
      </p:sp>
      <p:sp>
        <p:nvSpPr>
          <p:cNvPr id="59" name="TextBox 8">
            <a:extLst>
              <a:ext uri="{FF2B5EF4-FFF2-40B4-BE49-F238E27FC236}">
                <a16:creationId xmlns:a16="http://schemas.microsoft.com/office/drawing/2014/main" id="{B6DEE11C-4C3C-394C-B8A8-99A704190527}"/>
              </a:ext>
            </a:extLst>
          </p:cNvPr>
          <p:cNvSpPr txBox="1"/>
          <p:nvPr/>
        </p:nvSpPr>
        <p:spPr>
          <a:xfrm>
            <a:off x="4861249" y="641993"/>
            <a:ext cx="3520354" cy="807755"/>
          </a:xfrm>
          <a:prstGeom prst="rect">
            <a:avLst/>
          </a:prstGeom>
          <a:noFill/>
        </p:spPr>
        <p:txBody>
          <a:bodyPr lIns="50800" tIns="50800" rIns="50800" bIns="50800" rtlCol="0" anchor="ctr"/>
          <a:lstStyle>
            <a:defPPr>
              <a:defRPr lang="en-US"/>
            </a:defPPr>
            <a:lvl1pPr>
              <a:lnSpc>
                <a:spcPts val="2047"/>
              </a:lnSpc>
              <a:defRPr sz="1706" b="1">
                <a:solidFill>
                  <a:srgbClr val="FFFFFF"/>
                </a:solidFill>
                <a:latin typeface="Century Gothic Paneuropean Bold"/>
                <a:ea typeface="Century Gothic Paneuropean Bold"/>
                <a:cs typeface="Century Gothic Paneuropean Bold"/>
              </a:defRPr>
            </a:lvl1pPr>
          </a:lstStyle>
          <a:p>
            <a:pPr algn="r"/>
            <a:r>
              <a:rPr lang="es-419" sz="2000" dirty="0">
                <a:solidFill>
                  <a:schemeClr val="tx1"/>
                </a:solidFill>
                <a:latin typeface="+mn-lt"/>
                <a:sym typeface="Century Gothic Paneuropean Bold"/>
              </a:rPr>
              <a:t>OEI.04 INCREMENTAR EN 50% LAS EXPORTACIONES CON VALOR AGREGADO</a:t>
            </a:r>
          </a:p>
        </p:txBody>
      </p:sp>
      <p:sp>
        <p:nvSpPr>
          <p:cNvPr id="62" name="TextBox 8">
            <a:extLst>
              <a:ext uri="{FF2B5EF4-FFF2-40B4-BE49-F238E27FC236}">
                <a16:creationId xmlns:a16="http://schemas.microsoft.com/office/drawing/2014/main" id="{9C254FAF-A3A3-9B41-A222-BBD405325D34}"/>
              </a:ext>
            </a:extLst>
          </p:cNvPr>
          <p:cNvSpPr txBox="1"/>
          <p:nvPr/>
        </p:nvSpPr>
        <p:spPr>
          <a:xfrm>
            <a:off x="5608323" y="1673588"/>
            <a:ext cx="1088575" cy="299030"/>
          </a:xfrm>
          <a:prstGeom prst="rect">
            <a:avLst/>
          </a:prstGeom>
          <a:solidFill>
            <a:srgbClr val="1F4E79"/>
          </a:solidFill>
        </p:spPr>
        <p:txBody>
          <a:bodyPr lIns="50800" tIns="50800" rIns="50800" bIns="50800" rtlCol="0" anchor="ctr"/>
          <a:lstStyle/>
          <a:p>
            <a:pPr algn="ctr">
              <a:lnSpc>
                <a:spcPts val="2047"/>
              </a:lnSpc>
            </a:pPr>
            <a:r>
              <a:rPr lang="es-419" sz="1500" b="1" dirty="0">
                <a:solidFill>
                  <a:srgbClr val="FFFFFF"/>
                </a:solidFill>
                <a:latin typeface="Century Gothic Paneuropean Bold"/>
                <a:ea typeface="Century Gothic Paneuropean Bold"/>
                <a:cs typeface="Century Gothic Paneuropean Bold"/>
                <a:sym typeface="Century Gothic Paneuropean Bold"/>
              </a:rPr>
              <a:t>impactos</a:t>
            </a:r>
          </a:p>
        </p:txBody>
      </p:sp>
      <p:sp>
        <p:nvSpPr>
          <p:cNvPr id="63" name="TextBox 30">
            <a:extLst>
              <a:ext uri="{FF2B5EF4-FFF2-40B4-BE49-F238E27FC236}">
                <a16:creationId xmlns:a16="http://schemas.microsoft.com/office/drawing/2014/main" id="{FE478FD4-3A31-FE43-AB45-F6E43BB231C8}"/>
              </a:ext>
            </a:extLst>
          </p:cNvPr>
          <p:cNvSpPr txBox="1"/>
          <p:nvPr/>
        </p:nvSpPr>
        <p:spPr>
          <a:xfrm>
            <a:off x="785970" y="1651608"/>
            <a:ext cx="4343399" cy="283411"/>
          </a:xfrm>
          <a:prstGeom prst="rect">
            <a:avLst/>
          </a:prstGeom>
        </p:spPr>
        <p:txBody>
          <a:bodyPr wrap="square" lIns="0" tIns="0" rIns="0" bIns="0" rtlCol="0" anchor="t">
            <a:spAutoFit/>
          </a:bodyPr>
          <a:lstStyle/>
          <a:p>
            <a:pPr algn="l">
              <a:lnSpc>
                <a:spcPts val="2355"/>
              </a:lnSpc>
            </a:pPr>
            <a:r>
              <a:rPr lang="es-419" b="1" dirty="0">
                <a:solidFill>
                  <a:srgbClr val="000000"/>
                </a:solidFill>
                <a:latin typeface="Arial Bold"/>
                <a:ea typeface="Arial Bold"/>
                <a:cs typeface="Arial Bold"/>
                <a:sym typeface="Arial Bold"/>
              </a:rPr>
              <a:t>ACTIVIDADES RELEVANTES 2026 - UCI</a:t>
            </a:r>
          </a:p>
        </p:txBody>
      </p:sp>
      <p:grpSp>
        <p:nvGrpSpPr>
          <p:cNvPr id="64" name="Group 15">
            <a:extLst>
              <a:ext uri="{FF2B5EF4-FFF2-40B4-BE49-F238E27FC236}">
                <a16:creationId xmlns:a16="http://schemas.microsoft.com/office/drawing/2014/main" id="{5166266E-E8B6-E548-98B6-EB8A890C1D8D}"/>
              </a:ext>
            </a:extLst>
          </p:cNvPr>
          <p:cNvGrpSpPr/>
          <p:nvPr/>
        </p:nvGrpSpPr>
        <p:grpSpPr>
          <a:xfrm>
            <a:off x="3581400" y="4095537"/>
            <a:ext cx="4956109" cy="2177777"/>
            <a:chOff x="0" y="0"/>
            <a:chExt cx="4887006" cy="2364020"/>
          </a:xfrm>
        </p:grpSpPr>
        <p:grpSp>
          <p:nvGrpSpPr>
            <p:cNvPr id="65" name="Group 16">
              <a:extLst>
                <a:ext uri="{FF2B5EF4-FFF2-40B4-BE49-F238E27FC236}">
                  <a16:creationId xmlns:a16="http://schemas.microsoft.com/office/drawing/2014/main" id="{3CF96BEB-A013-F04F-9AAC-4804222DA41C}"/>
                </a:ext>
              </a:extLst>
            </p:cNvPr>
            <p:cNvGrpSpPr/>
            <p:nvPr/>
          </p:nvGrpSpPr>
          <p:grpSpPr>
            <a:xfrm>
              <a:off x="0" y="0"/>
              <a:ext cx="4887006" cy="2364020"/>
              <a:chOff x="0" y="0"/>
              <a:chExt cx="1357502" cy="656672"/>
            </a:xfrm>
          </p:grpSpPr>
          <p:sp>
            <p:nvSpPr>
              <p:cNvPr id="69" name="Freeform 17">
                <a:extLst>
                  <a:ext uri="{FF2B5EF4-FFF2-40B4-BE49-F238E27FC236}">
                    <a16:creationId xmlns:a16="http://schemas.microsoft.com/office/drawing/2014/main" id="{2957FB46-6995-6E44-8805-F34613656FBB}"/>
                  </a:ext>
                </a:extLst>
              </p:cNvPr>
              <p:cNvSpPr/>
              <p:nvPr/>
            </p:nvSpPr>
            <p:spPr>
              <a:xfrm>
                <a:off x="0" y="0"/>
                <a:ext cx="1357502" cy="656672"/>
              </a:xfrm>
              <a:custGeom>
                <a:avLst/>
                <a:gdLst/>
                <a:ahLst/>
                <a:cxnLst/>
                <a:rect l="l" t="t" r="r" b="b"/>
                <a:pathLst>
                  <a:path w="1357502" h="656672">
                    <a:moveTo>
                      <a:pt x="50694" y="0"/>
                    </a:moveTo>
                    <a:lnTo>
                      <a:pt x="1306808" y="0"/>
                    </a:lnTo>
                    <a:cubicBezTo>
                      <a:pt x="1320253" y="0"/>
                      <a:pt x="1333147" y="5341"/>
                      <a:pt x="1342654" y="14848"/>
                    </a:cubicBezTo>
                    <a:cubicBezTo>
                      <a:pt x="1352161" y="24355"/>
                      <a:pt x="1357502" y="37249"/>
                      <a:pt x="1357502" y="50694"/>
                    </a:cubicBezTo>
                    <a:lnTo>
                      <a:pt x="1357502" y="605978"/>
                    </a:lnTo>
                    <a:cubicBezTo>
                      <a:pt x="1357502" y="633976"/>
                      <a:pt x="1334805" y="656672"/>
                      <a:pt x="1306808" y="656672"/>
                    </a:cubicBezTo>
                    <a:lnTo>
                      <a:pt x="50694" y="656672"/>
                    </a:lnTo>
                    <a:cubicBezTo>
                      <a:pt x="37249" y="656672"/>
                      <a:pt x="24355" y="651331"/>
                      <a:pt x="14848" y="641824"/>
                    </a:cubicBezTo>
                    <a:cubicBezTo>
                      <a:pt x="5341" y="632317"/>
                      <a:pt x="0" y="619423"/>
                      <a:pt x="0" y="605978"/>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70" name="TextBox 18">
                <a:extLst>
                  <a:ext uri="{FF2B5EF4-FFF2-40B4-BE49-F238E27FC236}">
                    <a16:creationId xmlns:a16="http://schemas.microsoft.com/office/drawing/2014/main" id="{8FAE8BDB-4238-D049-8E23-6A95AF6EAA9B}"/>
                  </a:ext>
                </a:extLst>
              </p:cNvPr>
              <p:cNvSpPr txBox="1"/>
              <p:nvPr/>
            </p:nvSpPr>
            <p:spPr>
              <a:xfrm>
                <a:off x="0" y="19050"/>
                <a:ext cx="1357502" cy="637622"/>
              </a:xfrm>
              <a:prstGeom prst="rect">
                <a:avLst/>
              </a:prstGeom>
            </p:spPr>
            <p:txBody>
              <a:bodyPr lIns="50800" tIns="50800" rIns="50800" bIns="50800" rtlCol="0" anchor="ctr"/>
              <a:lstStyle/>
              <a:p>
                <a:pPr algn="ctr">
                  <a:lnSpc>
                    <a:spcPts val="1555"/>
                  </a:lnSpc>
                </a:pPr>
                <a:endParaRPr lang="es-419" dirty="0"/>
              </a:p>
            </p:txBody>
          </p:sp>
        </p:grpSp>
        <p:grpSp>
          <p:nvGrpSpPr>
            <p:cNvPr id="66" name="Group 19">
              <a:extLst>
                <a:ext uri="{FF2B5EF4-FFF2-40B4-BE49-F238E27FC236}">
                  <a16:creationId xmlns:a16="http://schemas.microsoft.com/office/drawing/2014/main" id="{9DC6BCFE-BA1C-B041-BEB3-1029FB48AA5A}"/>
                </a:ext>
              </a:extLst>
            </p:cNvPr>
            <p:cNvGrpSpPr/>
            <p:nvPr/>
          </p:nvGrpSpPr>
          <p:grpSpPr>
            <a:xfrm>
              <a:off x="132394" y="68978"/>
              <a:ext cx="4659270" cy="2295042"/>
              <a:chOff x="0" y="0"/>
              <a:chExt cx="1294242" cy="637512"/>
            </a:xfrm>
          </p:grpSpPr>
          <p:sp>
            <p:nvSpPr>
              <p:cNvPr id="67" name="Freeform 20">
                <a:extLst>
                  <a:ext uri="{FF2B5EF4-FFF2-40B4-BE49-F238E27FC236}">
                    <a16:creationId xmlns:a16="http://schemas.microsoft.com/office/drawing/2014/main" id="{9D48BE4E-BFE8-0E47-98E0-18ABAEF4C48C}"/>
                  </a:ext>
                </a:extLst>
              </p:cNvPr>
              <p:cNvSpPr/>
              <p:nvPr/>
            </p:nvSpPr>
            <p:spPr>
              <a:xfrm>
                <a:off x="0" y="0"/>
                <a:ext cx="1294242" cy="637512"/>
              </a:xfrm>
              <a:custGeom>
                <a:avLst/>
                <a:gdLst/>
                <a:ahLst/>
                <a:cxnLst/>
                <a:rect l="l" t="t" r="r" b="b"/>
                <a:pathLst>
                  <a:path w="1294242" h="637512">
                    <a:moveTo>
                      <a:pt x="0" y="0"/>
                    </a:moveTo>
                    <a:lnTo>
                      <a:pt x="1294242" y="0"/>
                    </a:lnTo>
                    <a:lnTo>
                      <a:pt x="1294242" y="637512"/>
                    </a:lnTo>
                    <a:lnTo>
                      <a:pt x="0" y="637512"/>
                    </a:lnTo>
                    <a:close/>
                  </a:path>
                </a:pathLst>
              </a:custGeom>
            </p:spPr>
          </p:sp>
          <p:sp>
            <p:nvSpPr>
              <p:cNvPr id="68" name="TextBox 21">
                <a:extLst>
                  <a:ext uri="{FF2B5EF4-FFF2-40B4-BE49-F238E27FC236}">
                    <a16:creationId xmlns:a16="http://schemas.microsoft.com/office/drawing/2014/main" id="{D1A6B69E-E75E-FF4C-9C8D-43EF6F215432}"/>
                  </a:ext>
                </a:extLst>
              </p:cNvPr>
              <p:cNvSpPr txBox="1"/>
              <p:nvPr/>
            </p:nvSpPr>
            <p:spPr>
              <a:xfrm>
                <a:off x="0" y="9525"/>
                <a:ext cx="1294242" cy="305534"/>
              </a:xfrm>
              <a:prstGeom prst="rect">
                <a:avLst/>
              </a:prstGeom>
            </p:spPr>
            <p:txBody>
              <a:bodyPr lIns="50800" tIns="50800" rIns="50800" bIns="50800" rtlCol="0" anchor="ctr"/>
              <a:lstStyle/>
              <a:p>
                <a:pPr algn="just"/>
                <a:r>
                  <a:rPr lang="es-419" sz="1400" b="1" dirty="0">
                    <a:solidFill>
                      <a:srgbClr val="2F5496"/>
                    </a:solidFill>
                    <a:latin typeface="Century Gothic Paneuropean Bold"/>
                    <a:ea typeface="Century Gothic Paneuropean Bold"/>
                    <a:cs typeface="Century Gothic Paneuropean Bold"/>
                    <a:sym typeface="Century Gothic Paneuropean Bold"/>
                  </a:rPr>
                  <a:t>+300 </a:t>
                </a:r>
                <a:r>
                  <a:rPr lang="es-419" sz="1400" dirty="0">
                    <a:solidFill>
                      <a:srgbClr val="000000"/>
                    </a:solidFill>
                    <a:latin typeface="Century Gothic Paneuropean"/>
                    <a:ea typeface="Century Gothic Paneuropean"/>
                    <a:cs typeface="Century Gothic Paneuropean"/>
                    <a:sym typeface="Century Gothic Paneuropean"/>
                  </a:rPr>
                  <a:t>empresas bolivianas que incursionan en mercados internacionales, tales como: </a:t>
                </a:r>
              </a:p>
              <a:p>
                <a:pPr algn="just"/>
                <a:endParaRPr lang="es-419" sz="1599" dirty="0">
                  <a:solidFill>
                    <a:srgbClr val="000000"/>
                  </a:solidFill>
                  <a:latin typeface="Century Gothic Paneuropean"/>
                  <a:ea typeface="Century Gothic Paneuropean"/>
                  <a:cs typeface="Century Gothic Paneuropean"/>
                  <a:sym typeface="Century Gothic Paneuropean"/>
                </a:endParaRPr>
              </a:p>
            </p:txBody>
          </p:sp>
        </p:grpSp>
      </p:grpSp>
      <p:sp>
        <p:nvSpPr>
          <p:cNvPr id="71" name="AutoShape 31">
            <a:extLst>
              <a:ext uri="{FF2B5EF4-FFF2-40B4-BE49-F238E27FC236}">
                <a16:creationId xmlns:a16="http://schemas.microsoft.com/office/drawing/2014/main" id="{62A38824-F350-A841-9BBC-DA5779431B05}"/>
              </a:ext>
            </a:extLst>
          </p:cNvPr>
          <p:cNvSpPr/>
          <p:nvPr/>
        </p:nvSpPr>
        <p:spPr>
          <a:xfrm>
            <a:off x="4147882" y="6774412"/>
            <a:ext cx="5098033" cy="7388"/>
          </a:xfrm>
          <a:prstGeom prst="line">
            <a:avLst/>
          </a:prstGeom>
          <a:ln w="9525" cap="flat">
            <a:solidFill>
              <a:srgbClr val="DAD9D6"/>
            </a:solidFill>
            <a:prstDash val="sysDash"/>
            <a:headEnd type="none" w="sm" len="sm"/>
            <a:tailEnd type="none" w="sm" len="sm"/>
          </a:ln>
        </p:spPr>
      </p:sp>
      <p:graphicFrame>
        <p:nvGraphicFramePr>
          <p:cNvPr id="72" name="Tabla 71">
            <a:extLst>
              <a:ext uri="{FF2B5EF4-FFF2-40B4-BE49-F238E27FC236}">
                <a16:creationId xmlns:a16="http://schemas.microsoft.com/office/drawing/2014/main" id="{DF5BF0C6-DADA-0E44-A90B-E730DD79A9F4}"/>
              </a:ext>
            </a:extLst>
          </p:cNvPr>
          <p:cNvGraphicFramePr>
            <a:graphicFrameLocks noGrp="1"/>
          </p:cNvGraphicFramePr>
          <p:nvPr>
            <p:extLst>
              <p:ext uri="{D42A27DB-BD31-4B8C-83A1-F6EECF244321}">
                <p14:modId xmlns:p14="http://schemas.microsoft.com/office/powerpoint/2010/main" val="687009068"/>
              </p:ext>
            </p:extLst>
          </p:nvPr>
        </p:nvGraphicFramePr>
        <p:xfrm>
          <a:off x="4217760" y="4867245"/>
          <a:ext cx="3720963" cy="1229360"/>
        </p:xfrm>
        <a:graphic>
          <a:graphicData uri="http://schemas.openxmlformats.org/drawingml/2006/table">
            <a:tbl>
              <a:tblPr firstRow="1" bandRow="1">
                <a:tableStyleId>{5C22544A-7EE6-4342-B048-85BDC9FD1C3A}</a:tableStyleId>
              </a:tblPr>
              <a:tblGrid>
                <a:gridCol w="1609063">
                  <a:extLst>
                    <a:ext uri="{9D8B030D-6E8A-4147-A177-3AD203B41FA5}">
                      <a16:colId xmlns:a16="http://schemas.microsoft.com/office/drawing/2014/main" val="2872883271"/>
                    </a:ext>
                  </a:extLst>
                </a:gridCol>
                <a:gridCol w="2111900">
                  <a:extLst>
                    <a:ext uri="{9D8B030D-6E8A-4147-A177-3AD203B41FA5}">
                      <a16:colId xmlns:a16="http://schemas.microsoft.com/office/drawing/2014/main" val="2275851861"/>
                    </a:ext>
                  </a:extLst>
                </a:gridCol>
              </a:tblGrid>
              <a:tr h="232621">
                <a:tc>
                  <a:txBody>
                    <a:bodyPr/>
                    <a:lstStyle/>
                    <a:p>
                      <a:pPr algn="ctr">
                        <a:lnSpc>
                          <a:spcPts val="1680"/>
                        </a:lnSpc>
                      </a:pPr>
                      <a:r>
                        <a:rPr lang="es-BO" sz="1200" dirty="0"/>
                        <a:t>Bloque Comercial</a:t>
                      </a:r>
                    </a:p>
                  </a:txBody>
                  <a:tcPr/>
                </a:tc>
                <a:tc>
                  <a:txBody>
                    <a:bodyPr/>
                    <a:lstStyle/>
                    <a:p>
                      <a:pPr algn="ctr">
                        <a:lnSpc>
                          <a:spcPts val="1680"/>
                        </a:lnSpc>
                      </a:pPr>
                      <a:r>
                        <a:rPr lang="es-BO" sz="1200" dirty="0"/>
                        <a:t>Habitantes</a:t>
                      </a:r>
                      <a:r>
                        <a:rPr lang="es-BO" sz="1200" baseline="0" dirty="0"/>
                        <a:t> (en millones)</a:t>
                      </a:r>
                      <a:endParaRPr lang="es-BO" sz="1200" dirty="0"/>
                    </a:p>
                  </a:txBody>
                  <a:tcPr/>
                </a:tc>
                <a:extLst>
                  <a:ext uri="{0D108BD9-81ED-4DB2-BD59-A6C34878D82A}">
                    <a16:rowId xmlns:a16="http://schemas.microsoft.com/office/drawing/2014/main" val="2371006737"/>
                  </a:ext>
                </a:extLst>
              </a:tr>
              <a:tr h="232621">
                <a:tc>
                  <a:txBody>
                    <a:bodyPr/>
                    <a:lstStyle/>
                    <a:p>
                      <a:pPr>
                        <a:lnSpc>
                          <a:spcPts val="1680"/>
                        </a:lnSpc>
                      </a:pPr>
                      <a:r>
                        <a:rPr lang="es-BO" sz="1200" b="1" dirty="0"/>
                        <a:t>MERCOSUR</a:t>
                      </a:r>
                    </a:p>
                  </a:txBody>
                  <a:tcPr/>
                </a:tc>
                <a:tc>
                  <a:txBody>
                    <a:bodyPr/>
                    <a:lstStyle/>
                    <a:p>
                      <a:pPr algn="ctr">
                        <a:lnSpc>
                          <a:spcPts val="1680"/>
                        </a:lnSpc>
                      </a:pPr>
                      <a:r>
                        <a:rPr lang="es-BO" sz="1200" dirty="0"/>
                        <a:t>280</a:t>
                      </a:r>
                    </a:p>
                  </a:txBody>
                  <a:tcPr/>
                </a:tc>
                <a:extLst>
                  <a:ext uri="{0D108BD9-81ED-4DB2-BD59-A6C34878D82A}">
                    <a16:rowId xmlns:a16="http://schemas.microsoft.com/office/drawing/2014/main" val="3892765731"/>
                  </a:ext>
                </a:extLst>
              </a:tr>
              <a:tr h="232621">
                <a:tc>
                  <a:txBody>
                    <a:bodyPr/>
                    <a:lstStyle/>
                    <a:p>
                      <a:pPr>
                        <a:lnSpc>
                          <a:spcPts val="1680"/>
                        </a:lnSpc>
                      </a:pPr>
                      <a:r>
                        <a:rPr lang="es-BO" sz="1200" b="1" dirty="0"/>
                        <a:t>CAN</a:t>
                      </a:r>
                    </a:p>
                  </a:txBody>
                  <a:tcPr/>
                </a:tc>
                <a:tc>
                  <a:txBody>
                    <a:bodyPr/>
                    <a:lstStyle/>
                    <a:p>
                      <a:pPr algn="ctr">
                        <a:lnSpc>
                          <a:spcPts val="1680"/>
                        </a:lnSpc>
                      </a:pPr>
                      <a:r>
                        <a:rPr lang="es-BO" sz="1200" dirty="0"/>
                        <a:t>116</a:t>
                      </a:r>
                    </a:p>
                  </a:txBody>
                  <a:tcPr/>
                </a:tc>
                <a:extLst>
                  <a:ext uri="{0D108BD9-81ED-4DB2-BD59-A6C34878D82A}">
                    <a16:rowId xmlns:a16="http://schemas.microsoft.com/office/drawing/2014/main" val="3006384303"/>
                  </a:ext>
                </a:extLst>
              </a:tr>
              <a:tr h="232621">
                <a:tc>
                  <a:txBody>
                    <a:bodyPr/>
                    <a:lstStyle/>
                    <a:p>
                      <a:pPr>
                        <a:lnSpc>
                          <a:spcPts val="1680"/>
                        </a:lnSpc>
                      </a:pPr>
                      <a:r>
                        <a:rPr lang="es-BO" sz="1200" b="1" dirty="0"/>
                        <a:t>ALADI</a:t>
                      </a:r>
                    </a:p>
                  </a:txBody>
                  <a:tcPr/>
                </a:tc>
                <a:tc>
                  <a:txBody>
                    <a:bodyPr/>
                    <a:lstStyle/>
                    <a:p>
                      <a:pPr algn="ctr">
                        <a:lnSpc>
                          <a:spcPts val="1680"/>
                        </a:lnSpc>
                      </a:pPr>
                      <a:r>
                        <a:rPr lang="es-BO" sz="1200" dirty="0"/>
                        <a:t>510</a:t>
                      </a:r>
                    </a:p>
                  </a:txBody>
                  <a:tcPr/>
                </a:tc>
                <a:extLst>
                  <a:ext uri="{0D108BD9-81ED-4DB2-BD59-A6C34878D82A}">
                    <a16:rowId xmlns:a16="http://schemas.microsoft.com/office/drawing/2014/main" val="1353086842"/>
                  </a:ext>
                </a:extLst>
              </a:tr>
            </a:tbl>
          </a:graphicData>
        </a:graphic>
      </p:graphicFrame>
    </p:spTree>
    <p:extLst>
      <p:ext uri="{BB962C8B-B14F-4D97-AF65-F5344CB8AC3E}">
        <p14:creationId xmlns:p14="http://schemas.microsoft.com/office/powerpoint/2010/main" val="4070264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F310E9A2-87FB-E72F-3891-2AEA86E4BE0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C940EA53-6265-2047-9492-E27B41732659}"/>
              </a:ext>
            </a:extLst>
          </p:cNvPr>
          <p:cNvSpPr txBox="1"/>
          <p:nvPr/>
        </p:nvSpPr>
        <p:spPr>
          <a:xfrm>
            <a:off x="938457" y="1254040"/>
            <a:ext cx="2932705" cy="307777"/>
          </a:xfrm>
          <a:prstGeom prst="rect">
            <a:avLst/>
          </a:prstGeom>
        </p:spPr>
        <p:txBody>
          <a:bodyPr wrap="square" lIns="0" tIns="0" rIns="0" bIns="0" rtlCol="0" anchor="t">
            <a:spAutoFit/>
          </a:bodyPr>
          <a:lstStyle/>
          <a:p>
            <a:pPr algn="l">
              <a:lnSpc>
                <a:spcPts val="2355"/>
              </a:lnSpc>
            </a:pPr>
            <a:r>
              <a:rPr lang="es-419" sz="2000" b="1" dirty="0">
                <a:solidFill>
                  <a:srgbClr val="000000"/>
                </a:solidFill>
                <a:latin typeface="Arial Bold"/>
                <a:ea typeface="Arial Bold"/>
                <a:cs typeface="Arial Bold"/>
                <a:sym typeface="Arial Bold"/>
              </a:rPr>
              <a:t>BOLIVIA EN EL MUNDO</a:t>
            </a:r>
          </a:p>
        </p:txBody>
      </p:sp>
      <p:sp>
        <p:nvSpPr>
          <p:cNvPr id="13" name="TextBox 12">
            <a:extLst>
              <a:ext uri="{FF2B5EF4-FFF2-40B4-BE49-F238E27FC236}">
                <a16:creationId xmlns:a16="http://schemas.microsoft.com/office/drawing/2014/main" id="{2CF91660-6B29-1541-9908-786E4D22951D}"/>
              </a:ext>
            </a:extLst>
          </p:cNvPr>
          <p:cNvSpPr txBox="1"/>
          <p:nvPr/>
        </p:nvSpPr>
        <p:spPr>
          <a:xfrm>
            <a:off x="1393468" y="1812614"/>
            <a:ext cx="2326074" cy="820206"/>
          </a:xfrm>
          <a:prstGeom prst="rect">
            <a:avLst/>
          </a:prstGeom>
        </p:spPr>
        <p:txBody>
          <a:bodyPr wrap="square" lIns="0" tIns="0" rIns="0" bIns="0" rtlCol="0" anchor="t">
            <a:spAutoFit/>
          </a:bodyPr>
          <a:lstStyle/>
          <a:p>
            <a:pPr lvl="0">
              <a:lnSpc>
                <a:spcPct val="120000"/>
              </a:lnSpc>
            </a:pPr>
            <a:r>
              <a:rPr lang="es-419" sz="1500" b="1" dirty="0">
                <a:solidFill>
                  <a:srgbClr val="2F5496"/>
                </a:solidFill>
                <a:latin typeface="Century Gothic Paneuropean Bold"/>
                <a:cs typeface="Century Gothic Paneuropean Bold"/>
                <a:sym typeface="Century Gothic Paneuropean Bold"/>
              </a:rPr>
              <a:t>Reactivación de participación en la Organización Mundial del Comercio (OMC)</a:t>
            </a:r>
            <a:endParaRPr lang="es-419" sz="1500" dirty="0">
              <a:solidFill>
                <a:srgbClr val="001F42"/>
              </a:solidFill>
              <a:latin typeface="Century Gothic Paneuropean"/>
              <a:cs typeface="Century Gothic Paneuropean"/>
              <a:sym typeface="Century Gothic Paneuropean Bold"/>
            </a:endParaRPr>
          </a:p>
        </p:txBody>
      </p:sp>
      <p:sp>
        <p:nvSpPr>
          <p:cNvPr id="20" name="TextBox 13">
            <a:extLst>
              <a:ext uri="{FF2B5EF4-FFF2-40B4-BE49-F238E27FC236}">
                <a16:creationId xmlns:a16="http://schemas.microsoft.com/office/drawing/2014/main" id="{DA6906F0-25E4-A14F-8642-DB3340387E7B}"/>
              </a:ext>
            </a:extLst>
          </p:cNvPr>
          <p:cNvSpPr txBox="1"/>
          <p:nvPr/>
        </p:nvSpPr>
        <p:spPr>
          <a:xfrm>
            <a:off x="1444000" y="2978266"/>
            <a:ext cx="2281666" cy="1089273"/>
          </a:xfrm>
          <a:prstGeom prst="rect">
            <a:avLst/>
          </a:prstGeom>
        </p:spPr>
        <p:txBody>
          <a:bodyPr wrap="square" lIns="0" tIns="0" rIns="0" bIns="0" rtlCol="0" anchor="t">
            <a:spAutoFit/>
          </a:bodyPr>
          <a:lstStyle/>
          <a:p>
            <a:pPr marL="0" lvl="0" indent="0" algn="just">
              <a:lnSpc>
                <a:spcPct val="120000"/>
              </a:lnSpc>
            </a:pPr>
            <a:r>
              <a:rPr lang="es-419" sz="1500" b="1" dirty="0">
                <a:solidFill>
                  <a:srgbClr val="2F5496"/>
                </a:solidFill>
                <a:latin typeface="Century Gothic Paneuropean Bold"/>
                <a:cs typeface="Century Gothic Paneuropean Bold"/>
                <a:sym typeface="Century Gothic Paneuropean Bold"/>
              </a:rPr>
              <a:t>Proceso de Adhesión plena al MERCOSUR (Argentina, Brasil, Paraguay, Uruguay y Bolivia)</a:t>
            </a:r>
            <a:r>
              <a:rPr lang="es-419" sz="1500" b="1" u="none" strike="noStrike" dirty="0">
                <a:solidFill>
                  <a:srgbClr val="001F42"/>
                </a:solidFill>
                <a:latin typeface="Century Gothic Paneuropean Bold"/>
                <a:ea typeface="Century Gothic Paneuropean Bold"/>
                <a:cs typeface="Century Gothic Paneuropean Bold"/>
                <a:sym typeface="Century Gothic Paneuropean Bold"/>
              </a:rPr>
              <a:t>.</a:t>
            </a:r>
            <a:endParaRPr lang="es-419" sz="1500" dirty="0">
              <a:solidFill>
                <a:srgbClr val="001F42"/>
              </a:solidFill>
              <a:latin typeface="Century Gothic Paneuropean"/>
              <a:cs typeface="Century Gothic Paneuropean"/>
              <a:sym typeface="Century Gothic Paneuropean Bold"/>
            </a:endParaRPr>
          </a:p>
        </p:txBody>
      </p:sp>
      <p:grpSp>
        <p:nvGrpSpPr>
          <p:cNvPr id="21" name="Group 14">
            <a:extLst>
              <a:ext uri="{FF2B5EF4-FFF2-40B4-BE49-F238E27FC236}">
                <a16:creationId xmlns:a16="http://schemas.microsoft.com/office/drawing/2014/main" id="{EE5F3F63-22DC-8446-B40A-BF74FA426377}"/>
              </a:ext>
            </a:extLst>
          </p:cNvPr>
          <p:cNvGrpSpPr/>
          <p:nvPr/>
        </p:nvGrpSpPr>
        <p:grpSpPr>
          <a:xfrm>
            <a:off x="3965347" y="1528146"/>
            <a:ext cx="4388758" cy="1313896"/>
            <a:chOff x="-29790" y="-25186"/>
            <a:chExt cx="4916796" cy="1151828"/>
          </a:xfrm>
        </p:grpSpPr>
        <p:grpSp>
          <p:nvGrpSpPr>
            <p:cNvPr id="22" name="Group 15">
              <a:extLst>
                <a:ext uri="{FF2B5EF4-FFF2-40B4-BE49-F238E27FC236}">
                  <a16:creationId xmlns:a16="http://schemas.microsoft.com/office/drawing/2014/main" id="{B9D06F37-C814-4849-8D96-F54CE5C50E95}"/>
                </a:ext>
              </a:extLst>
            </p:cNvPr>
            <p:cNvGrpSpPr/>
            <p:nvPr/>
          </p:nvGrpSpPr>
          <p:grpSpPr>
            <a:xfrm>
              <a:off x="0" y="0"/>
              <a:ext cx="4887006" cy="933939"/>
              <a:chOff x="0" y="0"/>
              <a:chExt cx="1357502" cy="259427"/>
            </a:xfrm>
          </p:grpSpPr>
          <p:sp>
            <p:nvSpPr>
              <p:cNvPr id="26" name="Freeform 16">
                <a:extLst>
                  <a:ext uri="{FF2B5EF4-FFF2-40B4-BE49-F238E27FC236}">
                    <a16:creationId xmlns:a16="http://schemas.microsoft.com/office/drawing/2014/main" id="{BF0EF59A-8C1E-014E-94E2-BD3E9BF0328C}"/>
                  </a:ext>
                </a:extLst>
              </p:cNvPr>
              <p:cNvSpPr/>
              <p:nvPr/>
            </p:nvSpPr>
            <p:spPr>
              <a:xfrm>
                <a:off x="0" y="0"/>
                <a:ext cx="1357502" cy="259427"/>
              </a:xfrm>
              <a:custGeom>
                <a:avLst/>
                <a:gdLst/>
                <a:ahLst/>
                <a:cxnLst/>
                <a:rect l="l" t="t" r="r" b="b"/>
                <a:pathLst>
                  <a:path w="1357502" h="259427">
                    <a:moveTo>
                      <a:pt x="50694" y="0"/>
                    </a:moveTo>
                    <a:lnTo>
                      <a:pt x="1306808" y="0"/>
                    </a:lnTo>
                    <a:cubicBezTo>
                      <a:pt x="1320253" y="0"/>
                      <a:pt x="1333147" y="5341"/>
                      <a:pt x="1342654" y="14848"/>
                    </a:cubicBezTo>
                    <a:cubicBezTo>
                      <a:pt x="1352161" y="24355"/>
                      <a:pt x="1357502" y="37249"/>
                      <a:pt x="1357502" y="50694"/>
                    </a:cubicBezTo>
                    <a:lnTo>
                      <a:pt x="1357502" y="208734"/>
                    </a:lnTo>
                    <a:cubicBezTo>
                      <a:pt x="1357502" y="236731"/>
                      <a:pt x="1334805" y="259427"/>
                      <a:pt x="1306808" y="259427"/>
                    </a:cubicBezTo>
                    <a:lnTo>
                      <a:pt x="50694" y="259427"/>
                    </a:lnTo>
                    <a:cubicBezTo>
                      <a:pt x="37249" y="259427"/>
                      <a:pt x="24355" y="254086"/>
                      <a:pt x="14848" y="244579"/>
                    </a:cubicBezTo>
                    <a:cubicBezTo>
                      <a:pt x="5341" y="235073"/>
                      <a:pt x="0" y="222178"/>
                      <a:pt x="0" y="208734"/>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27" name="TextBox 17">
                <a:extLst>
                  <a:ext uri="{FF2B5EF4-FFF2-40B4-BE49-F238E27FC236}">
                    <a16:creationId xmlns:a16="http://schemas.microsoft.com/office/drawing/2014/main" id="{8541FC23-1355-D345-A06E-07F3429B67BF}"/>
                  </a:ext>
                </a:extLst>
              </p:cNvPr>
              <p:cNvSpPr txBox="1"/>
              <p:nvPr/>
            </p:nvSpPr>
            <p:spPr>
              <a:xfrm>
                <a:off x="0" y="19050"/>
                <a:ext cx="1357502" cy="240377"/>
              </a:xfrm>
              <a:prstGeom prst="rect">
                <a:avLst/>
              </a:prstGeom>
            </p:spPr>
            <p:txBody>
              <a:bodyPr lIns="50800" tIns="50800" rIns="50800" bIns="50800" rtlCol="0" anchor="ctr"/>
              <a:lstStyle/>
              <a:p>
                <a:pPr algn="ctr">
                  <a:lnSpc>
                    <a:spcPts val="1555"/>
                  </a:lnSpc>
                </a:pPr>
                <a:endParaRPr lang="es-419" sz="1300" dirty="0"/>
              </a:p>
            </p:txBody>
          </p:sp>
        </p:grpSp>
        <p:grpSp>
          <p:nvGrpSpPr>
            <p:cNvPr id="23" name="Group 18">
              <a:extLst>
                <a:ext uri="{FF2B5EF4-FFF2-40B4-BE49-F238E27FC236}">
                  <a16:creationId xmlns:a16="http://schemas.microsoft.com/office/drawing/2014/main" id="{35A4C74F-52F8-1542-93A5-9D6376765919}"/>
                </a:ext>
              </a:extLst>
            </p:cNvPr>
            <p:cNvGrpSpPr/>
            <p:nvPr/>
          </p:nvGrpSpPr>
          <p:grpSpPr>
            <a:xfrm>
              <a:off x="-29790" y="-25186"/>
              <a:ext cx="4821454" cy="1151828"/>
              <a:chOff x="-45051" y="-6996"/>
              <a:chExt cx="1339293" cy="319952"/>
            </a:xfrm>
          </p:grpSpPr>
          <p:sp>
            <p:nvSpPr>
              <p:cNvPr id="24" name="Freeform 19">
                <a:extLst>
                  <a:ext uri="{FF2B5EF4-FFF2-40B4-BE49-F238E27FC236}">
                    <a16:creationId xmlns:a16="http://schemas.microsoft.com/office/drawing/2014/main" id="{39E86BF2-6A99-BE43-8321-667FBD63FC4E}"/>
                  </a:ext>
                </a:extLst>
              </p:cNvPr>
              <p:cNvSpPr/>
              <p:nvPr/>
            </p:nvSpPr>
            <p:spPr>
              <a:xfrm>
                <a:off x="0" y="0"/>
                <a:ext cx="1294242" cy="312956"/>
              </a:xfrm>
              <a:custGeom>
                <a:avLst/>
                <a:gdLst/>
                <a:ahLst/>
                <a:cxnLst/>
                <a:rect l="l" t="t" r="r" b="b"/>
                <a:pathLst>
                  <a:path w="1294242" h="312956">
                    <a:moveTo>
                      <a:pt x="0" y="0"/>
                    </a:moveTo>
                    <a:lnTo>
                      <a:pt x="1294242" y="0"/>
                    </a:lnTo>
                    <a:lnTo>
                      <a:pt x="1294242" y="312956"/>
                    </a:lnTo>
                    <a:lnTo>
                      <a:pt x="0" y="312956"/>
                    </a:lnTo>
                    <a:close/>
                  </a:path>
                </a:pathLst>
              </a:custGeom>
            </p:spPr>
          </p:sp>
          <p:sp>
            <p:nvSpPr>
              <p:cNvPr id="25" name="TextBox 20">
                <a:extLst>
                  <a:ext uri="{FF2B5EF4-FFF2-40B4-BE49-F238E27FC236}">
                    <a16:creationId xmlns:a16="http://schemas.microsoft.com/office/drawing/2014/main" id="{6217E62E-8091-EB4F-947E-F565DF792BB6}"/>
                  </a:ext>
                </a:extLst>
              </p:cNvPr>
              <p:cNvSpPr txBox="1"/>
              <p:nvPr/>
            </p:nvSpPr>
            <p:spPr>
              <a:xfrm>
                <a:off x="-45051" y="-6996"/>
                <a:ext cx="1336467" cy="288099"/>
              </a:xfrm>
              <a:prstGeom prst="rect">
                <a:avLst/>
              </a:prstGeom>
            </p:spPr>
            <p:txBody>
              <a:bodyPr lIns="50800" tIns="50800" rIns="50800" bIns="50800" rtlCol="0" anchor="ctr"/>
              <a:lstStyle/>
              <a:p>
                <a:pPr marL="182563" indent="-103188" algn="just">
                  <a:lnSpc>
                    <a:spcPct val="110000"/>
                  </a:lnSpc>
                  <a:buFont typeface="Arial" panose="020B0604020202020204" pitchFamily="34" charset="0"/>
                  <a:buChar char="•"/>
                </a:pPr>
                <a:r>
                  <a:rPr lang="es-419" sz="1300" dirty="0">
                    <a:solidFill>
                      <a:srgbClr val="000000"/>
                    </a:solidFill>
                    <a:latin typeface="Century Gothic Paneuropean"/>
                    <a:ea typeface="Century Gothic Paneuropean"/>
                    <a:cs typeface="Century Gothic Paneuropean"/>
                    <a:sym typeface="Century Gothic Paneuropean"/>
                  </a:rPr>
                  <a:t>Posición país, frente a </a:t>
                </a:r>
                <a:r>
                  <a:rPr lang="es-419" sz="1300" b="1" dirty="0">
                    <a:solidFill>
                      <a:srgbClr val="2F5496"/>
                    </a:solidFill>
                    <a:latin typeface="Century Gothic Paneuropean Bold"/>
                    <a:ea typeface="Century Gothic Paneuropean Bold"/>
                    <a:cs typeface="Century Gothic Paneuropean Bold"/>
                    <a:sym typeface="Century Gothic Paneuropean Bold"/>
                  </a:rPr>
                  <a:t>166</a:t>
                </a:r>
                <a:r>
                  <a:rPr lang="es-419" sz="1300" dirty="0">
                    <a:solidFill>
                      <a:srgbClr val="000000"/>
                    </a:solidFill>
                    <a:latin typeface="Century Gothic Paneuropean"/>
                    <a:ea typeface="Century Gothic Paneuropean"/>
                    <a:cs typeface="Century Gothic Paneuropean"/>
                    <a:sym typeface="Century Gothic Paneuropean"/>
                  </a:rPr>
                  <a:t> miembros (</a:t>
                </a:r>
                <a:r>
                  <a:rPr lang="es-419" sz="1300" b="1" dirty="0">
                    <a:solidFill>
                      <a:srgbClr val="2F5496"/>
                    </a:solidFill>
                    <a:latin typeface="Century Gothic Paneuropean Bold"/>
                    <a:ea typeface="Century Gothic Paneuropean Bold"/>
                    <a:cs typeface="Century Gothic Paneuropean Bold"/>
                    <a:sym typeface="Century Gothic Paneuropean"/>
                  </a:rPr>
                  <a:t>98% del comercio mundial)</a:t>
                </a:r>
              </a:p>
              <a:p>
                <a:pPr marL="182563" indent="-103188" algn="just">
                  <a:lnSpc>
                    <a:spcPct val="110000"/>
                  </a:lnSpc>
                  <a:buFont typeface="Arial" panose="020B0604020202020204" pitchFamily="34" charset="0"/>
                  <a:buChar char="•"/>
                </a:pPr>
                <a:r>
                  <a:rPr lang="es-419" sz="1300" dirty="0">
                    <a:solidFill>
                      <a:srgbClr val="000000"/>
                    </a:solidFill>
                    <a:latin typeface="Century Gothic Paneuropean"/>
                    <a:ea typeface="Century Gothic Paneuropean"/>
                    <a:cs typeface="Century Gothic Paneuropean"/>
                    <a:sym typeface="Century Gothic Paneuropean"/>
                  </a:rPr>
                  <a:t>Coordinación para el </a:t>
                </a:r>
                <a:r>
                  <a:rPr lang="es-419" sz="1300" b="1" dirty="0" err="1">
                    <a:solidFill>
                      <a:srgbClr val="2F5496"/>
                    </a:solidFill>
                    <a:latin typeface="Century Gothic Paneuropean Bold"/>
                    <a:ea typeface="Century Gothic Paneuropean Bold"/>
                    <a:cs typeface="Century Gothic Paneuropean Bold"/>
                    <a:sym typeface="Century Gothic Paneuropean"/>
                  </a:rPr>
                  <a:t>Exámen</a:t>
                </a:r>
                <a:r>
                  <a:rPr lang="es-419" sz="1300" b="1" dirty="0">
                    <a:solidFill>
                      <a:srgbClr val="2F5496"/>
                    </a:solidFill>
                    <a:latin typeface="Century Gothic Paneuropean Bold"/>
                    <a:ea typeface="Century Gothic Paneuropean Bold"/>
                    <a:cs typeface="Century Gothic Paneuropean Bold"/>
                    <a:sym typeface="Century Gothic Paneuropean"/>
                  </a:rPr>
                  <a:t> de Políticas Comerciales </a:t>
                </a:r>
                <a:r>
                  <a:rPr lang="es-419" sz="1300" dirty="0">
                    <a:solidFill>
                      <a:srgbClr val="000000"/>
                    </a:solidFill>
                    <a:latin typeface="Century Gothic Paneuropean"/>
                    <a:ea typeface="Century Gothic Paneuropean"/>
                    <a:cs typeface="Century Gothic Paneuropean"/>
                    <a:sym typeface="Century Gothic Paneuropean"/>
                  </a:rPr>
                  <a:t>(Obstáculos Técnicos – 2027).</a:t>
                </a:r>
              </a:p>
            </p:txBody>
          </p:sp>
        </p:grpSp>
      </p:grpSp>
      <p:grpSp>
        <p:nvGrpSpPr>
          <p:cNvPr id="28" name="Group 21">
            <a:extLst>
              <a:ext uri="{FF2B5EF4-FFF2-40B4-BE49-F238E27FC236}">
                <a16:creationId xmlns:a16="http://schemas.microsoft.com/office/drawing/2014/main" id="{D1FC4816-3BC6-AF4B-9E14-86C88C62DBF0}"/>
              </a:ext>
            </a:extLst>
          </p:cNvPr>
          <p:cNvGrpSpPr/>
          <p:nvPr/>
        </p:nvGrpSpPr>
        <p:grpSpPr>
          <a:xfrm>
            <a:off x="3998062" y="2765216"/>
            <a:ext cx="4362166" cy="1111677"/>
            <a:chOff x="0" y="0"/>
            <a:chExt cx="4887006" cy="1532916"/>
          </a:xfrm>
        </p:grpSpPr>
        <p:grpSp>
          <p:nvGrpSpPr>
            <p:cNvPr id="29" name="Group 22">
              <a:extLst>
                <a:ext uri="{FF2B5EF4-FFF2-40B4-BE49-F238E27FC236}">
                  <a16:creationId xmlns:a16="http://schemas.microsoft.com/office/drawing/2014/main" id="{E6E93DBC-61BA-1543-901C-EEF6BBF90985}"/>
                </a:ext>
              </a:extLst>
            </p:cNvPr>
            <p:cNvGrpSpPr/>
            <p:nvPr/>
          </p:nvGrpSpPr>
          <p:grpSpPr>
            <a:xfrm>
              <a:off x="0" y="0"/>
              <a:ext cx="4887006" cy="1532916"/>
              <a:chOff x="0" y="0"/>
              <a:chExt cx="1357502" cy="425810"/>
            </a:xfrm>
          </p:grpSpPr>
          <p:sp>
            <p:nvSpPr>
              <p:cNvPr id="34" name="Freeform 23">
                <a:extLst>
                  <a:ext uri="{FF2B5EF4-FFF2-40B4-BE49-F238E27FC236}">
                    <a16:creationId xmlns:a16="http://schemas.microsoft.com/office/drawing/2014/main" id="{51326D71-8366-DF4A-80C3-07C3793962EF}"/>
                  </a:ext>
                </a:extLst>
              </p:cNvPr>
              <p:cNvSpPr/>
              <p:nvPr/>
            </p:nvSpPr>
            <p:spPr>
              <a:xfrm>
                <a:off x="0" y="0"/>
                <a:ext cx="1357502" cy="425810"/>
              </a:xfrm>
              <a:custGeom>
                <a:avLst/>
                <a:gdLst/>
                <a:ahLst/>
                <a:cxnLst/>
                <a:rect l="l" t="t" r="r" b="b"/>
                <a:pathLst>
                  <a:path w="1357502" h="425810">
                    <a:moveTo>
                      <a:pt x="50694" y="0"/>
                    </a:moveTo>
                    <a:lnTo>
                      <a:pt x="1306808" y="0"/>
                    </a:lnTo>
                    <a:cubicBezTo>
                      <a:pt x="1320253" y="0"/>
                      <a:pt x="1333147" y="5341"/>
                      <a:pt x="1342654" y="14848"/>
                    </a:cubicBezTo>
                    <a:cubicBezTo>
                      <a:pt x="1352161" y="24355"/>
                      <a:pt x="1357502" y="37249"/>
                      <a:pt x="1357502" y="50694"/>
                    </a:cubicBezTo>
                    <a:lnTo>
                      <a:pt x="1357502" y="375116"/>
                    </a:lnTo>
                    <a:cubicBezTo>
                      <a:pt x="1357502" y="403114"/>
                      <a:pt x="1334805" y="425810"/>
                      <a:pt x="1306808" y="425810"/>
                    </a:cubicBezTo>
                    <a:lnTo>
                      <a:pt x="50694" y="425810"/>
                    </a:lnTo>
                    <a:cubicBezTo>
                      <a:pt x="37249" y="425810"/>
                      <a:pt x="24355" y="420469"/>
                      <a:pt x="14848" y="410962"/>
                    </a:cubicBezTo>
                    <a:cubicBezTo>
                      <a:pt x="5341" y="401455"/>
                      <a:pt x="0" y="388561"/>
                      <a:pt x="0" y="375116"/>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35" name="TextBox 24">
                <a:extLst>
                  <a:ext uri="{FF2B5EF4-FFF2-40B4-BE49-F238E27FC236}">
                    <a16:creationId xmlns:a16="http://schemas.microsoft.com/office/drawing/2014/main" id="{133CFF42-10CA-AB4A-B6AC-DDF121D26166}"/>
                  </a:ext>
                </a:extLst>
              </p:cNvPr>
              <p:cNvSpPr txBox="1"/>
              <p:nvPr/>
            </p:nvSpPr>
            <p:spPr>
              <a:xfrm>
                <a:off x="0" y="19050"/>
                <a:ext cx="1357502" cy="406760"/>
              </a:xfrm>
              <a:prstGeom prst="rect">
                <a:avLst/>
              </a:prstGeom>
            </p:spPr>
            <p:txBody>
              <a:bodyPr lIns="50800" tIns="50800" rIns="50800" bIns="50800" rtlCol="0" anchor="ctr"/>
              <a:lstStyle/>
              <a:p>
                <a:pPr algn="ctr">
                  <a:lnSpc>
                    <a:spcPts val="1555"/>
                  </a:lnSpc>
                </a:pPr>
                <a:endParaRPr lang="es-419" sz="1300" dirty="0"/>
              </a:p>
            </p:txBody>
          </p:sp>
        </p:grpSp>
        <p:grpSp>
          <p:nvGrpSpPr>
            <p:cNvPr id="30" name="Group 25">
              <a:extLst>
                <a:ext uri="{FF2B5EF4-FFF2-40B4-BE49-F238E27FC236}">
                  <a16:creationId xmlns:a16="http://schemas.microsoft.com/office/drawing/2014/main" id="{5E36BE63-8288-7C4A-A9C1-ECD927AFD8E2}"/>
                </a:ext>
              </a:extLst>
            </p:cNvPr>
            <p:cNvGrpSpPr/>
            <p:nvPr/>
          </p:nvGrpSpPr>
          <p:grpSpPr>
            <a:xfrm>
              <a:off x="93842" y="0"/>
              <a:ext cx="4697822" cy="1532916"/>
              <a:chOff x="-10709" y="0"/>
              <a:chExt cx="1304951" cy="425810"/>
            </a:xfrm>
          </p:grpSpPr>
          <p:sp>
            <p:nvSpPr>
              <p:cNvPr id="31" name="Freeform 26">
                <a:extLst>
                  <a:ext uri="{FF2B5EF4-FFF2-40B4-BE49-F238E27FC236}">
                    <a16:creationId xmlns:a16="http://schemas.microsoft.com/office/drawing/2014/main" id="{2DAD0797-68DD-FB40-9029-1E4F21169325}"/>
                  </a:ext>
                </a:extLst>
              </p:cNvPr>
              <p:cNvSpPr/>
              <p:nvPr/>
            </p:nvSpPr>
            <p:spPr>
              <a:xfrm>
                <a:off x="0" y="0"/>
                <a:ext cx="1294242" cy="425810"/>
              </a:xfrm>
              <a:custGeom>
                <a:avLst/>
                <a:gdLst/>
                <a:ahLst/>
                <a:cxnLst/>
                <a:rect l="l" t="t" r="r" b="b"/>
                <a:pathLst>
                  <a:path w="1294242" h="425810">
                    <a:moveTo>
                      <a:pt x="0" y="0"/>
                    </a:moveTo>
                    <a:lnTo>
                      <a:pt x="1294242" y="0"/>
                    </a:lnTo>
                    <a:lnTo>
                      <a:pt x="1294242" y="425810"/>
                    </a:lnTo>
                    <a:lnTo>
                      <a:pt x="0" y="425810"/>
                    </a:lnTo>
                    <a:close/>
                  </a:path>
                </a:pathLst>
              </a:custGeom>
            </p:spPr>
          </p:sp>
          <p:sp>
            <p:nvSpPr>
              <p:cNvPr id="33" name="TextBox 27">
                <a:extLst>
                  <a:ext uri="{FF2B5EF4-FFF2-40B4-BE49-F238E27FC236}">
                    <a16:creationId xmlns:a16="http://schemas.microsoft.com/office/drawing/2014/main" id="{5DFECCDA-A45A-614A-A362-640BBB959F1A}"/>
                  </a:ext>
                </a:extLst>
              </p:cNvPr>
              <p:cNvSpPr txBox="1"/>
              <p:nvPr/>
            </p:nvSpPr>
            <p:spPr>
              <a:xfrm>
                <a:off x="-10709" y="16496"/>
                <a:ext cx="1294242" cy="403089"/>
              </a:xfrm>
              <a:prstGeom prst="rect">
                <a:avLst/>
              </a:prstGeom>
            </p:spPr>
            <p:txBody>
              <a:bodyPr lIns="50800" tIns="50800" rIns="50800" bIns="50800" rtlCol="0" anchor="ctr"/>
              <a:lstStyle/>
              <a:p>
                <a:pPr marL="198438" indent="-198438" algn="just">
                  <a:lnSpc>
                    <a:spcPct val="110000"/>
                  </a:lnSpc>
                  <a:buFont typeface="Arial" panose="020B0604020202020204" pitchFamily="34" charset="0"/>
                  <a:buChar char="•"/>
                </a:pPr>
                <a:r>
                  <a:rPr lang="es-419" sz="1300" b="1" dirty="0">
                    <a:solidFill>
                      <a:srgbClr val="2F5496"/>
                    </a:solidFill>
                    <a:latin typeface="Century Gothic Paneuropean Bold"/>
                    <a:ea typeface="Century Gothic Paneuropean Bold"/>
                    <a:cs typeface="Century Gothic Paneuropean Bold"/>
                    <a:sym typeface="Century Gothic Paneuropean"/>
                  </a:rPr>
                  <a:t>167 Medidas </a:t>
                </a:r>
                <a:r>
                  <a:rPr lang="es-419" sz="1300" dirty="0">
                    <a:solidFill>
                      <a:srgbClr val="000000"/>
                    </a:solidFill>
                    <a:latin typeface="Century Gothic Paneuropean"/>
                    <a:ea typeface="Century Gothic Paneuropean Bold"/>
                    <a:cs typeface="Century Gothic Paneuropean"/>
                    <a:sym typeface="Century Gothic Paneuropean"/>
                  </a:rPr>
                  <a:t>para adoptar en Obstáculos Técnicos el Comercio</a:t>
                </a:r>
                <a:r>
                  <a:rPr lang="es-419" sz="1300" b="1" dirty="0">
                    <a:solidFill>
                      <a:srgbClr val="2F5496"/>
                    </a:solidFill>
                    <a:latin typeface="Century Gothic Paneuropean Bold"/>
                    <a:ea typeface="Century Gothic Paneuropean Bold"/>
                    <a:cs typeface="Century Gothic Paneuropean Bold"/>
                    <a:sym typeface="Century Gothic Paneuropean Bold"/>
                  </a:rPr>
                  <a:t>.</a:t>
                </a:r>
              </a:p>
              <a:p>
                <a:pPr marL="198438" indent="-198438" algn="just">
                  <a:lnSpc>
                    <a:spcPct val="110000"/>
                  </a:lnSpc>
                  <a:buFont typeface="Arial" panose="020B0604020202020204" pitchFamily="34" charset="0"/>
                  <a:buChar char="•"/>
                </a:pPr>
                <a:r>
                  <a:rPr lang="es-419" sz="1300" b="1" dirty="0">
                    <a:solidFill>
                      <a:srgbClr val="2F5496"/>
                    </a:solidFill>
                    <a:latin typeface="Century Gothic Paneuropean Bold"/>
                    <a:ea typeface="Century Gothic Paneuropean Bold"/>
                    <a:cs typeface="Century Gothic Paneuropean Bold"/>
                    <a:sym typeface="Century Gothic Paneuropean Bold"/>
                  </a:rPr>
                  <a:t>+ de 40 reuniones  </a:t>
                </a:r>
                <a:r>
                  <a:rPr lang="es-419" sz="1300" dirty="0">
                    <a:solidFill>
                      <a:srgbClr val="000000"/>
                    </a:solidFill>
                    <a:latin typeface="Century Gothic Paneuropean"/>
                    <a:ea typeface="Century Gothic Paneuropean Bold"/>
                    <a:cs typeface="Century Gothic Paneuropean"/>
                    <a:sym typeface="Century Gothic Paneuropean"/>
                  </a:rPr>
                  <a:t>anuales revisando medidas que afectarían comercio MERCOSUR</a:t>
                </a:r>
                <a:r>
                  <a:rPr lang="es-419" sz="1300" dirty="0">
                    <a:solidFill>
                      <a:srgbClr val="000000"/>
                    </a:solidFill>
                    <a:latin typeface="Century Gothic Paneuropean"/>
                    <a:ea typeface="Century Gothic Paneuropean"/>
                    <a:cs typeface="Century Gothic Paneuropean"/>
                    <a:sym typeface="Century Gothic Paneuropean"/>
                  </a:rPr>
                  <a:t>.</a:t>
                </a:r>
              </a:p>
            </p:txBody>
          </p:sp>
        </p:grpSp>
      </p:grpSp>
      <p:sp>
        <p:nvSpPr>
          <p:cNvPr id="36" name="Freeform 9">
            <a:extLst>
              <a:ext uri="{FF2B5EF4-FFF2-40B4-BE49-F238E27FC236}">
                <a16:creationId xmlns:a16="http://schemas.microsoft.com/office/drawing/2014/main" id="{B8400A55-7F70-6945-AE71-8A7BD54F6AC2}"/>
              </a:ext>
            </a:extLst>
          </p:cNvPr>
          <p:cNvSpPr/>
          <p:nvPr/>
        </p:nvSpPr>
        <p:spPr>
          <a:xfrm>
            <a:off x="824834" y="2012268"/>
            <a:ext cx="365637" cy="344089"/>
          </a:xfrm>
          <a:custGeom>
            <a:avLst/>
            <a:gdLst/>
            <a:ahLst/>
            <a:cxnLst/>
            <a:rect l="l" t="t" r="r" b="b"/>
            <a:pathLst>
              <a:path w="899057" h="855633">
                <a:moveTo>
                  <a:pt x="0" y="0"/>
                </a:moveTo>
                <a:lnTo>
                  <a:pt x="899057" y="0"/>
                </a:lnTo>
                <a:lnTo>
                  <a:pt x="899057" y="855633"/>
                </a:lnTo>
                <a:lnTo>
                  <a:pt x="0" y="855633"/>
                </a:lnTo>
                <a:lnTo>
                  <a:pt x="0" y="0"/>
                </a:lnTo>
                <a:close/>
              </a:path>
            </a:pathLst>
          </a:custGeom>
          <a:blipFill>
            <a:blip r:embed="rId3"/>
            <a:stretch>
              <a:fillRect/>
            </a:stretch>
          </a:blipFill>
        </p:spPr>
      </p:sp>
      <p:pic>
        <p:nvPicPr>
          <p:cNvPr id="37" name="Picture 2" descr="SABES QUÉ ES MERCOSUR? - Europe Direct">
            <a:extLst>
              <a:ext uri="{FF2B5EF4-FFF2-40B4-BE49-F238E27FC236}">
                <a16:creationId xmlns:a16="http://schemas.microsoft.com/office/drawing/2014/main" id="{42B50144-3212-BF4B-987E-4378E81364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316" y="3114202"/>
            <a:ext cx="468918" cy="385815"/>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12">
            <a:extLst>
              <a:ext uri="{FF2B5EF4-FFF2-40B4-BE49-F238E27FC236}">
                <a16:creationId xmlns:a16="http://schemas.microsoft.com/office/drawing/2014/main" id="{031C0A9C-9A0A-024F-8CC0-4C5DDB5E83E1}"/>
              </a:ext>
            </a:extLst>
          </p:cNvPr>
          <p:cNvSpPr txBox="1"/>
          <p:nvPr/>
        </p:nvSpPr>
        <p:spPr>
          <a:xfrm>
            <a:off x="1435560" y="4413348"/>
            <a:ext cx="2290106" cy="820206"/>
          </a:xfrm>
          <a:prstGeom prst="rect">
            <a:avLst/>
          </a:prstGeom>
        </p:spPr>
        <p:txBody>
          <a:bodyPr wrap="square" lIns="0" tIns="0" rIns="0" bIns="0" rtlCol="0" anchor="t">
            <a:spAutoFit/>
          </a:bodyPr>
          <a:lstStyle/>
          <a:p>
            <a:pPr lvl="0" algn="just">
              <a:lnSpc>
                <a:spcPct val="120000"/>
              </a:lnSpc>
            </a:pPr>
            <a:r>
              <a:rPr lang="es-419" sz="1500" b="1" dirty="0">
                <a:solidFill>
                  <a:srgbClr val="2F5496"/>
                </a:solidFill>
                <a:latin typeface="Century Gothic Paneuropean Bold"/>
                <a:cs typeface="Century Gothic Paneuropean Bold"/>
                <a:sym typeface="Century Gothic Paneuropean Bold"/>
              </a:rPr>
              <a:t>Participación plena en la CAN (Bolivia, Colombia, Ecuador y Perú).</a:t>
            </a:r>
            <a:endParaRPr lang="es-419" sz="1500" dirty="0">
              <a:latin typeface="Century Gothic Paneuropean"/>
              <a:cs typeface="Century Gothic Paneuropean"/>
              <a:sym typeface="Century Gothic Paneuropean Bold"/>
            </a:endParaRPr>
          </a:p>
        </p:txBody>
      </p:sp>
      <p:sp>
        <p:nvSpPr>
          <p:cNvPr id="39" name="TextBox 13">
            <a:extLst>
              <a:ext uri="{FF2B5EF4-FFF2-40B4-BE49-F238E27FC236}">
                <a16:creationId xmlns:a16="http://schemas.microsoft.com/office/drawing/2014/main" id="{4CDA92D0-3B1E-A548-9AEC-3ABCDFF1E345}"/>
              </a:ext>
            </a:extLst>
          </p:cNvPr>
          <p:cNvSpPr txBox="1"/>
          <p:nvPr/>
        </p:nvSpPr>
        <p:spPr>
          <a:xfrm>
            <a:off x="1461952" y="5363458"/>
            <a:ext cx="2290106" cy="820206"/>
          </a:xfrm>
          <a:prstGeom prst="rect">
            <a:avLst/>
          </a:prstGeom>
        </p:spPr>
        <p:txBody>
          <a:bodyPr wrap="square" lIns="0" tIns="0" rIns="0" bIns="0" rtlCol="0" anchor="t">
            <a:spAutoFit/>
          </a:bodyPr>
          <a:lstStyle/>
          <a:p>
            <a:pPr lvl="0" algn="just">
              <a:lnSpc>
                <a:spcPct val="120000"/>
              </a:lnSpc>
            </a:pPr>
            <a:r>
              <a:rPr lang="es-419" sz="1500" b="1" dirty="0">
                <a:solidFill>
                  <a:srgbClr val="2F5496"/>
                </a:solidFill>
                <a:latin typeface="Century Gothic Paneuropean Bold"/>
                <a:cs typeface="Century Gothic Paneuropean Bold"/>
                <a:sym typeface="Century Gothic Paneuropean Bold"/>
              </a:rPr>
              <a:t>Participación plena de la Asociación Latinoamericana de integración (ALADI)</a:t>
            </a:r>
            <a:endParaRPr lang="es-419" sz="1500" dirty="0">
              <a:solidFill>
                <a:srgbClr val="001F42"/>
              </a:solidFill>
              <a:latin typeface="Century Gothic Paneuropean"/>
              <a:cs typeface="Century Gothic Paneuropean"/>
              <a:sym typeface="Century Gothic Paneuropean Bold"/>
            </a:endParaRPr>
          </a:p>
        </p:txBody>
      </p:sp>
      <p:grpSp>
        <p:nvGrpSpPr>
          <p:cNvPr id="40" name="Group 14">
            <a:extLst>
              <a:ext uri="{FF2B5EF4-FFF2-40B4-BE49-F238E27FC236}">
                <a16:creationId xmlns:a16="http://schemas.microsoft.com/office/drawing/2014/main" id="{8440134F-6726-D04B-8599-A1045D9C91E8}"/>
              </a:ext>
            </a:extLst>
          </p:cNvPr>
          <p:cNvGrpSpPr/>
          <p:nvPr/>
        </p:nvGrpSpPr>
        <p:grpSpPr>
          <a:xfrm>
            <a:off x="3998062" y="3990203"/>
            <a:ext cx="4356043" cy="1606966"/>
            <a:chOff x="-29790" y="-25186"/>
            <a:chExt cx="4916796" cy="1151828"/>
          </a:xfrm>
        </p:grpSpPr>
        <p:grpSp>
          <p:nvGrpSpPr>
            <p:cNvPr id="41" name="Group 15">
              <a:extLst>
                <a:ext uri="{FF2B5EF4-FFF2-40B4-BE49-F238E27FC236}">
                  <a16:creationId xmlns:a16="http://schemas.microsoft.com/office/drawing/2014/main" id="{62E937F8-5B0E-4144-9EC3-6385086772D4}"/>
                </a:ext>
              </a:extLst>
            </p:cNvPr>
            <p:cNvGrpSpPr/>
            <p:nvPr/>
          </p:nvGrpSpPr>
          <p:grpSpPr>
            <a:xfrm>
              <a:off x="0" y="0"/>
              <a:ext cx="4887006" cy="933939"/>
              <a:chOff x="0" y="0"/>
              <a:chExt cx="1357502" cy="259427"/>
            </a:xfrm>
          </p:grpSpPr>
          <p:sp>
            <p:nvSpPr>
              <p:cNvPr id="45" name="Freeform 16">
                <a:extLst>
                  <a:ext uri="{FF2B5EF4-FFF2-40B4-BE49-F238E27FC236}">
                    <a16:creationId xmlns:a16="http://schemas.microsoft.com/office/drawing/2014/main" id="{8F979E9D-76BF-804B-8AEE-0F368E0995CF}"/>
                  </a:ext>
                </a:extLst>
              </p:cNvPr>
              <p:cNvSpPr/>
              <p:nvPr/>
            </p:nvSpPr>
            <p:spPr>
              <a:xfrm>
                <a:off x="0" y="0"/>
                <a:ext cx="1357502" cy="259427"/>
              </a:xfrm>
              <a:custGeom>
                <a:avLst/>
                <a:gdLst/>
                <a:ahLst/>
                <a:cxnLst/>
                <a:rect l="l" t="t" r="r" b="b"/>
                <a:pathLst>
                  <a:path w="1357502" h="259427">
                    <a:moveTo>
                      <a:pt x="50694" y="0"/>
                    </a:moveTo>
                    <a:lnTo>
                      <a:pt x="1306808" y="0"/>
                    </a:lnTo>
                    <a:cubicBezTo>
                      <a:pt x="1320253" y="0"/>
                      <a:pt x="1333147" y="5341"/>
                      <a:pt x="1342654" y="14848"/>
                    </a:cubicBezTo>
                    <a:cubicBezTo>
                      <a:pt x="1352161" y="24355"/>
                      <a:pt x="1357502" y="37249"/>
                      <a:pt x="1357502" y="50694"/>
                    </a:cubicBezTo>
                    <a:lnTo>
                      <a:pt x="1357502" y="208734"/>
                    </a:lnTo>
                    <a:cubicBezTo>
                      <a:pt x="1357502" y="236731"/>
                      <a:pt x="1334805" y="259427"/>
                      <a:pt x="1306808" y="259427"/>
                    </a:cubicBezTo>
                    <a:lnTo>
                      <a:pt x="50694" y="259427"/>
                    </a:lnTo>
                    <a:cubicBezTo>
                      <a:pt x="37249" y="259427"/>
                      <a:pt x="24355" y="254086"/>
                      <a:pt x="14848" y="244579"/>
                    </a:cubicBezTo>
                    <a:cubicBezTo>
                      <a:pt x="5341" y="235073"/>
                      <a:pt x="0" y="222178"/>
                      <a:pt x="0" y="208734"/>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46" name="TextBox 17">
                <a:extLst>
                  <a:ext uri="{FF2B5EF4-FFF2-40B4-BE49-F238E27FC236}">
                    <a16:creationId xmlns:a16="http://schemas.microsoft.com/office/drawing/2014/main" id="{20E15B0E-F864-CA4F-A993-062EAA37049D}"/>
                  </a:ext>
                </a:extLst>
              </p:cNvPr>
              <p:cNvSpPr txBox="1"/>
              <p:nvPr/>
            </p:nvSpPr>
            <p:spPr>
              <a:xfrm>
                <a:off x="0" y="19050"/>
                <a:ext cx="1357502" cy="240377"/>
              </a:xfrm>
              <a:prstGeom prst="rect">
                <a:avLst/>
              </a:prstGeom>
            </p:spPr>
            <p:txBody>
              <a:bodyPr lIns="50800" tIns="50800" rIns="50800" bIns="50800" rtlCol="0" anchor="ctr"/>
              <a:lstStyle/>
              <a:p>
                <a:pPr algn="ctr">
                  <a:lnSpc>
                    <a:spcPts val="1555"/>
                  </a:lnSpc>
                </a:pPr>
                <a:endParaRPr lang="es-419" sz="1300" dirty="0"/>
              </a:p>
            </p:txBody>
          </p:sp>
        </p:grpSp>
        <p:grpSp>
          <p:nvGrpSpPr>
            <p:cNvPr id="42" name="Group 18">
              <a:extLst>
                <a:ext uri="{FF2B5EF4-FFF2-40B4-BE49-F238E27FC236}">
                  <a16:creationId xmlns:a16="http://schemas.microsoft.com/office/drawing/2014/main" id="{245DA81E-B383-BE4C-A474-669D7A6EF9FD}"/>
                </a:ext>
              </a:extLst>
            </p:cNvPr>
            <p:cNvGrpSpPr/>
            <p:nvPr/>
          </p:nvGrpSpPr>
          <p:grpSpPr>
            <a:xfrm>
              <a:off x="-29790" y="-25186"/>
              <a:ext cx="4887006" cy="1151828"/>
              <a:chOff x="-45051" y="-6996"/>
              <a:chExt cx="1357502" cy="319952"/>
            </a:xfrm>
          </p:grpSpPr>
          <p:sp>
            <p:nvSpPr>
              <p:cNvPr id="43" name="Freeform 19">
                <a:extLst>
                  <a:ext uri="{FF2B5EF4-FFF2-40B4-BE49-F238E27FC236}">
                    <a16:creationId xmlns:a16="http://schemas.microsoft.com/office/drawing/2014/main" id="{5F491DB8-0678-394A-952D-A835DAD641C8}"/>
                  </a:ext>
                </a:extLst>
              </p:cNvPr>
              <p:cNvSpPr/>
              <p:nvPr/>
            </p:nvSpPr>
            <p:spPr>
              <a:xfrm>
                <a:off x="0" y="0"/>
                <a:ext cx="1294242" cy="312956"/>
              </a:xfrm>
              <a:custGeom>
                <a:avLst/>
                <a:gdLst/>
                <a:ahLst/>
                <a:cxnLst/>
                <a:rect l="l" t="t" r="r" b="b"/>
                <a:pathLst>
                  <a:path w="1294242" h="312956">
                    <a:moveTo>
                      <a:pt x="0" y="0"/>
                    </a:moveTo>
                    <a:lnTo>
                      <a:pt x="1294242" y="0"/>
                    </a:lnTo>
                    <a:lnTo>
                      <a:pt x="1294242" y="312956"/>
                    </a:lnTo>
                    <a:lnTo>
                      <a:pt x="0" y="312956"/>
                    </a:lnTo>
                    <a:close/>
                  </a:path>
                </a:pathLst>
              </a:custGeom>
            </p:spPr>
          </p:sp>
          <p:sp>
            <p:nvSpPr>
              <p:cNvPr id="44" name="TextBox 20">
                <a:extLst>
                  <a:ext uri="{FF2B5EF4-FFF2-40B4-BE49-F238E27FC236}">
                    <a16:creationId xmlns:a16="http://schemas.microsoft.com/office/drawing/2014/main" id="{E975F0B5-5A7B-E44F-95AB-1CB3476F867E}"/>
                  </a:ext>
                </a:extLst>
              </p:cNvPr>
              <p:cNvSpPr txBox="1"/>
              <p:nvPr/>
            </p:nvSpPr>
            <p:spPr>
              <a:xfrm>
                <a:off x="-45051" y="-6996"/>
                <a:ext cx="1357502" cy="312956"/>
              </a:xfrm>
              <a:prstGeom prst="rect">
                <a:avLst/>
              </a:prstGeom>
            </p:spPr>
            <p:txBody>
              <a:bodyPr lIns="50800" tIns="50800" rIns="50800" bIns="50800" rtlCol="0" anchor="ctr"/>
              <a:lstStyle/>
              <a:p>
                <a:pPr marL="182563" indent="-103188" algn="just">
                  <a:lnSpc>
                    <a:spcPct val="110000"/>
                  </a:lnSpc>
                  <a:buFont typeface="Arial" panose="020B0604020202020204" pitchFamily="34" charset="0"/>
                  <a:buChar char="•"/>
                </a:pPr>
                <a:r>
                  <a:rPr lang="es-419" sz="1300" b="1" dirty="0">
                    <a:solidFill>
                      <a:srgbClr val="2F5496"/>
                    </a:solidFill>
                    <a:latin typeface="Century Gothic Paneuropean Bold"/>
                    <a:ea typeface="Century Gothic Paneuropean Bold"/>
                    <a:cs typeface="Century Gothic Paneuropean Bold"/>
                    <a:sym typeface="Century Gothic Paneuropean"/>
                  </a:rPr>
                  <a:t>83% de exportaciones manufactureras</a:t>
                </a:r>
                <a:r>
                  <a:rPr lang="es-419" sz="1300" dirty="0">
                    <a:solidFill>
                      <a:srgbClr val="000000"/>
                    </a:solidFill>
                    <a:latin typeface="Century Gothic Paneuropean"/>
                    <a:ea typeface="Century Gothic Paneuropean"/>
                    <a:cs typeface="Century Gothic Paneuropean"/>
                    <a:sym typeface="Century Gothic Paneuropean"/>
                  </a:rPr>
                  <a:t> entre países miembros.</a:t>
                </a:r>
              </a:p>
              <a:p>
                <a:pPr marL="182563" indent="-103188" algn="just">
                  <a:lnSpc>
                    <a:spcPct val="110000"/>
                  </a:lnSpc>
                  <a:buFont typeface="Arial" panose="020B0604020202020204" pitchFamily="34" charset="0"/>
                  <a:buChar char="•"/>
                </a:pPr>
                <a:r>
                  <a:rPr lang="es-419" sz="1300" b="1" dirty="0">
                    <a:solidFill>
                      <a:srgbClr val="2F5496"/>
                    </a:solidFill>
                    <a:latin typeface="Century Gothic Paneuropean Bold"/>
                    <a:ea typeface="Century Gothic Paneuropean Bold"/>
                    <a:cs typeface="Century Gothic Paneuropean Bold"/>
                    <a:sym typeface="Century Gothic Paneuropean"/>
                  </a:rPr>
                  <a:t>USD1,5 billones </a:t>
                </a:r>
                <a:r>
                  <a:rPr lang="es-419" sz="1300" dirty="0">
                    <a:solidFill>
                      <a:srgbClr val="000000"/>
                    </a:solidFill>
                    <a:latin typeface="Century Gothic Paneuropean"/>
                    <a:ea typeface="Century Gothic Paneuropean"/>
                    <a:cs typeface="Century Gothic Paneuropean"/>
                    <a:sym typeface="Century Gothic Paneuropean"/>
                  </a:rPr>
                  <a:t>de PIB, como Comunidad Andina, permitiendo negociar con otros bloques comerciales.</a:t>
                </a:r>
              </a:p>
            </p:txBody>
          </p:sp>
        </p:grpSp>
      </p:grpSp>
      <p:grpSp>
        <p:nvGrpSpPr>
          <p:cNvPr id="47" name="Group 21">
            <a:extLst>
              <a:ext uri="{FF2B5EF4-FFF2-40B4-BE49-F238E27FC236}">
                <a16:creationId xmlns:a16="http://schemas.microsoft.com/office/drawing/2014/main" id="{C46B7674-A94F-314B-99E3-95569B50CCB4}"/>
              </a:ext>
            </a:extLst>
          </p:cNvPr>
          <p:cNvGrpSpPr/>
          <p:nvPr/>
        </p:nvGrpSpPr>
        <p:grpSpPr>
          <a:xfrm>
            <a:off x="4050847" y="5499392"/>
            <a:ext cx="4303258" cy="820206"/>
            <a:chOff x="0" y="-20772"/>
            <a:chExt cx="4887006" cy="1553688"/>
          </a:xfrm>
        </p:grpSpPr>
        <p:grpSp>
          <p:nvGrpSpPr>
            <p:cNvPr id="48" name="Group 22">
              <a:extLst>
                <a:ext uri="{FF2B5EF4-FFF2-40B4-BE49-F238E27FC236}">
                  <a16:creationId xmlns:a16="http://schemas.microsoft.com/office/drawing/2014/main" id="{B6134DC7-0AE8-EA44-A228-75FFB24B7684}"/>
                </a:ext>
              </a:extLst>
            </p:cNvPr>
            <p:cNvGrpSpPr/>
            <p:nvPr/>
          </p:nvGrpSpPr>
          <p:grpSpPr>
            <a:xfrm>
              <a:off x="0" y="0"/>
              <a:ext cx="4887006" cy="1532916"/>
              <a:chOff x="0" y="0"/>
              <a:chExt cx="1357502" cy="425810"/>
            </a:xfrm>
          </p:grpSpPr>
          <p:sp>
            <p:nvSpPr>
              <p:cNvPr id="52" name="Freeform 23">
                <a:extLst>
                  <a:ext uri="{FF2B5EF4-FFF2-40B4-BE49-F238E27FC236}">
                    <a16:creationId xmlns:a16="http://schemas.microsoft.com/office/drawing/2014/main" id="{A12B7FB5-E5E8-864D-B2BB-25C7774DC77B}"/>
                  </a:ext>
                </a:extLst>
              </p:cNvPr>
              <p:cNvSpPr/>
              <p:nvPr/>
            </p:nvSpPr>
            <p:spPr>
              <a:xfrm>
                <a:off x="0" y="0"/>
                <a:ext cx="1357502" cy="425810"/>
              </a:xfrm>
              <a:custGeom>
                <a:avLst/>
                <a:gdLst/>
                <a:ahLst/>
                <a:cxnLst/>
                <a:rect l="l" t="t" r="r" b="b"/>
                <a:pathLst>
                  <a:path w="1357502" h="425810">
                    <a:moveTo>
                      <a:pt x="50694" y="0"/>
                    </a:moveTo>
                    <a:lnTo>
                      <a:pt x="1306808" y="0"/>
                    </a:lnTo>
                    <a:cubicBezTo>
                      <a:pt x="1320253" y="0"/>
                      <a:pt x="1333147" y="5341"/>
                      <a:pt x="1342654" y="14848"/>
                    </a:cubicBezTo>
                    <a:cubicBezTo>
                      <a:pt x="1352161" y="24355"/>
                      <a:pt x="1357502" y="37249"/>
                      <a:pt x="1357502" y="50694"/>
                    </a:cubicBezTo>
                    <a:lnTo>
                      <a:pt x="1357502" y="375116"/>
                    </a:lnTo>
                    <a:cubicBezTo>
                      <a:pt x="1357502" y="403114"/>
                      <a:pt x="1334805" y="425810"/>
                      <a:pt x="1306808" y="425810"/>
                    </a:cubicBezTo>
                    <a:lnTo>
                      <a:pt x="50694" y="425810"/>
                    </a:lnTo>
                    <a:cubicBezTo>
                      <a:pt x="37249" y="425810"/>
                      <a:pt x="24355" y="420469"/>
                      <a:pt x="14848" y="410962"/>
                    </a:cubicBezTo>
                    <a:cubicBezTo>
                      <a:pt x="5341" y="401455"/>
                      <a:pt x="0" y="388561"/>
                      <a:pt x="0" y="375116"/>
                    </a:cubicBezTo>
                    <a:lnTo>
                      <a:pt x="0" y="50694"/>
                    </a:lnTo>
                    <a:cubicBezTo>
                      <a:pt x="0" y="37249"/>
                      <a:pt x="5341" y="24355"/>
                      <a:pt x="14848" y="14848"/>
                    </a:cubicBezTo>
                    <a:cubicBezTo>
                      <a:pt x="24355" y="5341"/>
                      <a:pt x="37249" y="0"/>
                      <a:pt x="50694" y="0"/>
                    </a:cubicBezTo>
                    <a:close/>
                  </a:path>
                </a:pathLst>
              </a:custGeom>
              <a:ln w="9525" cap="rnd">
                <a:solidFill>
                  <a:srgbClr val="BFBFBF"/>
                </a:solidFill>
                <a:prstDash val="solid"/>
                <a:round/>
              </a:ln>
            </p:spPr>
          </p:sp>
          <p:sp>
            <p:nvSpPr>
              <p:cNvPr id="53" name="TextBox 24">
                <a:extLst>
                  <a:ext uri="{FF2B5EF4-FFF2-40B4-BE49-F238E27FC236}">
                    <a16:creationId xmlns:a16="http://schemas.microsoft.com/office/drawing/2014/main" id="{07B49CEB-F2B2-F841-B9C7-FBD42D0E3EAD}"/>
                  </a:ext>
                </a:extLst>
              </p:cNvPr>
              <p:cNvSpPr txBox="1"/>
              <p:nvPr/>
            </p:nvSpPr>
            <p:spPr>
              <a:xfrm>
                <a:off x="0" y="19050"/>
                <a:ext cx="1357502" cy="406760"/>
              </a:xfrm>
              <a:prstGeom prst="rect">
                <a:avLst/>
              </a:prstGeom>
            </p:spPr>
            <p:txBody>
              <a:bodyPr lIns="50800" tIns="50800" rIns="50800" bIns="50800" rtlCol="0" anchor="ctr"/>
              <a:lstStyle/>
              <a:p>
                <a:pPr algn="ctr">
                  <a:lnSpc>
                    <a:spcPts val="1555"/>
                  </a:lnSpc>
                </a:pPr>
                <a:endParaRPr lang="es-419" sz="1300" dirty="0"/>
              </a:p>
            </p:txBody>
          </p:sp>
        </p:grpSp>
        <p:grpSp>
          <p:nvGrpSpPr>
            <p:cNvPr id="49" name="Group 25">
              <a:extLst>
                <a:ext uri="{FF2B5EF4-FFF2-40B4-BE49-F238E27FC236}">
                  <a16:creationId xmlns:a16="http://schemas.microsoft.com/office/drawing/2014/main" id="{470B56E1-B5A1-FC45-AFE2-0DDBB8F59E9E}"/>
                </a:ext>
              </a:extLst>
            </p:cNvPr>
            <p:cNvGrpSpPr/>
            <p:nvPr/>
          </p:nvGrpSpPr>
          <p:grpSpPr>
            <a:xfrm>
              <a:off x="132394" y="-20772"/>
              <a:ext cx="4684578" cy="1553688"/>
              <a:chOff x="0" y="-5770"/>
              <a:chExt cx="1301272" cy="431580"/>
            </a:xfrm>
          </p:grpSpPr>
          <p:sp>
            <p:nvSpPr>
              <p:cNvPr id="50" name="Freeform 26">
                <a:extLst>
                  <a:ext uri="{FF2B5EF4-FFF2-40B4-BE49-F238E27FC236}">
                    <a16:creationId xmlns:a16="http://schemas.microsoft.com/office/drawing/2014/main" id="{1A57F584-0BEB-374B-8283-789B4E1CA25D}"/>
                  </a:ext>
                </a:extLst>
              </p:cNvPr>
              <p:cNvSpPr/>
              <p:nvPr/>
            </p:nvSpPr>
            <p:spPr>
              <a:xfrm>
                <a:off x="0" y="0"/>
                <a:ext cx="1294242" cy="425810"/>
              </a:xfrm>
              <a:custGeom>
                <a:avLst/>
                <a:gdLst/>
                <a:ahLst/>
                <a:cxnLst/>
                <a:rect l="l" t="t" r="r" b="b"/>
                <a:pathLst>
                  <a:path w="1294242" h="425810">
                    <a:moveTo>
                      <a:pt x="0" y="0"/>
                    </a:moveTo>
                    <a:lnTo>
                      <a:pt x="1294242" y="0"/>
                    </a:lnTo>
                    <a:lnTo>
                      <a:pt x="1294242" y="425810"/>
                    </a:lnTo>
                    <a:lnTo>
                      <a:pt x="0" y="425810"/>
                    </a:lnTo>
                    <a:close/>
                  </a:path>
                </a:pathLst>
              </a:custGeom>
            </p:spPr>
          </p:sp>
          <p:sp>
            <p:nvSpPr>
              <p:cNvPr id="51" name="TextBox 27">
                <a:extLst>
                  <a:ext uri="{FF2B5EF4-FFF2-40B4-BE49-F238E27FC236}">
                    <a16:creationId xmlns:a16="http://schemas.microsoft.com/office/drawing/2014/main" id="{5BB22B27-BAF7-E94B-AC0F-1228CD26598C}"/>
                  </a:ext>
                </a:extLst>
              </p:cNvPr>
              <p:cNvSpPr txBox="1"/>
              <p:nvPr/>
            </p:nvSpPr>
            <p:spPr>
              <a:xfrm>
                <a:off x="7030" y="-5770"/>
                <a:ext cx="1294242" cy="431433"/>
              </a:xfrm>
              <a:prstGeom prst="rect">
                <a:avLst/>
              </a:prstGeom>
            </p:spPr>
            <p:txBody>
              <a:bodyPr lIns="50800" tIns="50800" rIns="50800" bIns="50800" rtlCol="0" anchor="ctr"/>
              <a:lstStyle/>
              <a:p>
                <a:pPr marL="198438" indent="-198438" algn="just">
                  <a:lnSpc>
                    <a:spcPct val="110000"/>
                  </a:lnSpc>
                  <a:buFont typeface="Arial" panose="020B0604020202020204" pitchFamily="34" charset="0"/>
                  <a:buChar char="•"/>
                </a:pPr>
                <a:r>
                  <a:rPr lang="es-419" sz="1300" b="1" dirty="0">
                    <a:solidFill>
                      <a:srgbClr val="2F5496"/>
                    </a:solidFill>
                    <a:latin typeface="Century Gothic Paneuropean Bold"/>
                    <a:ea typeface="Century Gothic Paneuropean Bold"/>
                    <a:cs typeface="Century Gothic Paneuropean Bold"/>
                    <a:sym typeface="Century Gothic Paneuropean"/>
                  </a:rPr>
                  <a:t>USD146 millones </a:t>
                </a:r>
                <a:r>
                  <a:rPr lang="es-419" sz="1300" dirty="0">
                    <a:solidFill>
                      <a:srgbClr val="000000"/>
                    </a:solidFill>
                    <a:latin typeface="Century Gothic Paneuropean"/>
                    <a:ea typeface="Century Gothic Paneuropean Bold"/>
                    <a:cs typeface="Century Gothic Paneuropean"/>
                    <a:sym typeface="Century Gothic Paneuropean"/>
                  </a:rPr>
                  <a:t>en exportaciones comerciales de ALADI.</a:t>
                </a:r>
                <a:endParaRPr lang="es-419" sz="1300" dirty="0">
                  <a:solidFill>
                    <a:srgbClr val="000000"/>
                  </a:solidFill>
                  <a:latin typeface="Century Gothic Paneuropean"/>
                  <a:ea typeface="Century Gothic Paneuropean Bold"/>
                  <a:cs typeface="Century Gothic Paneuropean"/>
                  <a:sym typeface="Century Gothic Paneuropean Bold"/>
                </a:endParaRPr>
              </a:p>
            </p:txBody>
          </p:sp>
        </p:grpSp>
      </p:grpSp>
      <p:pic>
        <p:nvPicPr>
          <p:cNvPr id="54" name="Imagen 53">
            <a:extLst>
              <a:ext uri="{FF2B5EF4-FFF2-40B4-BE49-F238E27FC236}">
                <a16:creationId xmlns:a16="http://schemas.microsoft.com/office/drawing/2014/main" id="{CCF4033A-7BC5-5440-A635-4CA42C36E9C5}"/>
              </a:ext>
            </a:extLst>
          </p:cNvPr>
          <p:cNvPicPr>
            <a:picLocks noChangeAspect="1"/>
          </p:cNvPicPr>
          <p:nvPr/>
        </p:nvPicPr>
        <p:blipFill>
          <a:blip r:embed="rId5"/>
          <a:stretch>
            <a:fillRect/>
          </a:stretch>
        </p:blipFill>
        <p:spPr>
          <a:xfrm>
            <a:off x="837082" y="4590171"/>
            <a:ext cx="393191" cy="434887"/>
          </a:xfrm>
          <a:prstGeom prst="rect">
            <a:avLst/>
          </a:prstGeom>
        </p:spPr>
      </p:pic>
      <p:pic>
        <p:nvPicPr>
          <p:cNvPr id="55" name="Imagen 54">
            <a:extLst>
              <a:ext uri="{FF2B5EF4-FFF2-40B4-BE49-F238E27FC236}">
                <a16:creationId xmlns:a16="http://schemas.microsoft.com/office/drawing/2014/main" id="{4A913E0A-81F2-5D4B-B161-AC4255AC9DC5}"/>
              </a:ext>
            </a:extLst>
          </p:cNvPr>
          <p:cNvPicPr>
            <a:picLocks noChangeAspect="1"/>
          </p:cNvPicPr>
          <p:nvPr/>
        </p:nvPicPr>
        <p:blipFill rotWithShape="1">
          <a:blip r:embed="rId6"/>
          <a:srcRect l="18239" r="14632"/>
          <a:stretch/>
        </p:blipFill>
        <p:spPr>
          <a:xfrm>
            <a:off x="821626" y="5486052"/>
            <a:ext cx="427574" cy="439070"/>
          </a:xfrm>
          <a:prstGeom prst="rect">
            <a:avLst/>
          </a:prstGeom>
        </p:spPr>
      </p:pic>
      <p:sp>
        <p:nvSpPr>
          <p:cNvPr id="58" name="TextBox 8">
            <a:extLst>
              <a:ext uri="{FF2B5EF4-FFF2-40B4-BE49-F238E27FC236}">
                <a16:creationId xmlns:a16="http://schemas.microsoft.com/office/drawing/2014/main" id="{20FC4FC2-65ED-404A-9F6E-64C6706804A5}"/>
              </a:ext>
            </a:extLst>
          </p:cNvPr>
          <p:cNvSpPr txBox="1"/>
          <p:nvPr/>
        </p:nvSpPr>
        <p:spPr>
          <a:xfrm>
            <a:off x="5654180" y="1181486"/>
            <a:ext cx="1107347" cy="314776"/>
          </a:xfrm>
          <a:prstGeom prst="rect">
            <a:avLst/>
          </a:prstGeom>
          <a:solidFill>
            <a:srgbClr val="1F4E79"/>
          </a:solidFill>
        </p:spPr>
        <p:txBody>
          <a:bodyPr lIns="50800" tIns="50800" rIns="50800" bIns="50800" rtlCol="0" anchor="ctr"/>
          <a:lstStyle/>
          <a:p>
            <a:pPr algn="ctr">
              <a:lnSpc>
                <a:spcPts val="2047"/>
              </a:lnSpc>
            </a:pPr>
            <a:r>
              <a:rPr lang="es-419" sz="1500" b="1" dirty="0">
                <a:solidFill>
                  <a:srgbClr val="FFFFFF"/>
                </a:solidFill>
                <a:latin typeface="Century Gothic Paneuropean Bold"/>
                <a:ea typeface="Century Gothic Paneuropean Bold"/>
                <a:cs typeface="Century Gothic Paneuropean Bold"/>
                <a:sym typeface="Century Gothic Paneuropean Bold"/>
              </a:rPr>
              <a:t>impactos</a:t>
            </a:r>
          </a:p>
        </p:txBody>
      </p:sp>
      <p:sp>
        <p:nvSpPr>
          <p:cNvPr id="61" name="TextBox 8">
            <a:extLst>
              <a:ext uri="{FF2B5EF4-FFF2-40B4-BE49-F238E27FC236}">
                <a16:creationId xmlns:a16="http://schemas.microsoft.com/office/drawing/2014/main" id="{ADEF2FD9-DDB6-6A40-9016-7158BAFE1FF3}"/>
              </a:ext>
            </a:extLst>
          </p:cNvPr>
          <p:cNvSpPr txBox="1"/>
          <p:nvPr/>
        </p:nvSpPr>
        <p:spPr>
          <a:xfrm>
            <a:off x="4569571" y="606366"/>
            <a:ext cx="3965688" cy="373926"/>
          </a:xfrm>
          <a:prstGeom prst="rect">
            <a:avLst/>
          </a:prstGeom>
          <a:noFill/>
        </p:spPr>
        <p:txBody>
          <a:bodyPr lIns="50800" tIns="50800" rIns="50800" bIns="50800" rtlCol="0" anchor="ctr"/>
          <a:lstStyle>
            <a:defPPr>
              <a:defRPr lang="en-US"/>
            </a:defPPr>
            <a:lvl1pPr>
              <a:lnSpc>
                <a:spcPts val="2047"/>
              </a:lnSpc>
              <a:defRPr sz="1706" b="1">
                <a:solidFill>
                  <a:srgbClr val="FFFFFF"/>
                </a:solidFill>
                <a:latin typeface="Century Gothic Paneuropean Bold"/>
                <a:ea typeface="Century Gothic Paneuropean Bold"/>
                <a:cs typeface="Century Gothic Paneuropean Bold"/>
              </a:defRPr>
            </a:lvl1pPr>
          </a:lstStyle>
          <a:p>
            <a:pPr algn="r"/>
            <a:r>
              <a:rPr lang="es-419" sz="2000" dirty="0">
                <a:solidFill>
                  <a:schemeClr val="tx1"/>
                </a:solidFill>
                <a:latin typeface="+mn-lt"/>
                <a:sym typeface="Century Gothic Paneuropean Bold"/>
              </a:rPr>
              <a:t>OEI.04 INCREMENTAR EN 50% LAS EXPORTACIONES CON VALOR AGREGADO</a:t>
            </a:r>
          </a:p>
        </p:txBody>
      </p:sp>
    </p:spTree>
    <p:extLst>
      <p:ext uri="{BB962C8B-B14F-4D97-AF65-F5344CB8AC3E}">
        <p14:creationId xmlns:p14="http://schemas.microsoft.com/office/powerpoint/2010/main" val="386748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F1090FBB-DA70-CB4F-4986-1E73156D255E}"/>
            </a:ext>
          </a:extLst>
        </p:cNvPr>
        <p:cNvGrpSpPr/>
        <p:nvPr/>
      </p:nvGrpSpPr>
      <p:grpSpPr>
        <a:xfrm>
          <a:off x="0" y="0"/>
          <a:ext cx="0" cy="0"/>
          <a:chOff x="0" y="0"/>
          <a:chExt cx="0" cy="0"/>
        </a:xfrm>
      </p:grpSpPr>
      <p:sp>
        <p:nvSpPr>
          <p:cNvPr id="14" name="Google Shape;96;g3dfc0067c72_15_33">
            <a:extLst>
              <a:ext uri="{FF2B5EF4-FFF2-40B4-BE49-F238E27FC236}">
                <a16:creationId xmlns:a16="http://schemas.microsoft.com/office/drawing/2014/main" id="{97EDE9A7-7707-8747-A060-7C34BE6098F8}"/>
              </a:ext>
            </a:extLst>
          </p:cNvPr>
          <p:cNvSpPr txBox="1">
            <a:spLocks noGrp="1"/>
          </p:cNvSpPr>
          <p:nvPr>
            <p:ph type="title"/>
          </p:nvPr>
        </p:nvSpPr>
        <p:spPr>
          <a:xfrm>
            <a:off x="4370539" y="342916"/>
            <a:ext cx="4032164" cy="860733"/>
          </a:xfrm>
          <a:prstGeom prst="rect">
            <a:avLst/>
          </a:prstGeom>
          <a:noFill/>
          <a:ln>
            <a:noFill/>
          </a:ln>
        </p:spPr>
        <p:txBody>
          <a:bodyPr spcFirstLastPara="1" vert="horz" wrap="square" lIns="68569" tIns="34275" rIns="68569" bIns="34275" rtlCol="0" anchor="ctr" anchorCtr="0">
            <a:noAutofit/>
          </a:bodyPr>
          <a:lstStyle/>
          <a:p>
            <a:pPr algn="r">
              <a:buClr>
                <a:srgbClr val="7F7F7F"/>
              </a:buClr>
              <a:buSzPts val="2800"/>
            </a:pPr>
            <a:r>
              <a:rPr lang="es-ES" sz="2000" b="1" dirty="0">
                <a:latin typeface="+mn-lt"/>
                <a:ea typeface="Century Gothic"/>
                <a:cs typeface="Century Gothic"/>
                <a:sym typeface="Century Gothic"/>
              </a:rPr>
              <a:t>DIRECCIÓN GENERAL DE SERVICIOS Y CALIDAD INDUSTRIAL - DGSCI</a:t>
            </a:r>
            <a:endParaRPr sz="2000" dirty="0">
              <a:latin typeface="+mn-lt"/>
            </a:endParaRPr>
          </a:p>
        </p:txBody>
      </p:sp>
      <p:grpSp>
        <p:nvGrpSpPr>
          <p:cNvPr id="10" name="Grupo 9">
            <a:extLst>
              <a:ext uri="{FF2B5EF4-FFF2-40B4-BE49-F238E27FC236}">
                <a16:creationId xmlns:a16="http://schemas.microsoft.com/office/drawing/2014/main" id="{F7C7FA05-9DB5-E340-AAC9-6DAAE36E7A5F}"/>
              </a:ext>
            </a:extLst>
          </p:cNvPr>
          <p:cNvGrpSpPr/>
          <p:nvPr/>
        </p:nvGrpSpPr>
        <p:grpSpPr>
          <a:xfrm>
            <a:off x="533761" y="1315994"/>
            <a:ext cx="8377770" cy="4814218"/>
            <a:chOff x="228600" y="1071286"/>
            <a:chExt cx="10057411" cy="6024638"/>
          </a:xfrm>
        </p:grpSpPr>
        <p:grpSp>
          <p:nvGrpSpPr>
            <p:cNvPr id="15" name="Group 33">
              <a:extLst>
                <a:ext uri="{FF2B5EF4-FFF2-40B4-BE49-F238E27FC236}">
                  <a16:creationId xmlns:a16="http://schemas.microsoft.com/office/drawing/2014/main" id="{95984CBB-B112-754E-9492-8CD9EE70885D}"/>
                </a:ext>
              </a:extLst>
            </p:cNvPr>
            <p:cNvGrpSpPr/>
            <p:nvPr/>
          </p:nvGrpSpPr>
          <p:grpSpPr>
            <a:xfrm>
              <a:off x="2218272" y="1071286"/>
              <a:ext cx="5654498" cy="310998"/>
              <a:chOff x="484371" y="105811"/>
              <a:chExt cx="6758939" cy="234061"/>
            </a:xfrm>
          </p:grpSpPr>
          <p:sp>
            <p:nvSpPr>
              <p:cNvPr id="16" name="Freeform 34">
                <a:extLst>
                  <a:ext uri="{FF2B5EF4-FFF2-40B4-BE49-F238E27FC236}">
                    <a16:creationId xmlns:a16="http://schemas.microsoft.com/office/drawing/2014/main" id="{440B063C-4BF8-5041-9885-D2817A28B4C6}"/>
                  </a:ext>
                </a:extLst>
              </p:cNvPr>
              <p:cNvSpPr/>
              <p:nvPr/>
            </p:nvSpPr>
            <p:spPr>
              <a:xfrm>
                <a:off x="484371" y="105811"/>
                <a:ext cx="6758939" cy="234061"/>
              </a:xfrm>
              <a:custGeom>
                <a:avLst/>
                <a:gdLst/>
                <a:ahLst/>
                <a:cxnLst/>
                <a:rect l="l" t="t" r="r" b="b"/>
                <a:pathLst>
                  <a:path w="6758940" h="234061">
                    <a:moveTo>
                      <a:pt x="377825" y="0"/>
                    </a:moveTo>
                    <a:lnTo>
                      <a:pt x="6381115" y="0"/>
                    </a:lnTo>
                    <a:cubicBezTo>
                      <a:pt x="6481318" y="0"/>
                      <a:pt x="6577457" y="12319"/>
                      <a:pt x="6648323" y="34290"/>
                    </a:cubicBezTo>
                    <a:cubicBezTo>
                      <a:pt x="6719189" y="56261"/>
                      <a:pt x="6758940" y="85979"/>
                      <a:pt x="6758940" y="117094"/>
                    </a:cubicBezTo>
                    <a:cubicBezTo>
                      <a:pt x="6758940" y="181737"/>
                      <a:pt x="6589776" y="234061"/>
                      <a:pt x="6381115" y="234061"/>
                    </a:cubicBezTo>
                    <a:lnTo>
                      <a:pt x="377825" y="234061"/>
                    </a:lnTo>
                    <a:cubicBezTo>
                      <a:pt x="277622" y="234061"/>
                      <a:pt x="181483" y="221742"/>
                      <a:pt x="110617" y="199771"/>
                    </a:cubicBezTo>
                    <a:cubicBezTo>
                      <a:pt x="39751" y="177800"/>
                      <a:pt x="0" y="148082"/>
                      <a:pt x="0" y="116967"/>
                    </a:cubicBezTo>
                    <a:cubicBezTo>
                      <a:pt x="0" y="85852"/>
                      <a:pt x="39751" y="56261"/>
                      <a:pt x="110617" y="34290"/>
                    </a:cubicBezTo>
                    <a:cubicBezTo>
                      <a:pt x="181483" y="12319"/>
                      <a:pt x="277622" y="0"/>
                      <a:pt x="377825" y="0"/>
                    </a:cubicBezTo>
                    <a:close/>
                  </a:path>
                </a:pathLst>
              </a:custGeom>
              <a:solidFill>
                <a:srgbClr val="002E58"/>
              </a:solidFill>
            </p:spPr>
          </p:sp>
        </p:grpSp>
        <p:grpSp>
          <p:nvGrpSpPr>
            <p:cNvPr id="17" name="Group 35">
              <a:extLst>
                <a:ext uri="{FF2B5EF4-FFF2-40B4-BE49-F238E27FC236}">
                  <a16:creationId xmlns:a16="http://schemas.microsoft.com/office/drawing/2014/main" id="{50E49C50-DF6D-7A42-A2F9-CDCECCCDF549}"/>
                </a:ext>
              </a:extLst>
            </p:cNvPr>
            <p:cNvGrpSpPr/>
            <p:nvPr/>
          </p:nvGrpSpPr>
          <p:grpSpPr>
            <a:xfrm>
              <a:off x="2338349" y="1143000"/>
              <a:ext cx="5249602" cy="242069"/>
              <a:chOff x="0" y="0"/>
              <a:chExt cx="6999469" cy="322760"/>
            </a:xfrm>
          </p:grpSpPr>
          <p:sp>
            <p:nvSpPr>
              <p:cNvPr id="18" name="Freeform 36">
                <a:extLst>
                  <a:ext uri="{FF2B5EF4-FFF2-40B4-BE49-F238E27FC236}">
                    <a16:creationId xmlns:a16="http://schemas.microsoft.com/office/drawing/2014/main" id="{8693FC43-4AB9-CC49-843C-815D34B91EE4}"/>
                  </a:ext>
                </a:extLst>
              </p:cNvPr>
              <p:cNvSpPr/>
              <p:nvPr/>
            </p:nvSpPr>
            <p:spPr>
              <a:xfrm>
                <a:off x="0" y="0"/>
                <a:ext cx="6759000" cy="278655"/>
              </a:xfrm>
              <a:custGeom>
                <a:avLst/>
                <a:gdLst/>
                <a:ahLst/>
                <a:cxnLst/>
                <a:rect l="l" t="t" r="r" b="b"/>
                <a:pathLst>
                  <a:path w="6759000" h="278655">
                    <a:moveTo>
                      <a:pt x="0" y="0"/>
                    </a:moveTo>
                    <a:lnTo>
                      <a:pt x="6759000" y="0"/>
                    </a:lnTo>
                    <a:lnTo>
                      <a:pt x="6759000" y="278655"/>
                    </a:lnTo>
                    <a:lnTo>
                      <a:pt x="0" y="278655"/>
                    </a:lnTo>
                    <a:close/>
                  </a:path>
                </a:pathLst>
              </a:custGeom>
              <a:blipFill>
                <a:blip r:embed="rId3">
                  <a:alphaModFix amt="0"/>
                </a:blip>
                <a:stretch>
                  <a:fillRect t="-422626" b="-422625"/>
                </a:stretch>
              </a:blipFill>
            </p:spPr>
          </p:sp>
          <p:sp>
            <p:nvSpPr>
              <p:cNvPr id="19" name="TextBox 37">
                <a:extLst>
                  <a:ext uri="{FF2B5EF4-FFF2-40B4-BE49-F238E27FC236}">
                    <a16:creationId xmlns:a16="http://schemas.microsoft.com/office/drawing/2014/main" id="{4099EB59-77C3-A244-AD18-C22CC9251C3D}"/>
                  </a:ext>
                </a:extLst>
              </p:cNvPr>
              <p:cNvSpPr txBox="1"/>
              <p:nvPr/>
            </p:nvSpPr>
            <p:spPr>
              <a:xfrm>
                <a:off x="240464" y="44110"/>
                <a:ext cx="6759005" cy="278650"/>
              </a:xfrm>
              <a:prstGeom prst="rect">
                <a:avLst/>
              </a:prstGeom>
            </p:spPr>
            <p:txBody>
              <a:bodyPr lIns="0" tIns="0" rIns="0" bIns="0" rtlCol="0" anchor="ctr"/>
              <a:lstStyle/>
              <a:p>
                <a:pPr algn="ctr">
                  <a:lnSpc>
                    <a:spcPts val="1036"/>
                  </a:lnSpc>
                </a:pPr>
                <a:r>
                  <a:rPr lang="en-US" sz="960" b="1" i="1" dirty="0">
                    <a:solidFill>
                      <a:srgbClr val="FFFFFF"/>
                    </a:solidFill>
                    <a:latin typeface="Century Gothic Paneuropean Bold Italics"/>
                    <a:ea typeface="Century Gothic Paneuropean Bold Italics"/>
                    <a:cs typeface="Century Gothic Paneuropean Bold Italics"/>
                    <a:sym typeface="Century Gothic Paneuropean Bold Italics"/>
                  </a:rPr>
                  <a:t>OEI.06 REDUCIR EN 20% LA INTENSIDAD ENERGÉTICA INDUSTRIAL  </a:t>
                </a:r>
              </a:p>
            </p:txBody>
          </p:sp>
        </p:grpSp>
        <p:pic>
          <p:nvPicPr>
            <p:cNvPr id="20" name="Imagen 19" descr="C:\Users\alejandra.nuñez\Downloads\ChatGPT Image 12 may 2026, 01_14_47 p.m..png">
              <a:extLst>
                <a:ext uri="{FF2B5EF4-FFF2-40B4-BE49-F238E27FC236}">
                  <a16:creationId xmlns:a16="http://schemas.microsoft.com/office/drawing/2014/main" id="{E40B27BA-0146-6A4A-9334-6E3A17FA3EAE}"/>
                </a:ext>
              </a:extLst>
            </p:cNvPr>
            <p:cNvPicPr/>
            <p:nvPr/>
          </p:nvPicPr>
          <p:blipFill rotWithShape="1">
            <a:blip r:embed="rId4">
              <a:extLst>
                <a:ext uri="{28A0092B-C50C-407E-A947-70E740481C1C}">
                  <a14:useLocalDpi xmlns:a14="http://schemas.microsoft.com/office/drawing/2010/main" val="0"/>
                </a:ext>
              </a:extLst>
            </a:blip>
            <a:srcRect l="6" r="92029" b="83246"/>
            <a:stretch/>
          </p:blipFill>
          <p:spPr bwMode="auto">
            <a:xfrm>
              <a:off x="381000" y="1278308"/>
              <a:ext cx="685800" cy="874103"/>
            </a:xfrm>
            <a:prstGeom prst="roundRect">
              <a:avLst/>
            </a:prstGeom>
            <a:noFill/>
            <a:ln>
              <a:noFill/>
            </a:ln>
          </p:spPr>
        </p:pic>
        <p:pic>
          <p:nvPicPr>
            <p:cNvPr id="21" name="Imagen 20" descr="C:\Users\alejandra.nuñez\Downloads\ChatGPT Image 12 may 2026, 01_14_47 p.m..png">
              <a:extLst>
                <a:ext uri="{FF2B5EF4-FFF2-40B4-BE49-F238E27FC236}">
                  <a16:creationId xmlns:a16="http://schemas.microsoft.com/office/drawing/2014/main" id="{AFE59EA2-8E03-C644-A676-03E10DB0A5E7}"/>
                </a:ext>
              </a:extLst>
            </p:cNvPr>
            <p:cNvPicPr/>
            <p:nvPr/>
          </p:nvPicPr>
          <p:blipFill rotWithShape="1">
            <a:blip r:embed="rId5" cstate="print">
              <a:extLst>
                <a:ext uri="{28A0092B-C50C-407E-A947-70E740481C1C}">
                  <a14:useLocalDpi xmlns:a14="http://schemas.microsoft.com/office/drawing/2010/main" val="0"/>
                </a:ext>
              </a:extLst>
            </a:blip>
            <a:srcRect l="60752" t="1112" r="21625" b="65298"/>
            <a:stretch/>
          </p:blipFill>
          <p:spPr bwMode="auto">
            <a:xfrm>
              <a:off x="5885492" y="1772871"/>
              <a:ext cx="1194699" cy="1164123"/>
            </a:xfrm>
            <a:prstGeom prst="rect">
              <a:avLst/>
            </a:prstGeom>
            <a:noFill/>
            <a:ln>
              <a:noFill/>
            </a:ln>
          </p:spPr>
        </p:pic>
        <p:sp>
          <p:nvSpPr>
            <p:cNvPr id="22" name="Rectángulo 21">
              <a:extLst>
                <a:ext uri="{FF2B5EF4-FFF2-40B4-BE49-F238E27FC236}">
                  <a16:creationId xmlns:a16="http://schemas.microsoft.com/office/drawing/2014/main" id="{3E2A9B65-ABA0-254A-8E72-950DE6AE745F}"/>
                </a:ext>
              </a:extLst>
            </p:cNvPr>
            <p:cNvSpPr/>
            <p:nvPr/>
          </p:nvSpPr>
          <p:spPr>
            <a:xfrm>
              <a:off x="979554" y="1551314"/>
              <a:ext cx="3422789" cy="500708"/>
            </a:xfrm>
            <a:prstGeom prst="rect">
              <a:avLst/>
            </a:prstGeom>
            <a:noFill/>
          </p:spPr>
          <p:txBody>
            <a:bodyPr wrap="none" lIns="91440" tIns="45720" rIns="91440" bIns="45720">
              <a:spAutoFit/>
            </a:bodyPr>
            <a:lstStyle/>
            <a:p>
              <a:pPr algn="ctr"/>
              <a:r>
                <a:rPr lang="es-ES" sz="2000" b="1" dirty="0">
                  <a:ln w="0"/>
                  <a:solidFill>
                    <a:srgbClr val="031C52"/>
                  </a:solidFill>
                  <a:effectLst>
                    <a:outerShdw blurRad="38100" dist="19050" dir="2700000" algn="tl" rotWithShape="0">
                      <a:schemeClr val="dk1">
                        <a:alpha val="40000"/>
                      </a:schemeClr>
                    </a:outerShdw>
                  </a:effectLst>
                </a:rPr>
                <a:t>META ESTRATÉGICA 2026</a:t>
              </a:r>
              <a:endParaRPr lang="es-ES" sz="2000" b="1" cap="none" spc="0" dirty="0">
                <a:ln w="0"/>
                <a:solidFill>
                  <a:srgbClr val="031C52"/>
                </a:solidFill>
                <a:effectLst>
                  <a:outerShdw blurRad="38100" dist="19050" dir="2700000" algn="tl" rotWithShape="0">
                    <a:schemeClr val="dk1">
                      <a:alpha val="40000"/>
                    </a:schemeClr>
                  </a:outerShdw>
                </a:effectLst>
              </a:endParaRPr>
            </a:p>
          </p:txBody>
        </p:sp>
        <p:sp>
          <p:nvSpPr>
            <p:cNvPr id="23" name="Rectángulo 22">
              <a:extLst>
                <a:ext uri="{FF2B5EF4-FFF2-40B4-BE49-F238E27FC236}">
                  <a16:creationId xmlns:a16="http://schemas.microsoft.com/office/drawing/2014/main" id="{6ACA154D-223B-F846-ADA9-0414AC2F81DD}"/>
                </a:ext>
              </a:extLst>
            </p:cNvPr>
            <p:cNvSpPr/>
            <p:nvPr/>
          </p:nvSpPr>
          <p:spPr>
            <a:xfrm>
              <a:off x="979554" y="1954222"/>
              <a:ext cx="6071456" cy="1078446"/>
            </a:xfrm>
            <a:prstGeom prst="rect">
              <a:avLst/>
            </a:prstGeom>
            <a:noFill/>
          </p:spPr>
          <p:txBody>
            <a:bodyPr wrap="square" lIns="91440" tIns="45720" rIns="91440" bIns="45720">
              <a:spAutoFit/>
            </a:bodyPr>
            <a:lstStyle/>
            <a:p>
              <a:r>
                <a:rPr lang="es-ES" sz="2500" b="1" dirty="0">
                  <a:ln w="0"/>
                  <a:solidFill>
                    <a:srgbClr val="031C52"/>
                  </a:solidFill>
                  <a:effectLst>
                    <a:outerShdw blurRad="38100" dist="19050" dir="2700000" algn="tl" rotWithShape="0">
                      <a:schemeClr val="dk1">
                        <a:alpha val="40000"/>
                      </a:schemeClr>
                    </a:outerShdw>
                  </a:effectLst>
                </a:rPr>
                <a:t>REDUCIR 20% LA INTENSIDAD ENERGÉTICA INDUSTRIAL</a:t>
              </a:r>
              <a:endParaRPr lang="es-ES" sz="2500" b="1" cap="none" spc="0" dirty="0">
                <a:ln w="0"/>
                <a:solidFill>
                  <a:srgbClr val="031C52"/>
                </a:solidFill>
                <a:effectLst>
                  <a:outerShdw blurRad="38100" dist="19050" dir="2700000" algn="tl" rotWithShape="0">
                    <a:schemeClr val="dk1">
                      <a:alpha val="40000"/>
                    </a:schemeClr>
                  </a:outerShdw>
                </a:effectLst>
              </a:endParaRPr>
            </a:p>
          </p:txBody>
        </p:sp>
        <p:pic>
          <p:nvPicPr>
            <p:cNvPr id="24" name="Imagen 23">
              <a:extLst>
                <a:ext uri="{FF2B5EF4-FFF2-40B4-BE49-F238E27FC236}">
                  <a16:creationId xmlns:a16="http://schemas.microsoft.com/office/drawing/2014/main" id="{9101D7AC-A7DB-E440-B6C0-2EE8590314CC}"/>
                </a:ext>
              </a:extLst>
            </p:cNvPr>
            <p:cNvPicPr>
              <a:picLocks noChangeAspect="1"/>
            </p:cNvPicPr>
            <p:nvPr/>
          </p:nvPicPr>
          <p:blipFill>
            <a:blip r:embed="rId6"/>
            <a:stretch>
              <a:fillRect/>
            </a:stretch>
          </p:blipFill>
          <p:spPr>
            <a:xfrm>
              <a:off x="7214688" y="1910740"/>
              <a:ext cx="615797" cy="919100"/>
            </a:xfrm>
            <a:prstGeom prst="rect">
              <a:avLst/>
            </a:prstGeom>
          </p:spPr>
        </p:pic>
        <p:sp>
          <p:nvSpPr>
            <p:cNvPr id="25" name="Rectángulo 24">
              <a:extLst>
                <a:ext uri="{FF2B5EF4-FFF2-40B4-BE49-F238E27FC236}">
                  <a16:creationId xmlns:a16="http://schemas.microsoft.com/office/drawing/2014/main" id="{DB4D8187-9ECD-804A-BB3F-D90F364484A4}"/>
                </a:ext>
              </a:extLst>
            </p:cNvPr>
            <p:cNvSpPr/>
            <p:nvPr/>
          </p:nvSpPr>
          <p:spPr>
            <a:xfrm>
              <a:off x="7872770" y="1537927"/>
              <a:ext cx="1804816" cy="1771734"/>
            </a:xfrm>
            <a:prstGeom prst="rect">
              <a:avLst/>
            </a:prstGeom>
            <a:noFill/>
          </p:spPr>
          <p:txBody>
            <a:bodyPr wrap="square" lIns="91440" tIns="45720" rIns="91440" bIns="45720">
              <a:spAutoFit/>
            </a:bodyPr>
            <a:lstStyle/>
            <a:p>
              <a:pPr algn="ctr"/>
              <a:r>
                <a:rPr lang="es-ES" sz="4400" b="1" dirty="0">
                  <a:ln w="0"/>
                  <a:solidFill>
                    <a:srgbClr val="045604"/>
                  </a:solidFill>
                  <a:effectLst>
                    <a:outerShdw blurRad="38100" dist="19050" dir="2700000" algn="tl" rotWithShape="0">
                      <a:schemeClr val="dk1">
                        <a:alpha val="40000"/>
                      </a:schemeClr>
                    </a:outerShdw>
                  </a:effectLst>
                </a:rPr>
                <a:t>-20% </a:t>
              </a:r>
              <a:r>
                <a:rPr lang="es-ES" sz="1400" b="1" dirty="0">
                  <a:ln w="0"/>
                  <a:solidFill>
                    <a:srgbClr val="045604"/>
                  </a:solidFill>
                  <a:effectLst>
                    <a:outerShdw blurRad="38100" dist="19050" dir="2700000" algn="tl" rotWithShape="0">
                      <a:schemeClr val="dk1">
                        <a:alpha val="40000"/>
                      </a:schemeClr>
                    </a:outerShdw>
                  </a:effectLst>
                </a:rPr>
                <a:t>INTENSIDAD ENERGÉTICA INDUSTRIAL</a:t>
              </a:r>
              <a:r>
                <a:rPr lang="es-ES" sz="1400" b="1" dirty="0">
                  <a:ln w="0"/>
                  <a:solidFill>
                    <a:srgbClr val="031C52"/>
                  </a:solidFill>
                  <a:effectLst>
                    <a:outerShdw blurRad="38100" dist="19050" dir="2700000" algn="tl" rotWithShape="0">
                      <a:schemeClr val="dk1">
                        <a:alpha val="40000"/>
                      </a:schemeClr>
                    </a:outerShdw>
                  </a:effectLst>
                </a:rPr>
                <a:t> </a:t>
              </a:r>
              <a:endParaRPr lang="es-ES" sz="2800" b="1" dirty="0">
                <a:ln w="0"/>
                <a:solidFill>
                  <a:srgbClr val="031C52"/>
                </a:solidFill>
                <a:effectLst>
                  <a:outerShdw blurRad="38100" dist="19050" dir="2700000" algn="tl" rotWithShape="0">
                    <a:schemeClr val="dk1">
                      <a:alpha val="40000"/>
                    </a:schemeClr>
                  </a:outerShdw>
                </a:effectLst>
              </a:endParaRPr>
            </a:p>
          </p:txBody>
        </p:sp>
        <p:sp>
          <p:nvSpPr>
            <p:cNvPr id="26" name="Rectángulo 25">
              <a:extLst>
                <a:ext uri="{FF2B5EF4-FFF2-40B4-BE49-F238E27FC236}">
                  <a16:creationId xmlns:a16="http://schemas.microsoft.com/office/drawing/2014/main" id="{4C046C04-D9BB-204B-B892-2AE2930AD57D}"/>
                </a:ext>
              </a:extLst>
            </p:cNvPr>
            <p:cNvSpPr/>
            <p:nvPr/>
          </p:nvSpPr>
          <p:spPr>
            <a:xfrm>
              <a:off x="773784" y="3276077"/>
              <a:ext cx="4760149" cy="338555"/>
            </a:xfrm>
            <a:prstGeom prst="rect">
              <a:avLst/>
            </a:prstGeom>
            <a:noFill/>
          </p:spPr>
          <p:txBody>
            <a:bodyPr wrap="none" lIns="91440" tIns="45720" rIns="91440" bIns="45720">
              <a:spAutoFit/>
            </a:bodyPr>
            <a:lstStyle/>
            <a:p>
              <a:pPr algn="ctr"/>
              <a:r>
                <a:rPr lang="es-ES" sz="1600" b="0" cap="none" spc="0" dirty="0">
                  <a:ln w="0"/>
                  <a:solidFill>
                    <a:schemeClr val="tx1"/>
                  </a:solidFill>
                  <a:effectLst>
                    <a:outerShdw blurRad="38100" dist="19050" dir="2700000" algn="tl" rotWithShape="0">
                      <a:schemeClr val="dk1">
                        <a:alpha val="40000"/>
                      </a:schemeClr>
                    </a:outerShdw>
                  </a:effectLst>
                </a:rPr>
                <a:t>Más eficiencia. Más competitividad. </a:t>
              </a:r>
              <a:r>
                <a:rPr lang="es-ES" sz="1600" dirty="0">
                  <a:ln w="0"/>
                  <a:effectLst>
                    <a:outerShdw blurRad="38100" dist="19050" dir="2700000" algn="tl" rotWithShape="0">
                      <a:schemeClr val="dk1">
                        <a:alpha val="40000"/>
                      </a:schemeClr>
                    </a:outerShdw>
                  </a:effectLst>
                </a:rPr>
                <a:t>Más sostenibilidad</a:t>
              </a:r>
              <a:endParaRPr lang="es-ES" sz="1600" b="0" cap="none" spc="0" dirty="0">
                <a:ln w="0"/>
                <a:solidFill>
                  <a:schemeClr val="tx1"/>
                </a:solidFill>
                <a:effectLst>
                  <a:outerShdw blurRad="38100" dist="19050" dir="2700000" algn="tl" rotWithShape="0">
                    <a:schemeClr val="dk1">
                      <a:alpha val="40000"/>
                    </a:schemeClr>
                  </a:outerShdw>
                </a:effectLst>
              </a:endParaRPr>
            </a:p>
          </p:txBody>
        </p:sp>
        <p:grpSp>
          <p:nvGrpSpPr>
            <p:cNvPr id="27" name="Grupo 26">
              <a:extLst>
                <a:ext uri="{FF2B5EF4-FFF2-40B4-BE49-F238E27FC236}">
                  <a16:creationId xmlns:a16="http://schemas.microsoft.com/office/drawing/2014/main" id="{E20B1E09-4075-DB40-A7DD-F1C48673E087}"/>
                </a:ext>
              </a:extLst>
            </p:cNvPr>
            <p:cNvGrpSpPr/>
            <p:nvPr/>
          </p:nvGrpSpPr>
          <p:grpSpPr>
            <a:xfrm>
              <a:off x="459863" y="3821853"/>
              <a:ext cx="8833469" cy="427846"/>
              <a:chOff x="459863" y="3821853"/>
              <a:chExt cx="8833469" cy="427846"/>
            </a:xfrm>
          </p:grpSpPr>
          <p:pic>
            <p:nvPicPr>
              <p:cNvPr id="28" name="Imagen 27" descr="C:\Users\alejandra.nuñez\Downloads\ChatGPT Image 12 may 2026, 01_14_47 p.m..png">
                <a:extLst>
                  <a:ext uri="{FF2B5EF4-FFF2-40B4-BE49-F238E27FC236}">
                    <a16:creationId xmlns:a16="http://schemas.microsoft.com/office/drawing/2014/main" id="{C71D7FBC-0815-FA4E-96A6-CF1FD0227E94}"/>
                  </a:ext>
                </a:extLst>
              </p:cNvPr>
              <p:cNvPicPr/>
              <p:nvPr/>
            </p:nvPicPr>
            <p:blipFill rotWithShape="1">
              <a:blip r:embed="rId4">
                <a:extLst>
                  <a:ext uri="{28A0092B-C50C-407E-A947-70E740481C1C}">
                    <a14:useLocalDpi xmlns:a14="http://schemas.microsoft.com/office/drawing/2010/main" val="0"/>
                  </a:ext>
                </a:extLst>
              </a:blip>
              <a:srcRect t="40683" b="51117"/>
              <a:stretch/>
            </p:blipFill>
            <p:spPr bwMode="auto">
              <a:xfrm>
                <a:off x="459863" y="3821853"/>
                <a:ext cx="8833469" cy="427846"/>
              </a:xfrm>
              <a:prstGeom prst="rect">
                <a:avLst/>
              </a:prstGeom>
              <a:noFill/>
              <a:ln>
                <a:noFill/>
              </a:ln>
            </p:spPr>
          </p:pic>
          <p:sp>
            <p:nvSpPr>
              <p:cNvPr id="29" name="Rectángulo 28">
                <a:extLst>
                  <a:ext uri="{FF2B5EF4-FFF2-40B4-BE49-F238E27FC236}">
                    <a16:creationId xmlns:a16="http://schemas.microsoft.com/office/drawing/2014/main" id="{F0D97C5C-D3AF-DF4E-A072-3F536B21D7BF}"/>
                  </a:ext>
                </a:extLst>
              </p:cNvPr>
              <p:cNvSpPr/>
              <p:nvPr/>
            </p:nvSpPr>
            <p:spPr>
              <a:xfrm>
                <a:off x="3276600" y="3886200"/>
                <a:ext cx="3297694" cy="316817"/>
              </a:xfrm>
              <a:prstGeom prst="rect">
                <a:avLst/>
              </a:prstGeom>
              <a:solidFill>
                <a:srgbClr val="002055"/>
              </a:solidFill>
              <a:ln>
                <a:solidFill>
                  <a:srgbClr val="031C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0" name="Rectángulo 29">
              <a:extLst>
                <a:ext uri="{FF2B5EF4-FFF2-40B4-BE49-F238E27FC236}">
                  <a16:creationId xmlns:a16="http://schemas.microsoft.com/office/drawing/2014/main" id="{995B7624-BAB8-C945-9928-7DD612441350}"/>
                </a:ext>
              </a:extLst>
            </p:cNvPr>
            <p:cNvSpPr/>
            <p:nvPr/>
          </p:nvSpPr>
          <p:spPr>
            <a:xfrm>
              <a:off x="3361215" y="3785966"/>
              <a:ext cx="3262294" cy="500708"/>
            </a:xfrm>
            <a:prstGeom prst="rect">
              <a:avLst/>
            </a:prstGeom>
            <a:noFill/>
          </p:spPr>
          <p:txBody>
            <a:bodyPr wrap="none" lIns="91440" tIns="45720" rIns="91440" bIns="45720">
              <a:spAutoFit/>
            </a:bodyPr>
            <a:lstStyle/>
            <a:p>
              <a:pPr algn="ctr"/>
              <a:r>
                <a:rPr lang="es-ES" sz="2000" b="1" dirty="0">
                  <a:ln w="0">
                    <a:solidFill>
                      <a:schemeClr val="bg1"/>
                    </a:solidFill>
                  </a:ln>
                  <a:solidFill>
                    <a:schemeClr val="bg1"/>
                  </a:solidFill>
                  <a:effectLst>
                    <a:outerShdw blurRad="38100" dist="19050" dir="2700000" algn="tl" rotWithShape="0">
                      <a:schemeClr val="dk1">
                        <a:alpha val="40000"/>
                      </a:schemeClr>
                    </a:outerShdw>
                  </a:effectLst>
                </a:rPr>
                <a:t>4 LÍNEAS ESTRATÉGICAS</a:t>
              </a:r>
              <a:endParaRPr lang="es-ES" sz="2000" b="1" cap="none" spc="0" dirty="0">
                <a:ln w="0">
                  <a:solidFill>
                    <a:schemeClr val="bg1"/>
                  </a:solidFill>
                </a:ln>
                <a:solidFill>
                  <a:schemeClr val="bg1"/>
                </a:solidFill>
                <a:effectLst>
                  <a:outerShdw blurRad="38100" dist="19050" dir="2700000" algn="tl" rotWithShape="0">
                    <a:schemeClr val="dk1">
                      <a:alpha val="40000"/>
                    </a:schemeClr>
                  </a:outerShdw>
                </a:effectLst>
              </a:endParaRPr>
            </a:p>
          </p:txBody>
        </p:sp>
        <p:pic>
          <p:nvPicPr>
            <p:cNvPr id="31" name="Imagen 30" descr="C:\Users\alejandra.nuñez\Downloads\ChatGPT Image 12 may 2026, 01_14_47 p.m..png">
              <a:extLst>
                <a:ext uri="{FF2B5EF4-FFF2-40B4-BE49-F238E27FC236}">
                  <a16:creationId xmlns:a16="http://schemas.microsoft.com/office/drawing/2014/main" id="{5A964194-CC6E-4C43-9141-6BA9A4603233}"/>
                </a:ext>
              </a:extLst>
            </p:cNvPr>
            <p:cNvPicPr/>
            <p:nvPr/>
          </p:nvPicPr>
          <p:blipFill rotWithShape="1">
            <a:blip r:embed="rId4">
              <a:extLst>
                <a:ext uri="{28A0092B-C50C-407E-A947-70E740481C1C}">
                  <a14:useLocalDpi xmlns:a14="http://schemas.microsoft.com/office/drawing/2010/main" val="0"/>
                </a:ext>
              </a:extLst>
            </a:blip>
            <a:srcRect l="994" t="52649" r="90156" b="30301"/>
            <a:stretch/>
          </p:blipFill>
          <p:spPr bwMode="auto">
            <a:xfrm>
              <a:off x="228600" y="4365330"/>
              <a:ext cx="750954" cy="946584"/>
            </a:xfrm>
            <a:prstGeom prst="flowChartConnector">
              <a:avLst/>
            </a:prstGeom>
            <a:noFill/>
            <a:ln>
              <a:noFill/>
            </a:ln>
          </p:spPr>
        </p:pic>
        <p:sp>
          <p:nvSpPr>
            <p:cNvPr id="33" name="Rectángulo 32">
              <a:extLst>
                <a:ext uri="{FF2B5EF4-FFF2-40B4-BE49-F238E27FC236}">
                  <a16:creationId xmlns:a16="http://schemas.microsoft.com/office/drawing/2014/main" id="{0E4D479F-002B-004B-9826-EF0E504EE04C}"/>
                </a:ext>
              </a:extLst>
            </p:cNvPr>
            <p:cNvSpPr/>
            <p:nvPr/>
          </p:nvSpPr>
          <p:spPr>
            <a:xfrm>
              <a:off x="960970" y="4331101"/>
              <a:ext cx="1587275" cy="1733219"/>
            </a:xfrm>
            <a:prstGeom prst="rect">
              <a:avLst/>
            </a:prstGeom>
            <a:noFill/>
          </p:spPr>
          <p:txBody>
            <a:bodyPr wrap="square" lIns="91440" tIns="45720" rIns="91440" bIns="45720">
              <a:spAutoFit/>
            </a:bodyPr>
            <a:lstStyle/>
            <a:p>
              <a:r>
                <a:rPr lang="es-ES" sz="2400" b="1" dirty="0">
                  <a:ln w="0"/>
                  <a:solidFill>
                    <a:srgbClr val="045604"/>
                  </a:solidFill>
                  <a:effectLst>
                    <a:outerShdw blurRad="38100" dist="19050" dir="2700000" algn="tl" rotWithShape="0">
                      <a:schemeClr val="dk1">
                        <a:alpha val="40000"/>
                      </a:schemeClr>
                    </a:outerShdw>
                  </a:effectLst>
                </a:rPr>
                <a:t>1. </a:t>
              </a:r>
            </a:p>
            <a:p>
              <a:r>
                <a:rPr lang="es-ES" sz="1200" b="1" dirty="0">
                  <a:ln w="0"/>
                  <a:solidFill>
                    <a:srgbClr val="045604"/>
                  </a:solidFill>
                  <a:effectLst>
                    <a:outerShdw blurRad="38100" dist="19050" dir="2700000" algn="tl" rotWithShape="0">
                      <a:schemeClr val="dk1">
                        <a:alpha val="40000"/>
                      </a:schemeClr>
                    </a:outerShdw>
                  </a:effectLst>
                </a:rPr>
                <a:t>ECONOMÍA CIRCULAR</a:t>
              </a:r>
            </a:p>
            <a:p>
              <a:r>
                <a:rPr lang="es-ES" sz="1200" dirty="0">
                  <a:ln w="0"/>
                  <a:effectLst>
                    <a:outerShdw blurRad="38100" dist="19050" dir="2700000" algn="tl" rotWithShape="0">
                      <a:schemeClr val="dk1">
                        <a:alpha val="40000"/>
                      </a:schemeClr>
                    </a:outerShdw>
                  </a:effectLst>
                </a:rPr>
                <a:t>Reutilizar residuos y materiales industriales. </a:t>
              </a:r>
              <a:endParaRPr lang="es-ES" sz="2400" dirty="0">
                <a:ln w="0"/>
                <a:effectLst>
                  <a:outerShdw blurRad="38100" dist="19050" dir="2700000" algn="tl" rotWithShape="0">
                    <a:schemeClr val="dk1">
                      <a:alpha val="40000"/>
                    </a:schemeClr>
                  </a:outerShdw>
                </a:effectLst>
              </a:endParaRPr>
            </a:p>
          </p:txBody>
        </p:sp>
        <p:cxnSp>
          <p:nvCxnSpPr>
            <p:cNvPr id="34" name="Conector recto 33">
              <a:extLst>
                <a:ext uri="{FF2B5EF4-FFF2-40B4-BE49-F238E27FC236}">
                  <a16:creationId xmlns:a16="http://schemas.microsoft.com/office/drawing/2014/main" id="{E131D3E0-6DB5-6044-B247-F0EC34C88B61}"/>
                </a:ext>
              </a:extLst>
            </p:cNvPr>
            <p:cNvCxnSpPr/>
            <p:nvPr/>
          </p:nvCxnSpPr>
          <p:spPr>
            <a:xfrm>
              <a:off x="2514599" y="4267200"/>
              <a:ext cx="0" cy="18258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5" name="Imagen 34">
              <a:extLst>
                <a:ext uri="{FF2B5EF4-FFF2-40B4-BE49-F238E27FC236}">
                  <a16:creationId xmlns:a16="http://schemas.microsoft.com/office/drawing/2014/main" id="{D0233861-82ED-1E43-B472-2D196B059246}"/>
                </a:ext>
              </a:extLst>
            </p:cNvPr>
            <p:cNvPicPr>
              <a:picLocks noChangeAspect="1"/>
            </p:cNvPicPr>
            <p:nvPr/>
          </p:nvPicPr>
          <p:blipFill rotWithShape="1">
            <a:blip r:embed="rId7"/>
            <a:srcRect l="24499" t="5334" r="67183" b="60115"/>
            <a:stretch/>
          </p:blipFill>
          <p:spPr>
            <a:xfrm>
              <a:off x="2608177" y="4318356"/>
              <a:ext cx="752812" cy="932461"/>
            </a:xfrm>
            <a:prstGeom prst="flowChartConnector">
              <a:avLst/>
            </a:prstGeom>
          </p:spPr>
        </p:pic>
        <p:sp>
          <p:nvSpPr>
            <p:cNvPr id="36" name="Rectángulo 35">
              <a:extLst>
                <a:ext uri="{FF2B5EF4-FFF2-40B4-BE49-F238E27FC236}">
                  <a16:creationId xmlns:a16="http://schemas.microsoft.com/office/drawing/2014/main" id="{FDFF98A2-EEC1-4D4A-8D17-12C1CB7398D4}"/>
                </a:ext>
              </a:extLst>
            </p:cNvPr>
            <p:cNvSpPr/>
            <p:nvPr/>
          </p:nvSpPr>
          <p:spPr>
            <a:xfrm>
              <a:off x="3283425" y="4372429"/>
              <a:ext cx="1848822" cy="1810251"/>
            </a:xfrm>
            <a:prstGeom prst="rect">
              <a:avLst/>
            </a:prstGeom>
            <a:noFill/>
          </p:spPr>
          <p:txBody>
            <a:bodyPr wrap="square" lIns="91440" tIns="45720" rIns="91440" bIns="45720">
              <a:spAutoFit/>
            </a:bodyPr>
            <a:lstStyle/>
            <a:p>
              <a:r>
                <a:rPr lang="es-ES" sz="2800" b="1" dirty="0">
                  <a:ln w="0"/>
                  <a:solidFill>
                    <a:srgbClr val="0037C5"/>
                  </a:solidFill>
                  <a:effectLst>
                    <a:outerShdw blurRad="38100" dist="19050" dir="2700000" algn="tl" rotWithShape="0">
                      <a:schemeClr val="dk1">
                        <a:alpha val="40000"/>
                      </a:schemeClr>
                    </a:outerShdw>
                  </a:effectLst>
                </a:rPr>
                <a:t>2. </a:t>
              </a:r>
              <a:r>
                <a:rPr lang="es-ES" sz="1200" b="1" dirty="0">
                  <a:ln w="0"/>
                  <a:solidFill>
                    <a:srgbClr val="0037C5"/>
                  </a:solidFill>
                  <a:effectLst>
                    <a:outerShdw blurRad="38100" dist="19050" dir="2700000" algn="tl" rotWithShape="0">
                      <a:schemeClr val="dk1">
                        <a:alpha val="40000"/>
                      </a:schemeClr>
                    </a:outerShdw>
                  </a:effectLst>
                </a:rPr>
                <a:t>FORTALECIMIENTO REGULATORIO</a:t>
              </a:r>
              <a:endParaRPr lang="es-ES" sz="1600" b="1" dirty="0">
                <a:ln w="0"/>
                <a:solidFill>
                  <a:srgbClr val="0037C5"/>
                </a:solidFill>
                <a:effectLst>
                  <a:outerShdw blurRad="38100" dist="19050" dir="2700000" algn="tl" rotWithShape="0">
                    <a:schemeClr val="dk1">
                      <a:alpha val="40000"/>
                    </a:schemeClr>
                  </a:outerShdw>
                </a:effectLst>
              </a:endParaRPr>
            </a:p>
            <a:p>
              <a:r>
                <a:rPr lang="es-ES" sz="1200" dirty="0">
                  <a:ln w="0"/>
                  <a:effectLst>
                    <a:outerShdw blurRad="38100" dist="19050" dir="2700000" algn="tl" rotWithShape="0">
                      <a:schemeClr val="dk1">
                        <a:alpha val="40000"/>
                      </a:schemeClr>
                    </a:outerShdw>
                  </a:effectLst>
                </a:rPr>
                <a:t>Actualizar el RASIM para mayor eficiencia. </a:t>
              </a:r>
              <a:endParaRPr lang="es-ES" sz="2400" dirty="0">
                <a:ln w="0"/>
                <a:effectLst>
                  <a:outerShdw blurRad="38100" dist="19050" dir="2700000" algn="tl" rotWithShape="0">
                    <a:schemeClr val="dk1">
                      <a:alpha val="40000"/>
                    </a:schemeClr>
                  </a:outerShdw>
                </a:effectLst>
              </a:endParaRPr>
            </a:p>
          </p:txBody>
        </p:sp>
        <p:cxnSp>
          <p:nvCxnSpPr>
            <p:cNvPr id="37" name="Conector recto 36">
              <a:extLst>
                <a:ext uri="{FF2B5EF4-FFF2-40B4-BE49-F238E27FC236}">
                  <a16:creationId xmlns:a16="http://schemas.microsoft.com/office/drawing/2014/main" id="{6A71E56A-2E52-9645-A77B-65E52BF2E398}"/>
                </a:ext>
              </a:extLst>
            </p:cNvPr>
            <p:cNvCxnSpPr/>
            <p:nvPr/>
          </p:nvCxnSpPr>
          <p:spPr>
            <a:xfrm>
              <a:off x="5029199" y="4267200"/>
              <a:ext cx="0" cy="18258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0009D14-0F01-974A-A224-C299C4E02AAB}"/>
                </a:ext>
              </a:extLst>
            </p:cNvPr>
            <p:cNvCxnSpPr/>
            <p:nvPr/>
          </p:nvCxnSpPr>
          <p:spPr>
            <a:xfrm>
              <a:off x="7796426" y="4270138"/>
              <a:ext cx="0" cy="18258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9" name="Imagen 38">
              <a:extLst>
                <a:ext uri="{FF2B5EF4-FFF2-40B4-BE49-F238E27FC236}">
                  <a16:creationId xmlns:a16="http://schemas.microsoft.com/office/drawing/2014/main" id="{85E81A39-6891-4E40-B1DF-373A71AE170A}"/>
                </a:ext>
              </a:extLst>
            </p:cNvPr>
            <p:cNvPicPr>
              <a:picLocks noChangeAspect="1"/>
            </p:cNvPicPr>
            <p:nvPr/>
          </p:nvPicPr>
          <p:blipFill rotWithShape="1">
            <a:blip r:embed="rId7"/>
            <a:srcRect l="50856" t="4876" r="41180" b="60572"/>
            <a:stretch/>
          </p:blipFill>
          <p:spPr>
            <a:xfrm>
              <a:off x="5122778" y="4309805"/>
              <a:ext cx="780597" cy="943678"/>
            </a:xfrm>
            <a:prstGeom prst="flowChartConnector">
              <a:avLst/>
            </a:prstGeom>
          </p:spPr>
        </p:pic>
        <p:sp>
          <p:nvSpPr>
            <p:cNvPr id="40" name="Rectángulo 39">
              <a:extLst>
                <a:ext uri="{FF2B5EF4-FFF2-40B4-BE49-F238E27FC236}">
                  <a16:creationId xmlns:a16="http://schemas.microsoft.com/office/drawing/2014/main" id="{17FFCABA-1AF4-D74E-A8FB-06B79B842127}"/>
                </a:ext>
              </a:extLst>
            </p:cNvPr>
            <p:cNvSpPr/>
            <p:nvPr/>
          </p:nvSpPr>
          <p:spPr>
            <a:xfrm>
              <a:off x="5907301" y="4390291"/>
              <a:ext cx="1923180" cy="1810251"/>
            </a:xfrm>
            <a:prstGeom prst="rect">
              <a:avLst/>
            </a:prstGeom>
            <a:noFill/>
          </p:spPr>
          <p:txBody>
            <a:bodyPr wrap="square" lIns="91440" tIns="45720" rIns="91440" bIns="45720">
              <a:spAutoFit/>
            </a:bodyPr>
            <a:lstStyle/>
            <a:p>
              <a:r>
                <a:rPr lang="es-ES" sz="2800" b="1" dirty="0">
                  <a:ln w="0"/>
                  <a:solidFill>
                    <a:srgbClr val="00505E"/>
                  </a:solidFill>
                  <a:effectLst>
                    <a:outerShdw blurRad="38100" dist="19050" dir="2700000" algn="tl" rotWithShape="0">
                      <a:schemeClr val="dk1">
                        <a:alpha val="40000"/>
                      </a:schemeClr>
                    </a:outerShdw>
                  </a:effectLst>
                </a:rPr>
                <a:t>3. </a:t>
              </a:r>
              <a:r>
                <a:rPr lang="es-ES" sz="1200" b="1" dirty="0">
                  <a:ln w="0"/>
                  <a:solidFill>
                    <a:srgbClr val="00505E"/>
                  </a:solidFill>
                  <a:effectLst>
                    <a:outerShdw blurRad="38100" dist="19050" dir="2700000" algn="tl" rotWithShape="0">
                      <a:schemeClr val="dk1">
                        <a:alpha val="40000"/>
                      </a:schemeClr>
                    </a:outerShdw>
                  </a:effectLst>
                </a:rPr>
                <a:t>TRANSFORMACIÓN DIGITAL </a:t>
              </a:r>
              <a:endParaRPr lang="es-ES" sz="1600" b="1" dirty="0">
                <a:ln w="0"/>
                <a:solidFill>
                  <a:srgbClr val="00505E"/>
                </a:solidFill>
                <a:effectLst>
                  <a:outerShdw blurRad="38100" dist="19050" dir="2700000" algn="tl" rotWithShape="0">
                    <a:schemeClr val="dk1">
                      <a:alpha val="40000"/>
                    </a:schemeClr>
                  </a:outerShdw>
                </a:effectLst>
              </a:endParaRPr>
            </a:p>
            <a:p>
              <a:r>
                <a:rPr lang="es-ES" sz="1200" dirty="0">
                  <a:ln w="0"/>
                  <a:effectLst>
                    <a:outerShdw blurRad="38100" dist="19050" dir="2700000" algn="tl" rotWithShape="0">
                      <a:schemeClr val="dk1">
                        <a:alpha val="40000"/>
                      </a:schemeClr>
                    </a:outerShdw>
                  </a:effectLst>
                </a:rPr>
                <a:t>Monitoreo y seguimiento con datos y evidencia.</a:t>
              </a:r>
              <a:endParaRPr lang="es-ES" sz="2400" dirty="0">
                <a:ln w="0"/>
                <a:effectLst>
                  <a:outerShdw blurRad="38100" dist="19050" dir="2700000" algn="tl" rotWithShape="0">
                    <a:schemeClr val="dk1">
                      <a:alpha val="40000"/>
                    </a:schemeClr>
                  </a:outerShdw>
                </a:effectLst>
              </a:endParaRPr>
            </a:p>
          </p:txBody>
        </p:sp>
        <p:pic>
          <p:nvPicPr>
            <p:cNvPr id="41" name="Imagen 40">
              <a:extLst>
                <a:ext uri="{FF2B5EF4-FFF2-40B4-BE49-F238E27FC236}">
                  <a16:creationId xmlns:a16="http://schemas.microsoft.com/office/drawing/2014/main" id="{E0168E38-6DDF-4D43-96E5-32BC0700FA5B}"/>
                </a:ext>
              </a:extLst>
            </p:cNvPr>
            <p:cNvPicPr>
              <a:picLocks noChangeAspect="1"/>
            </p:cNvPicPr>
            <p:nvPr/>
          </p:nvPicPr>
          <p:blipFill rotWithShape="1">
            <a:blip r:embed="rId7"/>
            <a:srcRect l="74779" t="4454" r="16371" b="60994"/>
            <a:stretch/>
          </p:blipFill>
          <p:spPr>
            <a:xfrm>
              <a:off x="7840212" y="4333119"/>
              <a:ext cx="813473" cy="905832"/>
            </a:xfrm>
            <a:prstGeom prst="flowChartConnector">
              <a:avLst/>
            </a:prstGeom>
          </p:spPr>
        </p:pic>
        <p:sp>
          <p:nvSpPr>
            <p:cNvPr id="42" name="Rectángulo 41">
              <a:extLst>
                <a:ext uri="{FF2B5EF4-FFF2-40B4-BE49-F238E27FC236}">
                  <a16:creationId xmlns:a16="http://schemas.microsoft.com/office/drawing/2014/main" id="{490D98B4-7804-854E-910F-C7A530999C1D}"/>
                </a:ext>
              </a:extLst>
            </p:cNvPr>
            <p:cNvSpPr/>
            <p:nvPr/>
          </p:nvSpPr>
          <p:spPr>
            <a:xfrm>
              <a:off x="8605536" y="4331101"/>
              <a:ext cx="1680475" cy="1810250"/>
            </a:xfrm>
            <a:prstGeom prst="rect">
              <a:avLst/>
            </a:prstGeom>
            <a:noFill/>
          </p:spPr>
          <p:txBody>
            <a:bodyPr wrap="square" lIns="91440" tIns="45720" rIns="91440" bIns="45720">
              <a:spAutoFit/>
            </a:bodyPr>
            <a:lstStyle/>
            <a:p>
              <a:r>
                <a:rPr lang="es-ES" sz="2800" b="1" dirty="0">
                  <a:ln w="0"/>
                  <a:solidFill>
                    <a:srgbClr val="035002"/>
                  </a:solidFill>
                  <a:effectLst>
                    <a:outerShdw blurRad="38100" dist="19050" dir="2700000" algn="tl" rotWithShape="0">
                      <a:schemeClr val="dk1">
                        <a:alpha val="40000"/>
                      </a:schemeClr>
                    </a:outerShdw>
                  </a:effectLst>
                </a:rPr>
                <a:t>4. </a:t>
              </a:r>
              <a:r>
                <a:rPr lang="es-ES" sz="1200" b="1" dirty="0">
                  <a:ln w="0"/>
                  <a:solidFill>
                    <a:srgbClr val="035002"/>
                  </a:solidFill>
                  <a:effectLst>
                    <a:outerShdw blurRad="38100" dist="19050" dir="2700000" algn="tl" rotWithShape="0">
                      <a:schemeClr val="dk1">
                        <a:alpha val="40000"/>
                      </a:schemeClr>
                    </a:outerShdw>
                  </a:effectLst>
                </a:rPr>
                <a:t>MODERNIZACIÓN TECNOLÓGICA</a:t>
              </a:r>
              <a:endParaRPr lang="es-ES" sz="1600" b="1" dirty="0">
                <a:ln w="0"/>
                <a:solidFill>
                  <a:srgbClr val="035002"/>
                </a:solidFill>
                <a:effectLst>
                  <a:outerShdw blurRad="38100" dist="19050" dir="2700000" algn="tl" rotWithShape="0">
                    <a:schemeClr val="dk1">
                      <a:alpha val="40000"/>
                    </a:schemeClr>
                  </a:outerShdw>
                </a:effectLst>
              </a:endParaRPr>
            </a:p>
            <a:p>
              <a:r>
                <a:rPr lang="es-ES" sz="1200" dirty="0">
                  <a:ln w="0"/>
                  <a:effectLst>
                    <a:outerShdw blurRad="38100" dist="19050" dir="2700000" algn="tl" rotWithShape="0">
                      <a:schemeClr val="dk1">
                        <a:alpha val="40000"/>
                      </a:schemeClr>
                    </a:outerShdw>
                  </a:effectLst>
                </a:rPr>
                <a:t>Tecnologías limpias y equipos de alto rendimiento.</a:t>
              </a:r>
              <a:endParaRPr lang="es-ES" sz="2400" dirty="0">
                <a:ln w="0"/>
                <a:effectLst>
                  <a:outerShdw blurRad="38100" dist="19050" dir="2700000" algn="tl" rotWithShape="0">
                    <a:schemeClr val="dk1">
                      <a:alpha val="40000"/>
                    </a:schemeClr>
                  </a:outerShdw>
                </a:effectLst>
              </a:endParaRPr>
            </a:p>
          </p:txBody>
        </p:sp>
        <p:grpSp>
          <p:nvGrpSpPr>
            <p:cNvPr id="43" name="Grupo 42">
              <a:extLst>
                <a:ext uri="{FF2B5EF4-FFF2-40B4-BE49-F238E27FC236}">
                  <a16:creationId xmlns:a16="http://schemas.microsoft.com/office/drawing/2014/main" id="{22EBC4B8-6A49-B440-AEC5-7E1548A06019}"/>
                </a:ext>
              </a:extLst>
            </p:cNvPr>
            <p:cNvGrpSpPr/>
            <p:nvPr/>
          </p:nvGrpSpPr>
          <p:grpSpPr>
            <a:xfrm>
              <a:off x="441575" y="6247328"/>
              <a:ext cx="8933222" cy="848596"/>
              <a:chOff x="441575" y="6247328"/>
              <a:chExt cx="8933222" cy="848596"/>
            </a:xfrm>
          </p:grpSpPr>
          <p:pic>
            <p:nvPicPr>
              <p:cNvPr id="44" name="Imagen 43" descr="C:\Users\alejandra.nuñez\Downloads\ChatGPT Image 12 may 2026, 01_14_47 p.m..png">
                <a:extLst>
                  <a:ext uri="{FF2B5EF4-FFF2-40B4-BE49-F238E27FC236}">
                    <a16:creationId xmlns:a16="http://schemas.microsoft.com/office/drawing/2014/main" id="{227B0354-3691-E740-A7E9-ADFE511F2D44}"/>
                  </a:ext>
                </a:extLst>
              </p:cNvPr>
              <p:cNvPicPr/>
              <p:nvPr/>
            </p:nvPicPr>
            <p:blipFill rotWithShape="1">
              <a:blip r:embed="rId4">
                <a:extLst>
                  <a:ext uri="{28A0092B-C50C-407E-A947-70E740481C1C}">
                    <a14:useLocalDpi xmlns:a14="http://schemas.microsoft.com/office/drawing/2010/main" val="0"/>
                  </a:ext>
                </a:extLst>
              </a:blip>
              <a:srcRect t="84129"/>
              <a:stretch/>
            </p:blipFill>
            <p:spPr bwMode="auto">
              <a:xfrm>
                <a:off x="441575" y="6247328"/>
                <a:ext cx="8933222" cy="848596"/>
              </a:xfrm>
              <a:prstGeom prst="rect">
                <a:avLst/>
              </a:prstGeom>
              <a:noFill/>
              <a:ln>
                <a:noFill/>
              </a:ln>
            </p:spPr>
          </p:pic>
          <p:sp>
            <p:nvSpPr>
              <p:cNvPr id="45" name="Rectángulo 44">
                <a:extLst>
                  <a:ext uri="{FF2B5EF4-FFF2-40B4-BE49-F238E27FC236}">
                    <a16:creationId xmlns:a16="http://schemas.microsoft.com/office/drawing/2014/main" id="{5818F7B4-A0BC-774F-9E1E-AB11A888E681}"/>
                  </a:ext>
                </a:extLst>
              </p:cNvPr>
              <p:cNvSpPr/>
              <p:nvPr/>
            </p:nvSpPr>
            <p:spPr>
              <a:xfrm>
                <a:off x="1295400" y="6353305"/>
                <a:ext cx="7997931" cy="636642"/>
              </a:xfrm>
              <a:prstGeom prst="rect">
                <a:avLst/>
              </a:prstGeom>
              <a:solidFill>
                <a:srgbClr val="031C52"/>
              </a:solidFill>
              <a:ln>
                <a:solidFill>
                  <a:srgbClr val="031C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6" name="Rectángulo 45">
              <a:extLst>
                <a:ext uri="{FF2B5EF4-FFF2-40B4-BE49-F238E27FC236}">
                  <a16:creationId xmlns:a16="http://schemas.microsoft.com/office/drawing/2014/main" id="{97DDE894-8070-4A40-9703-B17A39E2D7A6}"/>
                </a:ext>
              </a:extLst>
            </p:cNvPr>
            <p:cNvSpPr/>
            <p:nvPr/>
          </p:nvSpPr>
          <p:spPr>
            <a:xfrm>
              <a:off x="1458313" y="6153755"/>
              <a:ext cx="7840066" cy="905125"/>
            </a:xfrm>
            <a:prstGeom prst="rect">
              <a:avLst/>
            </a:prstGeom>
            <a:noFill/>
          </p:spPr>
          <p:txBody>
            <a:bodyPr wrap="square" lIns="91440" tIns="45720" rIns="91440" bIns="45720">
              <a:spAutoFit/>
            </a:bodyPr>
            <a:lstStyle/>
            <a:p>
              <a:pPr algn="ctr"/>
              <a:r>
                <a:rPr lang="es-ES" sz="2500" b="1" dirty="0">
                  <a:ln w="0"/>
                  <a:solidFill>
                    <a:srgbClr val="FFD700"/>
                  </a:solidFill>
                  <a:effectLst>
                    <a:outerShdw blurRad="38100" dist="19050" dir="2700000" algn="tl" rotWithShape="0">
                      <a:schemeClr val="dk1">
                        <a:alpha val="40000"/>
                      </a:schemeClr>
                    </a:outerShdw>
                  </a:effectLst>
                </a:rPr>
                <a:t>OBJETIVO: </a:t>
              </a:r>
              <a:r>
                <a:rPr lang="es-ES" sz="1600" b="1" dirty="0">
                  <a:ln w="0"/>
                  <a:solidFill>
                    <a:schemeClr val="bg1"/>
                  </a:solidFill>
                  <a:effectLst>
                    <a:outerShdw blurRad="38100" dist="19050" dir="2700000" algn="tl" rotWithShape="0">
                      <a:schemeClr val="dk1">
                        <a:alpha val="40000"/>
                      </a:schemeClr>
                    </a:outerShdw>
                  </a:effectLst>
                </a:rPr>
                <a:t>Reducir 20% la intensidad energética industrial y construir una industria más eficiente, competitiva y sostenible</a:t>
              </a:r>
              <a:endParaRPr lang="es-ES" sz="1600" b="1" cap="none" spc="0" dirty="0">
                <a:ln w="0"/>
                <a:solidFill>
                  <a:schemeClr val="bg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3898054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F1090FBB-DA70-CB4F-4986-1E73156D255E}"/>
            </a:ext>
          </a:extLst>
        </p:cNvPr>
        <p:cNvGrpSpPr/>
        <p:nvPr/>
      </p:nvGrpSpPr>
      <p:grpSpPr>
        <a:xfrm>
          <a:off x="0" y="0"/>
          <a:ext cx="0" cy="0"/>
          <a:chOff x="0" y="0"/>
          <a:chExt cx="0" cy="0"/>
        </a:xfrm>
      </p:grpSpPr>
      <p:sp>
        <p:nvSpPr>
          <p:cNvPr id="14" name="Google Shape;96;g3dfc0067c72_15_33">
            <a:extLst>
              <a:ext uri="{FF2B5EF4-FFF2-40B4-BE49-F238E27FC236}">
                <a16:creationId xmlns:a16="http://schemas.microsoft.com/office/drawing/2014/main" id="{97EDE9A7-7707-8747-A060-7C34BE6098F8}"/>
              </a:ext>
            </a:extLst>
          </p:cNvPr>
          <p:cNvSpPr txBox="1">
            <a:spLocks noGrp="1"/>
          </p:cNvSpPr>
          <p:nvPr>
            <p:ph type="title"/>
          </p:nvPr>
        </p:nvSpPr>
        <p:spPr>
          <a:xfrm>
            <a:off x="4370539" y="342916"/>
            <a:ext cx="4032164" cy="860733"/>
          </a:xfrm>
          <a:prstGeom prst="rect">
            <a:avLst/>
          </a:prstGeom>
          <a:noFill/>
          <a:ln>
            <a:noFill/>
          </a:ln>
        </p:spPr>
        <p:txBody>
          <a:bodyPr spcFirstLastPara="1" vert="horz" wrap="square" lIns="68569" tIns="34275" rIns="68569" bIns="34275" rtlCol="0" anchor="ctr" anchorCtr="0">
            <a:noAutofit/>
          </a:bodyPr>
          <a:lstStyle/>
          <a:p>
            <a:pPr algn="r">
              <a:buClr>
                <a:srgbClr val="7F7F7F"/>
              </a:buClr>
              <a:buSzPts val="2800"/>
            </a:pPr>
            <a:r>
              <a:rPr lang="es-ES" sz="2000" b="1" dirty="0">
                <a:latin typeface="+mn-lt"/>
                <a:ea typeface="Century Gothic"/>
                <a:cs typeface="Century Gothic"/>
                <a:sym typeface="Century Gothic"/>
              </a:rPr>
              <a:t>DIRECCIÓN GENERAL DE SERVICIOS Y CALIDAD INDUSTRIAL - DGSCI</a:t>
            </a:r>
            <a:endParaRPr sz="2000" dirty="0">
              <a:latin typeface="+mn-lt"/>
            </a:endParaRPr>
          </a:p>
        </p:txBody>
      </p:sp>
      <p:grpSp>
        <p:nvGrpSpPr>
          <p:cNvPr id="2" name="Grupo 1">
            <a:extLst>
              <a:ext uri="{FF2B5EF4-FFF2-40B4-BE49-F238E27FC236}">
                <a16:creationId xmlns:a16="http://schemas.microsoft.com/office/drawing/2014/main" id="{9FD9E07C-4271-0742-A260-5153241D4DE2}"/>
              </a:ext>
            </a:extLst>
          </p:cNvPr>
          <p:cNvGrpSpPr/>
          <p:nvPr/>
        </p:nvGrpSpPr>
        <p:grpSpPr>
          <a:xfrm>
            <a:off x="550882" y="1287625"/>
            <a:ext cx="8022731" cy="5114187"/>
            <a:chOff x="304800" y="1086412"/>
            <a:chExt cx="9054010" cy="5771588"/>
          </a:xfrm>
        </p:grpSpPr>
        <p:grpSp>
          <p:nvGrpSpPr>
            <p:cNvPr id="47" name="Group 45">
              <a:extLst>
                <a:ext uri="{FF2B5EF4-FFF2-40B4-BE49-F238E27FC236}">
                  <a16:creationId xmlns:a16="http://schemas.microsoft.com/office/drawing/2014/main" id="{FD23FEE5-B4AB-984E-AB07-8DDA71931CC7}"/>
                </a:ext>
              </a:extLst>
            </p:cNvPr>
            <p:cNvGrpSpPr/>
            <p:nvPr/>
          </p:nvGrpSpPr>
          <p:grpSpPr>
            <a:xfrm>
              <a:off x="2338349" y="1091842"/>
              <a:ext cx="5069253" cy="175527"/>
              <a:chOff x="0" y="0"/>
              <a:chExt cx="6759004" cy="234036"/>
            </a:xfrm>
          </p:grpSpPr>
          <p:sp>
            <p:nvSpPr>
              <p:cNvPr id="48" name="Freeform 46">
                <a:extLst>
                  <a:ext uri="{FF2B5EF4-FFF2-40B4-BE49-F238E27FC236}">
                    <a16:creationId xmlns:a16="http://schemas.microsoft.com/office/drawing/2014/main" id="{8D2D9BB3-1402-5840-8A7F-30F81A64A859}"/>
                  </a:ext>
                </a:extLst>
              </p:cNvPr>
              <p:cNvSpPr/>
              <p:nvPr/>
            </p:nvSpPr>
            <p:spPr>
              <a:xfrm>
                <a:off x="0" y="0"/>
                <a:ext cx="6758940" cy="234061"/>
              </a:xfrm>
              <a:custGeom>
                <a:avLst/>
                <a:gdLst/>
                <a:ahLst/>
                <a:cxnLst/>
                <a:rect l="l" t="t" r="r" b="b"/>
                <a:pathLst>
                  <a:path w="6758940" h="234061">
                    <a:moveTo>
                      <a:pt x="377825" y="0"/>
                    </a:moveTo>
                    <a:lnTo>
                      <a:pt x="6381115" y="0"/>
                    </a:lnTo>
                    <a:cubicBezTo>
                      <a:pt x="6481318" y="0"/>
                      <a:pt x="6577457" y="12319"/>
                      <a:pt x="6648323" y="34290"/>
                    </a:cubicBezTo>
                    <a:cubicBezTo>
                      <a:pt x="6719189" y="56261"/>
                      <a:pt x="6758940" y="85979"/>
                      <a:pt x="6758940" y="117094"/>
                    </a:cubicBezTo>
                    <a:cubicBezTo>
                      <a:pt x="6758940" y="181737"/>
                      <a:pt x="6589776" y="234061"/>
                      <a:pt x="6381115" y="234061"/>
                    </a:cubicBezTo>
                    <a:lnTo>
                      <a:pt x="377825" y="234061"/>
                    </a:lnTo>
                    <a:cubicBezTo>
                      <a:pt x="277622" y="234061"/>
                      <a:pt x="181483" y="221742"/>
                      <a:pt x="110617" y="199771"/>
                    </a:cubicBezTo>
                    <a:cubicBezTo>
                      <a:pt x="39751" y="177800"/>
                      <a:pt x="0" y="148082"/>
                      <a:pt x="0" y="116967"/>
                    </a:cubicBezTo>
                    <a:cubicBezTo>
                      <a:pt x="0" y="85852"/>
                      <a:pt x="39751" y="56261"/>
                      <a:pt x="110617" y="34290"/>
                    </a:cubicBezTo>
                    <a:cubicBezTo>
                      <a:pt x="181483" y="12319"/>
                      <a:pt x="277622" y="0"/>
                      <a:pt x="377825" y="0"/>
                    </a:cubicBezTo>
                    <a:close/>
                  </a:path>
                </a:pathLst>
              </a:custGeom>
              <a:solidFill>
                <a:srgbClr val="002E58"/>
              </a:solidFill>
            </p:spPr>
          </p:sp>
        </p:grpSp>
        <p:grpSp>
          <p:nvGrpSpPr>
            <p:cNvPr id="49" name="Group 47">
              <a:extLst>
                <a:ext uri="{FF2B5EF4-FFF2-40B4-BE49-F238E27FC236}">
                  <a16:creationId xmlns:a16="http://schemas.microsoft.com/office/drawing/2014/main" id="{6A6C5F66-CE1D-7047-BA2E-B2E559C0D0E3}"/>
                </a:ext>
              </a:extLst>
            </p:cNvPr>
            <p:cNvGrpSpPr/>
            <p:nvPr/>
          </p:nvGrpSpPr>
          <p:grpSpPr>
            <a:xfrm>
              <a:off x="2338349" y="1086412"/>
              <a:ext cx="5069253" cy="208988"/>
              <a:chOff x="0" y="0"/>
              <a:chExt cx="6759004" cy="278651"/>
            </a:xfrm>
          </p:grpSpPr>
          <p:sp>
            <p:nvSpPr>
              <p:cNvPr id="50" name="Freeform 48">
                <a:extLst>
                  <a:ext uri="{FF2B5EF4-FFF2-40B4-BE49-F238E27FC236}">
                    <a16:creationId xmlns:a16="http://schemas.microsoft.com/office/drawing/2014/main" id="{017BEB65-863E-3F46-94BA-E1102E5CDC3F}"/>
                  </a:ext>
                </a:extLst>
              </p:cNvPr>
              <p:cNvSpPr/>
              <p:nvPr/>
            </p:nvSpPr>
            <p:spPr>
              <a:xfrm>
                <a:off x="0" y="0"/>
                <a:ext cx="6759000" cy="278655"/>
              </a:xfrm>
              <a:custGeom>
                <a:avLst/>
                <a:gdLst/>
                <a:ahLst/>
                <a:cxnLst/>
                <a:rect l="l" t="t" r="r" b="b"/>
                <a:pathLst>
                  <a:path w="6759000" h="278655">
                    <a:moveTo>
                      <a:pt x="0" y="0"/>
                    </a:moveTo>
                    <a:lnTo>
                      <a:pt x="6759000" y="0"/>
                    </a:lnTo>
                    <a:lnTo>
                      <a:pt x="6759000" y="278655"/>
                    </a:lnTo>
                    <a:lnTo>
                      <a:pt x="0" y="278655"/>
                    </a:lnTo>
                    <a:close/>
                  </a:path>
                </a:pathLst>
              </a:custGeom>
              <a:blipFill>
                <a:blip r:embed="rId3">
                  <a:alphaModFix amt="0"/>
                </a:blip>
                <a:stretch>
                  <a:fillRect t="-422626" b="-422625"/>
                </a:stretch>
              </a:blipFill>
            </p:spPr>
          </p:sp>
          <p:sp>
            <p:nvSpPr>
              <p:cNvPr id="51" name="TextBox 49">
                <a:extLst>
                  <a:ext uri="{FF2B5EF4-FFF2-40B4-BE49-F238E27FC236}">
                    <a16:creationId xmlns:a16="http://schemas.microsoft.com/office/drawing/2014/main" id="{1F9BFA81-4A5A-AB46-916C-7173042E4B04}"/>
                  </a:ext>
                </a:extLst>
              </p:cNvPr>
              <p:cNvSpPr txBox="1"/>
              <p:nvPr/>
            </p:nvSpPr>
            <p:spPr>
              <a:xfrm>
                <a:off x="0" y="0"/>
                <a:ext cx="6759004" cy="278651"/>
              </a:xfrm>
              <a:prstGeom prst="rect">
                <a:avLst/>
              </a:prstGeom>
            </p:spPr>
            <p:txBody>
              <a:bodyPr lIns="0" tIns="0" rIns="0" bIns="0" rtlCol="0" anchor="ctr"/>
              <a:lstStyle/>
              <a:p>
                <a:pPr algn="ctr">
                  <a:lnSpc>
                    <a:spcPts val="1036"/>
                  </a:lnSpc>
                </a:pPr>
                <a:r>
                  <a:rPr lang="en-US" sz="960" b="1" i="1" dirty="0">
                    <a:solidFill>
                      <a:srgbClr val="FFFFFF"/>
                    </a:solidFill>
                    <a:latin typeface="Century Gothic Paneuropean Bold Italics"/>
                    <a:ea typeface="Century Gothic Paneuropean Bold Italics"/>
                    <a:cs typeface="Century Gothic Paneuropean Bold Italics"/>
                    <a:sym typeface="Century Gothic Paneuropean Bold Italics"/>
                  </a:rPr>
                  <a:t>OEI.06 REDUCIR EN 20% LA INTENSIDAD ENERGÉTICA INDUSTRIAL  </a:t>
                </a:r>
              </a:p>
            </p:txBody>
          </p:sp>
        </p:grpSp>
        <p:pic>
          <p:nvPicPr>
            <p:cNvPr id="52" name="Imagen 51">
              <a:extLst>
                <a:ext uri="{FF2B5EF4-FFF2-40B4-BE49-F238E27FC236}">
                  <a16:creationId xmlns:a16="http://schemas.microsoft.com/office/drawing/2014/main" id="{4CD35D2D-6258-004B-8B96-07EA329B0144}"/>
                </a:ext>
              </a:extLst>
            </p:cNvPr>
            <p:cNvPicPr>
              <a:picLocks noChangeAspect="1"/>
            </p:cNvPicPr>
            <p:nvPr/>
          </p:nvPicPr>
          <p:blipFill rotWithShape="1">
            <a:blip r:embed="rId4">
              <a:extLst>
                <a:ext uri="{28A0092B-C50C-407E-A947-70E740481C1C}">
                  <a14:useLocalDpi xmlns:a14="http://schemas.microsoft.com/office/drawing/2010/main" val="0"/>
                </a:ext>
              </a:extLst>
            </a:blip>
            <a:srcRect l="1241" t="88193" r="772" b="1"/>
            <a:stretch/>
          </p:blipFill>
          <p:spPr>
            <a:xfrm>
              <a:off x="363632" y="6258769"/>
              <a:ext cx="8995178" cy="599231"/>
            </a:xfrm>
            <a:prstGeom prst="rect">
              <a:avLst/>
            </a:prstGeom>
          </p:spPr>
        </p:pic>
        <p:grpSp>
          <p:nvGrpSpPr>
            <p:cNvPr id="53" name="Grupo 52">
              <a:extLst>
                <a:ext uri="{FF2B5EF4-FFF2-40B4-BE49-F238E27FC236}">
                  <a16:creationId xmlns:a16="http://schemas.microsoft.com/office/drawing/2014/main" id="{6DD3E0DB-3615-B44D-8478-131D91A4373F}"/>
                </a:ext>
              </a:extLst>
            </p:cNvPr>
            <p:cNvGrpSpPr/>
            <p:nvPr/>
          </p:nvGrpSpPr>
          <p:grpSpPr>
            <a:xfrm>
              <a:off x="304800" y="1381969"/>
              <a:ext cx="9006890" cy="4882401"/>
              <a:chOff x="282792" y="1899399"/>
              <a:chExt cx="9006890" cy="4882401"/>
            </a:xfrm>
          </p:grpSpPr>
          <p:pic>
            <p:nvPicPr>
              <p:cNvPr id="54" name="Imagen 53">
                <a:extLst>
                  <a:ext uri="{FF2B5EF4-FFF2-40B4-BE49-F238E27FC236}">
                    <a16:creationId xmlns:a16="http://schemas.microsoft.com/office/drawing/2014/main" id="{3E7C2D0D-4F36-5B4E-9A9E-B00DB14FDC78}"/>
                  </a:ext>
                </a:extLst>
              </p:cNvPr>
              <p:cNvPicPr>
                <a:picLocks noChangeAspect="1"/>
              </p:cNvPicPr>
              <p:nvPr/>
            </p:nvPicPr>
            <p:blipFill rotWithShape="1">
              <a:blip r:embed="rId4">
                <a:extLst>
                  <a:ext uri="{28A0092B-C50C-407E-A947-70E740481C1C}">
                    <a14:useLocalDpi xmlns:a14="http://schemas.microsoft.com/office/drawing/2010/main" val="0"/>
                  </a:ext>
                </a:extLst>
              </a:blip>
              <a:srcRect l="479" r="90811" b="89027"/>
              <a:stretch/>
            </p:blipFill>
            <p:spPr>
              <a:xfrm>
                <a:off x="407175" y="1899399"/>
                <a:ext cx="762000" cy="554142"/>
              </a:xfrm>
              <a:prstGeom prst="roundRect">
                <a:avLst/>
              </a:prstGeom>
            </p:spPr>
          </p:pic>
          <p:sp>
            <p:nvSpPr>
              <p:cNvPr id="55" name="Rectángulo 54">
                <a:extLst>
                  <a:ext uri="{FF2B5EF4-FFF2-40B4-BE49-F238E27FC236}">
                    <a16:creationId xmlns:a16="http://schemas.microsoft.com/office/drawing/2014/main" id="{42FC9F96-BF97-9E48-A926-F4581AB438C0}"/>
                  </a:ext>
                </a:extLst>
              </p:cNvPr>
              <p:cNvSpPr/>
              <p:nvPr/>
            </p:nvSpPr>
            <p:spPr>
              <a:xfrm>
                <a:off x="788175" y="1915406"/>
                <a:ext cx="8246968" cy="451542"/>
              </a:xfrm>
              <a:prstGeom prst="rect">
                <a:avLst/>
              </a:prstGeom>
              <a:noFill/>
            </p:spPr>
            <p:txBody>
              <a:bodyPr wrap="square" lIns="91440" tIns="45720" rIns="91440" bIns="45720">
                <a:spAutoFit/>
              </a:bodyPr>
              <a:lstStyle/>
              <a:p>
                <a:pPr algn="ctr"/>
                <a:r>
                  <a:rPr lang="es-ES" sz="2000" b="1" dirty="0">
                    <a:ln w="0"/>
                    <a:solidFill>
                      <a:srgbClr val="031C52"/>
                    </a:solidFill>
                    <a:effectLst>
                      <a:outerShdw blurRad="38100" dist="19050" dir="2700000" algn="tl" rotWithShape="0">
                        <a:schemeClr val="dk1">
                          <a:alpha val="40000"/>
                        </a:schemeClr>
                      </a:outerShdw>
                    </a:effectLst>
                  </a:rPr>
                  <a:t>RESULTADO E IMPACTO ESPERADO – GESTIÓN 2026</a:t>
                </a:r>
                <a:endParaRPr lang="es-ES" sz="2000" b="1" cap="none" spc="0" dirty="0">
                  <a:ln w="0"/>
                  <a:solidFill>
                    <a:srgbClr val="031C52"/>
                  </a:solidFill>
                  <a:effectLst>
                    <a:outerShdw blurRad="38100" dist="19050" dir="2700000" algn="tl" rotWithShape="0">
                      <a:schemeClr val="dk1">
                        <a:alpha val="40000"/>
                      </a:schemeClr>
                    </a:outerShdw>
                  </a:effectLst>
                </a:endParaRPr>
              </a:p>
            </p:txBody>
          </p:sp>
          <p:sp>
            <p:nvSpPr>
              <p:cNvPr id="56" name="Rectángulo 55">
                <a:extLst>
                  <a:ext uri="{FF2B5EF4-FFF2-40B4-BE49-F238E27FC236}">
                    <a16:creationId xmlns:a16="http://schemas.microsoft.com/office/drawing/2014/main" id="{FED753C2-B4EB-0B4C-AB8A-52ACD49ECCCC}"/>
                  </a:ext>
                </a:extLst>
              </p:cNvPr>
              <p:cNvSpPr/>
              <p:nvPr/>
            </p:nvSpPr>
            <p:spPr>
              <a:xfrm>
                <a:off x="1281197" y="3834738"/>
                <a:ext cx="1533528" cy="400110"/>
              </a:xfrm>
              <a:prstGeom prst="rect">
                <a:avLst/>
              </a:prstGeom>
              <a:noFill/>
            </p:spPr>
            <p:txBody>
              <a:bodyPr wrap="square" lIns="91440" tIns="45720" rIns="91440" bIns="45720">
                <a:spAutoFit/>
              </a:bodyPr>
              <a:lstStyle/>
              <a:p>
                <a:pPr algn="ctr"/>
                <a:r>
                  <a:rPr lang="es-ES" sz="2000" b="1" dirty="0">
                    <a:ln w="0"/>
                    <a:solidFill>
                      <a:schemeClr val="bg1"/>
                    </a:solidFill>
                    <a:effectLst>
                      <a:outerShdw blurRad="38100" dist="19050" dir="2700000" algn="tl" rotWithShape="0">
                        <a:schemeClr val="dk1">
                          <a:alpha val="40000"/>
                        </a:schemeClr>
                      </a:outerShdw>
                    </a:effectLst>
                  </a:rPr>
                  <a:t>AMBIENTAL</a:t>
                </a:r>
                <a:endParaRPr lang="es-ES" sz="2000" b="1" cap="none" spc="0" dirty="0">
                  <a:ln w="0"/>
                  <a:solidFill>
                    <a:schemeClr val="bg1"/>
                  </a:solidFill>
                  <a:effectLst>
                    <a:outerShdw blurRad="38100" dist="19050" dir="2700000" algn="tl" rotWithShape="0">
                      <a:schemeClr val="dk1">
                        <a:alpha val="40000"/>
                      </a:schemeClr>
                    </a:outerShdw>
                  </a:effectLst>
                </a:endParaRPr>
              </a:p>
            </p:txBody>
          </p:sp>
          <p:pic>
            <p:nvPicPr>
              <p:cNvPr id="57" name="Imagen 56">
                <a:extLst>
                  <a:ext uri="{FF2B5EF4-FFF2-40B4-BE49-F238E27FC236}">
                    <a16:creationId xmlns:a16="http://schemas.microsoft.com/office/drawing/2014/main" id="{B8E20F21-2248-FD44-B934-FF42CB5D39C4}"/>
                  </a:ext>
                </a:extLst>
              </p:cNvPr>
              <p:cNvPicPr>
                <a:picLocks noChangeAspect="1"/>
              </p:cNvPicPr>
              <p:nvPr/>
            </p:nvPicPr>
            <p:blipFill>
              <a:blip r:embed="rId5"/>
              <a:stretch>
                <a:fillRect/>
              </a:stretch>
            </p:blipFill>
            <p:spPr>
              <a:xfrm>
                <a:off x="282792" y="5130513"/>
                <a:ext cx="2300767" cy="825432"/>
              </a:xfrm>
              <a:prstGeom prst="rect">
                <a:avLst/>
              </a:prstGeom>
              <a:solidFill>
                <a:srgbClr val="FEF4EB"/>
              </a:solidFill>
            </p:spPr>
          </p:pic>
          <p:grpSp>
            <p:nvGrpSpPr>
              <p:cNvPr id="58" name="Grupo 57">
                <a:extLst>
                  <a:ext uri="{FF2B5EF4-FFF2-40B4-BE49-F238E27FC236}">
                    <a16:creationId xmlns:a16="http://schemas.microsoft.com/office/drawing/2014/main" id="{4C7302C3-D5BB-CF4A-A794-394E6865B676}"/>
                  </a:ext>
                </a:extLst>
              </p:cNvPr>
              <p:cNvGrpSpPr/>
              <p:nvPr/>
            </p:nvGrpSpPr>
            <p:grpSpPr>
              <a:xfrm>
                <a:off x="296883" y="2332256"/>
                <a:ext cx="8992799" cy="4449544"/>
                <a:chOff x="296883" y="2332256"/>
                <a:chExt cx="8992799" cy="4449544"/>
              </a:xfrm>
            </p:grpSpPr>
            <p:sp>
              <p:nvSpPr>
                <p:cNvPr id="59" name="Rectángulo 58">
                  <a:extLst>
                    <a:ext uri="{FF2B5EF4-FFF2-40B4-BE49-F238E27FC236}">
                      <a16:creationId xmlns:a16="http://schemas.microsoft.com/office/drawing/2014/main" id="{8C2CAA83-D4CA-EC4A-B422-61DEF0360E61}"/>
                    </a:ext>
                  </a:extLst>
                </p:cNvPr>
                <p:cNvSpPr/>
                <p:nvPr/>
              </p:nvSpPr>
              <p:spPr>
                <a:xfrm>
                  <a:off x="1422068" y="2354793"/>
                  <a:ext cx="954107" cy="276999"/>
                </a:xfrm>
                <a:prstGeom prst="rect">
                  <a:avLst/>
                </a:prstGeom>
                <a:noFill/>
              </p:spPr>
              <p:txBody>
                <a:bodyPr wrap="none" lIns="91440" tIns="45720" rIns="91440" bIns="45720">
                  <a:spAutoFit/>
                </a:bodyPr>
                <a:lstStyle/>
                <a:p>
                  <a:pPr algn="ctr"/>
                  <a:r>
                    <a:rPr lang="es-ES" sz="1000" b="1" dirty="0">
                      <a:ln w="0"/>
                      <a:solidFill>
                        <a:srgbClr val="031C52"/>
                      </a:solidFill>
                      <a:effectLst>
                        <a:outerShdw blurRad="38100" dist="19050" dir="2700000" algn="tl" rotWithShape="0">
                          <a:schemeClr val="dk1">
                            <a:alpha val="40000"/>
                          </a:schemeClr>
                        </a:outerShdw>
                      </a:effectLst>
                    </a:rPr>
                    <a:t>DIMENSIÓN</a:t>
                  </a:r>
                  <a:endParaRPr lang="es-ES" sz="1000" b="1" cap="none" spc="0" dirty="0">
                    <a:ln w="0"/>
                    <a:solidFill>
                      <a:srgbClr val="031C52"/>
                    </a:solidFill>
                    <a:effectLst>
                      <a:outerShdw blurRad="38100" dist="19050" dir="2700000" algn="tl" rotWithShape="0">
                        <a:schemeClr val="dk1">
                          <a:alpha val="40000"/>
                        </a:schemeClr>
                      </a:outerShdw>
                    </a:effectLst>
                  </a:endParaRPr>
                </a:p>
              </p:txBody>
            </p:sp>
            <p:sp>
              <p:nvSpPr>
                <p:cNvPr id="60" name="Rectángulo 59">
                  <a:extLst>
                    <a:ext uri="{FF2B5EF4-FFF2-40B4-BE49-F238E27FC236}">
                      <a16:creationId xmlns:a16="http://schemas.microsoft.com/office/drawing/2014/main" id="{65398CDC-2D37-384E-A59A-DAC81B2954D7}"/>
                    </a:ext>
                  </a:extLst>
                </p:cNvPr>
                <p:cNvSpPr/>
                <p:nvPr/>
              </p:nvSpPr>
              <p:spPr>
                <a:xfrm>
                  <a:off x="2901141" y="2333137"/>
                  <a:ext cx="1681551" cy="276999"/>
                </a:xfrm>
                <a:prstGeom prst="rect">
                  <a:avLst/>
                </a:prstGeom>
                <a:noFill/>
              </p:spPr>
              <p:txBody>
                <a:bodyPr wrap="none" lIns="91440" tIns="45720" rIns="91440" bIns="45720">
                  <a:spAutoFit/>
                </a:bodyPr>
                <a:lstStyle/>
                <a:p>
                  <a:pPr algn="ctr"/>
                  <a:r>
                    <a:rPr lang="es-ES" sz="1000" b="1" dirty="0">
                      <a:ln w="0"/>
                      <a:solidFill>
                        <a:srgbClr val="031C52"/>
                      </a:solidFill>
                      <a:effectLst>
                        <a:outerShdw blurRad="38100" dist="19050" dir="2700000" algn="tl" rotWithShape="0">
                          <a:schemeClr val="dk1">
                            <a:alpha val="40000"/>
                          </a:schemeClr>
                        </a:outerShdw>
                      </a:effectLst>
                    </a:rPr>
                    <a:t>IMPACTO ESTRATÉGICO</a:t>
                  </a:r>
                  <a:endParaRPr lang="es-ES" sz="1000" b="1" cap="none" spc="0" dirty="0">
                    <a:ln w="0"/>
                    <a:solidFill>
                      <a:srgbClr val="031C52"/>
                    </a:solidFill>
                    <a:effectLst>
                      <a:outerShdw blurRad="38100" dist="19050" dir="2700000" algn="tl" rotWithShape="0">
                        <a:schemeClr val="dk1">
                          <a:alpha val="40000"/>
                        </a:schemeClr>
                      </a:outerShdw>
                    </a:effectLst>
                  </a:endParaRPr>
                </a:p>
              </p:txBody>
            </p:sp>
            <p:sp>
              <p:nvSpPr>
                <p:cNvPr id="61" name="Rectángulo 60">
                  <a:extLst>
                    <a:ext uri="{FF2B5EF4-FFF2-40B4-BE49-F238E27FC236}">
                      <a16:creationId xmlns:a16="http://schemas.microsoft.com/office/drawing/2014/main" id="{EC366292-6B70-D04F-9F9B-6391238BBF7B}"/>
                    </a:ext>
                  </a:extLst>
                </p:cNvPr>
                <p:cNvSpPr/>
                <p:nvPr/>
              </p:nvSpPr>
              <p:spPr>
                <a:xfrm>
                  <a:off x="5059307" y="2368192"/>
                  <a:ext cx="2142290" cy="277871"/>
                </a:xfrm>
                <a:prstGeom prst="rect">
                  <a:avLst/>
                </a:prstGeom>
                <a:noFill/>
              </p:spPr>
              <p:txBody>
                <a:bodyPr wrap="none" lIns="91440" tIns="45720" rIns="91440" bIns="45720">
                  <a:spAutoFit/>
                </a:bodyPr>
                <a:lstStyle/>
                <a:p>
                  <a:pPr algn="ctr"/>
                  <a:r>
                    <a:rPr lang="es-ES" sz="1000" b="1" dirty="0">
                      <a:ln w="0"/>
                      <a:solidFill>
                        <a:srgbClr val="031C52"/>
                      </a:solidFill>
                      <a:effectLst>
                        <a:outerShdw blurRad="38100" dist="19050" dir="2700000" algn="tl" rotWithShape="0">
                          <a:schemeClr val="dk1">
                            <a:alpha val="40000"/>
                          </a:schemeClr>
                        </a:outerShdw>
                      </a:effectLst>
                    </a:rPr>
                    <a:t>POBLACIÓN/ÁREA BENEFICIADA</a:t>
                  </a:r>
                  <a:endParaRPr lang="es-ES" sz="1000" b="1" cap="none" spc="0" dirty="0">
                    <a:ln w="0"/>
                    <a:solidFill>
                      <a:srgbClr val="031C52"/>
                    </a:solidFill>
                    <a:effectLst>
                      <a:outerShdw blurRad="38100" dist="19050" dir="2700000" algn="tl" rotWithShape="0">
                        <a:schemeClr val="dk1">
                          <a:alpha val="40000"/>
                        </a:schemeClr>
                      </a:outerShdw>
                    </a:effectLst>
                  </a:endParaRPr>
                </a:p>
              </p:txBody>
            </p:sp>
            <p:sp>
              <p:nvSpPr>
                <p:cNvPr id="62" name="Rectángulo 61">
                  <a:extLst>
                    <a:ext uri="{FF2B5EF4-FFF2-40B4-BE49-F238E27FC236}">
                      <a16:creationId xmlns:a16="http://schemas.microsoft.com/office/drawing/2014/main" id="{3EDB4D35-9250-744A-841E-FC85DE50B466}"/>
                    </a:ext>
                  </a:extLst>
                </p:cNvPr>
                <p:cNvSpPr/>
                <p:nvPr/>
              </p:nvSpPr>
              <p:spPr>
                <a:xfrm>
                  <a:off x="7357731" y="2332256"/>
                  <a:ext cx="1657461" cy="277871"/>
                </a:xfrm>
                <a:prstGeom prst="rect">
                  <a:avLst/>
                </a:prstGeom>
                <a:noFill/>
              </p:spPr>
              <p:txBody>
                <a:bodyPr wrap="none" lIns="91440" tIns="45720" rIns="91440" bIns="45720">
                  <a:spAutoFit/>
                </a:bodyPr>
                <a:lstStyle/>
                <a:p>
                  <a:pPr algn="ctr"/>
                  <a:r>
                    <a:rPr lang="es-ES" sz="1000" b="1" dirty="0">
                      <a:ln w="0"/>
                      <a:solidFill>
                        <a:srgbClr val="031C52"/>
                      </a:solidFill>
                      <a:effectLst>
                        <a:outerShdw blurRad="38100" dist="19050" dir="2700000" algn="tl" rotWithShape="0">
                          <a:schemeClr val="dk1">
                            <a:alpha val="40000"/>
                          </a:schemeClr>
                        </a:outerShdw>
                      </a:effectLst>
                    </a:rPr>
                    <a:t>BENEFICIOS ESPERADOS</a:t>
                  </a:r>
                  <a:endParaRPr lang="es-ES" sz="1000" b="1" cap="none" spc="0" dirty="0">
                    <a:ln w="0"/>
                    <a:solidFill>
                      <a:srgbClr val="031C52"/>
                    </a:solidFill>
                    <a:effectLst>
                      <a:outerShdw blurRad="38100" dist="19050" dir="2700000" algn="tl" rotWithShape="0">
                        <a:schemeClr val="dk1">
                          <a:alpha val="40000"/>
                        </a:schemeClr>
                      </a:outerShdw>
                    </a:effectLst>
                  </a:endParaRPr>
                </a:p>
              </p:txBody>
            </p:sp>
            <p:grpSp>
              <p:nvGrpSpPr>
                <p:cNvPr id="63" name="Grupo 62">
                  <a:extLst>
                    <a:ext uri="{FF2B5EF4-FFF2-40B4-BE49-F238E27FC236}">
                      <a16:creationId xmlns:a16="http://schemas.microsoft.com/office/drawing/2014/main" id="{7773A265-8FEC-EE44-8C08-FE21A5069706}"/>
                    </a:ext>
                  </a:extLst>
                </p:cNvPr>
                <p:cNvGrpSpPr/>
                <p:nvPr/>
              </p:nvGrpSpPr>
              <p:grpSpPr>
                <a:xfrm>
                  <a:off x="296883" y="2662811"/>
                  <a:ext cx="8992799" cy="3297531"/>
                  <a:chOff x="296883" y="2722269"/>
                  <a:chExt cx="8992799" cy="3297531"/>
                </a:xfrm>
              </p:grpSpPr>
              <p:grpSp>
                <p:nvGrpSpPr>
                  <p:cNvPr id="76" name="Grupo 75">
                    <a:extLst>
                      <a:ext uri="{FF2B5EF4-FFF2-40B4-BE49-F238E27FC236}">
                        <a16:creationId xmlns:a16="http://schemas.microsoft.com/office/drawing/2014/main" id="{D36C88FA-9162-B24C-9C28-5A8E140CFB85}"/>
                      </a:ext>
                    </a:extLst>
                  </p:cNvPr>
                  <p:cNvGrpSpPr/>
                  <p:nvPr/>
                </p:nvGrpSpPr>
                <p:grpSpPr>
                  <a:xfrm>
                    <a:off x="304800" y="2722269"/>
                    <a:ext cx="8984882" cy="2497163"/>
                    <a:chOff x="304800" y="2722269"/>
                    <a:chExt cx="8984882" cy="2497163"/>
                  </a:xfrm>
                </p:grpSpPr>
                <p:grpSp>
                  <p:nvGrpSpPr>
                    <p:cNvPr id="88" name="Grupo 87">
                      <a:extLst>
                        <a:ext uri="{FF2B5EF4-FFF2-40B4-BE49-F238E27FC236}">
                          <a16:creationId xmlns:a16="http://schemas.microsoft.com/office/drawing/2014/main" id="{D8148675-2466-1D41-A0E4-4D6EF5FD546E}"/>
                        </a:ext>
                      </a:extLst>
                    </p:cNvPr>
                    <p:cNvGrpSpPr/>
                    <p:nvPr/>
                  </p:nvGrpSpPr>
                  <p:grpSpPr>
                    <a:xfrm>
                      <a:off x="304800" y="2722269"/>
                      <a:ext cx="8984882" cy="2497163"/>
                      <a:chOff x="304800" y="2722269"/>
                      <a:chExt cx="8984882" cy="2497163"/>
                    </a:xfrm>
                  </p:grpSpPr>
                  <p:grpSp>
                    <p:nvGrpSpPr>
                      <p:cNvPr id="90" name="Grupo 89">
                        <a:extLst>
                          <a:ext uri="{FF2B5EF4-FFF2-40B4-BE49-F238E27FC236}">
                            <a16:creationId xmlns:a16="http://schemas.microsoft.com/office/drawing/2014/main" id="{30D8CBE7-E37D-034D-8B58-BD2D71F04FCD}"/>
                          </a:ext>
                        </a:extLst>
                      </p:cNvPr>
                      <p:cNvGrpSpPr/>
                      <p:nvPr/>
                    </p:nvGrpSpPr>
                    <p:grpSpPr>
                      <a:xfrm>
                        <a:off x="319617" y="2722269"/>
                        <a:ext cx="8970065" cy="2497163"/>
                        <a:chOff x="319617" y="2722269"/>
                        <a:chExt cx="8970065" cy="2497163"/>
                      </a:xfrm>
                    </p:grpSpPr>
                    <p:grpSp>
                      <p:nvGrpSpPr>
                        <p:cNvPr id="94" name="Grupo 93">
                          <a:extLst>
                            <a:ext uri="{FF2B5EF4-FFF2-40B4-BE49-F238E27FC236}">
                              <a16:creationId xmlns:a16="http://schemas.microsoft.com/office/drawing/2014/main" id="{FB204CDE-2987-B941-9F96-41D68EAC0B7F}"/>
                            </a:ext>
                          </a:extLst>
                        </p:cNvPr>
                        <p:cNvGrpSpPr/>
                        <p:nvPr/>
                      </p:nvGrpSpPr>
                      <p:grpSpPr>
                        <a:xfrm>
                          <a:off x="319617" y="2722269"/>
                          <a:ext cx="8970065" cy="2497163"/>
                          <a:chOff x="319617" y="2722269"/>
                          <a:chExt cx="8970065" cy="2497163"/>
                        </a:xfrm>
                      </p:grpSpPr>
                      <p:grpSp>
                        <p:nvGrpSpPr>
                          <p:cNvPr id="97" name="Grupo 96">
                            <a:extLst>
                              <a:ext uri="{FF2B5EF4-FFF2-40B4-BE49-F238E27FC236}">
                                <a16:creationId xmlns:a16="http://schemas.microsoft.com/office/drawing/2014/main" id="{2D6C1CE6-603E-8640-8FB8-22157FFE3BBA}"/>
                              </a:ext>
                            </a:extLst>
                          </p:cNvPr>
                          <p:cNvGrpSpPr/>
                          <p:nvPr/>
                        </p:nvGrpSpPr>
                        <p:grpSpPr>
                          <a:xfrm>
                            <a:off x="319617" y="2722269"/>
                            <a:ext cx="8970065" cy="2497163"/>
                            <a:chOff x="467377" y="2871398"/>
                            <a:chExt cx="8970065" cy="2497163"/>
                          </a:xfrm>
                        </p:grpSpPr>
                        <p:grpSp>
                          <p:nvGrpSpPr>
                            <p:cNvPr id="100" name="Grupo 99">
                              <a:extLst>
                                <a:ext uri="{FF2B5EF4-FFF2-40B4-BE49-F238E27FC236}">
                                  <a16:creationId xmlns:a16="http://schemas.microsoft.com/office/drawing/2014/main" id="{0FBECB09-B84A-0044-A227-CC0307663B32}"/>
                                </a:ext>
                              </a:extLst>
                            </p:cNvPr>
                            <p:cNvGrpSpPr/>
                            <p:nvPr/>
                          </p:nvGrpSpPr>
                          <p:grpSpPr>
                            <a:xfrm>
                              <a:off x="467377" y="2871398"/>
                              <a:ext cx="8970065" cy="2497163"/>
                              <a:chOff x="478735" y="2834568"/>
                              <a:chExt cx="8970065" cy="2497163"/>
                            </a:xfrm>
                          </p:grpSpPr>
                          <p:grpSp>
                            <p:nvGrpSpPr>
                              <p:cNvPr id="102" name="Grupo 101">
                                <a:extLst>
                                  <a:ext uri="{FF2B5EF4-FFF2-40B4-BE49-F238E27FC236}">
                                    <a16:creationId xmlns:a16="http://schemas.microsoft.com/office/drawing/2014/main" id="{E35B0825-73FF-674B-8165-118F2DDBB73E}"/>
                                  </a:ext>
                                </a:extLst>
                              </p:cNvPr>
                              <p:cNvGrpSpPr/>
                              <p:nvPr/>
                            </p:nvGrpSpPr>
                            <p:grpSpPr>
                              <a:xfrm>
                                <a:off x="478735" y="2834568"/>
                                <a:ext cx="8966106" cy="929133"/>
                                <a:chOff x="609600" y="2924400"/>
                                <a:chExt cx="8966106" cy="929133"/>
                              </a:xfrm>
                            </p:grpSpPr>
                            <p:grpSp>
                              <p:nvGrpSpPr>
                                <p:cNvPr id="127" name="Grupo 126">
                                  <a:extLst>
                                    <a:ext uri="{FF2B5EF4-FFF2-40B4-BE49-F238E27FC236}">
                                      <a16:creationId xmlns:a16="http://schemas.microsoft.com/office/drawing/2014/main" id="{81564CB0-37B5-604A-AA33-8AA756C19DF2}"/>
                                    </a:ext>
                                  </a:extLst>
                                </p:cNvPr>
                                <p:cNvGrpSpPr/>
                                <p:nvPr/>
                              </p:nvGrpSpPr>
                              <p:grpSpPr>
                                <a:xfrm>
                                  <a:off x="609600" y="2924400"/>
                                  <a:ext cx="8966106" cy="929133"/>
                                  <a:chOff x="609600" y="2924400"/>
                                  <a:chExt cx="8966106" cy="929133"/>
                                </a:xfrm>
                              </p:grpSpPr>
                              <p:grpSp>
                                <p:nvGrpSpPr>
                                  <p:cNvPr id="132" name="Grupo 131">
                                    <a:extLst>
                                      <a:ext uri="{FF2B5EF4-FFF2-40B4-BE49-F238E27FC236}">
                                        <a16:creationId xmlns:a16="http://schemas.microsoft.com/office/drawing/2014/main" id="{1C734873-4169-B640-8E70-F0C07924E06D}"/>
                                      </a:ext>
                                    </a:extLst>
                                  </p:cNvPr>
                                  <p:cNvGrpSpPr/>
                                  <p:nvPr/>
                                </p:nvGrpSpPr>
                                <p:grpSpPr>
                                  <a:xfrm>
                                    <a:off x="609600" y="2924400"/>
                                    <a:ext cx="8948057" cy="929133"/>
                                    <a:chOff x="1295400" y="3541145"/>
                                    <a:chExt cx="8948057" cy="929133"/>
                                  </a:xfrm>
                                </p:grpSpPr>
                                <p:grpSp>
                                  <p:nvGrpSpPr>
                                    <p:cNvPr id="137" name="Grupo 136">
                                      <a:extLst>
                                        <a:ext uri="{FF2B5EF4-FFF2-40B4-BE49-F238E27FC236}">
                                          <a16:creationId xmlns:a16="http://schemas.microsoft.com/office/drawing/2014/main" id="{28AF8948-3680-C242-BC0C-B653E7D0E5B3}"/>
                                        </a:ext>
                                      </a:extLst>
                                    </p:cNvPr>
                                    <p:cNvGrpSpPr/>
                                    <p:nvPr/>
                                  </p:nvGrpSpPr>
                                  <p:grpSpPr>
                                    <a:xfrm>
                                      <a:off x="1295400" y="3541146"/>
                                      <a:ext cx="8948057" cy="808692"/>
                                      <a:chOff x="500742" y="3005698"/>
                                      <a:chExt cx="8948057" cy="592738"/>
                                    </a:xfrm>
                                  </p:grpSpPr>
                                  <p:sp>
                                    <p:nvSpPr>
                                      <p:cNvPr id="140" name="Rectángulo redondeado 139">
                                        <a:extLst>
                                          <a:ext uri="{FF2B5EF4-FFF2-40B4-BE49-F238E27FC236}">
                                            <a16:creationId xmlns:a16="http://schemas.microsoft.com/office/drawing/2014/main" id="{7A690E34-123B-ED45-BEA3-91A6697E23B7}"/>
                                          </a:ext>
                                        </a:extLst>
                                      </p:cNvPr>
                                      <p:cNvSpPr/>
                                      <p:nvPr/>
                                    </p:nvSpPr>
                                    <p:spPr>
                                      <a:xfrm>
                                        <a:off x="500742" y="3005698"/>
                                        <a:ext cx="8948057" cy="592738"/>
                                      </a:xfrm>
                                      <a:prstGeom prst="roundRect">
                                        <a:avLst/>
                                      </a:prstGeom>
                                      <a:solidFill>
                                        <a:srgbClr val="E9F1FB"/>
                                      </a:solidFill>
                                      <a:ln>
                                        <a:solidFill>
                                          <a:srgbClr val="E9F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chemeClr val="tx1"/>
                                          </a:solidFill>
                                          <a:effectLst>
                                            <a:outerShdw blurRad="38100" dist="19050" dir="2700000" algn="tl" rotWithShape="0">
                                              <a:schemeClr val="dk1">
                                                <a:alpha val="40000"/>
                                              </a:schemeClr>
                                            </a:outerShdw>
                                          </a:effectLst>
                                        </a:endParaRPr>
                                      </a:p>
                                    </p:txBody>
                                  </p:sp>
                                  <p:cxnSp>
                                    <p:nvCxnSpPr>
                                      <p:cNvPr id="141" name="Conector recto 140">
                                        <a:extLst>
                                          <a:ext uri="{FF2B5EF4-FFF2-40B4-BE49-F238E27FC236}">
                                            <a16:creationId xmlns:a16="http://schemas.microsoft.com/office/drawing/2014/main" id="{4D377353-F179-414C-91E5-60072D043781}"/>
                                          </a:ext>
                                        </a:extLst>
                                      </p:cNvPr>
                                      <p:cNvCxnSpPr/>
                                      <p:nvPr/>
                                    </p:nvCxnSpPr>
                                    <p:spPr>
                                      <a:xfrm>
                                        <a:off x="2745626" y="3005698"/>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2" name="Conector recto 141">
                                        <a:extLst>
                                          <a:ext uri="{FF2B5EF4-FFF2-40B4-BE49-F238E27FC236}">
                                            <a16:creationId xmlns:a16="http://schemas.microsoft.com/office/drawing/2014/main" id="{8249B0B8-D813-DD49-A876-A48604184B8A}"/>
                                          </a:ext>
                                        </a:extLst>
                                      </p:cNvPr>
                                      <p:cNvCxnSpPr/>
                                      <p:nvPr/>
                                    </p:nvCxnSpPr>
                                    <p:spPr>
                                      <a:xfrm>
                                        <a:off x="5257800" y="3036616"/>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3" name="Conector recto 142">
                                        <a:extLst>
                                          <a:ext uri="{FF2B5EF4-FFF2-40B4-BE49-F238E27FC236}">
                                            <a16:creationId xmlns:a16="http://schemas.microsoft.com/office/drawing/2014/main" id="{C68F16A1-B548-C54E-8EAB-9C0476B23DF0}"/>
                                          </a:ext>
                                        </a:extLst>
                                      </p:cNvPr>
                                      <p:cNvCxnSpPr/>
                                      <p:nvPr/>
                                    </p:nvCxnSpPr>
                                    <p:spPr>
                                      <a:xfrm>
                                        <a:off x="7378855" y="3036616"/>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38" name="Rectángulo 137">
                                      <a:extLst>
                                        <a:ext uri="{FF2B5EF4-FFF2-40B4-BE49-F238E27FC236}">
                                          <a16:creationId xmlns:a16="http://schemas.microsoft.com/office/drawing/2014/main" id="{7CC6463C-4907-5149-B2F9-DFB99260D7C8}"/>
                                        </a:ext>
                                      </a:extLst>
                                    </p:cNvPr>
                                    <p:cNvSpPr/>
                                    <p:nvPr/>
                                  </p:nvSpPr>
                                  <p:spPr>
                                    <a:xfrm>
                                      <a:off x="4572828" y="3541145"/>
                                      <a:ext cx="1234140" cy="929133"/>
                                    </a:xfrm>
                                    <a:prstGeom prst="rect">
                                      <a:avLst/>
                                    </a:prstGeom>
                                    <a:noFill/>
                                  </p:spPr>
                                  <p:txBody>
                                    <a:bodyPr wrap="square" lIns="91440" tIns="45720" rIns="91440" bIns="45720">
                                      <a:spAutoFit/>
                                    </a:bodyPr>
                                    <a:lstStyle/>
                                    <a:p>
                                      <a:pPr algn="ctr"/>
                                      <a:r>
                                        <a:rPr lang="es-ES" sz="2800" b="1" cap="none" spc="0" dirty="0">
                                          <a:ln w="0"/>
                                          <a:solidFill>
                                            <a:srgbClr val="072C89"/>
                                          </a:solidFill>
                                          <a:effectLst>
                                            <a:outerShdw blurRad="38100" dist="19050" dir="2700000" algn="tl" rotWithShape="0">
                                              <a:schemeClr val="dk1">
                                                <a:alpha val="40000"/>
                                              </a:schemeClr>
                                            </a:outerShdw>
                                          </a:effectLst>
                                        </a:rPr>
                                        <a:t>20% </a:t>
                                      </a:r>
                                    </a:p>
                                    <a:p>
                                      <a:pPr algn="ctr"/>
                                      <a:r>
                                        <a:rPr lang="es-ES" sz="900" b="0" cap="none" spc="0" dirty="0">
                                          <a:ln w="0"/>
                                          <a:solidFill>
                                            <a:srgbClr val="072C89"/>
                                          </a:solidFill>
                                          <a:effectLst>
                                            <a:outerShdw blurRad="38100" dist="19050" dir="2700000" algn="tl" rotWithShape="0">
                                              <a:schemeClr val="dk1">
                                                <a:alpha val="40000"/>
                                              </a:schemeClr>
                                            </a:outerShdw>
                                          </a:effectLst>
                                        </a:rPr>
                                        <a:t>MENOS CONSUMO ENERGÉTICO</a:t>
                                      </a:r>
                                    </a:p>
                                  </p:txBody>
                                </p:sp>
                                <p:pic>
                                  <p:nvPicPr>
                                    <p:cNvPr id="139" name="Imagen 138">
                                      <a:extLst>
                                        <a:ext uri="{FF2B5EF4-FFF2-40B4-BE49-F238E27FC236}">
                                          <a16:creationId xmlns:a16="http://schemas.microsoft.com/office/drawing/2014/main" id="{6AF6D5DB-3336-BA45-B9BF-336126B948F5}"/>
                                        </a:ext>
                                      </a:extLst>
                                    </p:cNvPr>
                                    <p:cNvPicPr>
                                      <a:picLocks noChangeAspect="1"/>
                                    </p:cNvPicPr>
                                    <p:nvPr/>
                                  </p:nvPicPr>
                                  <p:blipFill>
                                    <a:blip r:embed="rId6"/>
                                    <a:stretch>
                                      <a:fillRect/>
                                    </a:stretch>
                                  </p:blipFill>
                                  <p:spPr>
                                    <a:xfrm>
                                      <a:off x="3679981" y="3625581"/>
                                      <a:ext cx="552527" cy="543001"/>
                                    </a:xfrm>
                                    <a:prstGeom prst="flowChartConnector">
                                      <a:avLst/>
                                    </a:prstGeom>
                                  </p:spPr>
                                </p:pic>
                              </p:grpSp>
                              <p:sp>
                                <p:nvSpPr>
                                  <p:cNvPr id="133" name="Rectángulo 132">
                                    <a:extLst>
                                      <a:ext uri="{FF2B5EF4-FFF2-40B4-BE49-F238E27FC236}">
                                        <a16:creationId xmlns:a16="http://schemas.microsoft.com/office/drawing/2014/main" id="{3702C829-F7DA-394E-97FF-7E92B95333B6}"/>
                                      </a:ext>
                                    </a:extLst>
                                  </p:cNvPr>
                                  <p:cNvSpPr/>
                                  <p:nvPr/>
                                </p:nvSpPr>
                                <p:spPr>
                                  <a:xfrm>
                                    <a:off x="6192338" y="2972052"/>
                                    <a:ext cx="1234140" cy="646331"/>
                                  </a:xfrm>
                                  <a:prstGeom prst="rect">
                                    <a:avLst/>
                                  </a:prstGeom>
                                  <a:noFill/>
                                </p:spPr>
                                <p:txBody>
                                  <a:bodyPr wrap="square" lIns="91440" tIns="45720" rIns="91440" bIns="45720">
                                    <a:spAutoFit/>
                                  </a:bodyPr>
                                  <a:lstStyle/>
                                  <a:p>
                                    <a:pPr algn="ctr"/>
                                    <a:r>
                                      <a:rPr lang="es-ES" sz="1000" b="1" cap="none" spc="0" dirty="0">
                                        <a:ln w="0"/>
                                        <a:solidFill>
                                          <a:srgbClr val="072C89"/>
                                        </a:solidFill>
                                        <a:effectLst>
                                          <a:outerShdw blurRad="38100" dist="19050" dir="2700000" algn="tl" rotWithShape="0">
                                            <a:schemeClr val="dk1">
                                              <a:alpha val="40000"/>
                                            </a:schemeClr>
                                          </a:outerShdw>
                                        </a:effectLst>
                                      </a:rPr>
                                      <a:t>INDUSTRIA Y PARQUES INDUSTRIALES</a:t>
                                    </a:r>
                                    <a:endParaRPr lang="es-ES" sz="1000" b="0" cap="none" spc="0" dirty="0">
                                      <a:ln w="0"/>
                                      <a:solidFill>
                                        <a:srgbClr val="072C89"/>
                                      </a:solidFill>
                                      <a:effectLst>
                                        <a:outerShdw blurRad="38100" dist="19050" dir="2700000" algn="tl" rotWithShape="0">
                                          <a:schemeClr val="dk1">
                                            <a:alpha val="40000"/>
                                          </a:schemeClr>
                                        </a:outerShdw>
                                      </a:effectLst>
                                    </a:endParaRPr>
                                  </a:p>
                                </p:txBody>
                              </p:sp>
                              <p:pic>
                                <p:nvPicPr>
                                  <p:cNvPr id="134" name="Imagen 133">
                                    <a:extLst>
                                      <a:ext uri="{FF2B5EF4-FFF2-40B4-BE49-F238E27FC236}">
                                        <a16:creationId xmlns:a16="http://schemas.microsoft.com/office/drawing/2014/main" id="{73652874-8D70-7249-8C34-A641C90D69BE}"/>
                                      </a:ext>
                                    </a:extLst>
                                  </p:cNvPr>
                                  <p:cNvPicPr>
                                    <a:picLocks noChangeAspect="1"/>
                                  </p:cNvPicPr>
                                  <p:nvPr/>
                                </p:nvPicPr>
                                <p:blipFill>
                                  <a:blip r:embed="rId7"/>
                                  <a:stretch>
                                    <a:fillRect/>
                                  </a:stretch>
                                </p:blipFill>
                                <p:spPr>
                                  <a:xfrm>
                                    <a:off x="5553320" y="3008836"/>
                                    <a:ext cx="561919" cy="584855"/>
                                  </a:xfrm>
                                  <a:prstGeom prst="rect">
                                    <a:avLst/>
                                  </a:prstGeom>
                                </p:spPr>
                              </p:pic>
                              <p:pic>
                                <p:nvPicPr>
                                  <p:cNvPr id="135" name="Imagen 134">
                                    <a:extLst>
                                      <a:ext uri="{FF2B5EF4-FFF2-40B4-BE49-F238E27FC236}">
                                        <a16:creationId xmlns:a16="http://schemas.microsoft.com/office/drawing/2014/main" id="{276650CD-B3EC-F545-BF80-4661F3B844F4}"/>
                                      </a:ext>
                                    </a:extLst>
                                  </p:cNvPr>
                                  <p:cNvPicPr>
                                    <a:picLocks noChangeAspect="1"/>
                                  </p:cNvPicPr>
                                  <p:nvPr/>
                                </p:nvPicPr>
                                <p:blipFill>
                                  <a:blip r:embed="rId8"/>
                                  <a:stretch>
                                    <a:fillRect/>
                                  </a:stretch>
                                </p:blipFill>
                                <p:spPr>
                                  <a:xfrm>
                                    <a:off x="7528463" y="2973320"/>
                                    <a:ext cx="568851" cy="644698"/>
                                  </a:xfrm>
                                  <a:prstGeom prst="rect">
                                    <a:avLst/>
                                  </a:prstGeom>
                                </p:spPr>
                              </p:pic>
                              <p:sp>
                                <p:nvSpPr>
                                  <p:cNvPr id="136" name="Rectángulo 135">
                                    <a:extLst>
                                      <a:ext uri="{FF2B5EF4-FFF2-40B4-BE49-F238E27FC236}">
                                        <a16:creationId xmlns:a16="http://schemas.microsoft.com/office/drawing/2014/main" id="{2B76C2C0-E937-E345-BD8E-A3A27B6E068B}"/>
                                      </a:ext>
                                    </a:extLst>
                                  </p:cNvPr>
                                  <p:cNvSpPr/>
                                  <p:nvPr/>
                                </p:nvSpPr>
                                <p:spPr>
                                  <a:xfrm>
                                    <a:off x="8153400" y="3024427"/>
                                    <a:ext cx="1422306" cy="646331"/>
                                  </a:xfrm>
                                  <a:prstGeom prst="rect">
                                    <a:avLst/>
                                  </a:prstGeom>
                                  <a:noFill/>
                                </p:spPr>
                                <p:txBody>
                                  <a:bodyPr wrap="square" lIns="91440" tIns="45720" rIns="91440" bIns="45720">
                                    <a:spAutoFit/>
                                  </a:bodyPr>
                                  <a:lstStyle/>
                                  <a:p>
                                    <a:pPr algn="ctr"/>
                                    <a:r>
                                      <a:rPr lang="es-ES" sz="1000" b="1" cap="none" spc="0" dirty="0">
                                        <a:ln w="0"/>
                                        <a:solidFill>
                                          <a:srgbClr val="072C89"/>
                                        </a:solidFill>
                                        <a:effectLst>
                                          <a:outerShdw blurRad="38100" dist="19050" dir="2700000" algn="tl" rotWithShape="0">
                                            <a:schemeClr val="dk1">
                                              <a:alpha val="40000"/>
                                            </a:schemeClr>
                                          </a:outerShdw>
                                        </a:effectLst>
                                      </a:rPr>
                                      <a:t>MAYOR PRODUCTIVIDAD Y COMPETITIVIDAD</a:t>
                                    </a:r>
                                    <a:endParaRPr lang="es-ES" sz="1000" b="0" cap="none" spc="0" dirty="0">
                                      <a:ln w="0"/>
                                      <a:solidFill>
                                        <a:srgbClr val="072C89"/>
                                      </a:solidFill>
                                      <a:effectLst>
                                        <a:outerShdw blurRad="38100" dist="19050" dir="2700000" algn="tl" rotWithShape="0">
                                          <a:schemeClr val="dk1">
                                            <a:alpha val="40000"/>
                                          </a:schemeClr>
                                        </a:outerShdw>
                                      </a:effectLst>
                                    </a:endParaRPr>
                                  </a:p>
                                </p:txBody>
                              </p:sp>
                            </p:grpSp>
                            <p:grpSp>
                              <p:nvGrpSpPr>
                                <p:cNvPr id="128" name="Grupo 127">
                                  <a:extLst>
                                    <a:ext uri="{FF2B5EF4-FFF2-40B4-BE49-F238E27FC236}">
                                      <a16:creationId xmlns:a16="http://schemas.microsoft.com/office/drawing/2014/main" id="{C2E9DD68-718A-6F4F-9367-69B7B9BAFB81}"/>
                                    </a:ext>
                                  </a:extLst>
                                </p:cNvPr>
                                <p:cNvGrpSpPr/>
                                <p:nvPr/>
                              </p:nvGrpSpPr>
                              <p:grpSpPr>
                                <a:xfrm>
                                  <a:off x="609600" y="2924401"/>
                                  <a:ext cx="2244884" cy="809400"/>
                                  <a:chOff x="609600" y="2924401"/>
                                  <a:chExt cx="2244884" cy="809400"/>
                                </a:xfrm>
                              </p:grpSpPr>
                              <p:pic>
                                <p:nvPicPr>
                                  <p:cNvPr id="130" name="Imagen 129">
                                    <a:extLst>
                                      <a:ext uri="{FF2B5EF4-FFF2-40B4-BE49-F238E27FC236}">
                                        <a16:creationId xmlns:a16="http://schemas.microsoft.com/office/drawing/2014/main" id="{6841ACE7-DBEB-5040-9977-FB0D40EB2C24}"/>
                                      </a:ext>
                                    </a:extLst>
                                  </p:cNvPr>
                                  <p:cNvPicPr>
                                    <a:picLocks noChangeAspect="1"/>
                                  </p:cNvPicPr>
                                  <p:nvPr/>
                                </p:nvPicPr>
                                <p:blipFill>
                                  <a:blip r:embed="rId9"/>
                                  <a:stretch>
                                    <a:fillRect/>
                                  </a:stretch>
                                </p:blipFill>
                                <p:spPr>
                                  <a:xfrm>
                                    <a:off x="609600" y="2924401"/>
                                    <a:ext cx="2244884" cy="809400"/>
                                  </a:xfrm>
                                  <a:prstGeom prst="rect">
                                    <a:avLst/>
                                  </a:prstGeom>
                                </p:spPr>
                              </p:pic>
                              <p:sp>
                                <p:nvSpPr>
                                  <p:cNvPr id="131" name="Rectángulo 130">
                                    <a:extLst>
                                      <a:ext uri="{FF2B5EF4-FFF2-40B4-BE49-F238E27FC236}">
                                        <a16:creationId xmlns:a16="http://schemas.microsoft.com/office/drawing/2014/main" id="{C6FF75B4-A70A-B241-AA27-E0D314834AA6}"/>
                                      </a:ext>
                                    </a:extLst>
                                  </p:cNvPr>
                                  <p:cNvSpPr/>
                                  <p:nvPr/>
                                </p:nvSpPr>
                                <p:spPr>
                                  <a:xfrm>
                                    <a:off x="1575238" y="3024428"/>
                                    <a:ext cx="1169175" cy="593590"/>
                                  </a:xfrm>
                                  <a:prstGeom prst="rect">
                                    <a:avLst/>
                                  </a:prstGeom>
                                  <a:solidFill>
                                    <a:srgbClr val="004BC3"/>
                                  </a:solidFill>
                                  <a:ln>
                                    <a:solidFill>
                                      <a:srgbClr val="004B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9" name="Rectángulo 128">
                                  <a:extLst>
                                    <a:ext uri="{FF2B5EF4-FFF2-40B4-BE49-F238E27FC236}">
                                      <a16:creationId xmlns:a16="http://schemas.microsoft.com/office/drawing/2014/main" id="{F29EC064-4A9C-1F49-BAD7-4FEA03F2892A}"/>
                                    </a:ext>
                                  </a:extLst>
                                </p:cNvPr>
                                <p:cNvSpPr/>
                                <p:nvPr/>
                              </p:nvSpPr>
                              <p:spPr>
                                <a:xfrm>
                                  <a:off x="1389311" y="3094798"/>
                                  <a:ext cx="1536413" cy="523220"/>
                                </a:xfrm>
                                <a:prstGeom prst="rect">
                                  <a:avLst/>
                                </a:prstGeom>
                                <a:noFill/>
                              </p:spPr>
                              <p:txBody>
                                <a:bodyPr wrap="square" lIns="91440" tIns="45720" rIns="91440" bIns="45720">
                                  <a:spAutoFit/>
                                </a:bodyPr>
                                <a:lstStyle/>
                                <a:p>
                                  <a:pPr algn="ctr"/>
                                  <a:r>
                                    <a:rPr lang="es-ES" sz="1200" b="1" dirty="0">
                                      <a:ln w="0"/>
                                      <a:solidFill>
                                        <a:schemeClr val="bg1"/>
                                      </a:solidFill>
                                      <a:effectLst>
                                        <a:outerShdw blurRad="38100" dist="19050" dir="2700000" algn="tl" rotWithShape="0">
                                          <a:schemeClr val="dk1">
                                            <a:alpha val="40000"/>
                                          </a:schemeClr>
                                        </a:outerShdw>
                                      </a:effectLst>
                                    </a:rPr>
                                    <a:t>PRODUCTIVA - ECONÓMICA</a:t>
                                  </a:r>
                                  <a:endParaRPr lang="es-ES" sz="1200" b="1" cap="none" spc="0" dirty="0">
                                    <a:ln w="0"/>
                                    <a:solidFill>
                                      <a:schemeClr val="bg1"/>
                                    </a:solidFill>
                                    <a:effectLst>
                                      <a:outerShdw blurRad="38100" dist="19050" dir="2700000" algn="tl" rotWithShape="0">
                                        <a:schemeClr val="dk1">
                                          <a:alpha val="40000"/>
                                        </a:schemeClr>
                                      </a:outerShdw>
                                    </a:effectLst>
                                  </a:endParaRPr>
                                </a:p>
                              </p:txBody>
                            </p:sp>
                          </p:grpSp>
                          <p:grpSp>
                            <p:nvGrpSpPr>
                              <p:cNvPr id="103" name="Grupo 102">
                                <a:extLst>
                                  <a:ext uri="{FF2B5EF4-FFF2-40B4-BE49-F238E27FC236}">
                                    <a16:creationId xmlns:a16="http://schemas.microsoft.com/office/drawing/2014/main" id="{6C3DEC42-C765-4546-B0A2-9B9308C6D52F}"/>
                                  </a:ext>
                                </a:extLst>
                              </p:cNvPr>
                              <p:cNvGrpSpPr/>
                              <p:nvPr/>
                            </p:nvGrpSpPr>
                            <p:grpSpPr>
                              <a:xfrm>
                                <a:off x="478735" y="3581400"/>
                                <a:ext cx="8948057" cy="1205054"/>
                                <a:chOff x="478735" y="3581400"/>
                                <a:chExt cx="8948057" cy="1205054"/>
                              </a:xfrm>
                            </p:grpSpPr>
                            <p:grpSp>
                              <p:nvGrpSpPr>
                                <p:cNvPr id="114" name="Grupo 113">
                                  <a:extLst>
                                    <a:ext uri="{FF2B5EF4-FFF2-40B4-BE49-F238E27FC236}">
                                      <a16:creationId xmlns:a16="http://schemas.microsoft.com/office/drawing/2014/main" id="{43C99386-49D2-9F40-9ADD-418B084FDEB9}"/>
                                    </a:ext>
                                  </a:extLst>
                                </p:cNvPr>
                                <p:cNvGrpSpPr/>
                                <p:nvPr/>
                              </p:nvGrpSpPr>
                              <p:grpSpPr>
                                <a:xfrm>
                                  <a:off x="478735" y="3581400"/>
                                  <a:ext cx="8948057" cy="1205054"/>
                                  <a:chOff x="609600" y="2831460"/>
                                  <a:chExt cx="8948057" cy="1205054"/>
                                </a:xfrm>
                              </p:grpSpPr>
                              <p:grpSp>
                                <p:nvGrpSpPr>
                                  <p:cNvPr id="118" name="Grupo 117">
                                    <a:extLst>
                                      <a:ext uri="{FF2B5EF4-FFF2-40B4-BE49-F238E27FC236}">
                                        <a16:creationId xmlns:a16="http://schemas.microsoft.com/office/drawing/2014/main" id="{DEA4EAA5-5A30-9D46-BEFF-2A4E533AA784}"/>
                                      </a:ext>
                                    </a:extLst>
                                  </p:cNvPr>
                                  <p:cNvGrpSpPr/>
                                  <p:nvPr/>
                                </p:nvGrpSpPr>
                                <p:grpSpPr>
                                  <a:xfrm>
                                    <a:off x="609600" y="2831460"/>
                                    <a:ext cx="8948057" cy="1120169"/>
                                    <a:chOff x="1295400" y="3448205"/>
                                    <a:chExt cx="8948057" cy="1120169"/>
                                  </a:xfrm>
                                </p:grpSpPr>
                                <p:grpSp>
                                  <p:nvGrpSpPr>
                                    <p:cNvPr id="121" name="Grupo 120">
                                      <a:extLst>
                                        <a:ext uri="{FF2B5EF4-FFF2-40B4-BE49-F238E27FC236}">
                                          <a16:creationId xmlns:a16="http://schemas.microsoft.com/office/drawing/2014/main" id="{49C8E5C6-2BD3-FB4B-8A2C-1692866AF0A6}"/>
                                        </a:ext>
                                      </a:extLst>
                                    </p:cNvPr>
                                    <p:cNvGrpSpPr/>
                                    <p:nvPr/>
                                  </p:nvGrpSpPr>
                                  <p:grpSpPr>
                                    <a:xfrm>
                                      <a:off x="1295400" y="3541146"/>
                                      <a:ext cx="8948057" cy="986365"/>
                                      <a:chOff x="500742" y="3005698"/>
                                      <a:chExt cx="8948057" cy="722965"/>
                                    </a:xfrm>
                                  </p:grpSpPr>
                                  <p:sp>
                                    <p:nvSpPr>
                                      <p:cNvPr id="123" name="Rectángulo redondeado 122">
                                        <a:extLst>
                                          <a:ext uri="{FF2B5EF4-FFF2-40B4-BE49-F238E27FC236}">
                                            <a16:creationId xmlns:a16="http://schemas.microsoft.com/office/drawing/2014/main" id="{3D51D331-0F2B-4243-8FE9-387E1F7C968F}"/>
                                          </a:ext>
                                        </a:extLst>
                                      </p:cNvPr>
                                      <p:cNvSpPr/>
                                      <p:nvPr/>
                                    </p:nvSpPr>
                                    <p:spPr>
                                      <a:xfrm>
                                        <a:off x="500742" y="3005698"/>
                                        <a:ext cx="8948057" cy="592738"/>
                                      </a:xfrm>
                                      <a:prstGeom prst="roundRect">
                                        <a:avLst/>
                                      </a:prstGeom>
                                      <a:solidFill>
                                        <a:srgbClr val="F2F8EE"/>
                                      </a:solidFill>
                                      <a:ln>
                                        <a:solidFill>
                                          <a:srgbClr val="E9F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chemeClr val="tx1"/>
                                          </a:solidFill>
                                          <a:effectLst>
                                            <a:outerShdw blurRad="38100" dist="19050" dir="2700000" algn="tl" rotWithShape="0">
                                              <a:schemeClr val="dk1">
                                                <a:alpha val="40000"/>
                                              </a:schemeClr>
                                            </a:outerShdw>
                                          </a:effectLst>
                                        </a:endParaRPr>
                                      </a:p>
                                    </p:txBody>
                                  </p:sp>
                                  <p:cxnSp>
                                    <p:nvCxnSpPr>
                                      <p:cNvPr id="124" name="Conector recto 123">
                                        <a:extLst>
                                          <a:ext uri="{FF2B5EF4-FFF2-40B4-BE49-F238E27FC236}">
                                            <a16:creationId xmlns:a16="http://schemas.microsoft.com/office/drawing/2014/main" id="{040280BF-A433-0946-B079-C7142FD2C9AE}"/>
                                          </a:ext>
                                        </a:extLst>
                                      </p:cNvPr>
                                      <p:cNvCxnSpPr/>
                                      <p:nvPr/>
                                    </p:nvCxnSpPr>
                                    <p:spPr>
                                      <a:xfrm>
                                        <a:off x="2745626" y="3005698"/>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5" name="Conector recto 124">
                                        <a:extLst>
                                          <a:ext uri="{FF2B5EF4-FFF2-40B4-BE49-F238E27FC236}">
                                            <a16:creationId xmlns:a16="http://schemas.microsoft.com/office/drawing/2014/main" id="{E40B5511-E6A2-5047-BF71-89AF00E0B3B4}"/>
                                          </a:ext>
                                        </a:extLst>
                                      </p:cNvPr>
                                      <p:cNvCxnSpPr/>
                                      <p:nvPr/>
                                    </p:nvCxnSpPr>
                                    <p:spPr>
                                      <a:xfrm>
                                        <a:off x="5257800" y="3036616"/>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6" name="Conector recto 125">
                                        <a:extLst>
                                          <a:ext uri="{FF2B5EF4-FFF2-40B4-BE49-F238E27FC236}">
                                            <a16:creationId xmlns:a16="http://schemas.microsoft.com/office/drawing/2014/main" id="{689DFAEA-DEF7-B64D-9962-C96D869BEA96}"/>
                                          </a:ext>
                                        </a:extLst>
                                      </p:cNvPr>
                                      <p:cNvCxnSpPr/>
                                      <p:nvPr/>
                                    </p:nvCxnSpPr>
                                    <p:spPr>
                                      <a:xfrm>
                                        <a:off x="7400863" y="3166843"/>
                                        <a:ext cx="0" cy="56182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22" name="Rectángulo 121">
                                      <a:extLst>
                                        <a:ext uri="{FF2B5EF4-FFF2-40B4-BE49-F238E27FC236}">
                                          <a16:creationId xmlns:a16="http://schemas.microsoft.com/office/drawing/2014/main" id="{40C34C56-8F2F-F541-B60A-191268D6DD36}"/>
                                        </a:ext>
                                      </a:extLst>
                                    </p:cNvPr>
                                    <p:cNvSpPr/>
                                    <p:nvPr/>
                                  </p:nvSpPr>
                                  <p:spPr>
                                    <a:xfrm>
                                      <a:off x="4245664" y="3448205"/>
                                      <a:ext cx="1905528" cy="1120169"/>
                                    </a:xfrm>
                                    <a:prstGeom prst="rect">
                                      <a:avLst/>
                                    </a:prstGeom>
                                    <a:noFill/>
                                  </p:spPr>
                                  <p:txBody>
                                    <a:bodyPr wrap="square" lIns="91440" tIns="45720" rIns="91440" bIns="45720">
                                      <a:spAutoFit/>
                                    </a:bodyPr>
                                    <a:lstStyle/>
                                    <a:p>
                                      <a:pPr algn="ctr"/>
                                      <a:r>
                                        <a:rPr lang="es-ES" sz="2800" b="1" cap="none" spc="0" dirty="0">
                                          <a:ln w="0"/>
                                          <a:solidFill>
                                            <a:srgbClr val="066A00"/>
                                          </a:solidFill>
                                          <a:effectLst>
                                            <a:outerShdw blurRad="38100" dist="19050" dir="2700000" algn="tl" rotWithShape="0">
                                              <a:schemeClr val="dk1">
                                                <a:alpha val="40000"/>
                                              </a:schemeClr>
                                            </a:outerShdw>
                                          </a:effectLst>
                                        </a:rPr>
                                        <a:t>20% </a:t>
                                      </a:r>
                                    </a:p>
                                    <a:p>
                                      <a:pPr algn="ctr"/>
                                      <a:r>
                                        <a:rPr lang="es-ES" sz="1000" b="0" cap="none" spc="0" dirty="0">
                                          <a:ln w="0"/>
                                          <a:solidFill>
                                            <a:srgbClr val="066A00"/>
                                          </a:solidFill>
                                          <a:effectLst>
                                            <a:outerShdw blurRad="38100" dist="19050" dir="2700000" algn="tl" rotWithShape="0">
                                              <a:schemeClr val="dk1">
                                                <a:alpha val="40000"/>
                                              </a:schemeClr>
                                            </a:outerShdw>
                                          </a:effectLst>
                                        </a:rPr>
                                        <a:t>MENOS CONSUMO DE ENERGÍA Y MATERIAS </a:t>
                                      </a:r>
                                      <a:r>
                                        <a:rPr lang="es-ES" sz="1050" b="0" cap="none" spc="0" dirty="0">
                                          <a:ln w="0"/>
                                          <a:solidFill>
                                            <a:srgbClr val="066A00"/>
                                          </a:solidFill>
                                          <a:effectLst>
                                            <a:outerShdw blurRad="38100" dist="19050" dir="2700000" algn="tl" rotWithShape="0">
                                              <a:schemeClr val="dk1">
                                                <a:alpha val="40000"/>
                                              </a:schemeClr>
                                            </a:outerShdw>
                                          </a:effectLst>
                                        </a:rPr>
                                        <a:t>PRIMAS</a:t>
                                      </a:r>
                                    </a:p>
                                  </p:txBody>
                                </p:sp>
                              </p:grpSp>
                              <p:sp>
                                <p:nvSpPr>
                                  <p:cNvPr id="119" name="Rectángulo 118">
                                    <a:extLst>
                                      <a:ext uri="{FF2B5EF4-FFF2-40B4-BE49-F238E27FC236}">
                                        <a16:creationId xmlns:a16="http://schemas.microsoft.com/office/drawing/2014/main" id="{E4BDF2E4-0796-2841-98C6-4E744DAFCC81}"/>
                                      </a:ext>
                                    </a:extLst>
                                  </p:cNvPr>
                                  <p:cNvSpPr/>
                                  <p:nvPr/>
                                </p:nvSpPr>
                                <p:spPr>
                                  <a:xfrm>
                                    <a:off x="6192338" y="2972052"/>
                                    <a:ext cx="1234140" cy="646331"/>
                                  </a:xfrm>
                                  <a:prstGeom prst="rect">
                                    <a:avLst/>
                                  </a:prstGeom>
                                  <a:noFill/>
                                </p:spPr>
                                <p:txBody>
                                  <a:bodyPr wrap="square" lIns="91440" tIns="45720" rIns="91440" bIns="45720">
                                    <a:spAutoFit/>
                                  </a:bodyPr>
                                  <a:lstStyle/>
                                  <a:p>
                                    <a:pPr algn="ctr"/>
                                    <a:r>
                                      <a:rPr lang="es-ES" sz="1000" b="1" cap="none" spc="0" dirty="0">
                                        <a:ln w="0"/>
                                        <a:solidFill>
                                          <a:srgbClr val="066A00"/>
                                        </a:solidFill>
                                        <a:effectLst>
                                          <a:outerShdw blurRad="38100" dist="19050" dir="2700000" algn="tl" rotWithShape="0">
                                            <a:schemeClr val="dk1">
                                              <a:alpha val="40000"/>
                                            </a:schemeClr>
                                          </a:outerShdw>
                                        </a:effectLst>
                                      </a:rPr>
                                      <a:t>EMPRESAS Y COMUNIDADES CERCANAS</a:t>
                                    </a:r>
                                    <a:endParaRPr lang="es-ES" sz="1000" b="0" cap="none" spc="0" dirty="0">
                                      <a:ln w="0"/>
                                      <a:solidFill>
                                        <a:srgbClr val="066A00"/>
                                      </a:solidFill>
                                      <a:effectLst>
                                        <a:outerShdw blurRad="38100" dist="19050" dir="2700000" algn="tl" rotWithShape="0">
                                          <a:schemeClr val="dk1">
                                            <a:alpha val="40000"/>
                                          </a:schemeClr>
                                        </a:outerShdw>
                                      </a:effectLst>
                                    </a:endParaRPr>
                                  </a:p>
                                </p:txBody>
                              </p:sp>
                              <p:sp>
                                <p:nvSpPr>
                                  <p:cNvPr id="120" name="Rectángulo 119">
                                    <a:extLst>
                                      <a:ext uri="{FF2B5EF4-FFF2-40B4-BE49-F238E27FC236}">
                                        <a16:creationId xmlns:a16="http://schemas.microsoft.com/office/drawing/2014/main" id="{60DB195F-6679-0C47-8BCF-392D4D159DCF}"/>
                                      </a:ext>
                                    </a:extLst>
                                  </p:cNvPr>
                                  <p:cNvSpPr/>
                                  <p:nvPr/>
                                </p:nvSpPr>
                                <p:spPr>
                                  <a:xfrm>
                                    <a:off x="7750865" y="2907660"/>
                                    <a:ext cx="1745003" cy="1128854"/>
                                  </a:xfrm>
                                  <a:prstGeom prst="rect">
                                    <a:avLst/>
                                  </a:prstGeom>
                                  <a:noFill/>
                                </p:spPr>
                                <p:txBody>
                                  <a:bodyPr wrap="square" lIns="91440" tIns="45720" rIns="91440" bIns="45720">
                                    <a:spAutoFit/>
                                  </a:bodyPr>
                                  <a:lstStyle/>
                                  <a:p>
                                    <a:pPr algn="ctr"/>
                                    <a:r>
                                      <a:rPr lang="es-ES" sz="2800" b="1" dirty="0">
                                        <a:ln w="0"/>
                                        <a:solidFill>
                                          <a:srgbClr val="066A00"/>
                                        </a:solidFill>
                                        <a:effectLst>
                                          <a:outerShdw blurRad="38100" dist="19050" dir="2700000" algn="tl" rotWithShape="0">
                                            <a:schemeClr val="dk1">
                                              <a:alpha val="40000"/>
                                            </a:schemeClr>
                                          </a:outerShdw>
                                        </a:effectLst>
                                      </a:rPr>
                                      <a:t>50% + </a:t>
                                    </a:r>
                                  </a:p>
                                  <a:p>
                                    <a:pPr algn="ctr"/>
                                    <a:r>
                                      <a:rPr lang="es-ES" sz="1000" dirty="0">
                                        <a:ln w="0"/>
                                        <a:solidFill>
                                          <a:srgbClr val="066A00"/>
                                        </a:solidFill>
                                        <a:effectLst>
                                          <a:outerShdw blurRad="38100" dist="19050" dir="2700000" algn="tl" rotWithShape="0">
                                            <a:schemeClr val="dk1">
                                              <a:alpha val="40000"/>
                                            </a:schemeClr>
                                          </a:outerShdw>
                                        </a:effectLst>
                                      </a:rPr>
                                      <a:t>VALORIZACIÓN DE RESIDUOS </a:t>
                                    </a:r>
                                    <a:r>
                                      <a:rPr lang="es-ES" sz="1100" dirty="0">
                                        <a:ln w="0"/>
                                        <a:solidFill>
                                          <a:srgbClr val="066A00"/>
                                        </a:solidFill>
                                        <a:effectLst>
                                          <a:outerShdw blurRad="38100" dist="19050" dir="2700000" algn="tl" rotWithShape="0">
                                            <a:schemeClr val="dk1">
                                              <a:alpha val="40000"/>
                                            </a:schemeClr>
                                          </a:outerShdw>
                                        </a:effectLst>
                                      </a:rPr>
                                      <a:t>INDUSTRIALES</a:t>
                                    </a:r>
                                  </a:p>
                                </p:txBody>
                              </p:sp>
                            </p:grpSp>
                            <p:grpSp>
                              <p:nvGrpSpPr>
                                <p:cNvPr id="115" name="Grupo 114">
                                  <a:extLst>
                                    <a:ext uri="{FF2B5EF4-FFF2-40B4-BE49-F238E27FC236}">
                                      <a16:creationId xmlns:a16="http://schemas.microsoft.com/office/drawing/2014/main" id="{29AFB082-3FF9-5846-AC1C-A3DEE9F4A91E}"/>
                                    </a:ext>
                                  </a:extLst>
                                </p:cNvPr>
                                <p:cNvGrpSpPr/>
                                <p:nvPr/>
                              </p:nvGrpSpPr>
                              <p:grpSpPr>
                                <a:xfrm>
                                  <a:off x="478736" y="3657601"/>
                                  <a:ext cx="2244883" cy="838200"/>
                                  <a:chOff x="478736" y="3657601"/>
                                  <a:chExt cx="2244883" cy="838200"/>
                                </a:xfrm>
                              </p:grpSpPr>
                              <p:pic>
                                <p:nvPicPr>
                                  <p:cNvPr id="116" name="Imagen 115">
                                    <a:extLst>
                                      <a:ext uri="{FF2B5EF4-FFF2-40B4-BE49-F238E27FC236}">
                                        <a16:creationId xmlns:a16="http://schemas.microsoft.com/office/drawing/2014/main" id="{D6CEA70C-6B89-E049-ADC7-9C729FB64B5D}"/>
                                      </a:ext>
                                    </a:extLst>
                                  </p:cNvPr>
                                  <p:cNvPicPr>
                                    <a:picLocks noChangeAspect="1"/>
                                  </p:cNvPicPr>
                                  <p:nvPr/>
                                </p:nvPicPr>
                                <p:blipFill>
                                  <a:blip r:embed="rId10"/>
                                  <a:stretch>
                                    <a:fillRect/>
                                  </a:stretch>
                                </p:blipFill>
                                <p:spPr>
                                  <a:xfrm>
                                    <a:off x="478736" y="3657601"/>
                                    <a:ext cx="2244883" cy="838200"/>
                                  </a:xfrm>
                                  <a:prstGeom prst="rect">
                                    <a:avLst/>
                                  </a:prstGeom>
                                </p:spPr>
                              </p:pic>
                              <p:sp>
                                <p:nvSpPr>
                                  <p:cNvPr id="117" name="Rectángulo 116">
                                    <a:extLst>
                                      <a:ext uri="{FF2B5EF4-FFF2-40B4-BE49-F238E27FC236}">
                                        <a16:creationId xmlns:a16="http://schemas.microsoft.com/office/drawing/2014/main" id="{BFB3AECA-45E0-C649-80AB-5B01D9E03D3C}"/>
                                      </a:ext>
                                    </a:extLst>
                                  </p:cNvPr>
                                  <p:cNvSpPr/>
                                  <p:nvPr/>
                                </p:nvSpPr>
                                <p:spPr>
                                  <a:xfrm>
                                    <a:off x="1444373" y="3915662"/>
                                    <a:ext cx="1084972" cy="377037"/>
                                  </a:xfrm>
                                  <a:prstGeom prst="rect">
                                    <a:avLst/>
                                  </a:prstGeom>
                                  <a:solidFill>
                                    <a:srgbClr val="3B8A1A"/>
                                  </a:solidFill>
                                  <a:ln>
                                    <a:solidFill>
                                      <a:srgbClr val="3B8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nvGrpSpPr>
                              <p:cNvPr id="104" name="Grupo 103">
                                <a:extLst>
                                  <a:ext uri="{FF2B5EF4-FFF2-40B4-BE49-F238E27FC236}">
                                    <a16:creationId xmlns:a16="http://schemas.microsoft.com/office/drawing/2014/main" id="{8C3571ED-813B-2F43-B953-BBD8B14B8976}"/>
                                  </a:ext>
                                </a:extLst>
                              </p:cNvPr>
                              <p:cNvGrpSpPr/>
                              <p:nvPr/>
                            </p:nvGrpSpPr>
                            <p:grpSpPr>
                              <a:xfrm>
                                <a:off x="500743" y="4428648"/>
                                <a:ext cx="8948057" cy="903083"/>
                                <a:chOff x="609600" y="2840508"/>
                                <a:chExt cx="8948057" cy="903083"/>
                              </a:xfrm>
                              <a:solidFill>
                                <a:srgbClr val="F3EEF6"/>
                              </a:solidFill>
                            </p:grpSpPr>
                            <p:grpSp>
                              <p:nvGrpSpPr>
                                <p:cNvPr id="105" name="Grupo 104">
                                  <a:extLst>
                                    <a:ext uri="{FF2B5EF4-FFF2-40B4-BE49-F238E27FC236}">
                                      <a16:creationId xmlns:a16="http://schemas.microsoft.com/office/drawing/2014/main" id="{63791AC4-DE41-0F41-81EA-2A3BE4DC3488}"/>
                                    </a:ext>
                                  </a:extLst>
                                </p:cNvPr>
                                <p:cNvGrpSpPr/>
                                <p:nvPr/>
                              </p:nvGrpSpPr>
                              <p:grpSpPr>
                                <a:xfrm>
                                  <a:off x="609600" y="2840508"/>
                                  <a:ext cx="8948057" cy="903083"/>
                                  <a:chOff x="1295400" y="3457253"/>
                                  <a:chExt cx="8948057" cy="903083"/>
                                </a:xfrm>
                                <a:grpFill/>
                              </p:grpSpPr>
                              <p:grpSp>
                                <p:nvGrpSpPr>
                                  <p:cNvPr id="108" name="Grupo 107">
                                    <a:extLst>
                                      <a:ext uri="{FF2B5EF4-FFF2-40B4-BE49-F238E27FC236}">
                                        <a16:creationId xmlns:a16="http://schemas.microsoft.com/office/drawing/2014/main" id="{9FAEE6A2-8C20-1944-BB00-B57560838AEA}"/>
                                      </a:ext>
                                    </a:extLst>
                                  </p:cNvPr>
                                  <p:cNvGrpSpPr/>
                                  <p:nvPr/>
                                </p:nvGrpSpPr>
                                <p:grpSpPr>
                                  <a:xfrm>
                                    <a:off x="1295400" y="3541146"/>
                                    <a:ext cx="8948057" cy="808692"/>
                                    <a:chOff x="500742" y="3005698"/>
                                    <a:chExt cx="8948057" cy="592738"/>
                                  </a:xfrm>
                                  <a:grpFill/>
                                </p:grpSpPr>
                                <p:sp>
                                  <p:nvSpPr>
                                    <p:cNvPr id="110" name="Rectángulo redondeado 109">
                                      <a:extLst>
                                        <a:ext uri="{FF2B5EF4-FFF2-40B4-BE49-F238E27FC236}">
                                          <a16:creationId xmlns:a16="http://schemas.microsoft.com/office/drawing/2014/main" id="{A83AC774-FAC1-7945-81CE-2BFB54CAA8BC}"/>
                                        </a:ext>
                                      </a:extLst>
                                    </p:cNvPr>
                                    <p:cNvSpPr/>
                                    <p:nvPr/>
                                  </p:nvSpPr>
                                  <p:spPr>
                                    <a:xfrm>
                                      <a:off x="500742" y="3005698"/>
                                      <a:ext cx="8948057" cy="592738"/>
                                    </a:xfrm>
                                    <a:prstGeom prst="roundRect">
                                      <a:avLst/>
                                    </a:prstGeom>
                                    <a:grpFill/>
                                    <a:ln>
                                      <a:solidFill>
                                        <a:srgbClr val="E9F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chemeClr val="tx1"/>
                                        </a:solidFill>
                                        <a:effectLst>
                                          <a:outerShdw blurRad="38100" dist="19050" dir="2700000" algn="tl" rotWithShape="0">
                                            <a:schemeClr val="dk1">
                                              <a:alpha val="40000"/>
                                            </a:schemeClr>
                                          </a:outerShdw>
                                        </a:effectLst>
                                      </a:endParaRPr>
                                    </a:p>
                                  </p:txBody>
                                </p:sp>
                                <p:cxnSp>
                                  <p:nvCxnSpPr>
                                    <p:cNvPr id="111" name="Conector recto 110">
                                      <a:extLst>
                                        <a:ext uri="{FF2B5EF4-FFF2-40B4-BE49-F238E27FC236}">
                                          <a16:creationId xmlns:a16="http://schemas.microsoft.com/office/drawing/2014/main" id="{8CF8EB93-E621-2B43-BA05-99181080988B}"/>
                                        </a:ext>
                                      </a:extLst>
                                    </p:cNvPr>
                                    <p:cNvCxnSpPr/>
                                    <p:nvPr/>
                                  </p:nvCxnSpPr>
                                  <p:spPr>
                                    <a:xfrm>
                                      <a:off x="2745626" y="3005698"/>
                                      <a:ext cx="0" cy="561820"/>
                                    </a:xfrm>
                                    <a:prstGeom prst="line">
                                      <a:avLst/>
                                    </a:prstGeom>
                                    <a:grp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2" name="Conector recto 111">
                                      <a:extLst>
                                        <a:ext uri="{FF2B5EF4-FFF2-40B4-BE49-F238E27FC236}">
                                          <a16:creationId xmlns:a16="http://schemas.microsoft.com/office/drawing/2014/main" id="{2049DF3D-E86E-9948-80AE-D887C101510C}"/>
                                        </a:ext>
                                      </a:extLst>
                                    </p:cNvPr>
                                    <p:cNvCxnSpPr/>
                                    <p:nvPr/>
                                  </p:nvCxnSpPr>
                                  <p:spPr>
                                    <a:xfrm>
                                      <a:off x="5257800" y="3036616"/>
                                      <a:ext cx="0" cy="561820"/>
                                    </a:xfrm>
                                    <a:prstGeom prst="line">
                                      <a:avLst/>
                                    </a:prstGeom>
                                    <a:grp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3" name="Conector recto 112">
                                      <a:extLst>
                                        <a:ext uri="{FF2B5EF4-FFF2-40B4-BE49-F238E27FC236}">
                                          <a16:creationId xmlns:a16="http://schemas.microsoft.com/office/drawing/2014/main" id="{A27DCC0F-F665-6341-BA5A-4A7719EF310A}"/>
                                        </a:ext>
                                      </a:extLst>
                                    </p:cNvPr>
                                    <p:cNvCxnSpPr/>
                                    <p:nvPr/>
                                  </p:nvCxnSpPr>
                                  <p:spPr>
                                    <a:xfrm>
                                      <a:off x="7378855" y="3036616"/>
                                      <a:ext cx="0" cy="561820"/>
                                    </a:xfrm>
                                    <a:prstGeom prst="line">
                                      <a:avLst/>
                                    </a:prstGeom>
                                    <a:grp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09" name="Rectángulo 108">
                                    <a:extLst>
                                      <a:ext uri="{FF2B5EF4-FFF2-40B4-BE49-F238E27FC236}">
                                        <a16:creationId xmlns:a16="http://schemas.microsoft.com/office/drawing/2014/main" id="{AB51708C-FA05-9C46-B835-9A63E4B0A14F}"/>
                                      </a:ext>
                                    </a:extLst>
                                  </p:cNvPr>
                                  <p:cNvSpPr/>
                                  <p:nvPr/>
                                </p:nvSpPr>
                                <p:spPr>
                                  <a:xfrm>
                                    <a:off x="4366800" y="3457253"/>
                                    <a:ext cx="1715599" cy="903083"/>
                                  </a:xfrm>
                                  <a:prstGeom prst="rect">
                                    <a:avLst/>
                                  </a:prstGeom>
                                  <a:noFill/>
                                </p:spPr>
                                <p:txBody>
                                  <a:bodyPr wrap="square" lIns="91440" tIns="45720" rIns="91440" bIns="45720">
                                    <a:spAutoFit/>
                                  </a:bodyPr>
                                  <a:lstStyle/>
                                  <a:p>
                                    <a:pPr algn="ctr"/>
                                    <a:r>
                                      <a:rPr lang="es-ES" sz="2800" b="1" cap="none" spc="0" dirty="0">
                                        <a:ln w="0"/>
                                        <a:solidFill>
                                          <a:srgbClr val="481D7E"/>
                                        </a:solidFill>
                                        <a:effectLst>
                                          <a:outerShdw blurRad="38100" dist="19050" dir="2700000" algn="tl" rotWithShape="0">
                                            <a:schemeClr val="dk1">
                                              <a:alpha val="40000"/>
                                            </a:schemeClr>
                                          </a:outerShdw>
                                        </a:effectLst>
                                      </a:rPr>
                                      <a:t>1 </a:t>
                                    </a:r>
                                  </a:p>
                                  <a:p>
                                    <a:pPr algn="ctr"/>
                                    <a:r>
                                      <a:rPr lang="es-ES" sz="900" b="0" cap="none" spc="0" dirty="0">
                                        <a:ln w="0"/>
                                        <a:solidFill>
                                          <a:srgbClr val="481D7E"/>
                                        </a:solidFill>
                                        <a:effectLst>
                                          <a:outerShdw blurRad="38100" dist="19050" dir="2700000" algn="tl" rotWithShape="0">
                                            <a:schemeClr val="dk1">
                                              <a:alpha val="40000"/>
                                            </a:schemeClr>
                                          </a:outerShdw>
                                        </a:effectLst>
                                      </a:rPr>
                                      <a:t>HERRAMIENTA NACIONAL DE MONITEROS</a:t>
                                    </a:r>
                                  </a:p>
                                </p:txBody>
                              </p:sp>
                            </p:grpSp>
                            <p:sp>
                              <p:nvSpPr>
                                <p:cNvPr id="106" name="Rectángulo 105">
                                  <a:extLst>
                                    <a:ext uri="{FF2B5EF4-FFF2-40B4-BE49-F238E27FC236}">
                                      <a16:creationId xmlns:a16="http://schemas.microsoft.com/office/drawing/2014/main" id="{902BAA44-5047-7647-8AF4-5CB8CF7C603E}"/>
                                    </a:ext>
                                  </a:extLst>
                                </p:cNvPr>
                                <p:cNvSpPr/>
                                <p:nvPr/>
                              </p:nvSpPr>
                              <p:spPr>
                                <a:xfrm>
                                  <a:off x="6192338" y="2972052"/>
                                  <a:ext cx="1234140" cy="646331"/>
                                </a:xfrm>
                                <a:prstGeom prst="rect">
                                  <a:avLst/>
                                </a:prstGeom>
                                <a:grpFill/>
                              </p:spPr>
                              <p:txBody>
                                <a:bodyPr wrap="square" lIns="91440" tIns="45720" rIns="91440" bIns="45720">
                                  <a:spAutoFit/>
                                </a:bodyPr>
                                <a:lstStyle/>
                                <a:p>
                                  <a:pPr algn="ctr"/>
                                  <a:r>
                                    <a:rPr lang="es-ES" sz="1000" b="1" cap="none" spc="0" dirty="0">
                                      <a:ln w="0"/>
                                      <a:solidFill>
                                        <a:srgbClr val="481D7E"/>
                                      </a:solidFill>
                                      <a:effectLst>
                                        <a:outerShdw blurRad="38100" dist="19050" dir="2700000" algn="tl" rotWithShape="0">
                                          <a:schemeClr val="dk1">
                                            <a:alpha val="40000"/>
                                          </a:schemeClr>
                                        </a:outerShdw>
                                      </a:effectLst>
                                    </a:rPr>
                                    <a:t>EMPRESAS Y COMUNIDADES CERCANAS</a:t>
                                  </a:r>
                                  <a:endParaRPr lang="es-ES" sz="1000" b="0" cap="none" spc="0" dirty="0">
                                    <a:ln w="0"/>
                                    <a:solidFill>
                                      <a:srgbClr val="481D7E"/>
                                    </a:solidFill>
                                    <a:effectLst>
                                      <a:outerShdw blurRad="38100" dist="19050" dir="2700000" algn="tl" rotWithShape="0">
                                        <a:schemeClr val="dk1">
                                          <a:alpha val="40000"/>
                                        </a:schemeClr>
                                      </a:outerShdw>
                                    </a:effectLst>
                                  </a:endParaRPr>
                                </a:p>
                              </p:txBody>
                            </p:sp>
                            <p:sp>
                              <p:nvSpPr>
                                <p:cNvPr id="107" name="Rectángulo 106">
                                  <a:extLst>
                                    <a:ext uri="{FF2B5EF4-FFF2-40B4-BE49-F238E27FC236}">
                                      <a16:creationId xmlns:a16="http://schemas.microsoft.com/office/drawing/2014/main" id="{4AB65AC8-2E4C-AA4E-8D4B-81E82C384908}"/>
                                    </a:ext>
                                  </a:extLst>
                                </p:cNvPr>
                                <p:cNvSpPr/>
                                <p:nvPr/>
                              </p:nvSpPr>
                              <p:spPr>
                                <a:xfrm>
                                  <a:off x="8134931" y="3014129"/>
                                  <a:ext cx="1420562" cy="646331"/>
                                </a:xfrm>
                                <a:prstGeom prst="rect">
                                  <a:avLst/>
                                </a:prstGeom>
                                <a:grpFill/>
                              </p:spPr>
                              <p:txBody>
                                <a:bodyPr wrap="square" lIns="91440" tIns="45720" rIns="91440" bIns="45720">
                                  <a:spAutoFit/>
                                </a:bodyPr>
                                <a:lstStyle/>
                                <a:p>
                                  <a:pPr algn="ctr"/>
                                  <a:r>
                                    <a:rPr lang="es-ES" sz="1000" b="1" dirty="0">
                                      <a:ln w="0"/>
                                      <a:solidFill>
                                        <a:srgbClr val="481D7E"/>
                                      </a:solidFill>
                                      <a:effectLst>
                                        <a:outerShdw blurRad="38100" dist="19050" dir="2700000" algn="tl" rotWithShape="0">
                                          <a:schemeClr val="dk1">
                                            <a:alpha val="40000"/>
                                          </a:schemeClr>
                                        </a:outerShdw>
                                      </a:effectLst>
                                    </a:rPr>
                                    <a:t>VALORIZACIÓN DE RESIDUOS INDUSTRIALES</a:t>
                                  </a:r>
                                </a:p>
                              </p:txBody>
                            </p:sp>
                          </p:grpSp>
                        </p:grpSp>
                        <p:pic>
                          <p:nvPicPr>
                            <p:cNvPr id="101" name="Imagen 100">
                              <a:extLst>
                                <a:ext uri="{FF2B5EF4-FFF2-40B4-BE49-F238E27FC236}">
                                  <a16:creationId xmlns:a16="http://schemas.microsoft.com/office/drawing/2014/main" id="{25E66E10-05A0-6243-A20B-C52B4B591DA6}"/>
                                </a:ext>
                              </a:extLst>
                            </p:cNvPr>
                            <p:cNvPicPr>
                              <a:picLocks noChangeAspect="1"/>
                            </p:cNvPicPr>
                            <p:nvPr/>
                          </p:nvPicPr>
                          <p:blipFill>
                            <a:blip r:embed="rId11"/>
                            <a:stretch>
                              <a:fillRect/>
                            </a:stretch>
                          </p:blipFill>
                          <p:spPr>
                            <a:xfrm>
                              <a:off x="2924089" y="4619400"/>
                              <a:ext cx="633890" cy="609970"/>
                            </a:xfrm>
                            <a:prstGeom prst="rect">
                              <a:avLst/>
                            </a:prstGeom>
                          </p:spPr>
                        </p:pic>
                      </p:grpSp>
                      <p:pic>
                        <p:nvPicPr>
                          <p:cNvPr id="98" name="Imagen 97">
                            <a:extLst>
                              <a:ext uri="{FF2B5EF4-FFF2-40B4-BE49-F238E27FC236}">
                                <a16:creationId xmlns:a16="http://schemas.microsoft.com/office/drawing/2014/main" id="{20191217-DC16-9A4F-AEC6-EE0F4C856262}"/>
                              </a:ext>
                            </a:extLst>
                          </p:cNvPr>
                          <p:cNvPicPr>
                            <a:picLocks noChangeAspect="1"/>
                          </p:cNvPicPr>
                          <p:nvPr/>
                        </p:nvPicPr>
                        <p:blipFill>
                          <a:blip r:embed="rId12"/>
                          <a:stretch>
                            <a:fillRect/>
                          </a:stretch>
                        </p:blipFill>
                        <p:spPr>
                          <a:xfrm>
                            <a:off x="2698151" y="3651870"/>
                            <a:ext cx="552450" cy="561975"/>
                          </a:xfrm>
                          <a:prstGeom prst="rect">
                            <a:avLst/>
                          </a:prstGeom>
                        </p:spPr>
                      </p:pic>
                      <p:pic>
                        <p:nvPicPr>
                          <p:cNvPr id="99" name="Imagen 98">
                            <a:extLst>
                              <a:ext uri="{FF2B5EF4-FFF2-40B4-BE49-F238E27FC236}">
                                <a16:creationId xmlns:a16="http://schemas.microsoft.com/office/drawing/2014/main" id="{BA190470-854B-B44C-9E92-539BD5C4DDA2}"/>
                              </a:ext>
                            </a:extLst>
                          </p:cNvPr>
                          <p:cNvPicPr>
                            <a:picLocks noChangeAspect="1"/>
                          </p:cNvPicPr>
                          <p:nvPr/>
                        </p:nvPicPr>
                        <p:blipFill>
                          <a:blip r:embed="rId13"/>
                          <a:stretch>
                            <a:fillRect/>
                          </a:stretch>
                        </p:blipFill>
                        <p:spPr>
                          <a:xfrm>
                            <a:off x="5365937" y="3697617"/>
                            <a:ext cx="590550" cy="514350"/>
                          </a:xfrm>
                          <a:prstGeom prst="rect">
                            <a:avLst/>
                          </a:prstGeom>
                        </p:spPr>
                      </p:pic>
                    </p:grpSp>
                    <p:pic>
                      <p:nvPicPr>
                        <p:cNvPr id="95" name="Imagen 94">
                          <a:extLst>
                            <a:ext uri="{FF2B5EF4-FFF2-40B4-BE49-F238E27FC236}">
                              <a16:creationId xmlns:a16="http://schemas.microsoft.com/office/drawing/2014/main" id="{9AB7C107-BCB5-7E41-B65E-9FB705A19854}"/>
                            </a:ext>
                          </a:extLst>
                        </p:cNvPr>
                        <p:cNvPicPr>
                          <a:picLocks noChangeAspect="1"/>
                        </p:cNvPicPr>
                        <p:nvPr/>
                      </p:nvPicPr>
                      <p:blipFill>
                        <a:blip r:embed="rId14"/>
                        <a:stretch>
                          <a:fillRect/>
                        </a:stretch>
                      </p:blipFill>
                      <p:spPr>
                        <a:xfrm>
                          <a:off x="5329631" y="4458658"/>
                          <a:ext cx="623834" cy="609970"/>
                        </a:xfrm>
                        <a:prstGeom prst="rect">
                          <a:avLst/>
                        </a:prstGeom>
                      </p:spPr>
                    </p:pic>
                    <p:pic>
                      <p:nvPicPr>
                        <p:cNvPr id="96" name="Imagen 95">
                          <a:extLst>
                            <a:ext uri="{FF2B5EF4-FFF2-40B4-BE49-F238E27FC236}">
                              <a16:creationId xmlns:a16="http://schemas.microsoft.com/office/drawing/2014/main" id="{3FDCB871-5970-7447-8092-53CC8039F663}"/>
                            </a:ext>
                          </a:extLst>
                        </p:cNvPr>
                        <p:cNvPicPr>
                          <a:picLocks noChangeAspect="1"/>
                        </p:cNvPicPr>
                        <p:nvPr/>
                      </p:nvPicPr>
                      <p:blipFill>
                        <a:blip r:embed="rId15"/>
                        <a:stretch>
                          <a:fillRect/>
                        </a:stretch>
                      </p:blipFill>
                      <p:spPr>
                        <a:xfrm>
                          <a:off x="7289755" y="4402389"/>
                          <a:ext cx="622652" cy="691835"/>
                        </a:xfrm>
                        <a:prstGeom prst="rect">
                          <a:avLst/>
                        </a:prstGeom>
                      </p:spPr>
                    </p:pic>
                  </p:grpSp>
                  <p:pic>
                    <p:nvPicPr>
                      <p:cNvPr id="91" name="Imagen 90">
                        <a:extLst>
                          <a:ext uri="{FF2B5EF4-FFF2-40B4-BE49-F238E27FC236}">
                            <a16:creationId xmlns:a16="http://schemas.microsoft.com/office/drawing/2014/main" id="{CE3A3FF8-D165-764F-8AFF-6C3BF17C8AE3}"/>
                          </a:ext>
                        </a:extLst>
                      </p:cNvPr>
                      <p:cNvPicPr>
                        <a:picLocks noChangeAspect="1"/>
                      </p:cNvPicPr>
                      <p:nvPr/>
                    </p:nvPicPr>
                    <p:blipFill>
                      <a:blip r:embed="rId5"/>
                      <a:stretch>
                        <a:fillRect/>
                      </a:stretch>
                    </p:blipFill>
                    <p:spPr>
                      <a:xfrm>
                        <a:off x="304800" y="4391872"/>
                        <a:ext cx="2300767" cy="825432"/>
                      </a:xfrm>
                      <a:prstGeom prst="rect">
                        <a:avLst/>
                      </a:prstGeom>
                    </p:spPr>
                  </p:pic>
                  <p:sp>
                    <p:nvSpPr>
                      <p:cNvPr id="92" name="Rectángulo 91">
                        <a:extLst>
                          <a:ext uri="{FF2B5EF4-FFF2-40B4-BE49-F238E27FC236}">
                            <a16:creationId xmlns:a16="http://schemas.microsoft.com/office/drawing/2014/main" id="{BF81B885-0244-0A40-AC14-D7EF4E0A0912}"/>
                          </a:ext>
                        </a:extLst>
                      </p:cNvPr>
                      <p:cNvSpPr/>
                      <p:nvPr/>
                    </p:nvSpPr>
                    <p:spPr>
                      <a:xfrm>
                        <a:off x="1108175" y="3770126"/>
                        <a:ext cx="1536413" cy="312606"/>
                      </a:xfrm>
                      <a:prstGeom prst="rect">
                        <a:avLst/>
                      </a:prstGeom>
                      <a:noFill/>
                    </p:spPr>
                    <p:txBody>
                      <a:bodyPr wrap="square" lIns="91440" tIns="45720" rIns="91440" bIns="45720">
                        <a:spAutoFit/>
                      </a:bodyPr>
                      <a:lstStyle/>
                      <a:p>
                        <a:pPr algn="ctr"/>
                        <a:r>
                          <a:rPr lang="es-ES" sz="1200" b="1" dirty="0">
                            <a:ln w="0"/>
                            <a:solidFill>
                              <a:schemeClr val="bg1"/>
                            </a:solidFill>
                            <a:effectLst>
                              <a:outerShdw blurRad="38100" dist="19050" dir="2700000" algn="tl" rotWithShape="0">
                                <a:schemeClr val="dk1">
                                  <a:alpha val="40000"/>
                                </a:schemeClr>
                              </a:outerShdw>
                            </a:effectLst>
                          </a:rPr>
                          <a:t>AMBIENTAL</a:t>
                        </a:r>
                        <a:endParaRPr lang="es-ES" sz="1200" b="1" cap="none" spc="0" dirty="0">
                          <a:ln w="0"/>
                          <a:solidFill>
                            <a:schemeClr val="bg1"/>
                          </a:solidFill>
                          <a:effectLst>
                            <a:outerShdw blurRad="38100" dist="19050" dir="2700000" algn="tl" rotWithShape="0">
                              <a:schemeClr val="dk1">
                                <a:alpha val="40000"/>
                              </a:schemeClr>
                            </a:outerShdw>
                          </a:effectLst>
                        </a:endParaRPr>
                      </a:p>
                    </p:txBody>
                  </p:sp>
                  <p:sp>
                    <p:nvSpPr>
                      <p:cNvPr id="93" name="Rectángulo 92">
                        <a:extLst>
                          <a:ext uri="{FF2B5EF4-FFF2-40B4-BE49-F238E27FC236}">
                            <a16:creationId xmlns:a16="http://schemas.microsoft.com/office/drawing/2014/main" id="{3DCF21C5-814B-5D48-8C42-F9CF9B5DA09D}"/>
                          </a:ext>
                        </a:extLst>
                      </p:cNvPr>
                      <p:cNvSpPr/>
                      <p:nvPr/>
                    </p:nvSpPr>
                    <p:spPr>
                      <a:xfrm>
                        <a:off x="1304393" y="4589655"/>
                        <a:ext cx="1189458" cy="446959"/>
                      </a:xfrm>
                      <a:prstGeom prst="rect">
                        <a:avLst/>
                      </a:prstGeom>
                      <a:solidFill>
                        <a:srgbClr val="64399E"/>
                      </a:solidFill>
                      <a:ln>
                        <a:solidFill>
                          <a:srgbClr val="6439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89" name="Rectángulo 88">
                      <a:extLst>
                        <a:ext uri="{FF2B5EF4-FFF2-40B4-BE49-F238E27FC236}">
                          <a16:creationId xmlns:a16="http://schemas.microsoft.com/office/drawing/2014/main" id="{3BC06C0A-1A1F-374E-B59C-49FF0FC13CCD}"/>
                        </a:ext>
                      </a:extLst>
                    </p:cNvPr>
                    <p:cNvSpPr/>
                    <p:nvPr/>
                  </p:nvSpPr>
                  <p:spPr>
                    <a:xfrm>
                      <a:off x="1141088" y="4551524"/>
                      <a:ext cx="1536413" cy="523220"/>
                    </a:xfrm>
                    <a:prstGeom prst="rect">
                      <a:avLst/>
                    </a:prstGeom>
                    <a:noFill/>
                  </p:spPr>
                  <p:txBody>
                    <a:bodyPr wrap="square" lIns="91440" tIns="45720" rIns="91440" bIns="45720">
                      <a:spAutoFit/>
                    </a:bodyPr>
                    <a:lstStyle/>
                    <a:p>
                      <a:pPr algn="ctr"/>
                      <a:r>
                        <a:rPr lang="es-ES" sz="1200" b="1" dirty="0">
                          <a:ln w="0"/>
                          <a:solidFill>
                            <a:schemeClr val="bg1"/>
                          </a:solidFill>
                          <a:effectLst>
                            <a:outerShdw blurRad="38100" dist="19050" dir="2700000" algn="tl" rotWithShape="0">
                              <a:schemeClr val="dk1">
                                <a:alpha val="40000"/>
                              </a:schemeClr>
                            </a:outerShdw>
                          </a:effectLst>
                        </a:rPr>
                        <a:t>INSTITUCIONAL - REGULATORIA</a:t>
                      </a:r>
                      <a:endParaRPr lang="es-ES" sz="1200" b="1" cap="none" spc="0" dirty="0">
                        <a:ln w="0"/>
                        <a:solidFill>
                          <a:schemeClr val="bg1"/>
                        </a:solidFill>
                        <a:effectLst>
                          <a:outerShdw blurRad="38100" dist="19050" dir="2700000" algn="tl" rotWithShape="0">
                            <a:schemeClr val="dk1">
                              <a:alpha val="40000"/>
                            </a:schemeClr>
                          </a:outerShdw>
                        </a:effectLst>
                      </a:endParaRPr>
                    </a:p>
                  </p:txBody>
                </p:sp>
              </p:grpSp>
              <p:sp>
                <p:nvSpPr>
                  <p:cNvPr id="77" name="Rectángulo redondeado 76">
                    <a:extLst>
                      <a:ext uri="{FF2B5EF4-FFF2-40B4-BE49-F238E27FC236}">
                        <a16:creationId xmlns:a16="http://schemas.microsoft.com/office/drawing/2014/main" id="{487BB8EC-F13E-5542-BCDB-0B87D75CF4C7}"/>
                      </a:ext>
                    </a:extLst>
                  </p:cNvPr>
                  <p:cNvSpPr/>
                  <p:nvPr/>
                </p:nvSpPr>
                <p:spPr>
                  <a:xfrm>
                    <a:off x="319617" y="5198341"/>
                    <a:ext cx="8948057" cy="808692"/>
                  </a:xfrm>
                  <a:prstGeom prst="roundRect">
                    <a:avLst/>
                  </a:prstGeom>
                  <a:solidFill>
                    <a:srgbClr val="FEF4EB"/>
                  </a:solidFill>
                  <a:ln>
                    <a:solidFill>
                      <a:srgbClr val="E9F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rgbClr val="F98045"/>
                      </a:solidFill>
                      <a:effectLst>
                        <a:outerShdw blurRad="38100" dist="19050" dir="2700000" algn="tl" rotWithShape="0">
                          <a:schemeClr val="dk1">
                            <a:alpha val="40000"/>
                          </a:schemeClr>
                        </a:outerShdw>
                      </a:effectLst>
                    </a:endParaRPr>
                  </a:p>
                </p:txBody>
              </p:sp>
              <p:sp>
                <p:nvSpPr>
                  <p:cNvPr id="78" name="Rectángulo 77">
                    <a:extLst>
                      <a:ext uri="{FF2B5EF4-FFF2-40B4-BE49-F238E27FC236}">
                        <a16:creationId xmlns:a16="http://schemas.microsoft.com/office/drawing/2014/main" id="{4EADE4B1-1982-0242-BE93-A1D0283B7C36}"/>
                      </a:ext>
                    </a:extLst>
                  </p:cNvPr>
                  <p:cNvSpPr/>
                  <p:nvPr/>
                </p:nvSpPr>
                <p:spPr>
                  <a:xfrm>
                    <a:off x="3435636" y="5291111"/>
                    <a:ext cx="1715599" cy="646331"/>
                  </a:xfrm>
                  <a:prstGeom prst="rect">
                    <a:avLst/>
                  </a:prstGeom>
                  <a:solidFill>
                    <a:srgbClr val="FEF4EB"/>
                  </a:solidFill>
                </p:spPr>
                <p:txBody>
                  <a:bodyPr wrap="square" lIns="91440" tIns="45720" rIns="91440" bIns="45720">
                    <a:spAutoFit/>
                  </a:bodyPr>
                  <a:lstStyle/>
                  <a:p>
                    <a:pPr algn="ctr"/>
                    <a:r>
                      <a:rPr lang="es-ES" sz="1000" b="1" dirty="0">
                        <a:ln w="0"/>
                        <a:solidFill>
                          <a:srgbClr val="F98045"/>
                        </a:solidFill>
                        <a:effectLst>
                          <a:outerShdw blurRad="38100" dist="19050" dir="2700000" algn="tl" rotWithShape="0">
                            <a:schemeClr val="dk1">
                              <a:alpha val="40000"/>
                            </a:schemeClr>
                          </a:outerShdw>
                        </a:effectLst>
                      </a:rPr>
                      <a:t>CORREDORES INDUSTRIALES SOSTENIBLES</a:t>
                    </a:r>
                  </a:p>
                </p:txBody>
              </p:sp>
              <p:sp>
                <p:nvSpPr>
                  <p:cNvPr id="79" name="Rectángulo 78">
                    <a:extLst>
                      <a:ext uri="{FF2B5EF4-FFF2-40B4-BE49-F238E27FC236}">
                        <a16:creationId xmlns:a16="http://schemas.microsoft.com/office/drawing/2014/main" id="{15837A36-988E-FD4F-873A-793E326A8E60}"/>
                      </a:ext>
                    </a:extLst>
                  </p:cNvPr>
                  <p:cNvSpPr/>
                  <p:nvPr/>
                </p:nvSpPr>
                <p:spPr>
                  <a:xfrm>
                    <a:off x="5902355" y="5245992"/>
                    <a:ext cx="1234140" cy="646331"/>
                  </a:xfrm>
                  <a:prstGeom prst="rect">
                    <a:avLst/>
                  </a:prstGeom>
                  <a:solidFill>
                    <a:srgbClr val="FEF4EB"/>
                  </a:solidFill>
                </p:spPr>
                <p:txBody>
                  <a:bodyPr wrap="square" lIns="91440" tIns="45720" rIns="91440" bIns="45720">
                    <a:spAutoFit/>
                  </a:bodyPr>
                  <a:lstStyle/>
                  <a:p>
                    <a:pPr algn="ctr"/>
                    <a:r>
                      <a:rPr lang="es-ES" sz="1000" b="1" cap="none" spc="0" dirty="0">
                        <a:ln w="0"/>
                        <a:solidFill>
                          <a:srgbClr val="F98045"/>
                        </a:solidFill>
                        <a:effectLst>
                          <a:outerShdw blurRad="38100" dist="19050" dir="2700000" algn="tl" rotWithShape="0">
                            <a:schemeClr val="dk1">
                              <a:alpha val="40000"/>
                            </a:schemeClr>
                          </a:outerShdw>
                        </a:effectLst>
                      </a:rPr>
                      <a:t>EMPRESAS Y COMUNIDADES CERCANAS</a:t>
                    </a:r>
                    <a:endParaRPr lang="es-ES" sz="1000" b="0" cap="none" spc="0" dirty="0">
                      <a:ln w="0"/>
                      <a:solidFill>
                        <a:srgbClr val="F98045"/>
                      </a:solidFill>
                      <a:effectLst>
                        <a:outerShdw blurRad="38100" dist="19050" dir="2700000" algn="tl" rotWithShape="0">
                          <a:schemeClr val="dk1">
                            <a:alpha val="40000"/>
                          </a:schemeClr>
                        </a:outerShdw>
                      </a:effectLst>
                    </a:endParaRPr>
                  </a:p>
                </p:txBody>
              </p:sp>
              <p:sp>
                <p:nvSpPr>
                  <p:cNvPr id="80" name="Rectángulo 79">
                    <a:extLst>
                      <a:ext uri="{FF2B5EF4-FFF2-40B4-BE49-F238E27FC236}">
                        <a16:creationId xmlns:a16="http://schemas.microsoft.com/office/drawing/2014/main" id="{482D5E9C-5A60-A047-A041-E68EA9C80EE8}"/>
                      </a:ext>
                    </a:extLst>
                  </p:cNvPr>
                  <p:cNvSpPr/>
                  <p:nvPr/>
                </p:nvSpPr>
                <p:spPr>
                  <a:xfrm>
                    <a:off x="7844948" y="5288069"/>
                    <a:ext cx="1420562" cy="646331"/>
                  </a:xfrm>
                  <a:prstGeom prst="rect">
                    <a:avLst/>
                  </a:prstGeom>
                  <a:solidFill>
                    <a:srgbClr val="FEF4EB"/>
                  </a:solidFill>
                </p:spPr>
                <p:txBody>
                  <a:bodyPr wrap="square" lIns="91440" tIns="45720" rIns="91440" bIns="45720">
                    <a:spAutoFit/>
                  </a:bodyPr>
                  <a:lstStyle/>
                  <a:p>
                    <a:pPr algn="ctr"/>
                    <a:r>
                      <a:rPr lang="es-ES" sz="1000" b="1" dirty="0">
                        <a:ln w="0"/>
                        <a:solidFill>
                          <a:srgbClr val="F98045"/>
                        </a:solidFill>
                        <a:effectLst>
                          <a:outerShdw blurRad="38100" dist="19050" dir="2700000" algn="tl" rotWithShape="0">
                            <a:schemeClr val="dk1">
                              <a:alpha val="40000"/>
                            </a:schemeClr>
                          </a:outerShdw>
                        </a:effectLst>
                      </a:rPr>
                      <a:t>VALORIZACIÓN DE RESIDUOS INDUSTRIALES</a:t>
                    </a:r>
                  </a:p>
                </p:txBody>
              </p:sp>
              <p:pic>
                <p:nvPicPr>
                  <p:cNvPr id="81" name="Imagen 80">
                    <a:extLst>
                      <a:ext uri="{FF2B5EF4-FFF2-40B4-BE49-F238E27FC236}">
                        <a16:creationId xmlns:a16="http://schemas.microsoft.com/office/drawing/2014/main" id="{5BC16E00-3246-7046-9FEF-CE579F7C3035}"/>
                      </a:ext>
                    </a:extLst>
                  </p:cNvPr>
                  <p:cNvPicPr>
                    <a:picLocks noChangeAspect="1"/>
                  </p:cNvPicPr>
                  <p:nvPr/>
                </p:nvPicPr>
                <p:blipFill rotWithShape="1">
                  <a:blip r:embed="rId16"/>
                  <a:srcRect t="7705" b="1"/>
                  <a:stretch/>
                </p:blipFill>
                <p:spPr>
                  <a:xfrm>
                    <a:off x="296883" y="5213514"/>
                    <a:ext cx="2293917" cy="806286"/>
                  </a:xfrm>
                  <a:prstGeom prst="rect">
                    <a:avLst/>
                  </a:prstGeom>
                </p:spPr>
              </p:pic>
              <p:sp>
                <p:nvSpPr>
                  <p:cNvPr id="82" name="Rectángulo 81">
                    <a:extLst>
                      <a:ext uri="{FF2B5EF4-FFF2-40B4-BE49-F238E27FC236}">
                        <a16:creationId xmlns:a16="http://schemas.microsoft.com/office/drawing/2014/main" id="{620CA436-065D-F645-AD0B-F1C1737959B7}"/>
                      </a:ext>
                    </a:extLst>
                  </p:cNvPr>
                  <p:cNvSpPr/>
                  <p:nvPr/>
                </p:nvSpPr>
                <p:spPr>
                  <a:xfrm>
                    <a:off x="1258882" y="5442114"/>
                    <a:ext cx="1315950" cy="312606"/>
                  </a:xfrm>
                  <a:prstGeom prst="rect">
                    <a:avLst/>
                  </a:prstGeom>
                  <a:solidFill>
                    <a:srgbClr val="F86C01"/>
                  </a:solidFill>
                </p:spPr>
                <p:txBody>
                  <a:bodyPr wrap="square" lIns="91440" tIns="45720" rIns="91440" bIns="45720">
                    <a:spAutoFit/>
                  </a:bodyPr>
                  <a:lstStyle/>
                  <a:p>
                    <a:pPr algn="ctr"/>
                    <a:r>
                      <a:rPr lang="es-ES" sz="1200" b="1" dirty="0">
                        <a:ln w="0"/>
                        <a:solidFill>
                          <a:schemeClr val="bg1"/>
                        </a:solidFill>
                        <a:effectLst>
                          <a:outerShdw blurRad="38100" dist="19050" dir="2700000" algn="tl" rotWithShape="0">
                            <a:schemeClr val="dk1">
                              <a:alpha val="40000"/>
                            </a:schemeClr>
                          </a:outerShdw>
                        </a:effectLst>
                      </a:rPr>
                      <a:t>TERRITORIAL</a:t>
                    </a:r>
                    <a:endParaRPr lang="es-ES" sz="1200" b="1" cap="none" spc="0" dirty="0">
                      <a:ln w="0"/>
                      <a:solidFill>
                        <a:schemeClr val="bg1"/>
                      </a:solidFill>
                      <a:effectLst>
                        <a:outerShdw blurRad="38100" dist="19050" dir="2700000" algn="tl" rotWithShape="0">
                          <a:schemeClr val="dk1">
                            <a:alpha val="40000"/>
                          </a:schemeClr>
                        </a:outerShdw>
                      </a:effectLst>
                    </a:endParaRPr>
                  </a:p>
                </p:txBody>
              </p:sp>
              <p:pic>
                <p:nvPicPr>
                  <p:cNvPr id="83" name="Imagen 82">
                    <a:extLst>
                      <a:ext uri="{FF2B5EF4-FFF2-40B4-BE49-F238E27FC236}">
                        <a16:creationId xmlns:a16="http://schemas.microsoft.com/office/drawing/2014/main" id="{890BDB03-E951-7B41-BAD3-33A356F5AC39}"/>
                      </a:ext>
                    </a:extLst>
                  </p:cNvPr>
                  <p:cNvPicPr>
                    <a:picLocks noChangeAspect="1"/>
                  </p:cNvPicPr>
                  <p:nvPr/>
                </p:nvPicPr>
                <p:blipFill>
                  <a:blip r:embed="rId17"/>
                  <a:stretch>
                    <a:fillRect/>
                  </a:stretch>
                </p:blipFill>
                <p:spPr>
                  <a:xfrm>
                    <a:off x="2901141" y="5319553"/>
                    <a:ext cx="534495" cy="575610"/>
                  </a:xfrm>
                  <a:prstGeom prst="rect">
                    <a:avLst/>
                  </a:prstGeom>
                </p:spPr>
              </p:pic>
              <p:pic>
                <p:nvPicPr>
                  <p:cNvPr id="84" name="Imagen 83">
                    <a:extLst>
                      <a:ext uri="{FF2B5EF4-FFF2-40B4-BE49-F238E27FC236}">
                        <a16:creationId xmlns:a16="http://schemas.microsoft.com/office/drawing/2014/main" id="{487C45F7-E462-1342-A336-D6F33749A742}"/>
                      </a:ext>
                    </a:extLst>
                  </p:cNvPr>
                  <p:cNvPicPr>
                    <a:picLocks noChangeAspect="1"/>
                  </p:cNvPicPr>
                  <p:nvPr/>
                </p:nvPicPr>
                <p:blipFill>
                  <a:blip r:embed="rId18"/>
                  <a:stretch>
                    <a:fillRect/>
                  </a:stretch>
                </p:blipFill>
                <p:spPr>
                  <a:xfrm>
                    <a:off x="5298163" y="5319553"/>
                    <a:ext cx="457264" cy="381053"/>
                  </a:xfrm>
                  <a:prstGeom prst="rect">
                    <a:avLst/>
                  </a:prstGeom>
                </p:spPr>
              </p:pic>
              <p:pic>
                <p:nvPicPr>
                  <p:cNvPr id="85" name="Imagen 84">
                    <a:extLst>
                      <a:ext uri="{FF2B5EF4-FFF2-40B4-BE49-F238E27FC236}">
                        <a16:creationId xmlns:a16="http://schemas.microsoft.com/office/drawing/2014/main" id="{458BCF22-EA28-9C47-8EEE-8480479D7F6A}"/>
                      </a:ext>
                    </a:extLst>
                  </p:cNvPr>
                  <p:cNvPicPr>
                    <a:picLocks noChangeAspect="1"/>
                  </p:cNvPicPr>
                  <p:nvPr/>
                </p:nvPicPr>
                <p:blipFill>
                  <a:blip r:embed="rId19"/>
                  <a:stretch>
                    <a:fillRect/>
                  </a:stretch>
                </p:blipFill>
                <p:spPr>
                  <a:xfrm>
                    <a:off x="7387050" y="5295094"/>
                    <a:ext cx="493932" cy="578261"/>
                  </a:xfrm>
                  <a:prstGeom prst="rect">
                    <a:avLst/>
                  </a:prstGeom>
                </p:spPr>
              </p:pic>
              <p:cxnSp>
                <p:nvCxnSpPr>
                  <p:cNvPr id="86" name="Conector recto 85">
                    <a:extLst>
                      <a:ext uri="{FF2B5EF4-FFF2-40B4-BE49-F238E27FC236}">
                        <a16:creationId xmlns:a16="http://schemas.microsoft.com/office/drawing/2014/main" id="{DCC70E9F-F9DA-0F4C-9115-64BF84CB74A5}"/>
                      </a:ext>
                    </a:extLst>
                  </p:cNvPr>
                  <p:cNvCxnSpPr/>
                  <p:nvPr/>
                </p:nvCxnSpPr>
                <p:spPr>
                  <a:xfrm>
                    <a:off x="7236041" y="5248893"/>
                    <a:ext cx="0" cy="766510"/>
                  </a:xfrm>
                  <a:prstGeom prst="line">
                    <a:avLst/>
                  </a:prstGeom>
                  <a:solidFill>
                    <a:srgbClr val="F3EEF6"/>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7" name="Conector recto 86">
                    <a:extLst>
                      <a:ext uri="{FF2B5EF4-FFF2-40B4-BE49-F238E27FC236}">
                        <a16:creationId xmlns:a16="http://schemas.microsoft.com/office/drawing/2014/main" id="{54716010-0D83-0949-8ED8-F9603BC862FA}"/>
                      </a:ext>
                    </a:extLst>
                  </p:cNvPr>
                  <p:cNvCxnSpPr/>
                  <p:nvPr/>
                </p:nvCxnSpPr>
                <p:spPr>
                  <a:xfrm>
                    <a:off x="5106025" y="5240523"/>
                    <a:ext cx="0" cy="766510"/>
                  </a:xfrm>
                  <a:prstGeom prst="line">
                    <a:avLst/>
                  </a:prstGeom>
                  <a:solidFill>
                    <a:srgbClr val="F3EEF6"/>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64" name="Grupo 63">
                  <a:extLst>
                    <a:ext uri="{FF2B5EF4-FFF2-40B4-BE49-F238E27FC236}">
                      <a16:creationId xmlns:a16="http://schemas.microsoft.com/office/drawing/2014/main" id="{32BB343F-CA80-A746-B00F-15DBA24648F3}"/>
                    </a:ext>
                  </a:extLst>
                </p:cNvPr>
                <p:cNvGrpSpPr/>
                <p:nvPr/>
              </p:nvGrpSpPr>
              <p:grpSpPr>
                <a:xfrm>
                  <a:off x="304799" y="5960341"/>
                  <a:ext cx="8970792" cy="821459"/>
                  <a:chOff x="304799" y="6019799"/>
                  <a:chExt cx="8970792" cy="821459"/>
                </a:xfrm>
              </p:grpSpPr>
              <p:sp>
                <p:nvSpPr>
                  <p:cNvPr id="67" name="Rectángulo redondeado 66">
                    <a:extLst>
                      <a:ext uri="{FF2B5EF4-FFF2-40B4-BE49-F238E27FC236}">
                        <a16:creationId xmlns:a16="http://schemas.microsoft.com/office/drawing/2014/main" id="{C88A656A-BB70-1F4C-981C-7D9EFA24D0DB}"/>
                      </a:ext>
                    </a:extLst>
                  </p:cNvPr>
                  <p:cNvSpPr/>
                  <p:nvPr/>
                </p:nvSpPr>
                <p:spPr>
                  <a:xfrm>
                    <a:off x="327534" y="6019800"/>
                    <a:ext cx="8948057" cy="808692"/>
                  </a:xfrm>
                  <a:prstGeom prst="roundRect">
                    <a:avLst/>
                  </a:prstGeom>
                  <a:solidFill>
                    <a:srgbClr val="E9F4F8"/>
                  </a:solidFill>
                  <a:ln>
                    <a:solidFill>
                      <a:srgbClr val="E9F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rgbClr val="F98045"/>
                      </a:solidFill>
                      <a:effectLst>
                        <a:outerShdw blurRad="38100" dist="19050" dir="2700000" algn="tl" rotWithShape="0">
                          <a:schemeClr val="dk1">
                            <a:alpha val="40000"/>
                          </a:schemeClr>
                        </a:outerShdw>
                      </a:effectLst>
                    </a:endParaRPr>
                  </a:p>
                </p:txBody>
              </p:sp>
              <p:sp>
                <p:nvSpPr>
                  <p:cNvPr id="68" name="Rectángulo 67">
                    <a:extLst>
                      <a:ext uri="{FF2B5EF4-FFF2-40B4-BE49-F238E27FC236}">
                        <a16:creationId xmlns:a16="http://schemas.microsoft.com/office/drawing/2014/main" id="{7DA526A0-A11B-DD4B-97B7-99D98D932C55}"/>
                      </a:ext>
                    </a:extLst>
                  </p:cNvPr>
                  <p:cNvSpPr/>
                  <p:nvPr/>
                </p:nvSpPr>
                <p:spPr>
                  <a:xfrm>
                    <a:off x="3443553" y="6112570"/>
                    <a:ext cx="1715599" cy="646331"/>
                  </a:xfrm>
                  <a:prstGeom prst="rect">
                    <a:avLst/>
                  </a:prstGeom>
                  <a:noFill/>
                </p:spPr>
                <p:txBody>
                  <a:bodyPr wrap="square" lIns="91440" tIns="45720" rIns="91440" bIns="45720">
                    <a:spAutoFit/>
                  </a:bodyPr>
                  <a:lstStyle/>
                  <a:p>
                    <a:pPr algn="ctr"/>
                    <a:r>
                      <a:rPr lang="es-ES" sz="1000" b="1" dirty="0">
                        <a:ln w="0"/>
                        <a:solidFill>
                          <a:srgbClr val="0E7F93"/>
                        </a:solidFill>
                        <a:effectLst>
                          <a:outerShdw blurRad="38100" dist="19050" dir="2700000" algn="tl" rotWithShape="0">
                            <a:schemeClr val="dk1">
                              <a:alpha val="40000"/>
                            </a:schemeClr>
                          </a:outerShdw>
                        </a:effectLst>
                      </a:rPr>
                      <a:t>CORREDORES INDUSTRIALES SOSTENIBLES</a:t>
                    </a:r>
                  </a:p>
                </p:txBody>
              </p:sp>
              <p:sp>
                <p:nvSpPr>
                  <p:cNvPr id="69" name="Rectángulo 68">
                    <a:extLst>
                      <a:ext uri="{FF2B5EF4-FFF2-40B4-BE49-F238E27FC236}">
                        <a16:creationId xmlns:a16="http://schemas.microsoft.com/office/drawing/2014/main" id="{1FCB193F-7C22-7046-8B18-12DF731ADD11}"/>
                      </a:ext>
                    </a:extLst>
                  </p:cNvPr>
                  <p:cNvSpPr/>
                  <p:nvPr/>
                </p:nvSpPr>
                <p:spPr>
                  <a:xfrm>
                    <a:off x="5910272" y="6067451"/>
                    <a:ext cx="1234140" cy="646331"/>
                  </a:xfrm>
                  <a:prstGeom prst="rect">
                    <a:avLst/>
                  </a:prstGeom>
                  <a:noFill/>
                </p:spPr>
                <p:txBody>
                  <a:bodyPr wrap="square" lIns="91440" tIns="45720" rIns="91440" bIns="45720">
                    <a:spAutoFit/>
                  </a:bodyPr>
                  <a:lstStyle/>
                  <a:p>
                    <a:pPr algn="ctr"/>
                    <a:r>
                      <a:rPr lang="es-ES" sz="1000" b="1" cap="none" spc="0" dirty="0">
                        <a:ln w="0"/>
                        <a:solidFill>
                          <a:srgbClr val="0E7F93"/>
                        </a:solidFill>
                        <a:effectLst>
                          <a:outerShdw blurRad="38100" dist="19050" dir="2700000" algn="tl" rotWithShape="0">
                            <a:schemeClr val="dk1">
                              <a:alpha val="40000"/>
                            </a:schemeClr>
                          </a:outerShdw>
                        </a:effectLst>
                      </a:rPr>
                      <a:t>EMPRESAS Y COMUNIDADES CERCANAS</a:t>
                    </a:r>
                    <a:endParaRPr lang="es-ES" sz="1000" b="0" cap="none" spc="0" dirty="0">
                      <a:ln w="0"/>
                      <a:solidFill>
                        <a:srgbClr val="0E7F93"/>
                      </a:solidFill>
                      <a:effectLst>
                        <a:outerShdw blurRad="38100" dist="19050" dir="2700000" algn="tl" rotWithShape="0">
                          <a:schemeClr val="dk1">
                            <a:alpha val="40000"/>
                          </a:schemeClr>
                        </a:outerShdw>
                      </a:effectLst>
                    </a:endParaRPr>
                  </a:p>
                </p:txBody>
              </p:sp>
              <p:sp>
                <p:nvSpPr>
                  <p:cNvPr id="70" name="Rectángulo 69">
                    <a:extLst>
                      <a:ext uri="{FF2B5EF4-FFF2-40B4-BE49-F238E27FC236}">
                        <a16:creationId xmlns:a16="http://schemas.microsoft.com/office/drawing/2014/main" id="{609CBA55-CFE2-6E4F-A9A8-AFF9D4328F96}"/>
                      </a:ext>
                    </a:extLst>
                  </p:cNvPr>
                  <p:cNvSpPr/>
                  <p:nvPr/>
                </p:nvSpPr>
                <p:spPr>
                  <a:xfrm>
                    <a:off x="7852865" y="6109528"/>
                    <a:ext cx="1420562" cy="646331"/>
                  </a:xfrm>
                  <a:prstGeom prst="rect">
                    <a:avLst/>
                  </a:prstGeom>
                  <a:noFill/>
                </p:spPr>
                <p:txBody>
                  <a:bodyPr wrap="square" lIns="91440" tIns="45720" rIns="91440" bIns="45720">
                    <a:spAutoFit/>
                  </a:bodyPr>
                  <a:lstStyle/>
                  <a:p>
                    <a:pPr algn="ctr"/>
                    <a:r>
                      <a:rPr lang="es-ES" sz="1000" b="1" dirty="0">
                        <a:ln w="0"/>
                        <a:solidFill>
                          <a:srgbClr val="0E7F93"/>
                        </a:solidFill>
                        <a:effectLst>
                          <a:outerShdw blurRad="38100" dist="19050" dir="2700000" algn="tl" rotWithShape="0">
                            <a:schemeClr val="dk1">
                              <a:alpha val="40000"/>
                            </a:schemeClr>
                          </a:outerShdw>
                        </a:effectLst>
                      </a:rPr>
                      <a:t>VALORIZACIÓN DE RESIDUOS INDUSTRIALES</a:t>
                    </a:r>
                  </a:p>
                </p:txBody>
              </p:sp>
              <p:cxnSp>
                <p:nvCxnSpPr>
                  <p:cNvPr id="71" name="Conector recto 70">
                    <a:extLst>
                      <a:ext uri="{FF2B5EF4-FFF2-40B4-BE49-F238E27FC236}">
                        <a16:creationId xmlns:a16="http://schemas.microsoft.com/office/drawing/2014/main" id="{B35A8ACA-E64B-1940-8F87-F29D8EC00FDD}"/>
                      </a:ext>
                    </a:extLst>
                  </p:cNvPr>
                  <p:cNvCxnSpPr/>
                  <p:nvPr/>
                </p:nvCxnSpPr>
                <p:spPr>
                  <a:xfrm>
                    <a:off x="7243958" y="6070352"/>
                    <a:ext cx="0" cy="766510"/>
                  </a:xfrm>
                  <a:prstGeom prst="line">
                    <a:avLst/>
                  </a:prstGeom>
                  <a:solidFill>
                    <a:srgbClr val="F3EEF6"/>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EF691D30-CF20-274A-AD4B-3109368D3879}"/>
                      </a:ext>
                    </a:extLst>
                  </p:cNvPr>
                  <p:cNvCxnSpPr/>
                  <p:nvPr/>
                </p:nvCxnSpPr>
                <p:spPr>
                  <a:xfrm>
                    <a:off x="5113942" y="6061982"/>
                    <a:ext cx="0" cy="766510"/>
                  </a:xfrm>
                  <a:prstGeom prst="line">
                    <a:avLst/>
                  </a:prstGeom>
                  <a:solidFill>
                    <a:srgbClr val="F3EEF6"/>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3" name="Imagen 72">
                    <a:extLst>
                      <a:ext uri="{FF2B5EF4-FFF2-40B4-BE49-F238E27FC236}">
                        <a16:creationId xmlns:a16="http://schemas.microsoft.com/office/drawing/2014/main" id="{13E572EA-5CF3-B440-B934-5B3BA602A99F}"/>
                      </a:ext>
                    </a:extLst>
                  </p:cNvPr>
                  <p:cNvPicPr>
                    <a:picLocks noChangeAspect="1"/>
                  </p:cNvPicPr>
                  <p:nvPr/>
                </p:nvPicPr>
                <p:blipFill>
                  <a:blip r:embed="rId20"/>
                  <a:stretch>
                    <a:fillRect/>
                  </a:stretch>
                </p:blipFill>
                <p:spPr>
                  <a:xfrm>
                    <a:off x="2901141" y="6113944"/>
                    <a:ext cx="725385" cy="599838"/>
                  </a:xfrm>
                  <a:prstGeom prst="rect">
                    <a:avLst/>
                  </a:prstGeom>
                </p:spPr>
              </p:pic>
              <p:pic>
                <p:nvPicPr>
                  <p:cNvPr id="74" name="Imagen 73">
                    <a:extLst>
                      <a:ext uri="{FF2B5EF4-FFF2-40B4-BE49-F238E27FC236}">
                        <a16:creationId xmlns:a16="http://schemas.microsoft.com/office/drawing/2014/main" id="{649E6BE9-EA7E-894C-8205-C5FDD3B6639B}"/>
                      </a:ext>
                    </a:extLst>
                  </p:cNvPr>
                  <p:cNvPicPr>
                    <a:picLocks noChangeAspect="1"/>
                  </p:cNvPicPr>
                  <p:nvPr/>
                </p:nvPicPr>
                <p:blipFill>
                  <a:blip r:embed="rId21"/>
                  <a:stretch>
                    <a:fillRect/>
                  </a:stretch>
                </p:blipFill>
                <p:spPr>
                  <a:xfrm>
                    <a:off x="304799" y="6019799"/>
                    <a:ext cx="2259701" cy="821459"/>
                  </a:xfrm>
                  <a:prstGeom prst="rect">
                    <a:avLst/>
                  </a:prstGeom>
                </p:spPr>
              </p:pic>
              <p:sp>
                <p:nvSpPr>
                  <p:cNvPr id="75" name="Rectángulo 74">
                    <a:extLst>
                      <a:ext uri="{FF2B5EF4-FFF2-40B4-BE49-F238E27FC236}">
                        <a16:creationId xmlns:a16="http://schemas.microsoft.com/office/drawing/2014/main" id="{BE540934-2AF1-5348-8BC9-878D0DF91E52}"/>
                      </a:ext>
                    </a:extLst>
                  </p:cNvPr>
                  <p:cNvSpPr/>
                  <p:nvPr/>
                </p:nvSpPr>
                <p:spPr>
                  <a:xfrm>
                    <a:off x="1220100" y="6164403"/>
                    <a:ext cx="1313536" cy="523220"/>
                  </a:xfrm>
                  <a:prstGeom prst="rect">
                    <a:avLst/>
                  </a:prstGeom>
                  <a:solidFill>
                    <a:srgbClr val="0295A5"/>
                  </a:solidFill>
                </p:spPr>
                <p:txBody>
                  <a:bodyPr wrap="square" lIns="91440" tIns="45720" rIns="91440" bIns="45720">
                    <a:spAutoFit/>
                  </a:bodyPr>
                  <a:lstStyle/>
                  <a:p>
                    <a:pPr algn="ctr"/>
                    <a:r>
                      <a:rPr lang="es-ES" sz="1200" b="1" dirty="0">
                        <a:ln w="0"/>
                        <a:solidFill>
                          <a:schemeClr val="bg1"/>
                        </a:solidFill>
                        <a:effectLst>
                          <a:outerShdw blurRad="38100" dist="19050" dir="2700000" algn="tl" rotWithShape="0">
                            <a:schemeClr val="dk1">
                              <a:alpha val="40000"/>
                            </a:schemeClr>
                          </a:outerShdw>
                        </a:effectLst>
                      </a:rPr>
                      <a:t>SOCIAL - CAPACIDADES</a:t>
                    </a:r>
                    <a:endParaRPr lang="es-ES" sz="1200" b="1" cap="none" spc="0" dirty="0">
                      <a:ln w="0"/>
                      <a:solidFill>
                        <a:schemeClr val="bg1"/>
                      </a:solidFill>
                      <a:effectLst>
                        <a:outerShdw blurRad="38100" dist="19050" dir="2700000" algn="tl" rotWithShape="0">
                          <a:schemeClr val="dk1">
                            <a:alpha val="40000"/>
                          </a:schemeClr>
                        </a:outerShdw>
                      </a:effectLst>
                    </a:endParaRPr>
                  </a:p>
                </p:txBody>
              </p:sp>
            </p:grpSp>
            <p:pic>
              <p:nvPicPr>
                <p:cNvPr id="65" name="Imagen 64">
                  <a:extLst>
                    <a:ext uri="{FF2B5EF4-FFF2-40B4-BE49-F238E27FC236}">
                      <a16:creationId xmlns:a16="http://schemas.microsoft.com/office/drawing/2014/main" id="{A3C69BE6-D94F-A244-B2DF-D9BFC9E20AD2}"/>
                    </a:ext>
                  </a:extLst>
                </p:cNvPr>
                <p:cNvPicPr>
                  <a:picLocks noChangeAspect="1"/>
                </p:cNvPicPr>
                <p:nvPr/>
              </p:nvPicPr>
              <p:blipFill>
                <a:blip r:embed="rId22"/>
                <a:stretch>
                  <a:fillRect/>
                </a:stretch>
              </p:blipFill>
              <p:spPr>
                <a:xfrm>
                  <a:off x="5218045" y="6019169"/>
                  <a:ext cx="660301" cy="645295"/>
                </a:xfrm>
                <a:prstGeom prst="rect">
                  <a:avLst/>
                </a:prstGeom>
              </p:spPr>
            </p:pic>
            <p:pic>
              <p:nvPicPr>
                <p:cNvPr id="66" name="Imagen 65">
                  <a:extLst>
                    <a:ext uri="{FF2B5EF4-FFF2-40B4-BE49-F238E27FC236}">
                      <a16:creationId xmlns:a16="http://schemas.microsoft.com/office/drawing/2014/main" id="{5652DBFB-9300-DF42-B3F9-06C039D45FB8}"/>
                    </a:ext>
                  </a:extLst>
                </p:cNvPr>
                <p:cNvPicPr>
                  <a:picLocks noChangeAspect="1"/>
                </p:cNvPicPr>
                <p:nvPr/>
              </p:nvPicPr>
              <p:blipFill>
                <a:blip r:embed="rId23"/>
                <a:stretch>
                  <a:fillRect/>
                </a:stretch>
              </p:blipFill>
              <p:spPr>
                <a:xfrm>
                  <a:off x="7262545" y="6019800"/>
                  <a:ext cx="678195" cy="678195"/>
                </a:xfrm>
                <a:prstGeom prst="rect">
                  <a:avLst/>
                </a:prstGeom>
              </p:spPr>
            </p:pic>
          </p:grpSp>
        </p:grpSp>
      </p:grpSp>
    </p:spTree>
    <p:extLst>
      <p:ext uri="{BB962C8B-B14F-4D97-AF65-F5344CB8AC3E}">
        <p14:creationId xmlns:p14="http://schemas.microsoft.com/office/powerpoint/2010/main" val="3015786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3" name="Google Shape;259;g3dfc0067c72_0_74">
            <a:extLst>
              <a:ext uri="{FF2B5EF4-FFF2-40B4-BE49-F238E27FC236}">
                <a16:creationId xmlns:a16="http://schemas.microsoft.com/office/drawing/2014/main" id="{ADEB681D-39D8-C53A-4A35-8E0E12DF2B59}"/>
              </a:ext>
            </a:extLst>
          </p:cNvPr>
          <p:cNvSpPr/>
          <p:nvPr/>
        </p:nvSpPr>
        <p:spPr>
          <a:xfrm>
            <a:off x="1325896" y="1196457"/>
            <a:ext cx="6689099" cy="827395"/>
          </a:xfrm>
          <a:prstGeom prst="flowChartAlternateProcess">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ES" sz="2200" b="1" dirty="0">
                <a:ea typeface="Century Gothic"/>
                <a:cs typeface="Century Gothic"/>
                <a:sym typeface="Century Gothic"/>
              </a:rPr>
              <a:t>ACTIVIDADES QUE CONTRIBUYEN AL CUMPLIMIENTO DE LOS OEI</a:t>
            </a:r>
            <a:endParaRPr sz="2200" b="0" i="0" u="none" strike="noStrike" cap="none" dirty="0">
              <a:ea typeface="Century Gothic"/>
              <a:cs typeface="Century Gothic"/>
              <a:sym typeface="Century Gothic"/>
            </a:endParaRPr>
          </a:p>
        </p:txBody>
      </p:sp>
      <p:sp>
        <p:nvSpPr>
          <p:cNvPr id="4" name="Google Shape;292;g3dfc0067c72_0_107">
            <a:extLst>
              <a:ext uri="{FF2B5EF4-FFF2-40B4-BE49-F238E27FC236}">
                <a16:creationId xmlns:a16="http://schemas.microsoft.com/office/drawing/2014/main" id="{79FD7F63-D40C-67B3-724F-55C88FB1DB25}"/>
              </a:ext>
            </a:extLst>
          </p:cNvPr>
          <p:cNvSpPr/>
          <p:nvPr/>
        </p:nvSpPr>
        <p:spPr>
          <a:xfrm>
            <a:off x="3390892" y="422843"/>
            <a:ext cx="5232900" cy="5862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DIRECCIÓN GENERAL DE SERVICIOS Y</a:t>
            </a:r>
          </a:p>
          <a:p>
            <a:pPr marL="0" marR="0" lvl="0" indent="0" algn="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 CALIDAD INDUSTRIAL - DGSCI</a:t>
            </a:r>
            <a:endParaRPr sz="2000" b="0" i="0" u="none" strike="noStrike" cap="none" dirty="0">
              <a:ea typeface="Century Gothic"/>
              <a:cs typeface="Century Gothic"/>
              <a:sym typeface="Century Gothic"/>
            </a:endParaRPr>
          </a:p>
        </p:txBody>
      </p:sp>
      <p:grpSp>
        <p:nvGrpSpPr>
          <p:cNvPr id="8" name="Grupo 7">
            <a:extLst>
              <a:ext uri="{FF2B5EF4-FFF2-40B4-BE49-F238E27FC236}">
                <a16:creationId xmlns:a16="http://schemas.microsoft.com/office/drawing/2014/main" id="{DA606ABF-17A2-6542-8FF2-732EB06B149F}"/>
              </a:ext>
            </a:extLst>
          </p:cNvPr>
          <p:cNvGrpSpPr/>
          <p:nvPr/>
        </p:nvGrpSpPr>
        <p:grpSpPr>
          <a:xfrm>
            <a:off x="1185938" y="1856096"/>
            <a:ext cx="6969017" cy="4440002"/>
            <a:chOff x="635432" y="1348353"/>
            <a:chExt cx="8345730" cy="5330996"/>
          </a:xfrm>
        </p:grpSpPr>
        <p:graphicFrame>
          <p:nvGraphicFramePr>
            <p:cNvPr id="2" name="Diagrama 1">
              <a:extLst>
                <a:ext uri="{FF2B5EF4-FFF2-40B4-BE49-F238E27FC236}">
                  <a16:creationId xmlns:a16="http://schemas.microsoft.com/office/drawing/2014/main" id="{4B32E6CE-14D5-0AE1-EA73-6621C23905EF}"/>
                </a:ext>
              </a:extLst>
            </p:cNvPr>
            <p:cNvGraphicFramePr/>
            <p:nvPr>
              <p:extLst>
                <p:ext uri="{D42A27DB-BD31-4B8C-83A1-F6EECF244321}">
                  <p14:modId xmlns:p14="http://schemas.microsoft.com/office/powerpoint/2010/main" val="2455353399"/>
                </p:ext>
              </p:extLst>
            </p:nvPr>
          </p:nvGraphicFramePr>
          <p:xfrm>
            <a:off x="635432" y="1348353"/>
            <a:ext cx="8345730" cy="533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áfico 4">
              <a:extLst>
                <a:ext uri="{FF2B5EF4-FFF2-40B4-BE49-F238E27FC236}">
                  <a16:creationId xmlns:a16="http://schemas.microsoft.com/office/drawing/2014/main" id="{14C94CBA-066F-7E6A-2A31-12735FCBD405}"/>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383372" y="2224636"/>
              <a:ext cx="599539" cy="685800"/>
            </a:xfrm>
            <a:prstGeom prst="rect">
              <a:avLst/>
            </a:prstGeom>
          </p:spPr>
        </p:pic>
        <p:pic>
          <p:nvPicPr>
            <p:cNvPr id="6" name="Gráfico 5">
              <a:extLst>
                <a:ext uri="{FF2B5EF4-FFF2-40B4-BE49-F238E27FC236}">
                  <a16:creationId xmlns:a16="http://schemas.microsoft.com/office/drawing/2014/main" id="{9DDD0EE0-63F3-48F2-52EE-24D5C64B0423}"/>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530847" y="3945109"/>
              <a:ext cx="599539" cy="685800"/>
            </a:xfrm>
            <a:prstGeom prst="rect">
              <a:avLst/>
            </a:prstGeom>
          </p:spPr>
        </p:pic>
        <p:pic>
          <p:nvPicPr>
            <p:cNvPr id="7" name="Gráfico 6">
              <a:extLst>
                <a:ext uri="{FF2B5EF4-FFF2-40B4-BE49-F238E27FC236}">
                  <a16:creationId xmlns:a16="http://schemas.microsoft.com/office/drawing/2014/main" id="{5A426583-D7DF-38D1-BBDD-2CEC6C7BA167}"/>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910761" y="5676753"/>
              <a:ext cx="599539" cy="685800"/>
            </a:xfrm>
            <a:prstGeom prst="rect">
              <a:avLst/>
            </a:prstGeom>
          </p:spPr>
        </p:pic>
      </p:grpSp>
    </p:spTree>
    <p:extLst>
      <p:ext uri="{BB962C8B-B14F-4D97-AF65-F5344CB8AC3E}">
        <p14:creationId xmlns:p14="http://schemas.microsoft.com/office/powerpoint/2010/main" val="2239340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dfc0067c72_0_48"/>
          <p:cNvSpPr txBox="1">
            <a:spLocks noGrp="1"/>
          </p:cNvSpPr>
          <p:nvPr>
            <p:ph type="title"/>
          </p:nvPr>
        </p:nvSpPr>
        <p:spPr>
          <a:xfrm>
            <a:off x="4460032" y="178651"/>
            <a:ext cx="4055317" cy="13257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7F7F7F"/>
              </a:buClr>
              <a:buSzPts val="2800"/>
              <a:buFont typeface="Arial"/>
              <a:buNone/>
            </a:pPr>
            <a:r>
              <a:rPr lang="es-ES" sz="2000" b="1" dirty="0">
                <a:latin typeface="+mn-lt"/>
                <a:ea typeface="Century Gothic"/>
                <a:cs typeface="Century Gothic"/>
                <a:sym typeface="Century Gothic"/>
              </a:rPr>
              <a:t>DIRECCIÓN GENERAL DE ANÁLISIS PRODUCTIVO INDUSTRIAL Y ECONOMÍA PLURAL</a:t>
            </a:r>
            <a:endParaRPr sz="2000" dirty="0">
              <a:latin typeface="+mn-lt"/>
            </a:endParaRPr>
          </a:p>
        </p:txBody>
      </p:sp>
      <p:sp>
        <p:nvSpPr>
          <p:cNvPr id="223" name="Google Shape;223;g3dfc0067c72_0_48"/>
          <p:cNvSpPr/>
          <p:nvPr/>
        </p:nvSpPr>
        <p:spPr>
          <a:xfrm>
            <a:off x="511255" y="1604382"/>
            <a:ext cx="7972200" cy="1043400"/>
          </a:xfrm>
          <a:prstGeom prst="flowChartAlternateProcess">
            <a:avLst/>
          </a:prstGeom>
          <a:noFill/>
          <a:ln>
            <a:noFill/>
          </a:ln>
          <a:effectLst>
            <a:outerShdw blurRad="190500" dist="228600" dir="2700000" algn="ctr">
              <a:srgbClr val="000000">
                <a:alpha val="0"/>
              </a:srgbClr>
            </a:outerShdw>
          </a:effectLst>
        </p:spPr>
        <p:txBody>
          <a:bodyPr spcFirstLastPara="1" wrap="square" lIns="91425" tIns="45700" rIns="91425" bIns="45700" anchor="ctr"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1600" b="1" i="0" u="sng" strike="noStrike" cap="none" dirty="0">
                <a:solidFill>
                  <a:schemeClr val="tx1"/>
                </a:solidFill>
                <a:latin typeface="Century Gothic"/>
                <a:ea typeface="Century Gothic"/>
                <a:cs typeface="Century Gothic"/>
                <a:sym typeface="Century Gothic"/>
              </a:rPr>
              <a:t>OBJETIVO ACTUAL</a:t>
            </a:r>
            <a:endParaRPr dirty="0">
              <a:solidFill>
                <a:schemeClr val="tx1"/>
              </a:solidFill>
            </a:endParaRPr>
          </a:p>
          <a:p>
            <a:pPr marL="0" marR="0" lvl="0" indent="0" algn="ctr" rtl="0">
              <a:lnSpc>
                <a:spcPct val="90000"/>
              </a:lnSpc>
              <a:spcBef>
                <a:spcPts val="1000"/>
              </a:spcBef>
              <a:spcAft>
                <a:spcPts val="0"/>
              </a:spcAft>
              <a:buClr>
                <a:schemeClr val="dk1"/>
              </a:buClr>
              <a:buSzPts val="1800"/>
              <a:buFont typeface="Arial"/>
              <a:buNone/>
            </a:pPr>
            <a:r>
              <a:rPr lang="es-ES" sz="1600" b="0" i="1" u="none" strike="noStrike" cap="none" dirty="0">
                <a:solidFill>
                  <a:schemeClr val="tx1"/>
                </a:solidFill>
                <a:latin typeface="Century Gothic"/>
                <a:ea typeface="Century Gothic"/>
                <a:cs typeface="Century Gothic"/>
                <a:sym typeface="Century Gothic"/>
              </a:rPr>
              <a:t>Tradicionalmente ha sido una Dirección dedicada a recopilar y organizar información de los distintos actores económicos</a:t>
            </a:r>
            <a:endParaRPr dirty="0">
              <a:solidFill>
                <a:schemeClr val="tx1"/>
              </a:solidFill>
            </a:endParaRPr>
          </a:p>
          <a:p>
            <a:pPr marL="0" marR="0" lvl="0" indent="0" algn="ctr" rtl="0">
              <a:lnSpc>
                <a:spcPct val="90000"/>
              </a:lnSpc>
              <a:spcBef>
                <a:spcPts val="1000"/>
              </a:spcBef>
              <a:spcAft>
                <a:spcPts val="0"/>
              </a:spcAft>
              <a:buClr>
                <a:schemeClr val="dk1"/>
              </a:buClr>
              <a:buSzPts val="1800"/>
              <a:buFont typeface="Arial"/>
              <a:buNone/>
            </a:pPr>
            <a:endParaRPr sz="1600" b="0" i="1" u="none" strike="noStrike" cap="none" dirty="0">
              <a:solidFill>
                <a:schemeClr val="tx1"/>
              </a:solidFill>
              <a:latin typeface="Century Gothic"/>
              <a:ea typeface="Century Gothic"/>
              <a:cs typeface="Century Gothic"/>
              <a:sym typeface="Century Gothic"/>
            </a:endParaRPr>
          </a:p>
        </p:txBody>
      </p:sp>
      <p:sp>
        <p:nvSpPr>
          <p:cNvPr id="224" name="Google Shape;224;g3dfc0067c72_0_48"/>
          <p:cNvSpPr/>
          <p:nvPr/>
        </p:nvSpPr>
        <p:spPr>
          <a:xfrm>
            <a:off x="543149" y="2524911"/>
            <a:ext cx="7972200" cy="1284942"/>
          </a:xfrm>
          <a:prstGeom prst="flowChartAlternateProcess">
            <a:avLst/>
          </a:prstGeom>
          <a:noFill/>
          <a:ln>
            <a:noFill/>
          </a:ln>
          <a:effectLst>
            <a:outerShdw blurRad="190500" dist="228600" dir="2700000" algn="ctr">
              <a:srgbClr val="000000">
                <a:alpha val="0"/>
              </a:srgbClr>
            </a:outerShdw>
          </a:effectLst>
        </p:spPr>
        <p:txBody>
          <a:bodyPr spcFirstLastPara="1" wrap="square" lIns="91425" tIns="45700" rIns="91425" bIns="45700" anchor="t" anchorCtr="0">
            <a:noAutofit/>
          </a:bodyPr>
          <a:lstStyle/>
          <a:p>
            <a:pPr algn="ctr">
              <a:lnSpc>
                <a:spcPct val="90000"/>
              </a:lnSpc>
              <a:spcBef>
                <a:spcPts val="1000"/>
              </a:spcBef>
              <a:buClr>
                <a:schemeClr val="dk1"/>
              </a:buClr>
              <a:buSzPts val="1800"/>
            </a:pPr>
            <a:r>
              <a:rPr lang="es-BO" sz="1600" b="1" i="1" u="sng" dirty="0">
                <a:solidFill>
                  <a:schemeClr val="tx1"/>
                </a:solidFill>
                <a:latin typeface="Century Gothic"/>
              </a:rPr>
              <a:t>NUEVO OBJETIVO</a:t>
            </a:r>
          </a:p>
          <a:p>
            <a:pPr algn="ctr">
              <a:lnSpc>
                <a:spcPct val="90000"/>
              </a:lnSpc>
              <a:spcBef>
                <a:spcPts val="1000"/>
              </a:spcBef>
              <a:buClr>
                <a:schemeClr val="dk1"/>
              </a:buClr>
              <a:buSzPts val="1800"/>
            </a:pPr>
            <a:r>
              <a:rPr lang="es-BO" sz="1600" i="1" dirty="0">
                <a:solidFill>
                  <a:schemeClr val="tx1"/>
                </a:solidFill>
                <a:latin typeface="Century Gothic"/>
              </a:rPr>
              <a:t>Impulsar el desarrollo productivo, la industrialización y la competitividad del país, mediante la generación de información estratégica, la formulación de políticas públicas y el fortalecimiento del entorno normativo e institucional. </a:t>
            </a:r>
            <a:endParaRPr sz="1600" i="1" dirty="0">
              <a:solidFill>
                <a:schemeClr val="tx1"/>
              </a:solidFill>
              <a:latin typeface="Century Gothic"/>
              <a:sym typeface="Century Gothic"/>
            </a:endParaRPr>
          </a:p>
        </p:txBody>
      </p:sp>
      <p:sp>
        <p:nvSpPr>
          <p:cNvPr id="225" name="Google Shape;225;g3dfc0067c72_0_48"/>
          <p:cNvSpPr/>
          <p:nvPr/>
        </p:nvSpPr>
        <p:spPr>
          <a:xfrm>
            <a:off x="776195" y="4396905"/>
            <a:ext cx="1795200" cy="1879800"/>
          </a:xfrm>
          <a:prstGeom prst="flowChartAlternateProcess">
            <a:avLst/>
          </a:prstGeom>
          <a:solidFill>
            <a:schemeClr val="accent1">
              <a:lumMod val="75000"/>
            </a:schemeClr>
          </a:solidFill>
          <a:ln>
            <a:noFill/>
          </a:ln>
          <a:effectLst>
            <a:outerShdw blurRad="190500" dist="228600" dir="2700000" algn="ctr">
              <a:srgbClr val="000000">
                <a:alpha val="0"/>
              </a:srgbClr>
            </a:outerShdw>
          </a:effectLst>
        </p:spPr>
        <p:txBody>
          <a:bodyPr spcFirstLastPara="1" wrap="square" lIns="91425" tIns="45700" rIns="91425" bIns="45700" anchor="ctr" anchorCtr="0">
            <a:noAutofit/>
          </a:bodyPr>
          <a:lstStyle/>
          <a:p>
            <a:pPr marL="0" marR="0" lvl="0" indent="0" algn="ctr" rtl="0">
              <a:lnSpc>
                <a:spcPct val="90000"/>
              </a:lnSpc>
              <a:spcBef>
                <a:spcPts val="1000"/>
              </a:spcBef>
              <a:spcAft>
                <a:spcPts val="0"/>
              </a:spcAft>
              <a:buClr>
                <a:schemeClr val="dk1"/>
              </a:buClr>
              <a:buSzPts val="1800"/>
              <a:buFont typeface="Arial"/>
              <a:buNone/>
            </a:pPr>
            <a:endParaRPr sz="1300" b="1" dirty="0">
              <a:solidFill>
                <a:schemeClr val="lt1"/>
              </a:solidFill>
              <a:latin typeface="Century Gothic"/>
              <a:ea typeface="Century Gothic"/>
              <a:cs typeface="Century Gothic"/>
              <a:sym typeface="Century Gothic"/>
            </a:endParaRPr>
          </a:p>
          <a:p>
            <a:pPr marL="0" marR="0" lvl="0" indent="0" algn="ctr" rtl="0">
              <a:lnSpc>
                <a:spcPct val="90000"/>
              </a:lnSpc>
              <a:spcBef>
                <a:spcPts val="1000"/>
              </a:spcBef>
              <a:spcAft>
                <a:spcPts val="0"/>
              </a:spcAft>
              <a:buClr>
                <a:schemeClr val="dk1"/>
              </a:buClr>
              <a:buSzPts val="1800"/>
              <a:buFont typeface="Arial"/>
              <a:buNone/>
            </a:pPr>
            <a:r>
              <a:rPr lang="es-ES" sz="1300" b="1" i="0" u="none" strike="noStrike" cap="none" dirty="0">
                <a:solidFill>
                  <a:schemeClr val="lt1"/>
                </a:solidFill>
                <a:latin typeface="Century Gothic"/>
                <a:ea typeface="Century Gothic"/>
                <a:cs typeface="Century Gothic"/>
                <a:sym typeface="Century Gothic"/>
              </a:rPr>
              <a:t>VOCACIONES PRODUCTIVAS</a:t>
            </a:r>
            <a:endParaRPr dirty="0"/>
          </a:p>
          <a:p>
            <a:pPr marL="0" marR="0" lvl="0" indent="0" rtl="0">
              <a:lnSpc>
                <a:spcPct val="90000"/>
              </a:lnSpc>
              <a:spcBef>
                <a:spcPts val="1000"/>
              </a:spcBef>
              <a:spcAft>
                <a:spcPts val="0"/>
              </a:spcAft>
              <a:buClr>
                <a:schemeClr val="dk1"/>
              </a:buClr>
              <a:buSzPts val="1800"/>
              <a:buFont typeface="Arial"/>
              <a:buNone/>
            </a:pPr>
            <a:r>
              <a:rPr lang="es-ES" sz="1200" b="0" i="0" u="none" strike="noStrike" cap="none" dirty="0">
                <a:solidFill>
                  <a:schemeClr val="lt1"/>
                </a:solidFill>
                <a:latin typeface="Century Gothic"/>
                <a:ea typeface="Century Gothic"/>
                <a:cs typeface="Century Gothic"/>
                <a:sym typeface="Century Gothic"/>
              </a:rPr>
              <a:t>Identificación de 20 productos estratégicos para trabajar la cadena de valor hasta la exportación</a:t>
            </a:r>
            <a:endParaRPr sz="1200" b="0" i="0" u="none" strike="noStrike" cap="none" dirty="0">
              <a:solidFill>
                <a:schemeClr val="lt1"/>
              </a:solidFill>
              <a:latin typeface="Century Gothic"/>
              <a:ea typeface="Century Gothic"/>
              <a:cs typeface="Century Gothic"/>
              <a:sym typeface="Century Gothic"/>
            </a:endParaRPr>
          </a:p>
          <a:p>
            <a:pPr marL="0" marR="0" lvl="0" indent="0" algn="ctr" rtl="0">
              <a:lnSpc>
                <a:spcPct val="90000"/>
              </a:lnSpc>
              <a:spcBef>
                <a:spcPts val="1000"/>
              </a:spcBef>
              <a:spcAft>
                <a:spcPts val="0"/>
              </a:spcAft>
              <a:buClr>
                <a:schemeClr val="dk1"/>
              </a:buClr>
              <a:buSzPts val="1800"/>
              <a:buFont typeface="Arial"/>
              <a:buNone/>
            </a:pPr>
            <a:endParaRPr sz="1300" b="0" i="1" u="none" strike="noStrike" cap="none" dirty="0">
              <a:solidFill>
                <a:schemeClr val="lt1"/>
              </a:solidFill>
              <a:latin typeface="Century Gothic"/>
              <a:ea typeface="Century Gothic"/>
              <a:cs typeface="Century Gothic"/>
              <a:sym typeface="Century Gothic"/>
            </a:endParaRPr>
          </a:p>
        </p:txBody>
      </p:sp>
      <p:sp>
        <p:nvSpPr>
          <p:cNvPr id="226" name="Google Shape;226;g3dfc0067c72_0_48"/>
          <p:cNvSpPr/>
          <p:nvPr/>
        </p:nvSpPr>
        <p:spPr>
          <a:xfrm>
            <a:off x="2664832" y="4383323"/>
            <a:ext cx="1795200" cy="1893600"/>
          </a:xfrm>
          <a:prstGeom prst="flowChartAlternateProcess">
            <a:avLst/>
          </a:prstGeom>
          <a:solidFill>
            <a:schemeClr val="accent1">
              <a:lumMod val="75000"/>
            </a:schemeClr>
          </a:solidFill>
          <a:ln>
            <a:noFill/>
          </a:ln>
          <a:effectLst>
            <a:outerShdw blurRad="190500" dist="228600" dir="2700000" algn="ctr">
              <a:srgbClr val="000000">
                <a:alpha val="0"/>
              </a:srgbClr>
            </a:outerShdw>
          </a:effectLst>
        </p:spPr>
        <p:txBody>
          <a:bodyPr spcFirstLastPara="1" wrap="square" lIns="91425" tIns="45700" rIns="91425" bIns="45700" anchor="t"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1300" b="1" i="0" u="none" strike="noStrike" cap="none" dirty="0">
                <a:solidFill>
                  <a:schemeClr val="bg1"/>
                </a:solidFill>
                <a:latin typeface="Century Gothic"/>
                <a:ea typeface="Century Gothic"/>
                <a:cs typeface="Century Gothic"/>
                <a:sym typeface="Century Gothic"/>
              </a:rPr>
              <a:t>COMPETITIVIDAD</a:t>
            </a:r>
            <a:endParaRPr dirty="0">
              <a:solidFill>
                <a:schemeClr val="bg1"/>
              </a:solidFill>
            </a:endParaRPr>
          </a:p>
          <a:p>
            <a:pPr marL="0" marR="0" lvl="0" indent="0" rtl="0">
              <a:lnSpc>
                <a:spcPct val="90000"/>
              </a:lnSpc>
              <a:spcBef>
                <a:spcPts val="1000"/>
              </a:spcBef>
              <a:spcAft>
                <a:spcPts val="0"/>
              </a:spcAft>
              <a:buClr>
                <a:schemeClr val="dk1"/>
              </a:buClr>
              <a:buSzPts val="1800"/>
              <a:buFont typeface="Arial"/>
              <a:buNone/>
            </a:pPr>
            <a:r>
              <a:rPr lang="es-ES" sz="1200" b="0" i="0" u="none" strike="noStrike" cap="none" dirty="0">
                <a:solidFill>
                  <a:schemeClr val="bg1"/>
                </a:solidFill>
                <a:latin typeface="Century Gothic"/>
                <a:ea typeface="Century Gothic"/>
                <a:cs typeface="Century Gothic"/>
                <a:sym typeface="Century Gothic"/>
              </a:rPr>
              <a:t>Fomento de la eficiencia y alta calidad, Buenas Prácticas Manufactureras y Agroindustriales</a:t>
            </a:r>
            <a:endParaRPr sz="1200" b="0" i="1" u="none" strike="noStrike" cap="none" dirty="0">
              <a:solidFill>
                <a:schemeClr val="bg1"/>
              </a:solidFill>
              <a:latin typeface="Century Gothic"/>
              <a:ea typeface="Century Gothic"/>
              <a:cs typeface="Century Gothic"/>
              <a:sym typeface="Century Gothic"/>
            </a:endParaRPr>
          </a:p>
        </p:txBody>
      </p:sp>
      <p:sp>
        <p:nvSpPr>
          <p:cNvPr id="227" name="Google Shape;227;g3dfc0067c72_0_48"/>
          <p:cNvSpPr/>
          <p:nvPr/>
        </p:nvSpPr>
        <p:spPr>
          <a:xfrm>
            <a:off x="4548542" y="4396905"/>
            <a:ext cx="1950900" cy="1879800"/>
          </a:xfrm>
          <a:prstGeom prst="flowChartAlternateProcess">
            <a:avLst/>
          </a:prstGeom>
          <a:solidFill>
            <a:schemeClr val="accent1">
              <a:lumMod val="75000"/>
            </a:schemeClr>
          </a:solidFill>
          <a:ln>
            <a:noFill/>
          </a:ln>
          <a:effectLst>
            <a:outerShdw blurRad="190500" dist="228600" dir="2700000" algn="ctr">
              <a:srgbClr val="000000">
                <a:alpha val="0"/>
              </a:srgbClr>
            </a:outerShdw>
          </a:effectLst>
        </p:spPr>
        <p:txBody>
          <a:bodyPr spcFirstLastPara="1" wrap="square" lIns="91425" tIns="45700" rIns="91425" bIns="45700" anchor="ctr"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1300" b="1" i="0" u="none" strike="noStrike" cap="none" dirty="0">
                <a:solidFill>
                  <a:schemeClr val="lt1"/>
                </a:solidFill>
                <a:latin typeface="Century Gothic"/>
                <a:ea typeface="Century Gothic"/>
                <a:cs typeface="Century Gothic"/>
                <a:sym typeface="Century Gothic"/>
              </a:rPr>
              <a:t>INDUSTRIALIZACIÓN</a:t>
            </a:r>
            <a:endParaRPr dirty="0"/>
          </a:p>
          <a:p>
            <a:pPr marL="0" marR="0" lvl="0" indent="0" rtl="0">
              <a:lnSpc>
                <a:spcPct val="90000"/>
              </a:lnSpc>
              <a:spcBef>
                <a:spcPts val="1000"/>
              </a:spcBef>
              <a:spcAft>
                <a:spcPts val="0"/>
              </a:spcAft>
              <a:buClr>
                <a:schemeClr val="dk1"/>
              </a:buClr>
              <a:buSzPts val="1800"/>
              <a:buFont typeface="Arial"/>
              <a:buNone/>
            </a:pPr>
            <a:r>
              <a:rPr lang="es-ES" sz="1200" b="0" i="0" u="none" strike="noStrike" cap="none" dirty="0">
                <a:solidFill>
                  <a:srgbClr val="F2F2F2"/>
                </a:solidFill>
                <a:latin typeface="Century Gothic"/>
                <a:ea typeface="Century Gothic"/>
                <a:cs typeface="Century Gothic"/>
                <a:sym typeface="Century Gothic"/>
              </a:rPr>
              <a:t>Generación de valor agregado para superar el actual modelo de exportación de materias primas.</a:t>
            </a:r>
            <a:endParaRPr sz="1200" b="0" i="0" u="none" strike="noStrike" cap="none" dirty="0">
              <a:solidFill>
                <a:srgbClr val="F2F2F2"/>
              </a:solidFill>
              <a:latin typeface="Century Gothic"/>
              <a:ea typeface="Century Gothic"/>
              <a:cs typeface="Century Gothic"/>
              <a:sym typeface="Century Gothic"/>
            </a:endParaRPr>
          </a:p>
          <a:p>
            <a:pPr marL="0" marR="0" lvl="0" indent="0" algn="ctr" rtl="0">
              <a:lnSpc>
                <a:spcPct val="90000"/>
              </a:lnSpc>
              <a:spcBef>
                <a:spcPts val="1000"/>
              </a:spcBef>
              <a:spcAft>
                <a:spcPts val="0"/>
              </a:spcAft>
              <a:buClr>
                <a:schemeClr val="dk1"/>
              </a:buClr>
              <a:buSzPts val="1800"/>
              <a:buFont typeface="Arial"/>
              <a:buNone/>
            </a:pPr>
            <a:endParaRPr sz="1300" b="0" i="1" u="none" strike="noStrike" cap="none" dirty="0">
              <a:solidFill>
                <a:schemeClr val="lt1"/>
              </a:solidFill>
              <a:latin typeface="Century Gothic"/>
              <a:ea typeface="Century Gothic"/>
              <a:cs typeface="Century Gothic"/>
              <a:sym typeface="Century Gothic"/>
            </a:endParaRPr>
          </a:p>
        </p:txBody>
      </p:sp>
      <p:sp>
        <p:nvSpPr>
          <p:cNvPr id="228" name="Google Shape;228;g3dfc0067c72_0_48"/>
          <p:cNvSpPr/>
          <p:nvPr/>
        </p:nvSpPr>
        <p:spPr>
          <a:xfrm>
            <a:off x="6587952" y="4390223"/>
            <a:ext cx="1831200" cy="1879800"/>
          </a:xfrm>
          <a:prstGeom prst="flowChartAlternateProcess">
            <a:avLst/>
          </a:prstGeom>
          <a:solidFill>
            <a:schemeClr val="accent1">
              <a:lumMod val="75000"/>
            </a:schemeClr>
          </a:solidFill>
          <a:ln>
            <a:noFill/>
          </a:ln>
          <a:effectLst>
            <a:outerShdw blurRad="190500" dist="228600" dir="2700000" algn="ctr">
              <a:srgbClr val="000000">
                <a:alpha val="0"/>
              </a:srgbClr>
            </a:outerShdw>
          </a:effectLst>
        </p:spPr>
        <p:txBody>
          <a:bodyPr spcFirstLastPara="1" wrap="square" lIns="91425" tIns="45700" rIns="91425" bIns="45700" anchor="ctr"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1300" b="1" i="0" u="none" strike="noStrike" cap="none" dirty="0">
                <a:solidFill>
                  <a:schemeClr val="lt1"/>
                </a:solidFill>
                <a:latin typeface="Century Gothic"/>
                <a:ea typeface="Century Gothic"/>
                <a:cs typeface="Century Gothic"/>
                <a:sym typeface="Century Gothic"/>
              </a:rPr>
              <a:t>EXPORTACIONES</a:t>
            </a:r>
            <a:endParaRPr dirty="0"/>
          </a:p>
          <a:p>
            <a:pPr marL="0" marR="0" lvl="0" indent="0" rtl="0">
              <a:lnSpc>
                <a:spcPct val="90000"/>
              </a:lnSpc>
              <a:spcBef>
                <a:spcPts val="1000"/>
              </a:spcBef>
              <a:spcAft>
                <a:spcPts val="0"/>
              </a:spcAft>
              <a:buClr>
                <a:schemeClr val="dk1"/>
              </a:buClr>
              <a:buSzPts val="1800"/>
              <a:buFont typeface="Arial"/>
              <a:buNone/>
            </a:pPr>
            <a:r>
              <a:rPr lang="es-ES" sz="1100" dirty="0">
                <a:solidFill>
                  <a:srgbClr val="F2F2F2"/>
                </a:solidFill>
                <a:latin typeface="Century Gothic"/>
                <a:ea typeface="Century Gothic"/>
                <a:cs typeface="Century Gothic"/>
                <a:sym typeface="Century Gothic"/>
              </a:rPr>
              <a:t>D</a:t>
            </a:r>
            <a:r>
              <a:rPr lang="es-ES" sz="1100" b="0" i="0" u="none" strike="noStrike" cap="none" dirty="0">
                <a:solidFill>
                  <a:srgbClr val="F2F2F2"/>
                </a:solidFill>
                <a:latin typeface="Century Gothic"/>
                <a:ea typeface="Century Gothic"/>
                <a:cs typeface="Century Gothic"/>
                <a:sym typeface="Century Gothic"/>
              </a:rPr>
              <a:t>esarrollo de instrumentos para cerrar brechas productivas y fortalecer la inserción en mercados internacionales </a:t>
            </a:r>
            <a:endParaRPr sz="1100" b="0" i="1" u="none" strike="noStrike" cap="none" dirty="0">
              <a:solidFill>
                <a:schemeClr val="lt1"/>
              </a:solidFill>
              <a:latin typeface="Century Gothic"/>
              <a:ea typeface="Century Gothic"/>
              <a:cs typeface="Century Gothic"/>
              <a:sym typeface="Century Gothic"/>
            </a:endParaRPr>
          </a:p>
        </p:txBody>
      </p:sp>
      <p:sp>
        <p:nvSpPr>
          <p:cNvPr id="229" name="Google Shape;229;g3dfc0067c72_0_48"/>
          <p:cNvSpPr/>
          <p:nvPr/>
        </p:nvSpPr>
        <p:spPr>
          <a:xfrm>
            <a:off x="2034149" y="3962979"/>
            <a:ext cx="4990200" cy="280800"/>
          </a:xfrm>
          <a:prstGeom prst="rightArrow">
            <a:avLst>
              <a:gd name="adj1" fmla="val 50000"/>
              <a:gd name="adj2" fmla="val 50000"/>
            </a:avLst>
          </a:prstGeom>
          <a:solidFill>
            <a:srgbClr val="C55A1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796434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3dfc0067c72_0_61"/>
          <p:cNvSpPr/>
          <p:nvPr/>
        </p:nvSpPr>
        <p:spPr>
          <a:xfrm>
            <a:off x="4572000" y="278343"/>
            <a:ext cx="4112572" cy="990619"/>
          </a:xfrm>
          <a:prstGeom prst="flowChartAlternateProcess">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i="0" u="none" strike="noStrike" cap="none">
                <a:ea typeface="Century Gothic"/>
                <a:cs typeface="Century Gothic"/>
                <a:sym typeface="Century Gothic"/>
              </a:rPr>
              <a:t>UNIDAD DE ANÁLISIS PRODUCTIVO INDUSTRIAL - UAPI</a:t>
            </a:r>
            <a:endParaRPr sz="2000" b="0" i="0" u="none" strike="noStrike" cap="none">
              <a:ea typeface="Century Gothic"/>
              <a:cs typeface="Century Gothic"/>
              <a:sym typeface="Century Gothic"/>
            </a:endParaRPr>
          </a:p>
        </p:txBody>
      </p:sp>
      <p:sp>
        <p:nvSpPr>
          <p:cNvPr id="235" name="Google Shape;235;g3dfc0067c72_0_61"/>
          <p:cNvSpPr/>
          <p:nvPr/>
        </p:nvSpPr>
        <p:spPr>
          <a:xfrm>
            <a:off x="830424" y="3222935"/>
            <a:ext cx="7529805" cy="45719"/>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g3dfc0067c72_0_61"/>
          <p:cNvSpPr/>
          <p:nvPr/>
        </p:nvSpPr>
        <p:spPr>
          <a:xfrm>
            <a:off x="830424" y="3507345"/>
            <a:ext cx="7529805" cy="1758173"/>
          </a:xfrm>
          <a:prstGeom prst="flowChartAlternateProcess">
            <a:avLst/>
          </a:prstGeom>
          <a:noFill/>
          <a:ln>
            <a:noFill/>
          </a:ln>
          <a:effectLst>
            <a:outerShdw blurRad="190500" dist="228600" dir="2700000" algn="ctr">
              <a:srgbClr val="000000">
                <a:alpha val="0"/>
              </a:srgbClr>
            </a:outerShdw>
          </a:effectLst>
        </p:spPr>
        <p:txBody>
          <a:bodyPr spcFirstLastPara="1" wrap="square" lIns="0" tIns="0" rIns="0" bIns="0" anchor="t" anchorCtr="0">
            <a:noAutofit/>
          </a:bodyPr>
          <a:lstStyle/>
          <a:p>
            <a:pPr algn="ctr">
              <a:lnSpc>
                <a:spcPct val="115000"/>
              </a:lnSpc>
              <a:buClr>
                <a:schemeClr val="dk1"/>
              </a:buClr>
              <a:buSzPts val="1100"/>
            </a:pPr>
            <a:r>
              <a:rPr lang="es-ES" sz="2000" b="1" i="0" u="none" strike="noStrike" cap="none" dirty="0">
                <a:solidFill>
                  <a:schemeClr val="tx1"/>
                </a:solidFill>
                <a:latin typeface="Century Gothic"/>
                <a:ea typeface="Century Gothic"/>
                <a:cs typeface="Century Gothic"/>
                <a:sym typeface="Century Gothic"/>
              </a:rPr>
              <a:t>NUEVO OBJETIVO – UAPI</a:t>
            </a:r>
          </a:p>
          <a:p>
            <a:pPr marL="0" marR="0" lvl="0" indent="0" algn="just" rtl="0">
              <a:lnSpc>
                <a:spcPct val="115000"/>
              </a:lnSpc>
              <a:spcBef>
                <a:spcPts val="0"/>
              </a:spcBef>
              <a:spcAft>
                <a:spcPts val="0"/>
              </a:spcAft>
              <a:buClr>
                <a:schemeClr val="dk1"/>
              </a:buClr>
              <a:buSzPts val="1100"/>
              <a:buFont typeface="Arial"/>
              <a:buNone/>
            </a:pPr>
            <a:endParaRPr lang="es-BO" sz="800" dirty="0">
              <a:solidFill>
                <a:schemeClr val="tx1"/>
              </a:solidFill>
              <a:latin typeface="Century Gothic"/>
            </a:endParaRPr>
          </a:p>
          <a:p>
            <a:pPr marL="0" marR="0" lvl="0" indent="0" algn="just" rtl="0">
              <a:lnSpc>
                <a:spcPct val="115000"/>
              </a:lnSpc>
              <a:spcBef>
                <a:spcPts val="0"/>
              </a:spcBef>
              <a:spcAft>
                <a:spcPts val="0"/>
              </a:spcAft>
              <a:buClr>
                <a:schemeClr val="dk1"/>
              </a:buClr>
              <a:buSzPts val="1100"/>
              <a:buFont typeface="Arial"/>
              <a:buNone/>
            </a:pPr>
            <a:r>
              <a:rPr lang="es-BO" sz="1600" dirty="0">
                <a:solidFill>
                  <a:schemeClr val="tx1"/>
                </a:solidFill>
                <a:latin typeface="Century Gothic"/>
              </a:rPr>
              <a:t>Generar información estratégica, orientado a analizar, investigar y sistematizar datos del sector productivo e industrial, facilitando la formulación de políticas públicas enfocadas en la generación de competitividad de los diferentes sectores productivos. </a:t>
            </a:r>
            <a:endParaRPr sz="1600" b="0" i="0" u="none" strike="noStrike" cap="none" dirty="0">
              <a:solidFill>
                <a:schemeClr val="tx1"/>
              </a:solidFill>
              <a:latin typeface="Century Gothic"/>
              <a:ea typeface="Century Gothic"/>
              <a:cs typeface="Century Gothic"/>
              <a:sym typeface="Century Gothic"/>
            </a:endParaRPr>
          </a:p>
        </p:txBody>
      </p:sp>
      <p:sp>
        <p:nvSpPr>
          <p:cNvPr id="238" name="Google Shape;238;g3dfc0067c72_0_61"/>
          <p:cNvSpPr/>
          <p:nvPr/>
        </p:nvSpPr>
        <p:spPr>
          <a:xfrm>
            <a:off x="830424" y="1636590"/>
            <a:ext cx="7529805" cy="1347654"/>
          </a:xfrm>
          <a:prstGeom prst="flowChartAlternateProcess">
            <a:avLst/>
          </a:prstGeom>
          <a:noFill/>
          <a:ln>
            <a:noFill/>
          </a:ln>
          <a:effectLst>
            <a:outerShdw blurRad="190500" dist="228600" dir="2700000" algn="ctr">
              <a:srgbClr val="000000">
                <a:alpha val="0"/>
              </a:srgbClr>
            </a:outerShdw>
          </a:effectLst>
        </p:spPr>
        <p:txBody>
          <a:bodyPr spcFirstLastPara="1" wrap="square" lIns="0" tIns="0" rIns="0" bIns="0"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s-ES" sz="2000" b="1" i="0" u="none" strike="noStrike" cap="none" dirty="0">
                <a:solidFill>
                  <a:schemeClr val="tx1"/>
                </a:solidFill>
                <a:latin typeface="Century Gothic"/>
                <a:ea typeface="Century Gothic"/>
                <a:cs typeface="Century Gothic"/>
                <a:sym typeface="Century Gothic"/>
              </a:rPr>
              <a:t>OBJETIVOS MOF ACTUAL</a:t>
            </a:r>
            <a:endParaRPr sz="1600" dirty="0">
              <a:solidFill>
                <a:schemeClr val="tx1"/>
              </a:solidFill>
            </a:endParaRPr>
          </a:p>
          <a:p>
            <a:pPr marL="0" marR="0" lvl="0" indent="0" algn="ctr" rtl="0">
              <a:lnSpc>
                <a:spcPct val="115000"/>
              </a:lnSpc>
              <a:spcBef>
                <a:spcPts val="0"/>
              </a:spcBef>
              <a:spcAft>
                <a:spcPts val="0"/>
              </a:spcAft>
              <a:buClr>
                <a:schemeClr val="dk1"/>
              </a:buClr>
              <a:buSzPts val="1100"/>
              <a:buFont typeface="Arial"/>
              <a:buNone/>
            </a:pPr>
            <a:endParaRPr sz="1050" b="1" i="0" u="none" strike="noStrike" cap="none" dirty="0">
              <a:solidFill>
                <a:schemeClr val="tx1"/>
              </a:solidFill>
              <a:latin typeface="Century Gothic"/>
              <a:ea typeface="Century Gothic"/>
              <a:cs typeface="Century Gothic"/>
              <a:sym typeface="Century Gothic"/>
            </a:endParaRPr>
          </a:p>
          <a:p>
            <a:pPr marL="0" marR="0" lvl="0" indent="0" algn="ctr" rtl="0">
              <a:lnSpc>
                <a:spcPct val="115000"/>
              </a:lnSpc>
              <a:spcBef>
                <a:spcPts val="0"/>
              </a:spcBef>
              <a:spcAft>
                <a:spcPts val="0"/>
              </a:spcAft>
              <a:buNone/>
            </a:pPr>
            <a:r>
              <a:rPr lang="es-ES" b="0" i="1" u="none" strike="noStrike" cap="none" dirty="0">
                <a:solidFill>
                  <a:schemeClr val="tx1"/>
                </a:solidFill>
                <a:latin typeface="Century Gothic"/>
                <a:ea typeface="Century Gothic"/>
                <a:cs typeface="Century Gothic"/>
                <a:sym typeface="Century Gothic"/>
              </a:rPr>
              <a:t>"</a:t>
            </a:r>
            <a:r>
              <a:rPr lang="es-ES" b="0" i="0" u="none" strike="noStrike" cap="none" dirty="0">
                <a:solidFill>
                  <a:schemeClr val="tx1"/>
                </a:solidFill>
                <a:latin typeface="Century Gothic"/>
                <a:ea typeface="Century Gothic"/>
                <a:cs typeface="Century Gothic"/>
                <a:sym typeface="Century Gothic"/>
              </a:rPr>
              <a:t>Recopilar y analizar información del sector productivo, para la elaboración de estudios”</a:t>
            </a:r>
            <a:endParaRPr b="0" i="0" u="none" strike="noStrike" cap="none" dirty="0">
              <a:solidFill>
                <a:schemeClr val="tx1"/>
              </a:solidFill>
              <a:latin typeface="Century Gothic"/>
              <a:ea typeface="Century Gothic"/>
              <a:cs typeface="Century Gothic"/>
              <a:sym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8" name="Google Shape;258;g3dfc0067c72_0_74"/>
          <p:cNvSpPr/>
          <p:nvPr/>
        </p:nvSpPr>
        <p:spPr>
          <a:xfrm>
            <a:off x="906615" y="1250330"/>
            <a:ext cx="4119600" cy="342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2"/>
              </a:buClr>
              <a:buSzPts val="1500"/>
              <a:buFont typeface="Century Gothic"/>
              <a:buNone/>
            </a:pPr>
            <a:r>
              <a:rPr lang="es-ES" sz="2000" b="1" i="0" u="none" strike="noStrike" cap="none" dirty="0">
                <a:ea typeface="Century Gothic"/>
                <a:cs typeface="Century Gothic"/>
                <a:sym typeface="Century Gothic"/>
              </a:rPr>
              <a:t>Actividades relevantes 2026 - UAPI</a:t>
            </a:r>
            <a:endParaRPr sz="2000" b="1" i="0" u="none" strike="noStrike" cap="none" dirty="0">
              <a:ea typeface="Century Gothic"/>
              <a:cs typeface="Century Gothic"/>
              <a:sym typeface="Century Gothic"/>
            </a:endParaRPr>
          </a:p>
        </p:txBody>
      </p:sp>
      <p:sp>
        <p:nvSpPr>
          <p:cNvPr id="259" name="Google Shape;259;g3dfc0067c72_0_74"/>
          <p:cNvSpPr/>
          <p:nvPr/>
        </p:nvSpPr>
        <p:spPr>
          <a:xfrm>
            <a:off x="4572000" y="485476"/>
            <a:ext cx="3925960" cy="478800"/>
          </a:xfrm>
          <a:prstGeom prst="flowChartAlternateProcess">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i="0" u="none" strike="noStrike" cap="none">
                <a:ea typeface="Century Gothic"/>
                <a:cs typeface="Century Gothic"/>
                <a:sym typeface="Century Gothic"/>
              </a:rPr>
              <a:t>UNIDAD DE ANÁLISIS PRODUCTIVO INDUSTRIAL - UAPI</a:t>
            </a:r>
            <a:endParaRPr sz="2000" b="0" i="0" u="none" strike="noStrike" cap="none">
              <a:ea typeface="Century Gothic"/>
              <a:cs typeface="Century Gothic"/>
              <a:sym typeface="Century Gothic"/>
            </a:endParaRPr>
          </a:p>
        </p:txBody>
      </p:sp>
      <p:grpSp>
        <p:nvGrpSpPr>
          <p:cNvPr id="2" name="Grupo 1">
            <a:extLst>
              <a:ext uri="{FF2B5EF4-FFF2-40B4-BE49-F238E27FC236}">
                <a16:creationId xmlns:a16="http://schemas.microsoft.com/office/drawing/2014/main" id="{6864C6E4-5D01-B54C-B0B1-2FD5CB785AED}"/>
              </a:ext>
            </a:extLst>
          </p:cNvPr>
          <p:cNvGrpSpPr/>
          <p:nvPr/>
        </p:nvGrpSpPr>
        <p:grpSpPr>
          <a:xfrm>
            <a:off x="802432" y="1726163"/>
            <a:ext cx="7483151" cy="4534678"/>
            <a:chOff x="484070" y="1648792"/>
            <a:chExt cx="8266928" cy="5122150"/>
          </a:xfrm>
        </p:grpSpPr>
        <p:pic>
          <p:nvPicPr>
            <p:cNvPr id="248" name="Google Shape;248;g3dfc0067c72_0_74" descr="preencoded.png"/>
            <p:cNvPicPr preferRelativeResize="0"/>
            <p:nvPr/>
          </p:nvPicPr>
          <p:blipFill rotWithShape="1">
            <a:blip r:embed="rId3">
              <a:alphaModFix/>
            </a:blip>
            <a:srcRect/>
            <a:stretch/>
          </p:blipFill>
          <p:spPr>
            <a:xfrm>
              <a:off x="1035628" y="2493782"/>
              <a:ext cx="171450" cy="171450"/>
            </a:xfrm>
            <a:prstGeom prst="rect">
              <a:avLst/>
            </a:prstGeom>
            <a:noFill/>
            <a:ln>
              <a:noFill/>
            </a:ln>
          </p:spPr>
        </p:pic>
        <p:sp>
          <p:nvSpPr>
            <p:cNvPr id="249" name="Google Shape;249;g3dfc0067c72_0_74"/>
            <p:cNvSpPr/>
            <p:nvPr/>
          </p:nvSpPr>
          <p:spPr>
            <a:xfrm>
              <a:off x="1595571" y="1648792"/>
              <a:ext cx="7109400" cy="10527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chemeClr val="dk2"/>
                </a:buClr>
                <a:buSzPts val="1400"/>
                <a:buFont typeface="Century Gothic"/>
                <a:buNone/>
              </a:pPr>
              <a:r>
                <a:rPr lang="es-ES" sz="1600" b="1" i="0" u="none" strike="noStrike" cap="none" dirty="0">
                  <a:solidFill>
                    <a:srgbClr val="2F5496"/>
                  </a:solidFill>
                  <a:latin typeface="Century Gothic"/>
                  <a:ea typeface="Century Gothic"/>
                  <a:cs typeface="Century Gothic"/>
                  <a:sym typeface="Century Gothic"/>
                </a:rPr>
                <a:t>Gestión Estratégica para la Seguridad Alimentaria y Energética.</a:t>
              </a:r>
              <a:endParaRPr dirty="0"/>
            </a:p>
            <a:p>
              <a:pPr algn="just">
                <a:buClr>
                  <a:schemeClr val="dk2"/>
                </a:buClr>
                <a:buSzPts val="1400"/>
              </a:pPr>
              <a:r>
                <a:rPr lang="es-419" sz="1400" dirty="0">
                  <a:solidFill>
                    <a:srgbClr val="3F3F3F"/>
                  </a:solidFill>
                  <a:latin typeface="Century Gothic"/>
                </a:rPr>
                <a:t>Identificar y priorizar 20 productos estratégicos susceptibles de sustitución competitiva.</a:t>
              </a:r>
            </a:p>
          </p:txBody>
        </p:sp>
        <p:pic>
          <p:nvPicPr>
            <p:cNvPr id="250" name="Google Shape;250;g3dfc0067c72_0_74" descr="preencoded.png"/>
            <p:cNvPicPr preferRelativeResize="0"/>
            <p:nvPr/>
          </p:nvPicPr>
          <p:blipFill rotWithShape="1">
            <a:blip r:embed="rId4">
              <a:alphaModFix/>
            </a:blip>
            <a:srcRect/>
            <a:stretch/>
          </p:blipFill>
          <p:spPr>
            <a:xfrm>
              <a:off x="1035628" y="2869232"/>
              <a:ext cx="171450" cy="171450"/>
            </a:xfrm>
            <a:prstGeom prst="rect">
              <a:avLst/>
            </a:prstGeom>
            <a:noFill/>
            <a:ln>
              <a:noFill/>
            </a:ln>
          </p:spPr>
        </p:pic>
        <p:sp>
          <p:nvSpPr>
            <p:cNvPr id="251" name="Google Shape;251;g3dfc0067c72_0_74"/>
            <p:cNvSpPr/>
            <p:nvPr/>
          </p:nvSpPr>
          <p:spPr>
            <a:xfrm>
              <a:off x="1575172" y="2600380"/>
              <a:ext cx="7109400" cy="820958"/>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chemeClr val="dk2"/>
                </a:buClr>
                <a:buSzPts val="1400"/>
                <a:buFont typeface="Century Gothic"/>
                <a:buNone/>
              </a:pPr>
              <a:r>
                <a:rPr lang="es-ES" sz="1600" b="1" i="0" u="none" strike="noStrike" cap="none" dirty="0">
                  <a:solidFill>
                    <a:srgbClr val="2F5496"/>
                  </a:solidFill>
                  <a:latin typeface="Century Gothic"/>
                  <a:ea typeface="Century Gothic"/>
                  <a:cs typeface="Century Gothic"/>
                  <a:sym typeface="Century Gothic"/>
                </a:rPr>
                <a:t>Implementación del SITCCA - SIIP</a:t>
              </a:r>
              <a:endParaRPr dirty="0"/>
            </a:p>
            <a:p>
              <a:pPr marL="0" marR="0" lvl="0" indent="0" algn="just" rtl="0">
                <a:lnSpc>
                  <a:spcPct val="100000"/>
                </a:lnSpc>
                <a:spcBef>
                  <a:spcPts val="0"/>
                </a:spcBef>
                <a:spcAft>
                  <a:spcPts val="0"/>
                </a:spcAft>
                <a:buClr>
                  <a:schemeClr val="dk2"/>
                </a:buClr>
                <a:buSzPts val="1400"/>
                <a:buFont typeface="Century Gothic"/>
                <a:buNone/>
              </a:pPr>
              <a:r>
                <a:rPr lang="es-ES" sz="1400" b="0" i="0" u="none" strike="noStrike" cap="none" dirty="0">
                  <a:solidFill>
                    <a:srgbClr val="3F3F3F"/>
                  </a:solidFill>
                  <a:latin typeface="Century Gothic"/>
                  <a:ea typeface="Century Gothic"/>
                  <a:cs typeface="Century Gothic"/>
                  <a:sym typeface="Century Gothic"/>
                </a:rPr>
                <a:t>Implementación de Sistemas de Trazabilidad (Caña de Azúcar, sectores Agroindustriales y Manufactureros).</a:t>
              </a:r>
              <a:endParaRPr sz="1400" b="1" i="0" u="none" strike="noStrike" cap="none" dirty="0">
                <a:solidFill>
                  <a:schemeClr val="dk2"/>
                </a:solidFill>
                <a:latin typeface="Century Gothic"/>
                <a:ea typeface="Century Gothic"/>
                <a:cs typeface="Century Gothic"/>
                <a:sym typeface="Century Gothic"/>
              </a:endParaRPr>
            </a:p>
          </p:txBody>
        </p:sp>
        <p:pic>
          <p:nvPicPr>
            <p:cNvPr id="252" name="Google Shape;252;g3dfc0067c72_0_74" descr="preencoded.png"/>
            <p:cNvPicPr preferRelativeResize="0"/>
            <p:nvPr/>
          </p:nvPicPr>
          <p:blipFill rotWithShape="1">
            <a:blip r:embed="rId5">
              <a:alphaModFix/>
            </a:blip>
            <a:srcRect/>
            <a:stretch/>
          </p:blipFill>
          <p:spPr>
            <a:xfrm>
              <a:off x="1024912" y="5115890"/>
              <a:ext cx="192881" cy="171450"/>
            </a:xfrm>
            <a:prstGeom prst="rect">
              <a:avLst/>
            </a:prstGeom>
            <a:noFill/>
            <a:ln>
              <a:noFill/>
            </a:ln>
          </p:spPr>
        </p:pic>
        <p:sp>
          <p:nvSpPr>
            <p:cNvPr id="253" name="Google Shape;253;g3dfc0067c72_0_74"/>
            <p:cNvSpPr/>
            <p:nvPr/>
          </p:nvSpPr>
          <p:spPr>
            <a:xfrm>
              <a:off x="1575303" y="3585251"/>
              <a:ext cx="7109400" cy="7365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chemeClr val="dk2"/>
                </a:buClr>
                <a:buSzPts val="1400"/>
                <a:buFont typeface="Century Gothic"/>
                <a:buNone/>
              </a:pPr>
              <a:r>
                <a:rPr lang="es-ES" sz="1600" b="1" i="0" u="none" strike="noStrike" cap="none" dirty="0">
                  <a:solidFill>
                    <a:srgbClr val="2F5496"/>
                  </a:solidFill>
                  <a:latin typeface="Century Gothic"/>
                  <a:ea typeface="Century Gothic"/>
                  <a:cs typeface="Century Gothic"/>
                  <a:sym typeface="Century Gothic"/>
                </a:rPr>
                <a:t>Optimización de Sectores Agroindustrial y Manufacturera (20 productos)</a:t>
              </a:r>
              <a:endParaRPr dirty="0"/>
            </a:p>
            <a:p>
              <a:pPr marL="0" marR="0" lvl="0" indent="0" algn="just" rtl="0">
                <a:lnSpc>
                  <a:spcPct val="100000"/>
                </a:lnSpc>
                <a:spcBef>
                  <a:spcPts val="0"/>
                </a:spcBef>
                <a:spcAft>
                  <a:spcPts val="0"/>
                </a:spcAft>
                <a:buClr>
                  <a:schemeClr val="dk2"/>
                </a:buClr>
                <a:buSzPts val="1400"/>
                <a:buFont typeface="Century Gothic"/>
                <a:buNone/>
              </a:pPr>
              <a:r>
                <a:rPr lang="es-ES" sz="1400" b="0" i="0" u="none" strike="noStrike" cap="none" dirty="0">
                  <a:solidFill>
                    <a:srgbClr val="3F3F3F"/>
                  </a:solidFill>
                  <a:latin typeface="Century Gothic"/>
                  <a:ea typeface="Century Gothic"/>
                  <a:cs typeface="Century Gothic"/>
                  <a:sym typeface="Century Gothic"/>
                </a:rPr>
                <a:t>Optimizar la gestión estratégica de datos orientados a generar competitividad y el rendimiento de los sectores estratégicos clave</a:t>
              </a:r>
              <a:endParaRPr sz="1400" b="0" i="0" u="none" strike="noStrike" cap="none" dirty="0">
                <a:solidFill>
                  <a:srgbClr val="3F3F3F"/>
                </a:solidFill>
                <a:latin typeface="Century Gothic"/>
                <a:ea typeface="Century Gothic"/>
                <a:cs typeface="Century Gothic"/>
                <a:sym typeface="Century Gothic"/>
              </a:endParaRPr>
            </a:p>
          </p:txBody>
        </p:sp>
        <p:pic>
          <p:nvPicPr>
            <p:cNvPr id="254" name="Google Shape;254;g3dfc0067c72_0_74" descr="preencoded.png"/>
            <p:cNvPicPr preferRelativeResize="0"/>
            <p:nvPr/>
          </p:nvPicPr>
          <p:blipFill rotWithShape="1">
            <a:blip r:embed="rId6">
              <a:alphaModFix/>
            </a:blip>
            <a:srcRect/>
            <a:stretch/>
          </p:blipFill>
          <p:spPr>
            <a:xfrm>
              <a:off x="1024912" y="5630240"/>
              <a:ext cx="192881" cy="171450"/>
            </a:xfrm>
            <a:prstGeom prst="rect">
              <a:avLst/>
            </a:prstGeom>
            <a:noFill/>
            <a:ln>
              <a:noFill/>
            </a:ln>
          </p:spPr>
        </p:pic>
        <p:sp>
          <p:nvSpPr>
            <p:cNvPr id="255" name="Google Shape;255;g3dfc0067c72_0_74"/>
            <p:cNvSpPr/>
            <p:nvPr/>
          </p:nvSpPr>
          <p:spPr>
            <a:xfrm>
              <a:off x="1549498" y="4810792"/>
              <a:ext cx="7109400" cy="8184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chemeClr val="dk2"/>
                </a:buClr>
                <a:buSzPts val="1400"/>
                <a:buFont typeface="Century Gothic"/>
                <a:buNone/>
              </a:pPr>
              <a:r>
                <a:rPr lang="es-ES" sz="1600" b="1" i="0" u="none" strike="noStrike" cap="none" dirty="0">
                  <a:solidFill>
                    <a:srgbClr val="2F5496"/>
                  </a:solidFill>
                  <a:latin typeface="Century Gothic"/>
                  <a:ea typeface="Century Gothic"/>
                  <a:cs typeface="Century Gothic"/>
                  <a:sym typeface="Century Gothic"/>
                </a:rPr>
                <a:t>Promoción de Exportaciones</a:t>
              </a:r>
              <a:endParaRPr dirty="0"/>
            </a:p>
            <a:p>
              <a:pPr marL="0" marR="0" lvl="0" indent="0" algn="just" rtl="0">
                <a:lnSpc>
                  <a:spcPct val="100000"/>
                </a:lnSpc>
                <a:spcBef>
                  <a:spcPts val="0"/>
                </a:spcBef>
                <a:spcAft>
                  <a:spcPts val="0"/>
                </a:spcAft>
                <a:buClr>
                  <a:schemeClr val="dk2"/>
                </a:buClr>
                <a:buSzPts val="1400"/>
                <a:buFont typeface="Century Gothic"/>
                <a:buNone/>
              </a:pPr>
              <a:r>
                <a:rPr lang="es-ES" sz="1400" b="0" i="0" u="none" strike="noStrike" cap="none" dirty="0">
                  <a:solidFill>
                    <a:srgbClr val="3F3F3F"/>
                  </a:solidFill>
                  <a:latin typeface="Century Gothic"/>
                  <a:ea typeface="Century Gothic"/>
                  <a:cs typeface="Century Gothic"/>
                  <a:sym typeface="Century Gothic"/>
                </a:rPr>
                <a:t>Formulación de propuestas estratégicas para elevar la competitividad internacional.</a:t>
              </a:r>
              <a:endParaRPr sz="1400" b="1" i="0" u="none" strike="noStrike" cap="none" dirty="0">
                <a:solidFill>
                  <a:schemeClr val="dk2"/>
                </a:solidFill>
                <a:latin typeface="Century Gothic"/>
                <a:ea typeface="Century Gothic"/>
                <a:cs typeface="Century Gothic"/>
                <a:sym typeface="Century Gothic"/>
              </a:endParaRPr>
            </a:p>
          </p:txBody>
        </p:sp>
        <p:pic>
          <p:nvPicPr>
            <p:cNvPr id="256" name="Google Shape;256;g3dfc0067c72_0_74" descr="preencoded.png"/>
            <p:cNvPicPr preferRelativeResize="0"/>
            <p:nvPr/>
          </p:nvPicPr>
          <p:blipFill rotWithShape="1">
            <a:blip r:embed="rId7">
              <a:alphaModFix/>
            </a:blip>
            <a:srcRect/>
            <a:stretch/>
          </p:blipFill>
          <p:spPr>
            <a:xfrm>
              <a:off x="1024912" y="6144590"/>
              <a:ext cx="192881" cy="171450"/>
            </a:xfrm>
            <a:prstGeom prst="rect">
              <a:avLst/>
            </a:prstGeom>
            <a:noFill/>
            <a:ln>
              <a:noFill/>
            </a:ln>
          </p:spPr>
        </p:pic>
        <p:sp>
          <p:nvSpPr>
            <p:cNvPr id="257" name="Google Shape;257;g3dfc0067c72_0_74"/>
            <p:cNvSpPr/>
            <p:nvPr/>
          </p:nvSpPr>
          <p:spPr>
            <a:xfrm>
              <a:off x="1549498" y="5728442"/>
              <a:ext cx="7201500" cy="104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2"/>
                </a:buClr>
                <a:buSzPts val="1400"/>
                <a:buFont typeface="Century Gothic"/>
                <a:buNone/>
              </a:pPr>
              <a:r>
                <a:rPr lang="es-ES" sz="1600" b="1" i="0" u="none" strike="noStrike" cap="none" dirty="0">
                  <a:solidFill>
                    <a:srgbClr val="2F5496"/>
                  </a:solidFill>
                  <a:latin typeface="Century Gothic"/>
                  <a:ea typeface="Century Gothic"/>
                  <a:cs typeface="Century Gothic"/>
                  <a:sym typeface="Century Gothic"/>
                </a:rPr>
                <a:t>Articulación de Financiamiento</a:t>
              </a:r>
              <a:endParaRPr dirty="0"/>
            </a:p>
            <a:p>
              <a:pPr marL="0" marR="0" lvl="0" indent="0" algn="just" rtl="0">
                <a:lnSpc>
                  <a:spcPct val="100000"/>
                </a:lnSpc>
                <a:spcBef>
                  <a:spcPts val="0"/>
                </a:spcBef>
                <a:spcAft>
                  <a:spcPts val="0"/>
                </a:spcAft>
                <a:buNone/>
              </a:pPr>
              <a:r>
                <a:rPr lang="es-ES" sz="1400" b="0" i="0" u="none" strike="noStrike" cap="none" dirty="0">
                  <a:solidFill>
                    <a:srgbClr val="3F3F3F"/>
                  </a:solidFill>
                  <a:latin typeface="Century Gothic"/>
                  <a:ea typeface="Century Gothic"/>
                  <a:cs typeface="Century Gothic"/>
                  <a:sym typeface="Century Gothic"/>
                </a:rPr>
                <a:t>Maximizar la captación de inversión nacional y extranjera para el desarrollo de complejos industriales estratégicos, asegurando su sostenibilidad y crecimiento técnico.</a:t>
              </a:r>
              <a:endParaRPr sz="1400" b="0" i="0" u="none" strike="noStrike" cap="none" dirty="0">
                <a:solidFill>
                  <a:srgbClr val="3F3F3F"/>
                </a:solidFill>
                <a:latin typeface="Century Gothic"/>
                <a:ea typeface="Century Gothic"/>
                <a:cs typeface="Century Gothic"/>
                <a:sym typeface="Century Gothic"/>
              </a:endParaRPr>
            </a:p>
          </p:txBody>
        </p:sp>
        <p:pic>
          <p:nvPicPr>
            <p:cNvPr id="260" name="Google Shape;260;g3dfc0067c72_0_74"/>
            <p:cNvPicPr preferRelativeResize="0"/>
            <p:nvPr/>
          </p:nvPicPr>
          <p:blipFill rotWithShape="1">
            <a:blip r:embed="rId8">
              <a:alphaModFix/>
            </a:blip>
            <a:srcRect l="24114" r="21182" b="72287"/>
            <a:stretch/>
          </p:blipFill>
          <p:spPr>
            <a:xfrm>
              <a:off x="484070" y="1719599"/>
              <a:ext cx="1091233" cy="829183"/>
            </a:xfrm>
            <a:prstGeom prst="rect">
              <a:avLst/>
            </a:prstGeom>
            <a:noFill/>
            <a:ln>
              <a:noFill/>
            </a:ln>
          </p:spPr>
        </p:pic>
        <p:pic>
          <p:nvPicPr>
            <p:cNvPr id="261" name="Google Shape;261;g3dfc0067c72_0_74"/>
            <p:cNvPicPr preferRelativeResize="0"/>
            <p:nvPr/>
          </p:nvPicPr>
          <p:blipFill rotWithShape="1">
            <a:blip r:embed="rId8">
              <a:alphaModFix/>
            </a:blip>
            <a:srcRect l="34707" t="77097" r="31567" b="4059"/>
            <a:stretch/>
          </p:blipFill>
          <p:spPr>
            <a:xfrm>
              <a:off x="596201" y="4833324"/>
              <a:ext cx="878853" cy="736581"/>
            </a:xfrm>
            <a:prstGeom prst="rect">
              <a:avLst/>
            </a:prstGeom>
            <a:noFill/>
            <a:ln>
              <a:noFill/>
            </a:ln>
          </p:spPr>
        </p:pic>
        <p:pic>
          <p:nvPicPr>
            <p:cNvPr id="262" name="Google Shape;262;g3dfc0067c72_0_74"/>
            <p:cNvPicPr preferRelativeResize="0"/>
            <p:nvPr/>
          </p:nvPicPr>
          <p:blipFill rotWithShape="1">
            <a:blip r:embed="rId9">
              <a:alphaModFix/>
            </a:blip>
            <a:srcRect/>
            <a:stretch/>
          </p:blipFill>
          <p:spPr>
            <a:xfrm>
              <a:off x="509553" y="5852471"/>
              <a:ext cx="901086" cy="742433"/>
            </a:xfrm>
            <a:prstGeom prst="rect">
              <a:avLst/>
            </a:prstGeom>
            <a:noFill/>
            <a:ln>
              <a:noFill/>
            </a:ln>
          </p:spPr>
        </p:pic>
        <p:pic>
          <p:nvPicPr>
            <p:cNvPr id="263" name="Google Shape;263;g3dfc0067c72_0_74"/>
            <p:cNvPicPr preferRelativeResize="0"/>
            <p:nvPr/>
          </p:nvPicPr>
          <p:blipFill rotWithShape="1">
            <a:blip r:embed="rId10">
              <a:alphaModFix/>
            </a:blip>
            <a:srcRect/>
            <a:stretch/>
          </p:blipFill>
          <p:spPr>
            <a:xfrm>
              <a:off x="484070" y="3670250"/>
              <a:ext cx="950691" cy="695298"/>
            </a:xfrm>
            <a:prstGeom prst="rect">
              <a:avLst/>
            </a:prstGeom>
            <a:noFill/>
            <a:ln>
              <a:noFill/>
            </a:ln>
          </p:spPr>
        </p:pic>
        <p:pic>
          <p:nvPicPr>
            <p:cNvPr id="264" name="Google Shape;264;g3dfc0067c72_0_74"/>
            <p:cNvPicPr preferRelativeResize="0"/>
            <p:nvPr/>
          </p:nvPicPr>
          <p:blipFill rotWithShape="1">
            <a:blip r:embed="rId11">
              <a:alphaModFix/>
            </a:blip>
            <a:srcRect/>
            <a:stretch/>
          </p:blipFill>
          <p:spPr>
            <a:xfrm>
              <a:off x="533785" y="2670893"/>
              <a:ext cx="872575" cy="767340"/>
            </a:xfrm>
            <a:prstGeom prst="rect">
              <a:avLst/>
            </a:prstGeom>
            <a:noFill/>
            <a:ln>
              <a:noFill/>
            </a:ln>
          </p:spPr>
        </p:pic>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9" name="Google Shape;259;g3dfc0067c72_0_74"/>
          <p:cNvSpPr/>
          <p:nvPr/>
        </p:nvSpPr>
        <p:spPr>
          <a:xfrm>
            <a:off x="4572000" y="492964"/>
            <a:ext cx="3907298" cy="478800"/>
          </a:xfrm>
          <a:prstGeom prst="flowChartAlternateProcess">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i="0" u="none" strike="noStrike" cap="none">
                <a:ea typeface="Century Gothic"/>
                <a:cs typeface="Century Gothic"/>
                <a:sym typeface="Century Gothic"/>
              </a:rPr>
              <a:t>UNIDAD DE ANÁLISIS PRODUCTIVO INDUSTRIAL - UAPI</a:t>
            </a:r>
            <a:endParaRPr sz="2000" b="0" i="0" u="none" strike="noStrike" cap="none">
              <a:ea typeface="Century Gothic"/>
              <a:cs typeface="Century Gothic"/>
              <a:sym typeface="Century Gothic"/>
            </a:endParaRPr>
          </a:p>
        </p:txBody>
      </p:sp>
      <p:sp>
        <p:nvSpPr>
          <p:cNvPr id="3" name="Google Shape;259;g3dfc0067c72_0_74">
            <a:extLst>
              <a:ext uri="{FF2B5EF4-FFF2-40B4-BE49-F238E27FC236}">
                <a16:creationId xmlns:a16="http://schemas.microsoft.com/office/drawing/2014/main" id="{ADEB681D-39D8-C53A-4A35-8E0E12DF2B59}"/>
              </a:ext>
            </a:extLst>
          </p:cNvPr>
          <p:cNvSpPr/>
          <p:nvPr/>
        </p:nvSpPr>
        <p:spPr>
          <a:xfrm>
            <a:off x="1068124" y="1267823"/>
            <a:ext cx="7236121" cy="478800"/>
          </a:xfrm>
          <a:prstGeom prst="flowChartAlternateProcess">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ACTIVIDADES QUE CONTRIBUYEN AL CUMPLIMIENTO DE LOS OEI</a:t>
            </a:r>
            <a:endParaRPr sz="2000" b="0" i="0" u="none" strike="noStrike" cap="none" dirty="0">
              <a:ea typeface="Century Gothic"/>
              <a:cs typeface="Century Gothic"/>
              <a:sym typeface="Century Gothic"/>
            </a:endParaRPr>
          </a:p>
        </p:txBody>
      </p:sp>
      <p:grpSp>
        <p:nvGrpSpPr>
          <p:cNvPr id="6" name="Grupo 5">
            <a:extLst>
              <a:ext uri="{FF2B5EF4-FFF2-40B4-BE49-F238E27FC236}">
                <a16:creationId xmlns:a16="http://schemas.microsoft.com/office/drawing/2014/main" id="{62BB0BCF-8012-A145-946A-D3D2182F2567}"/>
              </a:ext>
            </a:extLst>
          </p:cNvPr>
          <p:cNvGrpSpPr/>
          <p:nvPr/>
        </p:nvGrpSpPr>
        <p:grpSpPr>
          <a:xfrm>
            <a:off x="1307236" y="1856793"/>
            <a:ext cx="6997009" cy="4458663"/>
            <a:chOff x="635432" y="1348353"/>
            <a:chExt cx="8345730" cy="5330996"/>
          </a:xfrm>
        </p:grpSpPr>
        <p:graphicFrame>
          <p:nvGraphicFramePr>
            <p:cNvPr id="2" name="Diagrama 1">
              <a:extLst>
                <a:ext uri="{FF2B5EF4-FFF2-40B4-BE49-F238E27FC236}">
                  <a16:creationId xmlns:a16="http://schemas.microsoft.com/office/drawing/2014/main" id="{4B32E6CE-14D5-0AE1-EA73-6621C23905EF}"/>
                </a:ext>
              </a:extLst>
            </p:cNvPr>
            <p:cNvGraphicFramePr/>
            <p:nvPr>
              <p:extLst>
                <p:ext uri="{D42A27DB-BD31-4B8C-83A1-F6EECF244321}">
                  <p14:modId xmlns:p14="http://schemas.microsoft.com/office/powerpoint/2010/main" val="3673364815"/>
                </p:ext>
              </p:extLst>
            </p:nvPr>
          </p:nvGraphicFramePr>
          <p:xfrm>
            <a:off x="635432" y="1348353"/>
            <a:ext cx="8345730" cy="533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áfico 3">
              <a:extLst>
                <a:ext uri="{FF2B5EF4-FFF2-40B4-BE49-F238E27FC236}">
                  <a16:creationId xmlns:a16="http://schemas.microsoft.com/office/drawing/2014/main" id="{80F220DC-4AE3-166B-691F-6C24F073DC6A}"/>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362824" y="2245184"/>
              <a:ext cx="599539" cy="685800"/>
            </a:xfrm>
            <a:prstGeom prst="rect">
              <a:avLst/>
            </a:prstGeom>
          </p:spPr>
        </p:pic>
        <p:pic>
          <p:nvPicPr>
            <p:cNvPr id="5" name="Gráfico 4">
              <a:extLst>
                <a:ext uri="{FF2B5EF4-FFF2-40B4-BE49-F238E27FC236}">
                  <a16:creationId xmlns:a16="http://schemas.microsoft.com/office/drawing/2014/main" id="{2C557AC2-A282-EC7C-EF1D-10D84264EEB9}"/>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530847" y="3067116"/>
              <a:ext cx="599539" cy="685800"/>
            </a:xfrm>
            <a:prstGeom prst="rect">
              <a:avLst/>
            </a:prstGeom>
          </p:spPr>
        </p:pic>
      </p:grpSp>
    </p:spTree>
    <p:extLst>
      <p:ext uri="{BB962C8B-B14F-4D97-AF65-F5344CB8AC3E}">
        <p14:creationId xmlns:p14="http://schemas.microsoft.com/office/powerpoint/2010/main" val="1117328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3dfc0067c72_0_94"/>
          <p:cNvSpPr/>
          <p:nvPr/>
        </p:nvSpPr>
        <p:spPr>
          <a:xfrm>
            <a:off x="4180114" y="447570"/>
            <a:ext cx="4519502" cy="5862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2000" b="1" i="0" u="none" strike="noStrike" cap="none">
                <a:ea typeface="Century Gothic"/>
                <a:cs typeface="Century Gothic"/>
                <a:sym typeface="Century Gothic"/>
              </a:rPr>
              <a:t>UNIDAD DE ANÁLISIS DE POLÍTICAS PARA LA ECONOMÍA PLURAL- UAPEP</a:t>
            </a:r>
            <a:endParaRPr sz="2000" b="1" i="0" u="none" strike="noStrike" cap="none">
              <a:ea typeface="Century Gothic"/>
              <a:cs typeface="Century Gothic"/>
              <a:sym typeface="Century Gothic"/>
            </a:endParaRPr>
          </a:p>
        </p:txBody>
      </p:sp>
      <p:sp>
        <p:nvSpPr>
          <p:cNvPr id="270" name="Google Shape;270;g3dfc0067c72_0_94"/>
          <p:cNvSpPr/>
          <p:nvPr/>
        </p:nvSpPr>
        <p:spPr>
          <a:xfrm>
            <a:off x="953728" y="3429000"/>
            <a:ext cx="7236543" cy="4809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3dfc0067c72_0_94"/>
          <p:cNvSpPr/>
          <p:nvPr/>
        </p:nvSpPr>
        <p:spPr>
          <a:xfrm>
            <a:off x="675816" y="3904593"/>
            <a:ext cx="8023800" cy="1340998"/>
          </a:xfrm>
          <a:prstGeom prst="flowChartAlternateProcess">
            <a:avLst/>
          </a:prstGeom>
          <a:noFill/>
          <a:ln>
            <a:noFill/>
          </a:ln>
          <a:effectLst>
            <a:outerShdw blurRad="190500" dist="228600" dir="2700000" algn="ctr">
              <a:srgbClr val="000000">
                <a:alpha val="0"/>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s-ES" sz="2000" b="1" i="0" u="none" strike="noStrike" cap="none" dirty="0">
                <a:solidFill>
                  <a:schemeClr val="tx1"/>
                </a:solidFill>
                <a:latin typeface="Century Gothic"/>
                <a:ea typeface="Century Gothic"/>
                <a:cs typeface="Century Gothic"/>
                <a:sym typeface="Century Gothic"/>
              </a:rPr>
              <a:t>NUEVO OBJETIVO – UAPEP</a:t>
            </a:r>
          </a:p>
          <a:p>
            <a:pPr algn="ctr">
              <a:buSzPts val="1800"/>
            </a:pPr>
            <a:r>
              <a:rPr lang="es-ES" sz="2000" b="0" i="0" u="none" strike="noStrike" cap="none" dirty="0">
                <a:solidFill>
                  <a:schemeClr val="tx1"/>
                </a:solidFill>
                <a:latin typeface="Century Gothic"/>
                <a:ea typeface="Century Gothic"/>
                <a:cs typeface="Century Gothic"/>
                <a:sym typeface="Century Gothic"/>
              </a:rPr>
              <a:t>Formular propuestas de políticas públicas y mejoras legales para potenciar la competitividad y la gestión empresarial nacional</a:t>
            </a:r>
          </a:p>
          <a:p>
            <a:pPr marL="0" marR="0" lvl="0" indent="0" algn="ctr" rtl="0">
              <a:lnSpc>
                <a:spcPct val="100000"/>
              </a:lnSpc>
              <a:spcBef>
                <a:spcPts val="0"/>
              </a:spcBef>
              <a:spcAft>
                <a:spcPts val="0"/>
              </a:spcAft>
              <a:buClr>
                <a:srgbClr val="000000"/>
              </a:buClr>
              <a:buSzPts val="1800"/>
              <a:buFont typeface="Arial"/>
              <a:buNone/>
            </a:pPr>
            <a:endParaRPr lang="es-ES" sz="2000" b="1" dirty="0">
              <a:solidFill>
                <a:schemeClr val="tx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endParaRPr sz="1100" b="0" i="0" u="none" strike="noStrike" cap="none" dirty="0">
              <a:solidFill>
                <a:schemeClr val="tx1"/>
              </a:solidFill>
              <a:latin typeface="Century Gothic"/>
              <a:ea typeface="Century Gothic"/>
              <a:cs typeface="Century Gothic"/>
              <a:sym typeface="Century Gothic"/>
            </a:endParaRPr>
          </a:p>
        </p:txBody>
      </p:sp>
      <p:sp>
        <p:nvSpPr>
          <p:cNvPr id="275" name="Google Shape;275;g3dfc0067c72_0_94"/>
          <p:cNvSpPr/>
          <p:nvPr/>
        </p:nvSpPr>
        <p:spPr>
          <a:xfrm>
            <a:off x="953728" y="1587354"/>
            <a:ext cx="7236543" cy="1505963"/>
          </a:xfrm>
          <a:prstGeom prst="flowChartAlternateProcess">
            <a:avLst/>
          </a:prstGeom>
          <a:solidFill>
            <a:schemeClr val="bg1"/>
          </a:solidFill>
          <a:ln>
            <a:noFill/>
          </a:ln>
          <a:effectLst>
            <a:outerShdw blurRad="190500" dist="228600" dir="2700000" algn="ctr">
              <a:srgbClr val="000000">
                <a:alpha val="0"/>
              </a:srgbClr>
            </a:outerShdw>
          </a:effectLst>
        </p:spPr>
        <p:txBody>
          <a:bodyPr spcFirstLastPara="1" wrap="square" lIns="0" tIns="0" rIns="0" bIns="0" anchor="t" anchorCtr="0">
            <a:noAutofit/>
          </a:bodyPr>
          <a:lstStyle/>
          <a:p>
            <a:pPr algn="ctr">
              <a:lnSpc>
                <a:spcPct val="115000"/>
              </a:lnSpc>
              <a:buClr>
                <a:schemeClr val="dk1"/>
              </a:buClr>
              <a:buSzPts val="1100"/>
            </a:pPr>
            <a:r>
              <a:rPr lang="es-ES" b="1" dirty="0">
                <a:solidFill>
                  <a:schemeClr val="tx1"/>
                </a:solidFill>
                <a:latin typeface="Century Gothic"/>
                <a:sym typeface="Century Gothic"/>
              </a:rPr>
              <a:t>OBJETIVOS MOF ACTUAL</a:t>
            </a:r>
            <a:endParaRPr b="1" dirty="0">
              <a:solidFill>
                <a:schemeClr val="tx1"/>
              </a:solidFill>
              <a:latin typeface="Century Gothic"/>
            </a:endParaRPr>
          </a:p>
          <a:p>
            <a:pPr algn="ctr">
              <a:lnSpc>
                <a:spcPct val="115000"/>
              </a:lnSpc>
              <a:buClr>
                <a:schemeClr val="dk1"/>
              </a:buClr>
              <a:buSzPts val="1100"/>
            </a:pPr>
            <a:r>
              <a:rPr lang="es-ES" b="1" dirty="0">
                <a:solidFill>
                  <a:schemeClr val="tx1"/>
                </a:solidFill>
                <a:latin typeface="Century Gothic"/>
                <a:sym typeface="Century Gothic"/>
              </a:rPr>
              <a:t>“Definir lineamientos y políticas para impulsar el desarrollo de los actores económicos, supervisar y controlar la gestión del SEPREC y la AEMP”</a:t>
            </a:r>
            <a:endParaRPr b="1" dirty="0">
              <a:solidFill>
                <a:schemeClr val="tx1"/>
              </a:solidFill>
              <a:latin typeface="Century Gothic"/>
              <a:sym typeface="Century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92" name="Google Shape;292;g3dfc0067c72_0_107"/>
          <p:cNvSpPr/>
          <p:nvPr/>
        </p:nvSpPr>
        <p:spPr>
          <a:xfrm>
            <a:off x="4404048" y="446730"/>
            <a:ext cx="4191751" cy="5862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1800" b="1" i="0" u="none" strike="noStrike" cap="none" dirty="0">
                <a:ea typeface="Century Gothic"/>
                <a:cs typeface="Century Gothic"/>
                <a:sym typeface="Century Gothic"/>
              </a:rPr>
              <a:t>UNIDAD DE ANÁLISIS DE POLÍTICAS PARA LA ECONOMÍA PLURAL- UAPEP</a:t>
            </a:r>
            <a:endParaRPr sz="1800" b="0" i="0" u="none" strike="noStrike" cap="none" dirty="0">
              <a:ea typeface="Century Gothic"/>
              <a:cs typeface="Century Gothic"/>
              <a:sym typeface="Century Gothic"/>
            </a:endParaRPr>
          </a:p>
        </p:txBody>
      </p:sp>
      <p:sp>
        <p:nvSpPr>
          <p:cNvPr id="293" name="Google Shape;293;g3dfc0067c72_0_107"/>
          <p:cNvSpPr/>
          <p:nvPr/>
        </p:nvSpPr>
        <p:spPr>
          <a:xfrm>
            <a:off x="966688" y="1467154"/>
            <a:ext cx="4454400" cy="342900"/>
          </a:xfrm>
          <a:prstGeom prst="flowChartAlternateProcess">
            <a:avLst/>
          </a:prstGeom>
          <a:noFill/>
          <a:ln>
            <a:noFill/>
          </a:ln>
          <a:effectLst>
            <a:outerShdw blurRad="190500" dist="228600" dir="2700000" algn="ctr">
              <a:srgbClr val="000000">
                <a:alpha val="0"/>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2"/>
              </a:buClr>
              <a:buSzPts val="1500"/>
              <a:buFont typeface="Century Gothic"/>
              <a:buNone/>
            </a:pPr>
            <a:r>
              <a:rPr lang="es-ES" sz="2000" b="1" i="0" u="none" strike="noStrike" cap="none" dirty="0">
                <a:ea typeface="Century Gothic"/>
                <a:cs typeface="Century Gothic"/>
                <a:sym typeface="Century Gothic"/>
              </a:rPr>
              <a:t>Actividades relevantes 2026 - UAPEP</a:t>
            </a:r>
            <a:endParaRPr sz="2000" b="1" i="0" u="none" strike="noStrike" cap="none" dirty="0">
              <a:ea typeface="Century Gothic"/>
              <a:cs typeface="Century Gothic"/>
              <a:sym typeface="Century Gothic"/>
            </a:endParaRPr>
          </a:p>
        </p:txBody>
      </p:sp>
      <p:grpSp>
        <p:nvGrpSpPr>
          <p:cNvPr id="2" name="Grupo 1">
            <a:extLst>
              <a:ext uri="{FF2B5EF4-FFF2-40B4-BE49-F238E27FC236}">
                <a16:creationId xmlns:a16="http://schemas.microsoft.com/office/drawing/2014/main" id="{0B4C692E-BF21-7340-B553-323AE923AE4C}"/>
              </a:ext>
            </a:extLst>
          </p:cNvPr>
          <p:cNvGrpSpPr/>
          <p:nvPr/>
        </p:nvGrpSpPr>
        <p:grpSpPr>
          <a:xfrm>
            <a:off x="1101092" y="2024250"/>
            <a:ext cx="6941815" cy="3923370"/>
            <a:chOff x="522675" y="1662510"/>
            <a:chExt cx="8241210" cy="4472215"/>
          </a:xfrm>
        </p:grpSpPr>
        <p:sp>
          <p:nvSpPr>
            <p:cNvPr id="283" name="Google Shape;283;g3dfc0067c72_0_107"/>
            <p:cNvSpPr/>
            <p:nvPr/>
          </p:nvSpPr>
          <p:spPr>
            <a:xfrm>
              <a:off x="1267485" y="1662510"/>
              <a:ext cx="7496400" cy="5109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rgbClr val="2E4053"/>
                </a:buClr>
                <a:buSzPts val="1400"/>
                <a:buFont typeface="Century Gothic"/>
                <a:buNone/>
              </a:pPr>
              <a:r>
                <a:rPr lang="es-ES" sz="2000" b="1" i="0" u="none" strike="noStrike" cap="none" dirty="0">
                  <a:solidFill>
                    <a:srgbClr val="2E4053"/>
                  </a:solidFill>
                  <a:latin typeface="Century Gothic"/>
                  <a:ea typeface="Century Gothic"/>
                  <a:cs typeface="Century Gothic"/>
                  <a:sym typeface="Century Gothic"/>
                </a:rPr>
                <a:t>Capacitación Técnico-Industrial</a:t>
              </a:r>
              <a:endParaRPr sz="2000" dirty="0"/>
            </a:p>
            <a:p>
              <a:pPr marL="0" marR="0" lvl="0" indent="0" algn="just" rtl="0">
                <a:lnSpc>
                  <a:spcPct val="100000"/>
                </a:lnSpc>
                <a:spcBef>
                  <a:spcPts val="0"/>
                </a:spcBef>
                <a:spcAft>
                  <a:spcPts val="0"/>
                </a:spcAft>
                <a:buClr>
                  <a:srgbClr val="2E4053"/>
                </a:buClr>
                <a:buSzPts val="1400"/>
                <a:buFont typeface="Century Gothic"/>
                <a:buNone/>
              </a:pPr>
              <a:r>
                <a:rPr lang="es-ES" sz="1500" b="0" i="0" u="none" strike="noStrike" cap="none" dirty="0">
                  <a:solidFill>
                    <a:srgbClr val="3F3F3F"/>
                  </a:solidFill>
                  <a:latin typeface="Century Gothic"/>
                  <a:ea typeface="Century Gothic"/>
                  <a:cs typeface="Century Gothic"/>
                  <a:sym typeface="Century Gothic"/>
                </a:rPr>
                <a:t>Mesas de trabajo con universidades para programas de formación formal para los 20 productos seleccionados</a:t>
              </a:r>
              <a:endParaRPr sz="1500" b="1" i="0" u="none" strike="noStrike" cap="none" dirty="0">
                <a:solidFill>
                  <a:srgbClr val="2E4053"/>
                </a:solidFill>
                <a:latin typeface="Century Gothic"/>
                <a:ea typeface="Century Gothic"/>
                <a:cs typeface="Century Gothic"/>
                <a:sym typeface="Century Gothic"/>
              </a:endParaRPr>
            </a:p>
          </p:txBody>
        </p:sp>
        <p:sp>
          <p:nvSpPr>
            <p:cNvPr id="284" name="Google Shape;284;g3dfc0067c72_0_107"/>
            <p:cNvSpPr/>
            <p:nvPr/>
          </p:nvSpPr>
          <p:spPr>
            <a:xfrm>
              <a:off x="1267484" y="2758331"/>
              <a:ext cx="7452600" cy="5109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rgbClr val="2E4053"/>
                </a:buClr>
                <a:buSzPts val="1400"/>
                <a:buFont typeface="Century Gothic"/>
                <a:buNone/>
              </a:pPr>
              <a:r>
                <a:rPr lang="es-ES" sz="2000" b="1" i="0" u="none" strike="noStrike" cap="none" dirty="0">
                  <a:solidFill>
                    <a:srgbClr val="2E4053"/>
                  </a:solidFill>
                  <a:latin typeface="Century Gothic"/>
                  <a:ea typeface="Century Gothic"/>
                  <a:cs typeface="Century Gothic"/>
                  <a:sym typeface="Century Gothic"/>
                </a:rPr>
                <a:t>Competitividad y Exportación (IBEX)</a:t>
              </a:r>
              <a:endParaRPr sz="2000" dirty="0"/>
            </a:p>
            <a:p>
              <a:pPr marL="0" marR="0" lvl="0" indent="0" algn="just" rtl="0">
                <a:lnSpc>
                  <a:spcPct val="100000"/>
                </a:lnSpc>
                <a:spcBef>
                  <a:spcPts val="0"/>
                </a:spcBef>
                <a:spcAft>
                  <a:spcPts val="0"/>
                </a:spcAft>
                <a:buClr>
                  <a:srgbClr val="2E4053"/>
                </a:buClr>
                <a:buSzPts val="1400"/>
                <a:buFont typeface="Century Gothic"/>
                <a:buNone/>
              </a:pPr>
              <a:r>
                <a:rPr lang="es-ES" sz="1500" dirty="0">
                  <a:solidFill>
                    <a:srgbClr val="3F3F3F"/>
                  </a:solidFill>
                  <a:latin typeface="Century Gothic"/>
                  <a:sym typeface="Century Gothic"/>
                </a:rPr>
                <a:t>Implementación del Consejo Nacional de Competitividad y el Programa de Fomento a la Competitividad Industrial Boliviana </a:t>
              </a:r>
              <a:r>
                <a:rPr lang="es-ES" sz="1500" dirty="0" err="1">
                  <a:solidFill>
                    <a:srgbClr val="3F3F3F"/>
                  </a:solidFill>
                  <a:latin typeface="Century Gothic"/>
                  <a:sym typeface="Century Gothic"/>
                </a:rPr>
                <a:t>for</a:t>
              </a:r>
              <a:r>
                <a:rPr lang="es-ES" sz="1500" dirty="0">
                  <a:solidFill>
                    <a:srgbClr val="3F3F3F"/>
                  </a:solidFill>
                  <a:latin typeface="Century Gothic"/>
                  <a:sym typeface="Century Gothic"/>
                </a:rPr>
                <a:t> </a:t>
              </a:r>
              <a:r>
                <a:rPr lang="es-ES" sz="1500" dirty="0" err="1">
                  <a:solidFill>
                    <a:srgbClr val="3F3F3F"/>
                  </a:solidFill>
                  <a:latin typeface="Century Gothic"/>
                  <a:sym typeface="Century Gothic"/>
                </a:rPr>
                <a:t>Export</a:t>
              </a:r>
              <a:r>
                <a:rPr lang="es-ES" sz="1500" dirty="0">
                  <a:solidFill>
                    <a:srgbClr val="3F3F3F"/>
                  </a:solidFill>
                  <a:latin typeface="Century Gothic"/>
                  <a:sym typeface="Century Gothic"/>
                </a:rPr>
                <a:t> - IBEX</a:t>
              </a:r>
              <a:endParaRPr sz="1500" dirty="0">
                <a:solidFill>
                  <a:srgbClr val="3F3F3F"/>
                </a:solidFill>
                <a:latin typeface="Century Gothic"/>
                <a:sym typeface="Century Gothic"/>
              </a:endParaRPr>
            </a:p>
          </p:txBody>
        </p:sp>
        <p:sp>
          <p:nvSpPr>
            <p:cNvPr id="285" name="Google Shape;285;g3dfc0067c72_0_107"/>
            <p:cNvSpPr/>
            <p:nvPr/>
          </p:nvSpPr>
          <p:spPr>
            <a:xfrm>
              <a:off x="1267483" y="4146756"/>
              <a:ext cx="7452600" cy="6906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rgbClr val="2E4053"/>
                </a:buClr>
                <a:buSzPts val="1400"/>
                <a:buFont typeface="Century Gothic"/>
                <a:buNone/>
              </a:pPr>
              <a:r>
                <a:rPr lang="es-ES" sz="2000" b="1" i="0" u="none" strike="noStrike" cap="none" dirty="0">
                  <a:solidFill>
                    <a:srgbClr val="2E4053"/>
                  </a:solidFill>
                  <a:latin typeface="Century Gothic"/>
                  <a:ea typeface="Century Gothic"/>
                  <a:cs typeface="Century Gothic"/>
                  <a:sym typeface="Century Gothic"/>
                </a:rPr>
                <a:t>Simplificación de Trámites</a:t>
              </a:r>
              <a:endParaRPr sz="2000" dirty="0"/>
            </a:p>
            <a:p>
              <a:pPr marL="0" marR="0" lvl="0" indent="0" algn="just" rtl="0">
                <a:lnSpc>
                  <a:spcPct val="100000"/>
                </a:lnSpc>
                <a:spcBef>
                  <a:spcPts val="0"/>
                </a:spcBef>
                <a:spcAft>
                  <a:spcPts val="0"/>
                </a:spcAft>
                <a:buClr>
                  <a:srgbClr val="2E4053"/>
                </a:buClr>
                <a:buSzPts val="1400"/>
                <a:buFont typeface="Century Gothic"/>
                <a:buNone/>
              </a:pPr>
              <a:r>
                <a:rPr lang="es-ES" sz="1500" b="0" i="0" u="none" strike="noStrike" cap="none" dirty="0">
                  <a:solidFill>
                    <a:srgbClr val="3F3F3F"/>
                  </a:solidFill>
                  <a:latin typeface="Century Gothic"/>
                  <a:ea typeface="Century Gothic"/>
                  <a:cs typeface="Century Gothic"/>
                  <a:sym typeface="Century Gothic"/>
                </a:rPr>
                <a:t>Reforma del SEPREC y AEMP para incentivar la formalidad y agilidad empresarial.</a:t>
              </a:r>
              <a:endParaRPr sz="1500" b="1" i="0" u="none" strike="noStrike" cap="none" dirty="0">
                <a:solidFill>
                  <a:schemeClr val="dk1"/>
                </a:solidFill>
                <a:latin typeface="Century Gothic"/>
                <a:ea typeface="Century Gothic"/>
                <a:cs typeface="Century Gothic"/>
                <a:sym typeface="Century Gothic"/>
              </a:endParaRPr>
            </a:p>
          </p:txBody>
        </p:sp>
        <p:sp>
          <p:nvSpPr>
            <p:cNvPr id="286" name="Google Shape;286;g3dfc0067c72_0_107"/>
            <p:cNvSpPr/>
            <p:nvPr/>
          </p:nvSpPr>
          <p:spPr>
            <a:xfrm>
              <a:off x="1267485" y="5345523"/>
              <a:ext cx="7496400" cy="613800"/>
            </a:xfrm>
            <a:prstGeom prst="rect">
              <a:avLst/>
            </a:prstGeom>
            <a:noFill/>
            <a:ln>
              <a:noFill/>
            </a:ln>
          </p:spPr>
          <p:txBody>
            <a:bodyPr spcFirstLastPara="1" wrap="square" lIns="0" tIns="0" rIns="0" bIns="0" anchor="t" anchorCtr="0">
              <a:noAutofit/>
            </a:bodyPr>
            <a:lstStyle/>
            <a:p>
              <a:pPr marL="0" marR="0" lvl="0" indent="0" algn="just" rtl="0">
                <a:lnSpc>
                  <a:spcPct val="100000"/>
                </a:lnSpc>
                <a:spcBef>
                  <a:spcPts val="0"/>
                </a:spcBef>
                <a:spcAft>
                  <a:spcPts val="0"/>
                </a:spcAft>
                <a:buClr>
                  <a:srgbClr val="2E4053"/>
                </a:buClr>
                <a:buSzPts val="1400"/>
                <a:buFont typeface="Century Gothic"/>
                <a:buNone/>
              </a:pPr>
              <a:r>
                <a:rPr lang="es-ES" sz="2000" b="1" i="0" u="none" strike="noStrike" cap="none" dirty="0">
                  <a:solidFill>
                    <a:srgbClr val="2E4053"/>
                  </a:solidFill>
                  <a:latin typeface="Century Gothic"/>
                  <a:ea typeface="Century Gothic"/>
                  <a:cs typeface="Century Gothic"/>
                  <a:sym typeface="Century Gothic"/>
                </a:rPr>
                <a:t>Marco Normativo para </a:t>
              </a:r>
              <a:r>
                <a:rPr lang="es-ES" sz="2000" b="1" i="0" u="none" strike="noStrike" cap="none" dirty="0" err="1">
                  <a:solidFill>
                    <a:srgbClr val="2E4053"/>
                  </a:solidFill>
                  <a:latin typeface="Century Gothic"/>
                  <a:ea typeface="Century Gothic"/>
                  <a:cs typeface="Century Gothic"/>
                  <a:sym typeface="Century Gothic"/>
                </a:rPr>
                <a:t>APPs</a:t>
              </a:r>
              <a:endParaRPr sz="2000" b="1" i="0" u="none" strike="noStrike" cap="none" dirty="0">
                <a:solidFill>
                  <a:srgbClr val="2E4053"/>
                </a:solidFill>
                <a:latin typeface="Century Gothic"/>
                <a:ea typeface="Century Gothic"/>
                <a:cs typeface="Century Gothic"/>
                <a:sym typeface="Century Gothic"/>
              </a:endParaRPr>
            </a:p>
            <a:p>
              <a:pPr marL="0" marR="0" lvl="0" indent="0" algn="just" rtl="0">
                <a:lnSpc>
                  <a:spcPct val="100000"/>
                </a:lnSpc>
                <a:spcBef>
                  <a:spcPts val="0"/>
                </a:spcBef>
                <a:spcAft>
                  <a:spcPts val="0"/>
                </a:spcAft>
                <a:buClr>
                  <a:srgbClr val="2E4053"/>
                </a:buClr>
                <a:buSzPts val="1400"/>
                <a:buFont typeface="Century Gothic"/>
                <a:buNone/>
              </a:pPr>
              <a:r>
                <a:rPr lang="es-ES" sz="1500" b="0" i="0" u="none" strike="noStrike" cap="none" dirty="0">
                  <a:solidFill>
                    <a:srgbClr val="3F3F3F"/>
                  </a:solidFill>
                  <a:latin typeface="Century Gothic"/>
                  <a:ea typeface="Century Gothic"/>
                  <a:cs typeface="Century Gothic"/>
                  <a:sym typeface="Century Gothic"/>
                </a:rPr>
                <a:t>Regulación de Asociaciones Público-Privadas en plantas industriales públicas.</a:t>
              </a:r>
              <a:endParaRPr sz="1500" b="1" i="0" u="none" strike="noStrike" cap="none" dirty="0">
                <a:solidFill>
                  <a:srgbClr val="2E4053"/>
                </a:solidFill>
                <a:latin typeface="Century Gothic"/>
                <a:ea typeface="Century Gothic"/>
                <a:cs typeface="Century Gothic"/>
                <a:sym typeface="Century Gothic"/>
              </a:endParaRPr>
            </a:p>
          </p:txBody>
        </p:sp>
        <p:pic>
          <p:nvPicPr>
            <p:cNvPr id="295" name="Google Shape;295;g3dfc0067c72_0_107"/>
            <p:cNvPicPr preferRelativeResize="0"/>
            <p:nvPr/>
          </p:nvPicPr>
          <p:blipFill rotWithShape="1">
            <a:blip r:embed="rId3">
              <a:alphaModFix/>
            </a:blip>
            <a:srcRect/>
            <a:stretch/>
          </p:blipFill>
          <p:spPr>
            <a:xfrm>
              <a:off x="522675" y="2866521"/>
              <a:ext cx="563741" cy="566589"/>
            </a:xfrm>
            <a:prstGeom prst="rect">
              <a:avLst/>
            </a:prstGeom>
            <a:noFill/>
            <a:ln>
              <a:noFill/>
            </a:ln>
          </p:spPr>
        </p:pic>
        <p:pic>
          <p:nvPicPr>
            <p:cNvPr id="296" name="Google Shape;296;g3dfc0067c72_0_107"/>
            <p:cNvPicPr preferRelativeResize="0"/>
            <p:nvPr/>
          </p:nvPicPr>
          <p:blipFill rotWithShape="1">
            <a:blip r:embed="rId4">
              <a:alphaModFix/>
            </a:blip>
            <a:srcRect/>
            <a:stretch/>
          </p:blipFill>
          <p:spPr>
            <a:xfrm>
              <a:off x="544357" y="1763384"/>
              <a:ext cx="542059" cy="452372"/>
            </a:xfrm>
            <a:prstGeom prst="rect">
              <a:avLst/>
            </a:prstGeom>
            <a:noFill/>
            <a:ln>
              <a:noFill/>
            </a:ln>
          </p:spPr>
        </p:pic>
        <p:pic>
          <p:nvPicPr>
            <p:cNvPr id="297" name="Google Shape;297;g3dfc0067c72_0_107"/>
            <p:cNvPicPr preferRelativeResize="0"/>
            <p:nvPr/>
          </p:nvPicPr>
          <p:blipFill rotWithShape="1">
            <a:blip r:embed="rId5">
              <a:alphaModFix/>
            </a:blip>
            <a:srcRect/>
            <a:stretch/>
          </p:blipFill>
          <p:spPr>
            <a:xfrm>
              <a:off x="564598" y="4216129"/>
              <a:ext cx="568410" cy="621227"/>
            </a:xfrm>
            <a:prstGeom prst="rect">
              <a:avLst/>
            </a:prstGeom>
            <a:noFill/>
            <a:ln>
              <a:noFill/>
            </a:ln>
          </p:spPr>
        </p:pic>
        <p:pic>
          <p:nvPicPr>
            <p:cNvPr id="298" name="Google Shape;298;g3dfc0067c72_0_107"/>
            <p:cNvPicPr preferRelativeResize="0"/>
            <p:nvPr/>
          </p:nvPicPr>
          <p:blipFill rotWithShape="1">
            <a:blip r:embed="rId6">
              <a:alphaModFix/>
            </a:blip>
            <a:srcRect/>
            <a:stretch/>
          </p:blipFill>
          <p:spPr>
            <a:xfrm>
              <a:off x="587723" y="5516105"/>
              <a:ext cx="503588" cy="618620"/>
            </a:xfrm>
            <a:prstGeom prst="rect">
              <a:avLst/>
            </a:prstGeom>
            <a:noFill/>
            <a:ln>
              <a:noFill/>
            </a:ln>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3" name="Google Shape;259;g3dfc0067c72_0_74">
            <a:extLst>
              <a:ext uri="{FF2B5EF4-FFF2-40B4-BE49-F238E27FC236}">
                <a16:creationId xmlns:a16="http://schemas.microsoft.com/office/drawing/2014/main" id="{ADEB681D-39D8-C53A-4A35-8E0E12DF2B59}"/>
              </a:ext>
            </a:extLst>
          </p:cNvPr>
          <p:cNvSpPr/>
          <p:nvPr/>
        </p:nvSpPr>
        <p:spPr>
          <a:xfrm>
            <a:off x="953939" y="1391518"/>
            <a:ext cx="7236121" cy="478800"/>
          </a:xfrm>
          <a:prstGeom prst="flowChartAlternateProcess">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s-ES" sz="2000" b="1" dirty="0">
                <a:ea typeface="Century Gothic"/>
                <a:cs typeface="Century Gothic"/>
                <a:sym typeface="Century Gothic"/>
              </a:rPr>
              <a:t>ACTIVIDADES QUE CONTRIBUYEN AL CUMPLIMIENTO DE LOS OEI</a:t>
            </a:r>
            <a:endParaRPr sz="2000" b="0" i="0" u="none" strike="noStrike" cap="none" dirty="0">
              <a:ea typeface="Century Gothic"/>
              <a:cs typeface="Century Gothic"/>
              <a:sym typeface="Century Gothic"/>
            </a:endParaRPr>
          </a:p>
        </p:txBody>
      </p:sp>
      <p:sp>
        <p:nvSpPr>
          <p:cNvPr id="4" name="Google Shape;292;g3dfc0067c72_0_107">
            <a:extLst>
              <a:ext uri="{FF2B5EF4-FFF2-40B4-BE49-F238E27FC236}">
                <a16:creationId xmlns:a16="http://schemas.microsoft.com/office/drawing/2014/main" id="{79FD7F63-D40C-67B3-724F-55C88FB1DB25}"/>
              </a:ext>
            </a:extLst>
          </p:cNvPr>
          <p:cNvSpPr/>
          <p:nvPr/>
        </p:nvSpPr>
        <p:spPr>
          <a:xfrm>
            <a:off x="4310743" y="476994"/>
            <a:ext cx="4182420" cy="5862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s-ES" sz="1800" b="1" i="0" u="none" strike="noStrike" cap="none" dirty="0">
                <a:ea typeface="Century Gothic"/>
                <a:cs typeface="Century Gothic"/>
                <a:sym typeface="Century Gothic"/>
              </a:rPr>
              <a:t>UNIDAD DE ANÁLISIS DE POLÍTICAS PARA LA ECONOMÍA PLURAL- UAPEP</a:t>
            </a:r>
            <a:endParaRPr sz="1800" b="0" i="0" u="none" strike="noStrike" cap="none" dirty="0">
              <a:ea typeface="Century Gothic"/>
              <a:cs typeface="Century Gothic"/>
              <a:sym typeface="Century Gothic"/>
            </a:endParaRPr>
          </a:p>
        </p:txBody>
      </p:sp>
      <p:grpSp>
        <p:nvGrpSpPr>
          <p:cNvPr id="7" name="Grupo 6">
            <a:extLst>
              <a:ext uri="{FF2B5EF4-FFF2-40B4-BE49-F238E27FC236}">
                <a16:creationId xmlns:a16="http://schemas.microsoft.com/office/drawing/2014/main" id="{BA5C8527-9E08-AC40-9C38-35B5B979EC5E}"/>
              </a:ext>
            </a:extLst>
          </p:cNvPr>
          <p:cNvGrpSpPr/>
          <p:nvPr/>
        </p:nvGrpSpPr>
        <p:grpSpPr>
          <a:xfrm>
            <a:off x="1363220" y="1940767"/>
            <a:ext cx="6698429" cy="4495986"/>
            <a:chOff x="635432" y="1348353"/>
            <a:chExt cx="8345730" cy="5330996"/>
          </a:xfrm>
        </p:grpSpPr>
        <p:graphicFrame>
          <p:nvGraphicFramePr>
            <p:cNvPr id="2" name="Diagrama 1">
              <a:extLst>
                <a:ext uri="{FF2B5EF4-FFF2-40B4-BE49-F238E27FC236}">
                  <a16:creationId xmlns:a16="http://schemas.microsoft.com/office/drawing/2014/main" id="{4B32E6CE-14D5-0AE1-EA73-6621C23905EF}"/>
                </a:ext>
              </a:extLst>
            </p:cNvPr>
            <p:cNvGraphicFramePr/>
            <p:nvPr>
              <p:extLst>
                <p:ext uri="{D42A27DB-BD31-4B8C-83A1-F6EECF244321}">
                  <p14:modId xmlns:p14="http://schemas.microsoft.com/office/powerpoint/2010/main" val="2107482463"/>
                </p:ext>
              </p:extLst>
            </p:nvPr>
          </p:nvGraphicFramePr>
          <p:xfrm>
            <a:off x="635432" y="1348353"/>
            <a:ext cx="8345730" cy="5330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áfico 4">
              <a:extLst>
                <a:ext uri="{FF2B5EF4-FFF2-40B4-BE49-F238E27FC236}">
                  <a16:creationId xmlns:a16="http://schemas.microsoft.com/office/drawing/2014/main" id="{D273DE71-D2E5-9C8B-61D0-8DCE8997B82F}"/>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910761" y="1423252"/>
              <a:ext cx="599539" cy="685800"/>
            </a:xfrm>
            <a:prstGeom prst="rect">
              <a:avLst/>
            </a:prstGeom>
          </p:spPr>
        </p:pic>
        <p:pic>
          <p:nvPicPr>
            <p:cNvPr id="6" name="Gráfico 5">
              <a:extLst>
                <a:ext uri="{FF2B5EF4-FFF2-40B4-BE49-F238E27FC236}">
                  <a16:creationId xmlns:a16="http://schemas.microsoft.com/office/drawing/2014/main" id="{8E64DDCE-5242-7734-BE7D-E28F6090F94B}"/>
                </a:ext>
              </a:extLst>
            </p:cNvPr>
            <p:cNvPicPr>
              <a:picLocks noChangeAspect="1"/>
            </p:cNvPicPr>
            <p:nvPr/>
          </p:nvPicPr>
          <p:blipFill>
            <a:blip r:embed="rId8">
              <a:extLst>
                <a:ext uri="{96DAC541-7B7A-43D3-8B79-37D633B846F1}">
                  <asvg:svgBlip xmlns:asvg="http://schemas.microsoft.com/office/drawing/2016/SVG/main" xmlns="" r:embed="rId9"/>
                </a:ext>
                <a:ext uri="{837473B0-CC2E-450A-ABE3-18F120FF3D39}">
                  <a1611:picAttrSrcUrl xmlns:a1611="http://schemas.microsoft.com/office/drawing/2016/11/main" xmlns="" r:id="rId10"/>
                </a:ext>
              </a:extLst>
            </a:blip>
            <a:stretch>
              <a:fillRect/>
            </a:stretch>
          </p:blipFill>
          <p:spPr>
            <a:xfrm>
              <a:off x="1391934" y="4748948"/>
              <a:ext cx="599539" cy="685800"/>
            </a:xfrm>
            <a:prstGeom prst="rect">
              <a:avLst/>
            </a:prstGeom>
          </p:spPr>
        </p:pic>
      </p:grpSp>
    </p:spTree>
    <p:extLst>
      <p:ext uri="{BB962C8B-B14F-4D97-AF65-F5344CB8AC3E}">
        <p14:creationId xmlns:p14="http://schemas.microsoft.com/office/powerpoint/2010/main" val="302093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Rectángulo: esquinas redondeadas 6"/>
          <p:cNvSpPr/>
          <p:nvPr/>
        </p:nvSpPr>
        <p:spPr>
          <a:xfrm>
            <a:off x="1301003" y="3627950"/>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Viceministerio de la Micro, Pequeña Empresa y Artesanía -VMPEA</a:t>
            </a:r>
          </a:p>
        </p:txBody>
      </p:sp>
    </p:spTree>
    <p:extLst>
      <p:ext uri="{BB962C8B-B14F-4D97-AF65-F5344CB8AC3E}">
        <p14:creationId xmlns:p14="http://schemas.microsoft.com/office/powerpoint/2010/main" val="58121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8">
            <a:extLst>
              <a:ext uri="{FF2B5EF4-FFF2-40B4-BE49-F238E27FC236}">
                <a16:creationId xmlns:a16="http://schemas.microsoft.com/office/drawing/2014/main" id="{12BEB222-C919-6CAB-AC81-6B68905B882A}"/>
              </a:ext>
            </a:extLst>
          </p:cNvPr>
          <p:cNvSpPr txBox="1"/>
          <p:nvPr/>
        </p:nvSpPr>
        <p:spPr>
          <a:xfrm>
            <a:off x="932611" y="1950170"/>
            <a:ext cx="7315200" cy="474489"/>
          </a:xfrm>
          <a:prstGeom prst="rect">
            <a:avLst/>
          </a:prstGeom>
        </p:spPr>
        <p:txBody>
          <a:bodyPr wrap="square" lIns="0" tIns="0" rIns="0" bIns="0" rtlCol="0" anchor="t">
            <a:spAutoFit/>
          </a:bodyPr>
          <a:lstStyle/>
          <a:p>
            <a:pPr algn="r">
              <a:lnSpc>
                <a:spcPts val="3700"/>
              </a:lnSpc>
            </a:pPr>
            <a:r>
              <a:rPr lang="en-US" sz="2700" b="1" dirty="0">
                <a:latin typeface="Montserrat Bold"/>
                <a:ea typeface="Montserrat Bold"/>
                <a:cs typeface="Montserrat Bold"/>
                <a:sym typeface="Montserrat Bold"/>
              </a:rPr>
              <a:t>2020 - 2025</a:t>
            </a:r>
          </a:p>
        </p:txBody>
      </p:sp>
      <p:grpSp>
        <p:nvGrpSpPr>
          <p:cNvPr id="13" name="Grupo 12">
            <a:extLst>
              <a:ext uri="{FF2B5EF4-FFF2-40B4-BE49-F238E27FC236}">
                <a16:creationId xmlns:a16="http://schemas.microsoft.com/office/drawing/2014/main" id="{0034CE55-8BEC-044D-9472-A5F74DA72F98}"/>
              </a:ext>
            </a:extLst>
          </p:cNvPr>
          <p:cNvGrpSpPr/>
          <p:nvPr/>
        </p:nvGrpSpPr>
        <p:grpSpPr>
          <a:xfrm>
            <a:off x="932611" y="2746955"/>
            <a:ext cx="2351177" cy="2162266"/>
            <a:chOff x="874819" y="2628900"/>
            <a:chExt cx="2351177" cy="2162266"/>
          </a:xfrm>
        </p:grpSpPr>
        <p:grpSp>
          <p:nvGrpSpPr>
            <p:cNvPr id="8" name="Group 8"/>
            <p:cNvGrpSpPr/>
            <p:nvPr/>
          </p:nvGrpSpPr>
          <p:grpSpPr>
            <a:xfrm>
              <a:off x="874819" y="2628900"/>
              <a:ext cx="2351177" cy="2162266"/>
              <a:chOff x="0" y="-32544"/>
              <a:chExt cx="2116607" cy="2009645"/>
            </a:xfrm>
          </p:grpSpPr>
          <p:sp>
            <p:nvSpPr>
              <p:cNvPr id="9" name="Freeform 9"/>
              <p:cNvSpPr/>
              <p:nvPr/>
            </p:nvSpPr>
            <p:spPr>
              <a:xfrm>
                <a:off x="0" y="-32544"/>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solidFill>
                <a:srgbClr val="FD5B51"/>
              </a:solidFill>
              <a:ln cap="rnd">
                <a:noFill/>
                <a:prstDash val="solid"/>
                <a:round/>
              </a:ln>
            </p:spPr>
            <p:txBody>
              <a:bodyPr/>
              <a:lstStyle/>
              <a:p>
                <a:endParaRPr lang="es-BO" sz="1600" dirty="0"/>
              </a:p>
            </p:txBody>
          </p:sp>
          <p:sp>
            <p:nvSpPr>
              <p:cNvPr id="10" name="TextBox 10"/>
              <p:cNvSpPr txBox="1"/>
              <p:nvPr/>
            </p:nvSpPr>
            <p:spPr>
              <a:xfrm>
                <a:off x="0" y="76200"/>
                <a:ext cx="2116607" cy="1900901"/>
              </a:xfrm>
              <a:prstGeom prst="rect">
                <a:avLst/>
              </a:prstGeom>
            </p:spPr>
            <p:txBody>
              <a:bodyPr lIns="25400" tIns="25400" rIns="25400" bIns="25400" rtlCol="0" anchor="ctr"/>
              <a:lstStyle/>
              <a:p>
                <a:pPr algn="ctr">
                  <a:lnSpc>
                    <a:spcPts val="2000"/>
                  </a:lnSpc>
                  <a:spcBef>
                    <a:spcPct val="0"/>
                  </a:spcBef>
                </a:pPr>
                <a:endParaRPr sz="1600">
                  <a:latin typeface="Montserrat" panose="020B0604020202020204" charset="0"/>
                </a:endParaRPr>
              </a:p>
            </p:txBody>
          </p:sp>
        </p:grpSp>
        <p:grpSp>
          <p:nvGrpSpPr>
            <p:cNvPr id="12" name="Grupo 11">
              <a:extLst>
                <a:ext uri="{FF2B5EF4-FFF2-40B4-BE49-F238E27FC236}">
                  <a16:creationId xmlns:a16="http://schemas.microsoft.com/office/drawing/2014/main" id="{A2A23325-C17A-4A4B-996B-645171A76F0E}"/>
                </a:ext>
              </a:extLst>
            </p:cNvPr>
            <p:cNvGrpSpPr/>
            <p:nvPr/>
          </p:nvGrpSpPr>
          <p:grpSpPr>
            <a:xfrm>
              <a:off x="1089666" y="2739332"/>
              <a:ext cx="1844035" cy="1691779"/>
              <a:chOff x="1089666" y="2739332"/>
              <a:chExt cx="1844035" cy="1691779"/>
            </a:xfrm>
          </p:grpSpPr>
          <p:sp>
            <p:nvSpPr>
              <p:cNvPr id="27" name="TextBox 27"/>
              <p:cNvSpPr txBox="1"/>
              <p:nvPr/>
            </p:nvSpPr>
            <p:spPr>
              <a:xfrm>
                <a:off x="1089666" y="3184616"/>
                <a:ext cx="1844035" cy="1246495"/>
              </a:xfrm>
              <a:prstGeom prst="rect">
                <a:avLst/>
              </a:prstGeom>
            </p:spPr>
            <p:txBody>
              <a:bodyPr wrap="square" lIns="0" tIns="0" rIns="0" bIns="0" rtlCol="0" anchor="t">
                <a:spAutoFit/>
              </a:bodyPr>
              <a:lstStyle/>
              <a:p>
                <a:pPr marL="257175" indent="-257175" algn="just">
                  <a:buAutoNum type="arabicPeriod"/>
                </a:pPr>
                <a:r>
                  <a:rPr lang="es-ES" sz="900" dirty="0">
                    <a:latin typeface="Montserrat" panose="020B0604020202020204" charset="0"/>
                    <a:ea typeface="Calibri" panose="020F0502020204030204" pitchFamily="34" charset="0"/>
                    <a:cs typeface="Times New Roman" panose="02020603050405020304" pitchFamily="18" charset="0"/>
                  </a:rPr>
                  <a:t>25% de avance en estrategias para fortalecer capacidades productivas.</a:t>
                </a:r>
              </a:p>
              <a:p>
                <a:pPr marL="257175" indent="-257175" algn="just">
                  <a:buAutoNum type="arabicPeriod"/>
                </a:pPr>
                <a:r>
                  <a:rPr lang="es-ES" sz="900" dirty="0">
                    <a:latin typeface="Montserrat" panose="020B0604020202020204" charset="0"/>
                    <a:ea typeface="Calibri" panose="020F0502020204030204" pitchFamily="34" charset="0"/>
                    <a:cs typeface="Times New Roman" panose="02020603050405020304" pitchFamily="18" charset="0"/>
                  </a:rPr>
                  <a:t>Realización de 1 feria, sin evidencia de impacto socioeconómico documentado.</a:t>
                </a:r>
              </a:p>
              <a:p>
                <a:pPr marL="257175" indent="-257175" algn="just">
                  <a:buAutoNum type="arabicPeriod"/>
                </a:pPr>
                <a:r>
                  <a:rPr lang="es-ES" sz="900" dirty="0">
                    <a:latin typeface="Montserrat" panose="020B0604020202020204" charset="0"/>
                    <a:ea typeface="Calibri" panose="020F0502020204030204" pitchFamily="34" charset="0"/>
                    <a:cs typeface="Times New Roman" panose="02020603050405020304" pitchFamily="18" charset="0"/>
                  </a:rPr>
                  <a:t>14% de ejecución en políticas de acceso a compras estatales (alimentación escolar).</a:t>
                </a:r>
              </a:p>
            </p:txBody>
          </p:sp>
          <p:sp>
            <p:nvSpPr>
              <p:cNvPr id="11" name="Rectángulo 10">
                <a:extLst>
                  <a:ext uri="{FF2B5EF4-FFF2-40B4-BE49-F238E27FC236}">
                    <a16:creationId xmlns:a16="http://schemas.microsoft.com/office/drawing/2014/main" id="{556C5677-29D6-466B-B173-9E391EE8AAEB}"/>
                  </a:ext>
                </a:extLst>
              </p:cNvPr>
              <p:cNvSpPr/>
              <p:nvPr/>
            </p:nvSpPr>
            <p:spPr>
              <a:xfrm>
                <a:off x="1219200" y="2739332"/>
                <a:ext cx="1676400" cy="3690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200" b="1" dirty="0">
                    <a:solidFill>
                      <a:srgbClr val="FF0000"/>
                    </a:solidFill>
                  </a:rPr>
                  <a:t>POLÍTICA PÚBLICA</a:t>
                </a:r>
              </a:p>
            </p:txBody>
          </p:sp>
        </p:grpSp>
      </p:grpSp>
      <p:grpSp>
        <p:nvGrpSpPr>
          <p:cNvPr id="15" name="Grupo 14">
            <a:extLst>
              <a:ext uri="{FF2B5EF4-FFF2-40B4-BE49-F238E27FC236}">
                <a16:creationId xmlns:a16="http://schemas.microsoft.com/office/drawing/2014/main" id="{8584CDE5-A024-1E43-BA14-59B49593D936}"/>
              </a:ext>
            </a:extLst>
          </p:cNvPr>
          <p:cNvGrpSpPr/>
          <p:nvPr/>
        </p:nvGrpSpPr>
        <p:grpSpPr>
          <a:xfrm>
            <a:off x="3460750" y="2746955"/>
            <a:ext cx="2351177" cy="2127250"/>
            <a:chOff x="3733800" y="2651216"/>
            <a:chExt cx="2351177" cy="2127250"/>
          </a:xfrm>
        </p:grpSpPr>
        <p:grpSp>
          <p:nvGrpSpPr>
            <p:cNvPr id="5" name="Group 5"/>
            <p:cNvGrpSpPr/>
            <p:nvPr/>
          </p:nvGrpSpPr>
          <p:grpSpPr>
            <a:xfrm>
              <a:off x="3733800" y="2651216"/>
              <a:ext cx="2351177" cy="2127250"/>
              <a:chOff x="0" y="0"/>
              <a:chExt cx="2116607" cy="1977101"/>
            </a:xfrm>
            <a:solidFill>
              <a:srgbClr val="EDD246"/>
            </a:solidFill>
          </p:grpSpPr>
          <p:sp>
            <p:nvSpPr>
              <p:cNvPr id="6" name="Freeform 6"/>
              <p:cNvSpPr/>
              <p:nvPr/>
            </p:nvSpPr>
            <p:spPr>
              <a:xfrm>
                <a:off x="0" y="0"/>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grpFill/>
              <a:ln cap="rnd">
                <a:noFill/>
                <a:prstDash val="solid"/>
                <a:round/>
              </a:ln>
            </p:spPr>
          </p:sp>
          <p:sp>
            <p:nvSpPr>
              <p:cNvPr id="7" name="TextBox 7"/>
              <p:cNvSpPr txBox="1"/>
              <p:nvPr/>
            </p:nvSpPr>
            <p:spPr>
              <a:xfrm>
                <a:off x="0" y="76200"/>
                <a:ext cx="2116607" cy="1900901"/>
              </a:xfrm>
              <a:prstGeom prst="rect">
                <a:avLst/>
              </a:prstGeom>
              <a:grpFill/>
            </p:spPr>
            <p:txBody>
              <a:bodyPr lIns="25400" tIns="25400" rIns="25400" bIns="25400" rtlCol="0" anchor="ctr"/>
              <a:lstStyle/>
              <a:p>
                <a:pPr algn="ctr">
                  <a:lnSpc>
                    <a:spcPts val="2000"/>
                  </a:lnSpc>
                  <a:spcBef>
                    <a:spcPct val="0"/>
                  </a:spcBef>
                </a:pPr>
                <a:endParaRPr sz="900">
                  <a:latin typeface="Montserrat" panose="020B0604020202020204" charset="0"/>
                </a:endParaRPr>
              </a:p>
            </p:txBody>
          </p:sp>
        </p:grpSp>
        <p:sp>
          <p:nvSpPr>
            <p:cNvPr id="26" name="TextBox 26"/>
            <p:cNvSpPr txBox="1"/>
            <p:nvPr/>
          </p:nvSpPr>
          <p:spPr>
            <a:xfrm>
              <a:off x="3956888" y="3184616"/>
              <a:ext cx="1905000" cy="1384995"/>
            </a:xfrm>
            <a:prstGeom prst="rect">
              <a:avLst/>
            </a:prstGeom>
          </p:spPr>
          <p:txBody>
            <a:bodyPr wrap="square" lIns="0" tIns="0" rIns="0" bIns="0" rtlCol="0" anchor="t">
              <a:spAutoFit/>
            </a:bodyPr>
            <a:lstStyle/>
            <a:p>
              <a:pPr algn="just"/>
              <a:endParaRPr lang="es-ES" sz="900" dirty="0">
                <a:latin typeface="Montserrat" panose="020B0604020202020204" charset="0"/>
                <a:ea typeface="Calibri" panose="020F0502020204030204" pitchFamily="34" charset="0"/>
                <a:cs typeface="Times New Roman" panose="02020603050405020304" pitchFamily="18" charset="0"/>
              </a:endParaRPr>
            </a:p>
            <a:p>
              <a:pPr marL="257175" indent="-257175" algn="just">
                <a:buAutoNum type="arabicPeriod"/>
              </a:pPr>
              <a:r>
                <a:rPr lang="es-ES" sz="900" dirty="0">
                  <a:latin typeface="Montserrat" panose="020B0604020202020204" charset="0"/>
                  <a:ea typeface="Calibri" panose="020F0502020204030204" pitchFamily="34" charset="0"/>
                  <a:cs typeface="Times New Roman" panose="02020603050405020304" pitchFamily="18" charset="0"/>
                </a:rPr>
                <a:t>Ejecución de 0,1% respecto a lo programado en medicina tradicional, alimentación saludable y cosmética (2 de 170 millones).</a:t>
              </a:r>
            </a:p>
            <a:p>
              <a:pPr marL="257175" indent="-257175" algn="just">
                <a:buAutoNum type="arabicPeriod"/>
              </a:pPr>
              <a:endParaRPr lang="es-ES" sz="900" dirty="0">
                <a:latin typeface="Montserrat" panose="020B0604020202020204" charset="0"/>
                <a:ea typeface="Calibri" panose="020F0502020204030204" pitchFamily="34" charset="0"/>
                <a:cs typeface="Times New Roman" panose="02020603050405020304" pitchFamily="18" charset="0"/>
              </a:endParaRPr>
            </a:p>
            <a:p>
              <a:pPr marL="257175" indent="-257175" algn="just">
                <a:buAutoNum type="arabicPeriod"/>
              </a:pPr>
              <a:r>
                <a:rPr lang="es-ES" sz="900" dirty="0">
                  <a:latin typeface="Montserrat" panose="020B0604020202020204" charset="0"/>
                  <a:ea typeface="Calibri" panose="020F0502020204030204" pitchFamily="34" charset="0"/>
                  <a:cs typeface="Times New Roman" panose="02020603050405020304" pitchFamily="18" charset="0"/>
                </a:rPr>
                <a:t>20% de cumplimiento en iniciativas de agregación de valor en agricultura familiar.</a:t>
              </a:r>
            </a:p>
          </p:txBody>
        </p:sp>
        <p:sp>
          <p:nvSpPr>
            <p:cNvPr id="20" name="Rectángulo 19">
              <a:extLst>
                <a:ext uri="{FF2B5EF4-FFF2-40B4-BE49-F238E27FC236}">
                  <a16:creationId xmlns:a16="http://schemas.microsoft.com/office/drawing/2014/main" id="{9239DDCC-9FDA-4BF3-AAC8-7C59013C6EFB}"/>
                </a:ext>
              </a:extLst>
            </p:cNvPr>
            <p:cNvSpPr/>
            <p:nvPr/>
          </p:nvSpPr>
          <p:spPr>
            <a:xfrm>
              <a:off x="4054863" y="2745903"/>
              <a:ext cx="1676400" cy="3690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200" b="1" dirty="0">
                  <a:solidFill>
                    <a:srgbClr val="EDD246"/>
                  </a:solidFill>
                </a:rPr>
                <a:t>CAPACITACIÓN PRODUCTIVA</a:t>
              </a:r>
            </a:p>
          </p:txBody>
        </p:sp>
      </p:grpSp>
      <p:grpSp>
        <p:nvGrpSpPr>
          <p:cNvPr id="14" name="Grupo 13">
            <a:extLst>
              <a:ext uri="{FF2B5EF4-FFF2-40B4-BE49-F238E27FC236}">
                <a16:creationId xmlns:a16="http://schemas.microsoft.com/office/drawing/2014/main" id="{F77910B8-8EED-A648-ABD9-52345BA06DA7}"/>
              </a:ext>
            </a:extLst>
          </p:cNvPr>
          <p:cNvGrpSpPr/>
          <p:nvPr/>
        </p:nvGrpSpPr>
        <p:grpSpPr>
          <a:xfrm>
            <a:off x="5984085" y="2746955"/>
            <a:ext cx="2351177" cy="2133600"/>
            <a:chOff x="6438900" y="2651216"/>
            <a:chExt cx="2351177" cy="2133600"/>
          </a:xfrm>
        </p:grpSpPr>
        <p:grpSp>
          <p:nvGrpSpPr>
            <p:cNvPr id="2" name="Group 2"/>
            <p:cNvGrpSpPr/>
            <p:nvPr/>
          </p:nvGrpSpPr>
          <p:grpSpPr>
            <a:xfrm>
              <a:off x="6438900" y="2651216"/>
              <a:ext cx="2351177" cy="2133600"/>
              <a:chOff x="0" y="0"/>
              <a:chExt cx="2116607" cy="1977101"/>
            </a:xfrm>
            <a:solidFill>
              <a:srgbClr val="779F44"/>
            </a:solidFill>
          </p:grpSpPr>
          <p:sp>
            <p:nvSpPr>
              <p:cNvPr id="3" name="Freeform 3"/>
              <p:cNvSpPr/>
              <p:nvPr/>
            </p:nvSpPr>
            <p:spPr>
              <a:xfrm>
                <a:off x="0" y="0"/>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grpFill/>
              <a:ln cap="rnd">
                <a:noFill/>
                <a:prstDash val="solid"/>
                <a:round/>
              </a:ln>
            </p:spPr>
            <p:txBody>
              <a:bodyPr/>
              <a:lstStyle/>
              <a:p>
                <a:endParaRPr lang="es-BO" sz="900" dirty="0">
                  <a:latin typeface="Montserrat" panose="020B0604020202020204" charset="0"/>
                </a:endParaRPr>
              </a:p>
            </p:txBody>
          </p:sp>
          <p:sp>
            <p:nvSpPr>
              <p:cNvPr id="4" name="TextBox 4"/>
              <p:cNvSpPr txBox="1"/>
              <p:nvPr/>
            </p:nvSpPr>
            <p:spPr>
              <a:xfrm>
                <a:off x="0" y="76200"/>
                <a:ext cx="2116607" cy="1900901"/>
              </a:xfrm>
              <a:prstGeom prst="rect">
                <a:avLst/>
              </a:prstGeom>
              <a:grpFill/>
            </p:spPr>
            <p:txBody>
              <a:bodyPr lIns="25400" tIns="25400" rIns="25400" bIns="25400" rtlCol="0" anchor="ctr"/>
              <a:lstStyle/>
              <a:p>
                <a:pPr algn="ctr">
                  <a:lnSpc>
                    <a:spcPts val="2000"/>
                  </a:lnSpc>
                  <a:spcBef>
                    <a:spcPct val="0"/>
                  </a:spcBef>
                </a:pPr>
                <a:endParaRPr sz="900" dirty="0">
                  <a:latin typeface="Montserrat" panose="020B0604020202020204" charset="0"/>
                </a:endParaRPr>
              </a:p>
            </p:txBody>
          </p:sp>
        </p:grpSp>
        <p:sp>
          <p:nvSpPr>
            <p:cNvPr id="25" name="TextBox 25"/>
            <p:cNvSpPr txBox="1"/>
            <p:nvPr/>
          </p:nvSpPr>
          <p:spPr>
            <a:xfrm>
              <a:off x="6773867" y="3361761"/>
              <a:ext cx="1684333" cy="1136208"/>
            </a:xfrm>
            <a:prstGeom prst="rect">
              <a:avLst/>
            </a:prstGeom>
          </p:spPr>
          <p:txBody>
            <a:bodyPr wrap="square" lIns="0" tIns="0" rIns="0" bIns="0" rtlCol="0" anchor="t">
              <a:spAutoFit/>
            </a:bodyPr>
            <a:lstStyle/>
            <a:p>
              <a:pPr algn="just"/>
              <a:r>
                <a:rPr lang="es-ES" sz="900" dirty="0">
                  <a:latin typeface="Montserrat" panose="020B0604020202020204" charset="0"/>
                  <a:ea typeface="Calibri" panose="020F0502020204030204" pitchFamily="34" charset="0"/>
                  <a:cs typeface="Times New Roman" panose="02020603050405020304" pitchFamily="18" charset="0"/>
                </a:rPr>
                <a:t>1. No se evidencia la suscripción de convenios específicos para promoción comercial (2020–2025).</a:t>
              </a:r>
            </a:p>
            <a:p>
              <a:pPr algn="just"/>
              <a:r>
                <a:rPr lang="es-ES" sz="900" dirty="0">
                  <a:latin typeface="Montserrat" panose="020B0604020202020204" charset="0"/>
                  <a:ea typeface="Calibri" panose="020F0502020204030204" pitchFamily="34" charset="0"/>
                  <a:cs typeface="Times New Roman" panose="02020603050405020304" pitchFamily="18" charset="0"/>
                </a:rPr>
                <a:t>2. 40% de avance en la creación de unidades productivas comunitarias.</a:t>
              </a:r>
            </a:p>
            <a:p>
              <a:pPr algn="ctr">
                <a:lnSpc>
                  <a:spcPts val="1260"/>
                </a:lnSpc>
                <a:spcBef>
                  <a:spcPct val="0"/>
                </a:spcBef>
              </a:pPr>
              <a:endParaRPr lang="en-US" sz="900" b="1" spc="11" dirty="0">
                <a:solidFill>
                  <a:schemeClr val="bg1"/>
                </a:solidFill>
                <a:latin typeface="Montserrat" panose="020B0604020202020204" charset="0"/>
                <a:ea typeface="Montserrat Bold"/>
                <a:cs typeface="Montserrat Bold"/>
                <a:sym typeface="Montserrat Bold"/>
              </a:endParaRPr>
            </a:p>
          </p:txBody>
        </p:sp>
        <p:sp>
          <p:nvSpPr>
            <p:cNvPr id="21" name="Rectángulo 20">
              <a:extLst>
                <a:ext uri="{FF2B5EF4-FFF2-40B4-BE49-F238E27FC236}">
                  <a16:creationId xmlns:a16="http://schemas.microsoft.com/office/drawing/2014/main" id="{FD0E3297-6D80-4E1C-9CEB-CC16A9BBCFA7}"/>
                </a:ext>
              </a:extLst>
            </p:cNvPr>
            <p:cNvSpPr/>
            <p:nvPr/>
          </p:nvSpPr>
          <p:spPr>
            <a:xfrm>
              <a:off x="6776288" y="2745903"/>
              <a:ext cx="1676400" cy="3690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200" b="1" dirty="0">
                  <a:solidFill>
                    <a:srgbClr val="00B050"/>
                  </a:solidFill>
                </a:rPr>
                <a:t>ACCESO A MERCADOS</a:t>
              </a:r>
            </a:p>
          </p:txBody>
        </p:sp>
      </p:grpSp>
      <p:sp>
        <p:nvSpPr>
          <p:cNvPr id="22" name="TextBox 37">
            <a:extLst>
              <a:ext uri="{FF2B5EF4-FFF2-40B4-BE49-F238E27FC236}">
                <a16:creationId xmlns:a16="http://schemas.microsoft.com/office/drawing/2014/main" id="{69062E86-A77B-4D69-A54B-8A14EFD73349}"/>
              </a:ext>
            </a:extLst>
          </p:cNvPr>
          <p:cNvSpPr txBox="1"/>
          <p:nvPr/>
        </p:nvSpPr>
        <p:spPr>
          <a:xfrm>
            <a:off x="932611" y="1545889"/>
            <a:ext cx="3355821"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¿DÓNDE NOS</a:t>
            </a:r>
          </a:p>
        </p:txBody>
      </p:sp>
      <p:sp>
        <p:nvSpPr>
          <p:cNvPr id="23" name="TextBox 38">
            <a:extLst>
              <a:ext uri="{FF2B5EF4-FFF2-40B4-BE49-F238E27FC236}">
                <a16:creationId xmlns:a16="http://schemas.microsoft.com/office/drawing/2014/main" id="{55E53DAE-3981-4E06-B529-5616B99201EF}"/>
              </a:ext>
            </a:extLst>
          </p:cNvPr>
          <p:cNvSpPr txBox="1"/>
          <p:nvPr/>
        </p:nvSpPr>
        <p:spPr>
          <a:xfrm>
            <a:off x="4348911" y="1545889"/>
            <a:ext cx="4962331" cy="474489"/>
          </a:xfrm>
          <a:prstGeom prst="rect">
            <a:avLst/>
          </a:prstGeom>
        </p:spPr>
        <p:txBody>
          <a:bodyPr wrap="square" lIns="0" tIns="0" rIns="0" bIns="0" rtlCol="0" anchor="t">
            <a:spAutoFit/>
          </a:bodyPr>
          <a:lstStyle/>
          <a:p>
            <a:pPr algn="just">
              <a:lnSpc>
                <a:spcPts val="3700"/>
              </a:lnSpc>
            </a:pPr>
            <a:r>
              <a:rPr lang="en-US" sz="3700" b="1" dirty="0">
                <a:latin typeface="Montserrat Bold"/>
                <a:ea typeface="Montserrat Bold"/>
                <a:cs typeface="Montserrat Bold"/>
                <a:sym typeface="Montserrat Bold"/>
              </a:rPr>
              <a:t>DEJARON?</a:t>
            </a:r>
          </a:p>
        </p:txBody>
      </p:sp>
      <p:sp>
        <p:nvSpPr>
          <p:cNvPr id="29" name="TextBox 33">
            <a:extLst>
              <a:ext uri="{FF2B5EF4-FFF2-40B4-BE49-F238E27FC236}">
                <a16:creationId xmlns:a16="http://schemas.microsoft.com/office/drawing/2014/main" id="{1E6026C6-D9A2-4FC7-8158-48C2D5508455}"/>
              </a:ext>
            </a:extLst>
          </p:cNvPr>
          <p:cNvSpPr txBox="1"/>
          <p:nvPr/>
        </p:nvSpPr>
        <p:spPr>
          <a:xfrm>
            <a:off x="1123950" y="5242579"/>
            <a:ext cx="6896100" cy="738664"/>
          </a:xfrm>
          <a:prstGeom prst="rect">
            <a:avLst/>
          </a:prstGeom>
          <a:ln>
            <a:noFill/>
          </a:ln>
        </p:spPr>
        <p:txBody>
          <a:bodyPr wrap="square" lIns="0" tIns="0" rIns="0" bIns="0" rtlCol="0" anchor="t">
            <a:spAutoFit/>
          </a:bodyPr>
          <a:lstStyle/>
          <a:p>
            <a:pPr algn="just"/>
            <a:r>
              <a:rPr lang="es-ES" sz="1600" dirty="0">
                <a:latin typeface="Montserrat" panose="020B0604020202020204" charset="0"/>
                <a:ea typeface="Calibri" panose="020F0502020204030204" pitchFamily="34" charset="0"/>
                <a:cs typeface="Times New Roman" panose="02020603050405020304" pitchFamily="18" charset="0"/>
              </a:rPr>
              <a:t>Conclusión técnica: Se identifican brechas en ejecución, articulación institucional y medición de impacto en el desarrollo productivo del sector.</a:t>
            </a:r>
            <a:endParaRPr lang="es-BO" sz="1600" dirty="0">
              <a:latin typeface="Montserrat" panose="020B060402020202020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50418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6"/>
          <p:cNvSpPr txBox="1"/>
          <p:nvPr/>
        </p:nvSpPr>
        <p:spPr>
          <a:xfrm>
            <a:off x="2445827" y="1409412"/>
            <a:ext cx="1937475" cy="474489"/>
          </a:xfrm>
          <a:prstGeom prst="rect">
            <a:avLst/>
          </a:prstGeom>
        </p:spPr>
        <p:txBody>
          <a:bodyPr lIns="0" tIns="0" rIns="0" bIns="0" rtlCol="0" anchor="t">
            <a:spAutoFit/>
          </a:bodyPr>
          <a:lstStyle/>
          <a:p>
            <a:pPr algn="just">
              <a:lnSpc>
                <a:spcPts val="3700"/>
              </a:lnSpc>
            </a:pPr>
            <a:r>
              <a:rPr lang="es-BO" sz="3700" dirty="0">
                <a:latin typeface="Montserrat"/>
                <a:ea typeface="Montserrat"/>
                <a:cs typeface="Montserrat"/>
                <a:sym typeface="Montserrat"/>
              </a:rPr>
              <a:t>NUEVO</a:t>
            </a:r>
          </a:p>
        </p:txBody>
      </p:sp>
      <p:sp>
        <p:nvSpPr>
          <p:cNvPr id="37" name="TextBox 37"/>
          <p:cNvSpPr txBox="1"/>
          <p:nvPr/>
        </p:nvSpPr>
        <p:spPr>
          <a:xfrm>
            <a:off x="4379050" y="1418294"/>
            <a:ext cx="2739860" cy="474489"/>
          </a:xfrm>
          <a:prstGeom prst="rect">
            <a:avLst/>
          </a:prstGeom>
        </p:spPr>
        <p:txBody>
          <a:bodyPr lIns="0" tIns="0" rIns="0" bIns="0" rtlCol="0" anchor="t">
            <a:spAutoFit/>
          </a:bodyPr>
          <a:lstStyle/>
          <a:p>
            <a:pPr algn="just">
              <a:lnSpc>
                <a:spcPts val="3700"/>
              </a:lnSpc>
            </a:pPr>
            <a:r>
              <a:rPr lang="es-BO" sz="3700" b="1" dirty="0">
                <a:latin typeface="Montserrat Bold"/>
                <a:ea typeface="Montserrat Bold"/>
                <a:cs typeface="Montserrat Bold"/>
                <a:sym typeface="Montserrat Bold"/>
              </a:rPr>
              <a:t>ENFOQUE</a:t>
            </a:r>
          </a:p>
        </p:txBody>
      </p:sp>
      <p:grpSp>
        <p:nvGrpSpPr>
          <p:cNvPr id="42" name="Grupo 41">
            <a:extLst>
              <a:ext uri="{FF2B5EF4-FFF2-40B4-BE49-F238E27FC236}">
                <a16:creationId xmlns:a16="http://schemas.microsoft.com/office/drawing/2014/main" id="{4AD2CE56-CF1F-244C-AC35-B9A896E42A34}"/>
              </a:ext>
            </a:extLst>
          </p:cNvPr>
          <p:cNvGrpSpPr/>
          <p:nvPr/>
        </p:nvGrpSpPr>
        <p:grpSpPr>
          <a:xfrm>
            <a:off x="611155" y="2652290"/>
            <a:ext cx="7921690" cy="3658749"/>
            <a:chOff x="530232" y="2654451"/>
            <a:chExt cx="8115412" cy="3647706"/>
          </a:xfrm>
        </p:grpSpPr>
        <p:grpSp>
          <p:nvGrpSpPr>
            <p:cNvPr id="2" name="Group 2"/>
            <p:cNvGrpSpPr/>
            <p:nvPr/>
          </p:nvGrpSpPr>
          <p:grpSpPr>
            <a:xfrm>
              <a:off x="530232" y="2654451"/>
              <a:ext cx="2032871" cy="3625214"/>
              <a:chOff x="0" y="0"/>
              <a:chExt cx="637040" cy="1136033"/>
            </a:xfrm>
          </p:grpSpPr>
          <p:sp>
            <p:nvSpPr>
              <p:cNvPr id="3" name="Freeform 3"/>
              <p:cNvSpPr/>
              <p:nvPr/>
            </p:nvSpPr>
            <p:spPr>
              <a:xfrm>
                <a:off x="0" y="0"/>
                <a:ext cx="637040" cy="1136032"/>
              </a:xfrm>
              <a:custGeom>
                <a:avLst/>
                <a:gdLst/>
                <a:ahLst/>
                <a:cxnLst/>
                <a:rect l="l" t="t" r="r" b="b"/>
                <a:pathLst>
                  <a:path w="637040" h="1136032">
                    <a:moveTo>
                      <a:pt x="212461" y="19070"/>
                    </a:moveTo>
                    <a:cubicBezTo>
                      <a:pt x="245015" y="7556"/>
                      <a:pt x="282250" y="0"/>
                      <a:pt x="318692" y="0"/>
                    </a:cubicBezTo>
                    <a:cubicBezTo>
                      <a:pt x="355134" y="0"/>
                      <a:pt x="390201" y="6476"/>
                      <a:pt x="422516" y="17990"/>
                    </a:cubicBezTo>
                    <a:cubicBezTo>
                      <a:pt x="423204" y="18350"/>
                      <a:pt x="423891" y="18350"/>
                      <a:pt x="424579" y="18710"/>
                    </a:cubicBezTo>
                    <a:cubicBezTo>
                      <a:pt x="545936" y="64765"/>
                      <a:pt x="635321" y="186379"/>
                      <a:pt x="637040" y="335682"/>
                    </a:cubicBezTo>
                    <a:lnTo>
                      <a:pt x="637040" y="1136032"/>
                    </a:lnTo>
                    <a:lnTo>
                      <a:pt x="0" y="1136032"/>
                    </a:lnTo>
                    <a:lnTo>
                      <a:pt x="0" y="336276"/>
                    </a:lnTo>
                    <a:cubicBezTo>
                      <a:pt x="1719" y="185660"/>
                      <a:pt x="89729" y="64045"/>
                      <a:pt x="212461" y="19070"/>
                    </a:cubicBezTo>
                    <a:close/>
                  </a:path>
                </a:pathLst>
              </a:custGeom>
              <a:solidFill>
                <a:srgbClr val="F14B40"/>
              </a:solidFill>
            </p:spPr>
          </p:sp>
          <p:sp>
            <p:nvSpPr>
              <p:cNvPr id="4" name="TextBox 4"/>
              <p:cNvSpPr txBox="1"/>
              <p:nvPr/>
            </p:nvSpPr>
            <p:spPr>
              <a:xfrm>
                <a:off x="0" y="79375"/>
                <a:ext cx="637040" cy="1056658"/>
              </a:xfrm>
              <a:prstGeom prst="rect">
                <a:avLst/>
              </a:prstGeom>
            </p:spPr>
            <p:txBody>
              <a:bodyPr lIns="25400" tIns="25400" rIns="25400" bIns="25400" rtlCol="0" anchor="ctr"/>
              <a:lstStyle/>
              <a:p>
                <a:pPr algn="ctr">
                  <a:lnSpc>
                    <a:spcPts val="1418"/>
                  </a:lnSpc>
                </a:pPr>
                <a:endParaRPr lang="es-BO" sz="900" dirty="0"/>
              </a:p>
            </p:txBody>
          </p:sp>
        </p:grpSp>
        <p:grpSp>
          <p:nvGrpSpPr>
            <p:cNvPr id="5" name="Group 5"/>
            <p:cNvGrpSpPr/>
            <p:nvPr/>
          </p:nvGrpSpPr>
          <p:grpSpPr>
            <a:xfrm>
              <a:off x="2572656" y="2664020"/>
              <a:ext cx="2032871" cy="3625214"/>
              <a:chOff x="0" y="0"/>
              <a:chExt cx="637040" cy="1136033"/>
            </a:xfrm>
          </p:grpSpPr>
          <p:sp>
            <p:nvSpPr>
              <p:cNvPr id="6" name="Freeform 6"/>
              <p:cNvSpPr/>
              <p:nvPr/>
            </p:nvSpPr>
            <p:spPr>
              <a:xfrm>
                <a:off x="0" y="0"/>
                <a:ext cx="637040" cy="1136032"/>
              </a:xfrm>
              <a:custGeom>
                <a:avLst/>
                <a:gdLst/>
                <a:ahLst/>
                <a:cxnLst/>
                <a:rect l="l" t="t" r="r" b="b"/>
                <a:pathLst>
                  <a:path w="637040" h="1136032">
                    <a:moveTo>
                      <a:pt x="212461" y="19070"/>
                    </a:moveTo>
                    <a:cubicBezTo>
                      <a:pt x="245015" y="7556"/>
                      <a:pt x="282250" y="0"/>
                      <a:pt x="318692" y="0"/>
                    </a:cubicBezTo>
                    <a:cubicBezTo>
                      <a:pt x="355134" y="0"/>
                      <a:pt x="390201" y="6476"/>
                      <a:pt x="422516" y="17990"/>
                    </a:cubicBezTo>
                    <a:cubicBezTo>
                      <a:pt x="423204" y="18350"/>
                      <a:pt x="423891" y="18350"/>
                      <a:pt x="424579" y="18710"/>
                    </a:cubicBezTo>
                    <a:cubicBezTo>
                      <a:pt x="545936" y="64765"/>
                      <a:pt x="635321" y="186379"/>
                      <a:pt x="637040" y="335682"/>
                    </a:cubicBezTo>
                    <a:lnTo>
                      <a:pt x="637040" y="1136032"/>
                    </a:lnTo>
                    <a:lnTo>
                      <a:pt x="0" y="1136032"/>
                    </a:lnTo>
                    <a:lnTo>
                      <a:pt x="0" y="336276"/>
                    </a:lnTo>
                    <a:cubicBezTo>
                      <a:pt x="1719" y="185660"/>
                      <a:pt x="89729" y="64045"/>
                      <a:pt x="212461" y="19070"/>
                    </a:cubicBezTo>
                    <a:close/>
                  </a:path>
                </a:pathLst>
              </a:custGeom>
              <a:solidFill>
                <a:srgbClr val="EDD246"/>
              </a:solidFill>
            </p:spPr>
          </p:sp>
          <p:sp>
            <p:nvSpPr>
              <p:cNvPr id="7" name="TextBox 7"/>
              <p:cNvSpPr txBox="1"/>
              <p:nvPr/>
            </p:nvSpPr>
            <p:spPr>
              <a:xfrm>
                <a:off x="0" y="79375"/>
                <a:ext cx="637040" cy="1056658"/>
              </a:xfrm>
              <a:prstGeom prst="rect">
                <a:avLst/>
              </a:prstGeom>
            </p:spPr>
            <p:txBody>
              <a:bodyPr lIns="25400" tIns="25400" rIns="25400" bIns="25400" rtlCol="0" anchor="ctr"/>
              <a:lstStyle/>
              <a:p>
                <a:pPr algn="ctr">
                  <a:lnSpc>
                    <a:spcPts val="1418"/>
                  </a:lnSpc>
                </a:pPr>
                <a:endParaRPr lang="es-BO" sz="900" dirty="0"/>
              </a:p>
            </p:txBody>
          </p:sp>
        </p:grpSp>
        <p:grpSp>
          <p:nvGrpSpPr>
            <p:cNvPr id="8" name="Group 8"/>
            <p:cNvGrpSpPr/>
            <p:nvPr/>
          </p:nvGrpSpPr>
          <p:grpSpPr>
            <a:xfrm>
              <a:off x="6612773" y="2676943"/>
              <a:ext cx="2032871" cy="3625214"/>
              <a:chOff x="0" y="0"/>
              <a:chExt cx="637040" cy="1136033"/>
            </a:xfrm>
          </p:grpSpPr>
          <p:sp>
            <p:nvSpPr>
              <p:cNvPr id="9" name="Freeform 9"/>
              <p:cNvSpPr/>
              <p:nvPr/>
            </p:nvSpPr>
            <p:spPr>
              <a:xfrm>
                <a:off x="0" y="0"/>
                <a:ext cx="637040" cy="1136032"/>
              </a:xfrm>
              <a:custGeom>
                <a:avLst/>
                <a:gdLst/>
                <a:ahLst/>
                <a:cxnLst/>
                <a:rect l="l" t="t" r="r" b="b"/>
                <a:pathLst>
                  <a:path w="637040" h="1136032">
                    <a:moveTo>
                      <a:pt x="212461" y="19070"/>
                    </a:moveTo>
                    <a:cubicBezTo>
                      <a:pt x="245015" y="7556"/>
                      <a:pt x="282250" y="0"/>
                      <a:pt x="318692" y="0"/>
                    </a:cubicBezTo>
                    <a:cubicBezTo>
                      <a:pt x="355134" y="0"/>
                      <a:pt x="390201" y="6476"/>
                      <a:pt x="422516" y="17990"/>
                    </a:cubicBezTo>
                    <a:cubicBezTo>
                      <a:pt x="423204" y="18350"/>
                      <a:pt x="423891" y="18350"/>
                      <a:pt x="424579" y="18710"/>
                    </a:cubicBezTo>
                    <a:cubicBezTo>
                      <a:pt x="545936" y="64765"/>
                      <a:pt x="635321" y="186379"/>
                      <a:pt x="637040" y="335682"/>
                    </a:cubicBezTo>
                    <a:lnTo>
                      <a:pt x="637040" y="1136032"/>
                    </a:lnTo>
                    <a:lnTo>
                      <a:pt x="0" y="1136032"/>
                    </a:lnTo>
                    <a:lnTo>
                      <a:pt x="0" y="336276"/>
                    </a:lnTo>
                    <a:cubicBezTo>
                      <a:pt x="1719" y="185660"/>
                      <a:pt x="89729" y="64045"/>
                      <a:pt x="212461" y="19070"/>
                    </a:cubicBezTo>
                    <a:close/>
                  </a:path>
                </a:pathLst>
              </a:custGeom>
              <a:solidFill>
                <a:srgbClr val="FF751F"/>
              </a:solidFill>
            </p:spPr>
          </p:sp>
          <p:sp>
            <p:nvSpPr>
              <p:cNvPr id="10" name="TextBox 10"/>
              <p:cNvSpPr txBox="1"/>
              <p:nvPr/>
            </p:nvSpPr>
            <p:spPr>
              <a:xfrm>
                <a:off x="0" y="79375"/>
                <a:ext cx="637040" cy="1056658"/>
              </a:xfrm>
              <a:prstGeom prst="rect">
                <a:avLst/>
              </a:prstGeom>
            </p:spPr>
            <p:txBody>
              <a:bodyPr lIns="25400" tIns="25400" rIns="25400" bIns="25400" rtlCol="0" anchor="ctr"/>
              <a:lstStyle/>
              <a:p>
                <a:pPr algn="ctr">
                  <a:lnSpc>
                    <a:spcPts val="1418"/>
                  </a:lnSpc>
                </a:pPr>
                <a:endParaRPr lang="es-BO" sz="900" dirty="0"/>
              </a:p>
            </p:txBody>
          </p:sp>
        </p:grpSp>
        <p:grpSp>
          <p:nvGrpSpPr>
            <p:cNvPr id="11" name="Group 11"/>
            <p:cNvGrpSpPr/>
            <p:nvPr/>
          </p:nvGrpSpPr>
          <p:grpSpPr>
            <a:xfrm>
              <a:off x="4580091" y="2676943"/>
              <a:ext cx="2032871" cy="3625214"/>
              <a:chOff x="0" y="0"/>
              <a:chExt cx="637040" cy="1136033"/>
            </a:xfrm>
          </p:grpSpPr>
          <p:sp>
            <p:nvSpPr>
              <p:cNvPr id="12" name="Freeform 12"/>
              <p:cNvSpPr/>
              <p:nvPr/>
            </p:nvSpPr>
            <p:spPr>
              <a:xfrm>
                <a:off x="0" y="0"/>
                <a:ext cx="637040" cy="1136032"/>
              </a:xfrm>
              <a:custGeom>
                <a:avLst/>
                <a:gdLst/>
                <a:ahLst/>
                <a:cxnLst/>
                <a:rect l="l" t="t" r="r" b="b"/>
                <a:pathLst>
                  <a:path w="637040" h="1136032">
                    <a:moveTo>
                      <a:pt x="212461" y="19070"/>
                    </a:moveTo>
                    <a:cubicBezTo>
                      <a:pt x="245015" y="7556"/>
                      <a:pt x="282250" y="0"/>
                      <a:pt x="318692" y="0"/>
                    </a:cubicBezTo>
                    <a:cubicBezTo>
                      <a:pt x="355134" y="0"/>
                      <a:pt x="390201" y="6476"/>
                      <a:pt x="422516" y="17990"/>
                    </a:cubicBezTo>
                    <a:cubicBezTo>
                      <a:pt x="423204" y="18350"/>
                      <a:pt x="423891" y="18350"/>
                      <a:pt x="424579" y="18710"/>
                    </a:cubicBezTo>
                    <a:cubicBezTo>
                      <a:pt x="545936" y="64765"/>
                      <a:pt x="635321" y="186379"/>
                      <a:pt x="637040" y="335682"/>
                    </a:cubicBezTo>
                    <a:lnTo>
                      <a:pt x="637040" y="1136032"/>
                    </a:lnTo>
                    <a:lnTo>
                      <a:pt x="0" y="1136032"/>
                    </a:lnTo>
                    <a:lnTo>
                      <a:pt x="0" y="336276"/>
                    </a:lnTo>
                    <a:cubicBezTo>
                      <a:pt x="1719" y="185660"/>
                      <a:pt x="89729" y="64045"/>
                      <a:pt x="212461" y="19070"/>
                    </a:cubicBezTo>
                    <a:close/>
                  </a:path>
                </a:pathLst>
              </a:custGeom>
              <a:solidFill>
                <a:srgbClr val="779F44"/>
              </a:solidFill>
            </p:spPr>
          </p:sp>
          <p:sp>
            <p:nvSpPr>
              <p:cNvPr id="13" name="TextBox 13"/>
              <p:cNvSpPr txBox="1"/>
              <p:nvPr/>
            </p:nvSpPr>
            <p:spPr>
              <a:xfrm>
                <a:off x="0" y="79375"/>
                <a:ext cx="637040" cy="1056658"/>
              </a:xfrm>
              <a:prstGeom prst="rect">
                <a:avLst/>
              </a:prstGeom>
            </p:spPr>
            <p:txBody>
              <a:bodyPr lIns="25400" tIns="25400" rIns="25400" bIns="25400" rtlCol="0" anchor="ctr"/>
              <a:lstStyle/>
              <a:p>
                <a:pPr algn="ctr">
                  <a:lnSpc>
                    <a:spcPts val="1418"/>
                  </a:lnSpc>
                </a:pPr>
                <a:endParaRPr lang="es-BO" sz="900" dirty="0"/>
              </a:p>
            </p:txBody>
          </p:sp>
        </p:grpSp>
        <p:grpSp>
          <p:nvGrpSpPr>
            <p:cNvPr id="14" name="Group 14"/>
            <p:cNvGrpSpPr/>
            <p:nvPr/>
          </p:nvGrpSpPr>
          <p:grpSpPr>
            <a:xfrm>
              <a:off x="1094197" y="3086100"/>
              <a:ext cx="873178" cy="87317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id="16" name="TextBox 16"/>
              <p:cNvSpPr txBox="1"/>
              <p:nvPr/>
            </p:nvSpPr>
            <p:spPr>
              <a:xfrm>
                <a:off x="76200" y="28575"/>
                <a:ext cx="660400" cy="708025"/>
              </a:xfrm>
              <a:prstGeom prst="rect">
                <a:avLst/>
              </a:prstGeom>
            </p:spPr>
            <p:txBody>
              <a:bodyPr lIns="25400" tIns="25400" rIns="25400" bIns="25400" rtlCol="0" anchor="ctr"/>
              <a:lstStyle/>
              <a:p>
                <a:pPr algn="ctr">
                  <a:lnSpc>
                    <a:spcPts val="1418"/>
                  </a:lnSpc>
                </a:pPr>
                <a:endParaRPr lang="es-BO" sz="900" dirty="0">
                  <a:latin typeface="Montserrat" panose="020B0604020202020204" charset="0"/>
                </a:endParaRPr>
              </a:p>
            </p:txBody>
          </p:sp>
        </p:grpSp>
        <p:grpSp>
          <p:nvGrpSpPr>
            <p:cNvPr id="17" name="Group 17"/>
            <p:cNvGrpSpPr/>
            <p:nvPr/>
          </p:nvGrpSpPr>
          <p:grpSpPr>
            <a:xfrm>
              <a:off x="5159938" y="3118705"/>
              <a:ext cx="873178" cy="87317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id="19" name="TextBox 19"/>
              <p:cNvSpPr txBox="1"/>
              <p:nvPr/>
            </p:nvSpPr>
            <p:spPr>
              <a:xfrm>
                <a:off x="76200" y="28575"/>
                <a:ext cx="660400" cy="708025"/>
              </a:xfrm>
              <a:prstGeom prst="rect">
                <a:avLst/>
              </a:prstGeom>
            </p:spPr>
            <p:txBody>
              <a:bodyPr lIns="25400" tIns="25400" rIns="25400" bIns="25400" rtlCol="0" anchor="ctr"/>
              <a:lstStyle/>
              <a:p>
                <a:pPr algn="ctr">
                  <a:lnSpc>
                    <a:spcPts val="1418"/>
                  </a:lnSpc>
                </a:pPr>
                <a:endParaRPr lang="es-BO" sz="900" dirty="0">
                  <a:latin typeface="Montserrat" panose="020B0604020202020204" charset="0"/>
                </a:endParaRPr>
              </a:p>
            </p:txBody>
          </p:sp>
        </p:grpSp>
        <p:sp>
          <p:nvSpPr>
            <p:cNvPr id="20" name="Freeform 20"/>
            <p:cNvSpPr/>
            <p:nvPr/>
          </p:nvSpPr>
          <p:spPr>
            <a:xfrm>
              <a:off x="7455924" y="3317977"/>
              <a:ext cx="359942" cy="396730"/>
            </a:xfrm>
            <a:custGeom>
              <a:avLst/>
              <a:gdLst/>
              <a:ahLst/>
              <a:cxnLst/>
              <a:rect l="l" t="t" r="r" b="b"/>
              <a:pathLst>
                <a:path w="719884" h="793459">
                  <a:moveTo>
                    <a:pt x="0" y="0"/>
                  </a:moveTo>
                  <a:lnTo>
                    <a:pt x="719883" y="0"/>
                  </a:lnTo>
                  <a:lnTo>
                    <a:pt x="719883" y="793459"/>
                  </a:lnTo>
                  <a:lnTo>
                    <a:pt x="0" y="79345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1" name="TextBox 21"/>
            <p:cNvSpPr txBox="1"/>
            <p:nvPr/>
          </p:nvSpPr>
          <p:spPr>
            <a:xfrm>
              <a:off x="823826" y="4106961"/>
              <a:ext cx="1413920" cy="333425"/>
            </a:xfrm>
            <a:prstGeom prst="rect">
              <a:avLst/>
            </a:prstGeom>
          </p:spPr>
          <p:txBody>
            <a:bodyPr lIns="0" tIns="0" rIns="0" bIns="0" rtlCol="0" anchor="t">
              <a:spAutoFit/>
            </a:bodyPr>
            <a:lstStyle/>
            <a:p>
              <a:pPr algn="ctr">
                <a:lnSpc>
                  <a:spcPts val="1322"/>
                </a:lnSpc>
              </a:pPr>
              <a:r>
                <a:rPr lang="es-BO" sz="1259" b="1" dirty="0">
                  <a:solidFill>
                    <a:srgbClr val="FFFFFF"/>
                  </a:solidFill>
                  <a:latin typeface="Montserrat" panose="020B0604020202020204" charset="0"/>
                  <a:ea typeface="Canva Sans Bold"/>
                  <a:cs typeface="Canva Sans Bold"/>
                  <a:sym typeface="Canva Sans Bold"/>
                </a:rPr>
                <a:t>ENTORNO HABILITANTE </a:t>
              </a:r>
            </a:p>
          </p:txBody>
        </p:sp>
        <p:sp>
          <p:nvSpPr>
            <p:cNvPr id="22" name="TextBox 22"/>
            <p:cNvSpPr txBox="1"/>
            <p:nvPr/>
          </p:nvSpPr>
          <p:spPr>
            <a:xfrm>
              <a:off x="4804862" y="4072130"/>
              <a:ext cx="1583329" cy="538609"/>
            </a:xfrm>
            <a:prstGeom prst="rect">
              <a:avLst/>
            </a:prstGeom>
          </p:spPr>
          <p:txBody>
            <a:bodyPr lIns="0" tIns="0" rIns="0" bIns="0" rtlCol="0" anchor="t">
              <a:spAutoFit/>
            </a:bodyPr>
            <a:lstStyle/>
            <a:p>
              <a:pPr algn="ctr">
                <a:lnSpc>
                  <a:spcPts val="1360"/>
                </a:lnSpc>
              </a:pPr>
              <a:r>
                <a:rPr lang="es-BO" sz="1259" b="1" dirty="0">
                  <a:solidFill>
                    <a:srgbClr val="FFFFFF"/>
                  </a:solidFill>
                  <a:latin typeface="Montserrat" panose="020B0604020202020204" charset="0"/>
                  <a:ea typeface="Canva Sans Bold"/>
                  <a:cs typeface="Canva Sans Bold"/>
                  <a:sym typeface="Canva Sans Bold"/>
                </a:rPr>
                <a:t>ACCESO Y DINAMIZACIÓN DE  MERCADOS</a:t>
              </a:r>
              <a:r>
                <a:rPr lang="es-BO" sz="1259" dirty="0">
                  <a:solidFill>
                    <a:srgbClr val="3D3E47"/>
                  </a:solidFill>
                  <a:latin typeface="Montserrat" panose="020B0604020202020204" charset="0"/>
                  <a:ea typeface="Canva Sans"/>
                  <a:cs typeface="Canva Sans"/>
                  <a:sym typeface="Canva Sans"/>
                </a:rPr>
                <a:t> </a:t>
              </a:r>
            </a:p>
          </p:txBody>
        </p:sp>
        <p:sp>
          <p:nvSpPr>
            <p:cNvPr id="23" name="TextBox 23"/>
            <p:cNvSpPr txBox="1"/>
            <p:nvPr/>
          </p:nvSpPr>
          <p:spPr>
            <a:xfrm>
              <a:off x="628012" y="4605675"/>
              <a:ext cx="1747759" cy="1128514"/>
            </a:xfrm>
            <a:prstGeom prst="rect">
              <a:avLst/>
            </a:prstGeom>
          </p:spPr>
          <p:txBody>
            <a:bodyPr lIns="0" tIns="0" rIns="0" bIns="0" rtlCol="0" anchor="t">
              <a:spAutoFit/>
            </a:bodyPr>
            <a:lstStyle/>
            <a:p>
              <a:pPr algn="ctr">
                <a:lnSpc>
                  <a:spcPts val="1100"/>
                </a:lnSpc>
                <a:spcBef>
                  <a:spcPct val="0"/>
                </a:spcBef>
              </a:pPr>
              <a:r>
                <a:rPr lang="es-BO" sz="1000" dirty="0">
                  <a:solidFill>
                    <a:srgbClr val="FCF5F5"/>
                  </a:solidFill>
                  <a:latin typeface="Montserrat" panose="020B0604020202020204" charset="0"/>
                  <a:ea typeface="Canva Sans"/>
                  <a:cs typeface="Canva Sans"/>
                  <a:sym typeface="Canva Sans"/>
                </a:rPr>
                <a:t>Promover un entorno habilitante para la dinamización de emprendimientos, micro, pequeñas empresas y artesanos por medio de la desburocratización y el diseño de </a:t>
              </a:r>
              <a:r>
                <a:rPr lang="es-BO" sz="1000" dirty="0" err="1">
                  <a:solidFill>
                    <a:srgbClr val="FCF5F5"/>
                  </a:solidFill>
                  <a:latin typeface="Montserrat" panose="020B0604020202020204" charset="0"/>
                  <a:ea typeface="Canva Sans"/>
                  <a:cs typeface="Canva Sans"/>
                  <a:sym typeface="Canva Sans"/>
                </a:rPr>
                <a:t>politicas</a:t>
              </a:r>
              <a:r>
                <a:rPr lang="es-BO" sz="1000" dirty="0">
                  <a:solidFill>
                    <a:srgbClr val="FCF5F5"/>
                  </a:solidFill>
                  <a:latin typeface="Montserrat" panose="020B0604020202020204" charset="0"/>
                  <a:ea typeface="Canva Sans"/>
                  <a:cs typeface="Canva Sans"/>
                  <a:sym typeface="Canva Sans"/>
                </a:rPr>
                <a:t> públicas</a:t>
              </a:r>
            </a:p>
          </p:txBody>
        </p:sp>
        <p:sp>
          <p:nvSpPr>
            <p:cNvPr id="24" name="TextBox 24"/>
            <p:cNvSpPr txBox="1"/>
            <p:nvPr/>
          </p:nvSpPr>
          <p:spPr>
            <a:xfrm>
              <a:off x="4764248" y="4677108"/>
              <a:ext cx="1646757" cy="1125108"/>
            </a:xfrm>
            <a:prstGeom prst="rect">
              <a:avLst/>
            </a:prstGeom>
          </p:spPr>
          <p:txBody>
            <a:bodyPr lIns="0" tIns="0" rIns="0" bIns="0" rtlCol="0" anchor="t">
              <a:spAutoFit/>
            </a:bodyPr>
            <a:lstStyle/>
            <a:p>
              <a:pPr algn="ctr">
                <a:lnSpc>
                  <a:spcPts val="1100"/>
                </a:lnSpc>
                <a:spcBef>
                  <a:spcPct val="0"/>
                </a:spcBef>
              </a:pPr>
              <a:r>
                <a:rPr lang="es-BO" sz="1000" dirty="0">
                  <a:solidFill>
                    <a:srgbClr val="FFFFFF"/>
                  </a:solidFill>
                  <a:latin typeface="Montserrat" panose="020B0604020202020204" charset="0"/>
                  <a:ea typeface="Canva Sans"/>
                  <a:cs typeface="Canva Sans"/>
                  <a:sym typeface="Canva Sans"/>
                </a:rPr>
                <a:t>Se impulsa el acceso a mercados nacionales e internacionales, promoviendo valor agregado mediante la articulación a cadenas de valor según vocaciones territoriales</a:t>
              </a:r>
            </a:p>
          </p:txBody>
        </p:sp>
        <p:grpSp>
          <p:nvGrpSpPr>
            <p:cNvPr id="25" name="Group 25"/>
            <p:cNvGrpSpPr/>
            <p:nvPr/>
          </p:nvGrpSpPr>
          <p:grpSpPr>
            <a:xfrm>
              <a:off x="3126879" y="3109001"/>
              <a:ext cx="873178" cy="87317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id="27" name="TextBox 27"/>
              <p:cNvSpPr txBox="1"/>
              <p:nvPr/>
            </p:nvSpPr>
            <p:spPr>
              <a:xfrm>
                <a:off x="76200" y="28575"/>
                <a:ext cx="660400" cy="708025"/>
              </a:xfrm>
              <a:prstGeom prst="rect">
                <a:avLst/>
              </a:prstGeom>
            </p:spPr>
            <p:txBody>
              <a:bodyPr lIns="25400" tIns="25400" rIns="25400" bIns="25400" rtlCol="0" anchor="ctr"/>
              <a:lstStyle/>
              <a:p>
                <a:pPr algn="ctr">
                  <a:lnSpc>
                    <a:spcPts val="1418"/>
                  </a:lnSpc>
                </a:pPr>
                <a:endParaRPr lang="es-BO" sz="900" dirty="0">
                  <a:latin typeface="Montserrat" panose="020B0604020202020204" charset="0"/>
                </a:endParaRPr>
              </a:p>
            </p:txBody>
          </p:sp>
        </p:grpSp>
        <p:grpSp>
          <p:nvGrpSpPr>
            <p:cNvPr id="28" name="Group 28"/>
            <p:cNvGrpSpPr/>
            <p:nvPr/>
          </p:nvGrpSpPr>
          <p:grpSpPr>
            <a:xfrm>
              <a:off x="7192620" y="3109001"/>
              <a:ext cx="873178" cy="873178"/>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sp>
          <p:sp>
            <p:nvSpPr>
              <p:cNvPr id="30" name="TextBox 30"/>
              <p:cNvSpPr txBox="1"/>
              <p:nvPr/>
            </p:nvSpPr>
            <p:spPr>
              <a:xfrm>
                <a:off x="76200" y="28575"/>
                <a:ext cx="660400" cy="708025"/>
              </a:xfrm>
              <a:prstGeom prst="rect">
                <a:avLst/>
              </a:prstGeom>
            </p:spPr>
            <p:txBody>
              <a:bodyPr lIns="25400" tIns="25400" rIns="25400" bIns="25400" rtlCol="0" anchor="ctr"/>
              <a:lstStyle/>
              <a:p>
                <a:pPr algn="ctr">
                  <a:lnSpc>
                    <a:spcPts val="1418"/>
                  </a:lnSpc>
                </a:pPr>
                <a:endParaRPr lang="es-BO" sz="900" dirty="0">
                  <a:latin typeface="Montserrat" panose="020B0604020202020204" charset="0"/>
                </a:endParaRPr>
              </a:p>
            </p:txBody>
          </p:sp>
        </p:grpSp>
        <p:sp>
          <p:nvSpPr>
            <p:cNvPr id="31" name="Freeform 31"/>
            <p:cNvSpPr/>
            <p:nvPr/>
          </p:nvSpPr>
          <p:spPr>
            <a:xfrm>
              <a:off x="1351143" y="3351355"/>
              <a:ext cx="362640" cy="407878"/>
            </a:xfrm>
            <a:custGeom>
              <a:avLst/>
              <a:gdLst/>
              <a:ahLst/>
              <a:cxnLst/>
              <a:rect l="l" t="t" r="r" b="b"/>
              <a:pathLst>
                <a:path w="725280" h="815755">
                  <a:moveTo>
                    <a:pt x="0" y="0"/>
                  </a:moveTo>
                  <a:lnTo>
                    <a:pt x="725280" y="0"/>
                  </a:lnTo>
                  <a:lnTo>
                    <a:pt x="725280" y="815754"/>
                  </a:lnTo>
                  <a:lnTo>
                    <a:pt x="0" y="81575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32" name="TextBox 32"/>
            <p:cNvSpPr txBox="1"/>
            <p:nvPr/>
          </p:nvSpPr>
          <p:spPr>
            <a:xfrm>
              <a:off x="2784548" y="4111723"/>
              <a:ext cx="1557839" cy="500137"/>
            </a:xfrm>
            <a:prstGeom prst="rect">
              <a:avLst/>
            </a:prstGeom>
          </p:spPr>
          <p:txBody>
            <a:bodyPr lIns="0" tIns="0" rIns="0" bIns="0" rtlCol="0" anchor="t">
              <a:spAutoFit/>
            </a:bodyPr>
            <a:lstStyle/>
            <a:p>
              <a:pPr algn="ctr">
                <a:lnSpc>
                  <a:spcPts val="1259"/>
                </a:lnSpc>
              </a:pPr>
              <a:r>
                <a:rPr lang="es-BO" sz="1200" b="1" dirty="0">
                  <a:solidFill>
                    <a:srgbClr val="FFFFFF"/>
                  </a:solidFill>
                  <a:latin typeface="Montserrat" panose="020B0604020202020204" charset="0"/>
                  <a:ea typeface="Canva Sans Bold"/>
                  <a:cs typeface="Canva Sans Bold"/>
                  <a:sym typeface="Canva Sans Bold"/>
                </a:rPr>
                <a:t>TRANSFORMACIÓN PRODUCTIVA Y TECNOLÓGICA </a:t>
              </a:r>
            </a:p>
          </p:txBody>
        </p:sp>
        <p:sp>
          <p:nvSpPr>
            <p:cNvPr id="33" name="TextBox 33"/>
            <p:cNvSpPr txBox="1"/>
            <p:nvPr/>
          </p:nvSpPr>
          <p:spPr>
            <a:xfrm>
              <a:off x="6850289" y="4151881"/>
              <a:ext cx="1557839" cy="461665"/>
            </a:xfrm>
            <a:prstGeom prst="rect">
              <a:avLst/>
            </a:prstGeom>
          </p:spPr>
          <p:txBody>
            <a:bodyPr lIns="0" tIns="0" rIns="0" bIns="0" rtlCol="0" anchor="t">
              <a:spAutoFit/>
            </a:bodyPr>
            <a:lstStyle/>
            <a:p>
              <a:pPr algn="ctr">
                <a:lnSpc>
                  <a:spcPts val="1763"/>
                </a:lnSpc>
                <a:spcBef>
                  <a:spcPct val="0"/>
                </a:spcBef>
              </a:pPr>
              <a:r>
                <a:rPr lang="es-BO" sz="1259" b="1" dirty="0">
                  <a:solidFill>
                    <a:srgbClr val="FFFFFF"/>
                  </a:solidFill>
                  <a:latin typeface="Montserrat" panose="020B0604020202020204" charset="0"/>
                  <a:ea typeface="Canva Sans Bold"/>
                  <a:cs typeface="Canva Sans Bold"/>
                  <a:sym typeface="Canva Sans Bold"/>
                </a:rPr>
                <a:t>ACCESO A FINANCIAMIENTO</a:t>
              </a:r>
            </a:p>
          </p:txBody>
        </p:sp>
        <p:sp>
          <p:nvSpPr>
            <p:cNvPr id="34" name="TextBox 34"/>
            <p:cNvSpPr txBox="1"/>
            <p:nvPr/>
          </p:nvSpPr>
          <p:spPr>
            <a:xfrm>
              <a:off x="2698658" y="4677108"/>
              <a:ext cx="1720095" cy="1125108"/>
            </a:xfrm>
            <a:prstGeom prst="rect">
              <a:avLst/>
            </a:prstGeom>
          </p:spPr>
          <p:txBody>
            <a:bodyPr lIns="0" tIns="0" rIns="0" bIns="0" rtlCol="0" anchor="t">
              <a:spAutoFit/>
            </a:bodyPr>
            <a:lstStyle/>
            <a:p>
              <a:pPr algn="ctr">
                <a:lnSpc>
                  <a:spcPts val="1100"/>
                </a:lnSpc>
                <a:spcBef>
                  <a:spcPct val="0"/>
                </a:spcBef>
              </a:pPr>
              <a:r>
                <a:rPr lang="es-BO" sz="1000" dirty="0">
                  <a:solidFill>
                    <a:srgbClr val="FFFFFF"/>
                  </a:solidFill>
                  <a:latin typeface="Montserrat" panose="020B0604020202020204" charset="0"/>
                  <a:ea typeface="Canva Sans"/>
                  <a:cs typeface="Canva Sans"/>
                  <a:sym typeface="Canva Sans"/>
                </a:rPr>
                <a:t>Fortalecimiento de habilidades de gestión en MyPEs y unidades artesanales, con incorporación transversal de tecnología para impulsar su crecimiento y escalamiento empresarial. </a:t>
              </a:r>
            </a:p>
          </p:txBody>
        </p:sp>
        <p:sp>
          <p:nvSpPr>
            <p:cNvPr id="35" name="TextBox 35"/>
            <p:cNvSpPr txBox="1"/>
            <p:nvPr/>
          </p:nvSpPr>
          <p:spPr>
            <a:xfrm>
              <a:off x="6811921" y="4720797"/>
              <a:ext cx="1634576" cy="705321"/>
            </a:xfrm>
            <a:prstGeom prst="rect">
              <a:avLst/>
            </a:prstGeom>
          </p:spPr>
          <p:txBody>
            <a:bodyPr lIns="0" tIns="0" rIns="0" bIns="0" rtlCol="0" anchor="t">
              <a:spAutoFit/>
            </a:bodyPr>
            <a:lstStyle/>
            <a:p>
              <a:pPr algn="ctr">
                <a:lnSpc>
                  <a:spcPts val="1100"/>
                </a:lnSpc>
                <a:spcBef>
                  <a:spcPct val="0"/>
                </a:spcBef>
              </a:pPr>
              <a:r>
                <a:rPr lang="es-BO" sz="1000" dirty="0">
                  <a:solidFill>
                    <a:srgbClr val="FFFFFF"/>
                  </a:solidFill>
                  <a:latin typeface="Montserrat" panose="020B0604020202020204" charset="0"/>
                  <a:ea typeface="Canva Sans"/>
                  <a:cs typeface="Canva Sans"/>
                  <a:sym typeface="Canva Sans"/>
                </a:rPr>
                <a:t>Se promueve el acceso a fideicomisos para el crecimiento de micro, pequeñas empresas y unidades artesanales</a:t>
              </a:r>
            </a:p>
          </p:txBody>
        </p:sp>
        <p:sp>
          <p:nvSpPr>
            <p:cNvPr id="38" name="Freeform 38"/>
            <p:cNvSpPr/>
            <p:nvPr/>
          </p:nvSpPr>
          <p:spPr>
            <a:xfrm>
              <a:off x="5387358" y="3404684"/>
              <a:ext cx="418338" cy="365856"/>
            </a:xfrm>
            <a:custGeom>
              <a:avLst/>
              <a:gdLst/>
              <a:ahLst/>
              <a:cxnLst/>
              <a:rect l="l" t="t" r="r" b="b"/>
              <a:pathLst>
                <a:path w="836675" h="731711">
                  <a:moveTo>
                    <a:pt x="0" y="0"/>
                  </a:moveTo>
                  <a:lnTo>
                    <a:pt x="836675" y="0"/>
                  </a:lnTo>
                  <a:lnTo>
                    <a:pt x="836675" y="731710"/>
                  </a:lnTo>
                  <a:lnTo>
                    <a:pt x="0" y="73171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39" name="Freeform 39"/>
            <p:cNvSpPr/>
            <p:nvPr/>
          </p:nvSpPr>
          <p:spPr>
            <a:xfrm>
              <a:off x="3326631" y="3306015"/>
              <a:ext cx="464525" cy="464525"/>
            </a:xfrm>
            <a:custGeom>
              <a:avLst/>
              <a:gdLst/>
              <a:ahLst/>
              <a:cxnLst/>
              <a:rect l="l" t="t" r="r" b="b"/>
              <a:pathLst>
                <a:path w="929050" h="929050">
                  <a:moveTo>
                    <a:pt x="0" y="0"/>
                  </a:moveTo>
                  <a:lnTo>
                    <a:pt x="929049" y="0"/>
                  </a:lnTo>
                  <a:lnTo>
                    <a:pt x="929049" y="929049"/>
                  </a:lnTo>
                  <a:lnTo>
                    <a:pt x="0" y="92904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40" name="Freeform 40"/>
            <p:cNvSpPr/>
            <p:nvPr/>
          </p:nvSpPr>
          <p:spPr>
            <a:xfrm>
              <a:off x="7314342" y="3411286"/>
              <a:ext cx="629734" cy="352651"/>
            </a:xfrm>
            <a:custGeom>
              <a:avLst/>
              <a:gdLst/>
              <a:ahLst/>
              <a:cxnLst/>
              <a:rect l="l" t="t" r="r" b="b"/>
              <a:pathLst>
                <a:path w="1259468" h="705302">
                  <a:moveTo>
                    <a:pt x="0" y="0"/>
                  </a:moveTo>
                  <a:lnTo>
                    <a:pt x="1259468" y="0"/>
                  </a:lnTo>
                  <a:lnTo>
                    <a:pt x="1259468" y="705302"/>
                  </a:lnTo>
                  <a:lnTo>
                    <a:pt x="0" y="70530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grpSp>
      <p:sp>
        <p:nvSpPr>
          <p:cNvPr id="41" name="TextBox 34">
            <a:extLst>
              <a:ext uri="{FF2B5EF4-FFF2-40B4-BE49-F238E27FC236}">
                <a16:creationId xmlns:a16="http://schemas.microsoft.com/office/drawing/2014/main" id="{CA115A79-BBCF-3971-6E42-0CE0FE69E88D}"/>
              </a:ext>
            </a:extLst>
          </p:cNvPr>
          <p:cNvSpPr txBox="1"/>
          <p:nvPr/>
        </p:nvSpPr>
        <p:spPr>
          <a:xfrm>
            <a:off x="1501891" y="2060940"/>
            <a:ext cx="6385831" cy="423193"/>
          </a:xfrm>
          <a:prstGeom prst="rect">
            <a:avLst/>
          </a:prstGeom>
        </p:spPr>
        <p:txBody>
          <a:bodyPr wrap="square" lIns="0" tIns="0" rIns="0" bIns="0" rtlCol="0" anchor="t">
            <a:spAutoFit/>
          </a:bodyPr>
          <a:lstStyle/>
          <a:p>
            <a:pPr algn="ctr">
              <a:lnSpc>
                <a:spcPts val="1100"/>
              </a:lnSpc>
              <a:spcBef>
                <a:spcPct val="0"/>
              </a:spcBef>
            </a:pPr>
            <a:r>
              <a:rPr lang="es-BO" sz="2200" dirty="0">
                <a:latin typeface="Montserrat" panose="020B0604020202020204" charset="0"/>
                <a:ea typeface="Canva Sans"/>
                <a:cs typeface="Canva Sans"/>
                <a:sym typeface="Canva Sans"/>
              </a:rPr>
              <a:t>Innovación + Tecnología + Integración =</a:t>
            </a:r>
          </a:p>
          <a:p>
            <a:pPr algn="ctr">
              <a:lnSpc>
                <a:spcPts val="1100"/>
              </a:lnSpc>
              <a:spcBef>
                <a:spcPct val="0"/>
              </a:spcBef>
            </a:pPr>
            <a:endParaRPr lang="es-BO" sz="2200" dirty="0">
              <a:latin typeface="Montserrat" panose="020B0604020202020204" charset="0"/>
              <a:ea typeface="Canva Sans"/>
              <a:cs typeface="Canva Sans"/>
              <a:sym typeface="Canva Sans"/>
            </a:endParaRPr>
          </a:p>
          <a:p>
            <a:pPr algn="ctr">
              <a:lnSpc>
                <a:spcPts val="1100"/>
              </a:lnSpc>
              <a:spcBef>
                <a:spcPct val="0"/>
              </a:spcBef>
            </a:pPr>
            <a:r>
              <a:rPr lang="es-BO" sz="2200" dirty="0">
                <a:latin typeface="Montserrat" panose="020B0604020202020204" charset="0"/>
                <a:ea typeface="Canva Sans"/>
                <a:cs typeface="Canva Sans"/>
                <a:sym typeface="Canva Sans"/>
              </a:rPr>
              <a:t> </a:t>
            </a:r>
            <a:r>
              <a:rPr lang="es-BO" sz="2200" dirty="0" err="1">
                <a:latin typeface="Montserrat" panose="020B0604020202020204" charset="0"/>
                <a:ea typeface="Canva Sans"/>
                <a:cs typeface="Canva Sans"/>
                <a:sym typeface="Canva Sans"/>
              </a:rPr>
              <a:t>MyPEs</a:t>
            </a:r>
            <a:r>
              <a:rPr lang="es-BO" sz="2200" dirty="0">
                <a:latin typeface="Montserrat" panose="020B0604020202020204" charset="0"/>
                <a:ea typeface="Canva Sans"/>
                <a:cs typeface="Canva Sans"/>
                <a:sym typeface="Canva Sans"/>
              </a:rPr>
              <a:t> y Artesanos hacia el mundo </a:t>
            </a:r>
          </a:p>
        </p:txBody>
      </p:sp>
    </p:spTree>
    <p:extLst>
      <p:ext uri="{BB962C8B-B14F-4D97-AF65-F5344CB8AC3E}">
        <p14:creationId xmlns:p14="http://schemas.microsoft.com/office/powerpoint/2010/main" val="1444659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C67C5-EF23-E221-5996-42208532C1F7}"/>
            </a:ext>
          </a:extLst>
        </p:cNvPr>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76225B87-5BE2-525B-96E0-9A30F16A1A49}"/>
              </a:ext>
            </a:extLst>
          </p:cNvPr>
          <p:cNvSpPr txBox="1">
            <a:spLocks/>
          </p:cNvSpPr>
          <p:nvPr/>
        </p:nvSpPr>
        <p:spPr>
          <a:xfrm>
            <a:off x="861284" y="1356343"/>
            <a:ext cx="7414970" cy="50995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spcBef>
                <a:spcPts val="750"/>
              </a:spcBef>
              <a:buNone/>
            </a:pPr>
            <a:r>
              <a:rPr lang="es-MX" sz="2100" b="1" dirty="0">
                <a:solidFill>
                  <a:srgbClr val="FFC000">
                    <a:lumMod val="75000"/>
                  </a:srgbClr>
                </a:solidFill>
                <a:latin typeface="Calibri" panose="020F0502020204030204"/>
              </a:rPr>
              <a:t>GESTIÓN DE LA DIRECCIÓN GENERAL DE DESARROLLO </a:t>
            </a:r>
            <a:r>
              <a:rPr lang="es-MX" sz="2100" b="1" dirty="0" err="1">
                <a:solidFill>
                  <a:srgbClr val="FFC000">
                    <a:lumMod val="75000"/>
                  </a:srgbClr>
                </a:solidFill>
                <a:latin typeface="Calibri" panose="020F0502020204030204"/>
              </a:rPr>
              <a:t>MyPES</a:t>
            </a:r>
            <a:endParaRPr lang="es-ES" sz="2100" b="1" i="1" dirty="0">
              <a:solidFill>
                <a:srgbClr val="FFC000">
                  <a:lumMod val="75000"/>
                </a:srgbClr>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4" name="Marcador de contenido 2">
            <a:extLst>
              <a:ext uri="{FF2B5EF4-FFF2-40B4-BE49-F238E27FC236}">
                <a16:creationId xmlns:a16="http://schemas.microsoft.com/office/drawing/2014/main" id="{E7D30051-E481-C9A2-51E2-04244CC7CF65}"/>
              </a:ext>
            </a:extLst>
          </p:cNvPr>
          <p:cNvSpPr txBox="1">
            <a:spLocks/>
          </p:cNvSpPr>
          <p:nvPr/>
        </p:nvSpPr>
        <p:spPr>
          <a:xfrm>
            <a:off x="3523344" y="1638807"/>
            <a:ext cx="2097312" cy="393756"/>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spcBef>
                <a:spcPts val="750"/>
              </a:spcBef>
              <a:buNone/>
            </a:pPr>
            <a:r>
              <a:rPr lang="es-MX" sz="1500" b="1" dirty="0">
                <a:solidFill>
                  <a:srgbClr val="FFC000">
                    <a:lumMod val="75000"/>
                  </a:srgbClr>
                </a:solidFill>
                <a:latin typeface="Calibri" panose="020F0502020204030204"/>
              </a:rPr>
              <a:t>RESULTADOS 2026</a:t>
            </a:r>
          </a:p>
        </p:txBody>
      </p:sp>
      <p:grpSp>
        <p:nvGrpSpPr>
          <p:cNvPr id="15" name="Grupo 14">
            <a:extLst>
              <a:ext uri="{FF2B5EF4-FFF2-40B4-BE49-F238E27FC236}">
                <a16:creationId xmlns:a16="http://schemas.microsoft.com/office/drawing/2014/main" id="{1D7260B1-89D5-A344-AC6D-DCA40702E030}"/>
              </a:ext>
            </a:extLst>
          </p:cNvPr>
          <p:cNvGrpSpPr/>
          <p:nvPr/>
        </p:nvGrpSpPr>
        <p:grpSpPr>
          <a:xfrm>
            <a:off x="822859" y="2148760"/>
            <a:ext cx="7718118" cy="4023381"/>
            <a:chOff x="304506" y="1847140"/>
            <a:chExt cx="8837868" cy="4031163"/>
          </a:xfrm>
        </p:grpSpPr>
        <p:grpSp>
          <p:nvGrpSpPr>
            <p:cNvPr id="28" name="Grupo 27">
              <a:extLst>
                <a:ext uri="{FF2B5EF4-FFF2-40B4-BE49-F238E27FC236}">
                  <a16:creationId xmlns:a16="http://schemas.microsoft.com/office/drawing/2014/main" id="{99B06B66-45C9-19C9-4BEA-7C3BE2F119DB}"/>
                </a:ext>
              </a:extLst>
            </p:cNvPr>
            <p:cNvGrpSpPr/>
            <p:nvPr/>
          </p:nvGrpSpPr>
          <p:grpSpPr>
            <a:xfrm>
              <a:off x="304506" y="1847140"/>
              <a:ext cx="8540976" cy="747513"/>
              <a:chOff x="444483" y="1425497"/>
              <a:chExt cx="11747517" cy="1124675"/>
            </a:xfrm>
            <a:solidFill>
              <a:schemeClr val="bg1">
                <a:lumMod val="50000"/>
              </a:schemeClr>
            </a:solidFill>
          </p:grpSpPr>
          <p:sp>
            <p:nvSpPr>
              <p:cNvPr id="14" name="Flecha: a la derecha 13">
                <a:extLst>
                  <a:ext uri="{FF2B5EF4-FFF2-40B4-BE49-F238E27FC236}">
                    <a16:creationId xmlns:a16="http://schemas.microsoft.com/office/drawing/2014/main" id="{FAA39B29-D3ED-E939-7C35-FC247889F8C0}"/>
                  </a:ext>
                </a:extLst>
              </p:cNvPr>
              <p:cNvSpPr/>
              <p:nvPr/>
            </p:nvSpPr>
            <p:spPr>
              <a:xfrm>
                <a:off x="444483" y="1425497"/>
                <a:ext cx="11747517" cy="1124675"/>
              </a:xfrm>
              <a:prstGeom prst="rightArrow">
                <a:avLst>
                  <a:gd name="adj1" fmla="val 62790"/>
                  <a:gd name="adj2" fmla="val 50000"/>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s-BO" sz="1350">
                  <a:solidFill>
                    <a:prstClr val="white"/>
                  </a:solidFill>
                  <a:latin typeface="Calibri" panose="020F0502020204030204"/>
                </a:endParaRPr>
              </a:p>
            </p:txBody>
          </p:sp>
          <p:grpSp>
            <p:nvGrpSpPr>
              <p:cNvPr id="27" name="Grupo 26">
                <a:extLst>
                  <a:ext uri="{FF2B5EF4-FFF2-40B4-BE49-F238E27FC236}">
                    <a16:creationId xmlns:a16="http://schemas.microsoft.com/office/drawing/2014/main" id="{1810A547-1642-EE08-43A2-4E9718627AF2}"/>
                  </a:ext>
                </a:extLst>
              </p:cNvPr>
              <p:cNvGrpSpPr/>
              <p:nvPr/>
            </p:nvGrpSpPr>
            <p:grpSpPr>
              <a:xfrm>
                <a:off x="2100053" y="2324677"/>
                <a:ext cx="8361006" cy="193975"/>
                <a:chOff x="2100053" y="2324677"/>
                <a:chExt cx="8361006" cy="193975"/>
              </a:xfrm>
              <a:grpFill/>
            </p:grpSpPr>
            <p:sp>
              <p:nvSpPr>
                <p:cNvPr id="16" name="Elipse 15">
                  <a:extLst>
                    <a:ext uri="{FF2B5EF4-FFF2-40B4-BE49-F238E27FC236}">
                      <a16:creationId xmlns:a16="http://schemas.microsoft.com/office/drawing/2014/main" id="{DB31777A-3ECC-3C43-BDA9-6DCBBA33A9A8}"/>
                    </a:ext>
                  </a:extLst>
                </p:cNvPr>
                <p:cNvSpPr/>
                <p:nvPr/>
              </p:nvSpPr>
              <p:spPr>
                <a:xfrm>
                  <a:off x="2100053"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s-BO" sz="1350">
                    <a:solidFill>
                      <a:prstClr val="white"/>
                    </a:solidFill>
                    <a:latin typeface="Calibri" panose="020F0502020204030204"/>
                  </a:endParaRPr>
                </a:p>
              </p:txBody>
            </p:sp>
            <p:sp>
              <p:nvSpPr>
                <p:cNvPr id="18" name="Elipse 17">
                  <a:extLst>
                    <a:ext uri="{FF2B5EF4-FFF2-40B4-BE49-F238E27FC236}">
                      <a16:creationId xmlns:a16="http://schemas.microsoft.com/office/drawing/2014/main" id="{F873753F-785B-AF50-CDE0-077F27D065CD}"/>
                    </a:ext>
                  </a:extLst>
                </p:cNvPr>
                <p:cNvSpPr/>
                <p:nvPr/>
              </p:nvSpPr>
              <p:spPr>
                <a:xfrm>
                  <a:off x="6683514"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s-BO" sz="1350">
                    <a:solidFill>
                      <a:prstClr val="white"/>
                    </a:solidFill>
                    <a:latin typeface="Calibri" panose="020F0502020204030204"/>
                  </a:endParaRPr>
                </a:p>
              </p:txBody>
            </p:sp>
            <p:sp>
              <p:nvSpPr>
                <p:cNvPr id="20" name="Elipse 19">
                  <a:extLst>
                    <a:ext uri="{FF2B5EF4-FFF2-40B4-BE49-F238E27FC236}">
                      <a16:creationId xmlns:a16="http://schemas.microsoft.com/office/drawing/2014/main" id="{9FFC81CC-7D1C-87CB-AFA5-B781EBDEA373}"/>
                    </a:ext>
                  </a:extLst>
                </p:cNvPr>
                <p:cNvSpPr/>
                <p:nvPr/>
              </p:nvSpPr>
              <p:spPr>
                <a:xfrm>
                  <a:off x="10256872"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s-BO" sz="1350">
                    <a:solidFill>
                      <a:prstClr val="white"/>
                    </a:solidFill>
                    <a:latin typeface="Calibri" panose="020F0502020204030204"/>
                  </a:endParaRPr>
                </a:p>
              </p:txBody>
            </p:sp>
          </p:grpSp>
        </p:grpSp>
        <p:sp>
          <p:nvSpPr>
            <p:cNvPr id="5" name="CuadroTexto 4">
              <a:extLst>
                <a:ext uri="{FF2B5EF4-FFF2-40B4-BE49-F238E27FC236}">
                  <a16:creationId xmlns:a16="http://schemas.microsoft.com/office/drawing/2014/main" id="{ECC4B0D2-6942-CD4F-AE2B-9D11A9D170A0}"/>
                </a:ext>
              </a:extLst>
            </p:cNvPr>
            <p:cNvSpPr txBox="1"/>
            <p:nvPr/>
          </p:nvSpPr>
          <p:spPr>
            <a:xfrm>
              <a:off x="5800383" y="3289797"/>
              <a:ext cx="3341991" cy="276999"/>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defTabSz="342900"/>
              <a:r>
                <a:rPr lang="es-MX" sz="1200" dirty="0">
                  <a:solidFill>
                    <a:prstClr val="white"/>
                  </a:solidFill>
                </a:rPr>
                <a:t>PRINCIPALES COMPETENCIAS:</a:t>
              </a:r>
            </a:p>
          </p:txBody>
        </p:sp>
        <p:sp>
          <p:nvSpPr>
            <p:cNvPr id="6" name="Rectángulo: esquinas redondeadas 5">
              <a:extLst>
                <a:ext uri="{FF2B5EF4-FFF2-40B4-BE49-F238E27FC236}">
                  <a16:creationId xmlns:a16="http://schemas.microsoft.com/office/drawing/2014/main" id="{2BBFE8C7-2EEC-6ADF-B413-737CB490D4A7}"/>
                </a:ext>
              </a:extLst>
            </p:cNvPr>
            <p:cNvSpPr/>
            <p:nvPr/>
          </p:nvSpPr>
          <p:spPr>
            <a:xfrm>
              <a:off x="374082" y="2649735"/>
              <a:ext cx="2534691" cy="702033"/>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MX" sz="1200" b="1" dirty="0">
                  <a:solidFill>
                    <a:prstClr val="black"/>
                  </a:solidFill>
                  <a:latin typeface="Calibri" panose="020F0502020204030204"/>
                </a:rPr>
                <a:t>Acceso al Financiamiento</a:t>
              </a:r>
              <a:endParaRPr lang="es-MX" sz="1200" dirty="0">
                <a:solidFill>
                  <a:prstClr val="black"/>
                </a:solidFill>
                <a:latin typeface="Calibri" panose="020F0502020204030204"/>
              </a:endParaRPr>
            </a:p>
          </p:txBody>
        </p:sp>
        <p:sp>
          <p:nvSpPr>
            <p:cNvPr id="7" name="Rectángulo: esquinas redondeadas 6">
              <a:extLst>
                <a:ext uri="{FF2B5EF4-FFF2-40B4-BE49-F238E27FC236}">
                  <a16:creationId xmlns:a16="http://schemas.microsoft.com/office/drawing/2014/main" id="{E38753F5-313D-0245-9ED6-E8B394B06594}"/>
                </a:ext>
              </a:extLst>
            </p:cNvPr>
            <p:cNvSpPr/>
            <p:nvPr/>
          </p:nvSpPr>
          <p:spPr>
            <a:xfrm>
              <a:off x="348506" y="3667635"/>
              <a:ext cx="2558898" cy="77185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MX" sz="1200" b="1" dirty="0">
                  <a:solidFill>
                    <a:prstClr val="black"/>
                  </a:solidFill>
                  <a:latin typeface="Calibri" panose="020F0502020204030204"/>
                </a:rPr>
                <a:t>Acceso y Promoción de Mercados</a:t>
              </a:r>
              <a:endParaRPr lang="es-MX" sz="1200" dirty="0">
                <a:solidFill>
                  <a:prstClr val="black"/>
                </a:solidFill>
                <a:latin typeface="Calibri" panose="020F0502020204030204"/>
              </a:endParaRPr>
            </a:p>
          </p:txBody>
        </p:sp>
        <p:sp>
          <p:nvSpPr>
            <p:cNvPr id="11" name="CuadroTexto 10">
              <a:extLst>
                <a:ext uri="{FF2B5EF4-FFF2-40B4-BE49-F238E27FC236}">
                  <a16:creationId xmlns:a16="http://schemas.microsoft.com/office/drawing/2014/main" id="{2F8F564C-AA16-85C4-9340-2191FD9ABFAC}"/>
                </a:ext>
              </a:extLst>
            </p:cNvPr>
            <p:cNvSpPr txBox="1"/>
            <p:nvPr/>
          </p:nvSpPr>
          <p:spPr>
            <a:xfrm>
              <a:off x="3196116" y="1963122"/>
              <a:ext cx="2829714" cy="461665"/>
            </a:xfrm>
            <a:prstGeom prst="rect">
              <a:avLst/>
            </a:prstGeom>
            <a:noFill/>
          </p:spPr>
          <p:txBody>
            <a:bodyPr wrap="square">
              <a:spAutoFit/>
            </a:bodyPr>
            <a:lstStyle/>
            <a:p>
              <a:pPr algn="ctr" defTabSz="342900"/>
              <a:r>
                <a:rPr lang="es-BO" sz="1200" b="1" dirty="0">
                  <a:solidFill>
                    <a:prstClr val="white"/>
                  </a:solidFill>
                  <a:latin typeface="Tahoma" panose="020B0604030504040204" pitchFamily="34" charset="0"/>
                  <a:ea typeface="Calibri" panose="020F0502020204030204" pitchFamily="34" charset="0"/>
                </a:rPr>
                <a:t>ACCIONES REALIZADAS AL 1ER TRIMESTRE 2026</a:t>
              </a:r>
              <a:endParaRPr lang="es-BO" sz="1200" dirty="0">
                <a:solidFill>
                  <a:prstClr val="white"/>
                </a:solidFill>
                <a:latin typeface="Calibri" panose="020F0502020204030204"/>
              </a:endParaRPr>
            </a:p>
          </p:txBody>
        </p:sp>
        <p:sp>
          <p:nvSpPr>
            <p:cNvPr id="3" name="CuadroTexto 2">
              <a:extLst>
                <a:ext uri="{FF2B5EF4-FFF2-40B4-BE49-F238E27FC236}">
                  <a16:creationId xmlns:a16="http://schemas.microsoft.com/office/drawing/2014/main" id="{A92710CF-74D5-78A7-29CE-78CA7EF3D478}"/>
                </a:ext>
              </a:extLst>
            </p:cNvPr>
            <p:cNvSpPr txBox="1"/>
            <p:nvPr/>
          </p:nvSpPr>
          <p:spPr>
            <a:xfrm>
              <a:off x="6284966" y="1974777"/>
              <a:ext cx="2368413"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defTabSz="342900"/>
              <a:r>
                <a:rPr lang="es-BO" sz="1200" dirty="0">
                  <a:solidFill>
                    <a:prstClr val="white"/>
                  </a:solidFill>
                </a:rPr>
                <a:t>ACCIONES POR REALIZAR 2026</a:t>
              </a:r>
            </a:p>
          </p:txBody>
        </p:sp>
        <p:cxnSp>
          <p:nvCxnSpPr>
            <p:cNvPr id="19" name="Conector recto 18">
              <a:extLst>
                <a:ext uri="{FF2B5EF4-FFF2-40B4-BE49-F238E27FC236}">
                  <a16:creationId xmlns:a16="http://schemas.microsoft.com/office/drawing/2014/main" id="{1B005F8A-7370-F851-B4C3-5B3CEE940800}"/>
                </a:ext>
              </a:extLst>
            </p:cNvPr>
            <p:cNvCxnSpPr>
              <a:cxnSpLocks/>
            </p:cNvCxnSpPr>
            <p:nvPr/>
          </p:nvCxnSpPr>
          <p:spPr>
            <a:xfrm>
              <a:off x="3052444" y="2409380"/>
              <a:ext cx="0" cy="3453539"/>
            </a:xfrm>
            <a:prstGeom prst="line">
              <a:avLst/>
            </a:prstGeom>
            <a:ln w="28575">
              <a:solidFill>
                <a:schemeClr val="accent2">
                  <a:lumMod val="50000"/>
                </a:schemeClr>
              </a:solidFill>
              <a:prstDash val="dash"/>
            </a:ln>
          </p:spPr>
          <p:style>
            <a:lnRef idx="1">
              <a:schemeClr val="accent2"/>
            </a:lnRef>
            <a:fillRef idx="0">
              <a:schemeClr val="accent2"/>
            </a:fillRef>
            <a:effectRef idx="0">
              <a:schemeClr val="accent2"/>
            </a:effectRef>
            <a:fontRef idx="minor">
              <a:schemeClr val="tx1"/>
            </a:fontRef>
          </p:style>
        </p:cxnSp>
        <p:sp>
          <p:nvSpPr>
            <p:cNvPr id="22" name="Rectángulo: esquinas redondeadas 21">
              <a:extLst>
                <a:ext uri="{FF2B5EF4-FFF2-40B4-BE49-F238E27FC236}">
                  <a16:creationId xmlns:a16="http://schemas.microsoft.com/office/drawing/2014/main" id="{388B6900-A06D-CE92-2A55-7018E9C99415}"/>
                </a:ext>
              </a:extLst>
            </p:cNvPr>
            <p:cNvSpPr/>
            <p:nvPr/>
          </p:nvSpPr>
          <p:spPr>
            <a:xfrm>
              <a:off x="6167120" y="2579917"/>
              <a:ext cx="2771066" cy="73750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ES" sz="1200" dirty="0">
                  <a:solidFill>
                    <a:prstClr val="black"/>
                  </a:solidFill>
                  <a:latin typeface="Calibri" panose="020F0502020204030204"/>
                </a:rPr>
                <a:t>• </a:t>
              </a:r>
              <a:r>
                <a:rPr lang="es-MX" sz="1200" dirty="0">
                  <a:solidFill>
                    <a:prstClr val="black"/>
                  </a:solidFill>
                  <a:latin typeface="Calibri" panose="020F0502020204030204"/>
                </a:rPr>
                <a:t> Colocación de 1</a:t>
              </a:r>
              <a:r>
                <a:rPr lang="es-ES" sz="1200" dirty="0">
                  <a:solidFill>
                    <a:prstClr val="black"/>
                  </a:solidFill>
                  <a:latin typeface="Calibri" panose="020F0502020204030204"/>
                </a:rPr>
                <a:t>.167 créditos en financiamiento unidades productivas por un importe de Bs. 266.563.323,69</a:t>
              </a:r>
            </a:p>
          </p:txBody>
        </p:sp>
        <p:sp>
          <p:nvSpPr>
            <p:cNvPr id="23" name="Rectángulo: esquinas redondeadas 22">
              <a:extLst>
                <a:ext uri="{FF2B5EF4-FFF2-40B4-BE49-F238E27FC236}">
                  <a16:creationId xmlns:a16="http://schemas.microsoft.com/office/drawing/2014/main" id="{543701A1-54E0-276F-24D9-F61DF6362566}"/>
                </a:ext>
              </a:extLst>
            </p:cNvPr>
            <p:cNvSpPr/>
            <p:nvPr/>
          </p:nvSpPr>
          <p:spPr>
            <a:xfrm>
              <a:off x="6308641" y="4578058"/>
              <a:ext cx="2629545" cy="80230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BO" sz="1200" dirty="0">
                  <a:solidFill>
                    <a:prstClr val="black"/>
                  </a:solidFill>
                  <a:latin typeface="Calibri" panose="020F0502020204030204"/>
                </a:rPr>
                <a:t>• Realizar 7 Talleres de Capacitación para fortalecer a 350 unidades productivas.</a:t>
              </a:r>
              <a:endParaRPr lang="es-MX" sz="1200" dirty="0">
                <a:solidFill>
                  <a:prstClr val="black"/>
                </a:solidFill>
                <a:latin typeface="Calibri" panose="020F0502020204030204"/>
              </a:endParaRPr>
            </a:p>
          </p:txBody>
        </p:sp>
        <p:sp>
          <p:nvSpPr>
            <p:cNvPr id="12" name="Rectángulo: esquinas redondeadas 11">
              <a:extLst>
                <a:ext uri="{FF2B5EF4-FFF2-40B4-BE49-F238E27FC236}">
                  <a16:creationId xmlns:a16="http://schemas.microsoft.com/office/drawing/2014/main" id="{C6067AEA-0F66-5117-6EF4-93B347ED3A89}"/>
                </a:ext>
              </a:extLst>
            </p:cNvPr>
            <p:cNvSpPr/>
            <p:nvPr/>
          </p:nvSpPr>
          <p:spPr>
            <a:xfrm>
              <a:off x="3329525" y="2615391"/>
              <a:ext cx="2560515" cy="702033"/>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ES" sz="1050" dirty="0">
                  <a:solidFill>
                    <a:prstClr val="black"/>
                  </a:solidFill>
                  <a:latin typeface="Calibri" panose="020F0502020204030204"/>
                </a:rPr>
                <a:t>•</a:t>
              </a:r>
              <a:r>
                <a:rPr lang="es-ES" sz="1200" dirty="0">
                  <a:solidFill>
                    <a:prstClr val="black"/>
                  </a:solidFill>
                  <a:latin typeface="Calibri" panose="020F0502020204030204"/>
                </a:rPr>
                <a:t>Colocación de 323 créditos en financiamiento por BS 33.436.676,31. </a:t>
              </a:r>
            </a:p>
          </p:txBody>
        </p:sp>
        <p:sp>
          <p:nvSpPr>
            <p:cNvPr id="13" name="Rectángulo: esquinas redondeadas 12">
              <a:extLst>
                <a:ext uri="{FF2B5EF4-FFF2-40B4-BE49-F238E27FC236}">
                  <a16:creationId xmlns:a16="http://schemas.microsoft.com/office/drawing/2014/main" id="{F367D8CA-0AE9-E3FE-CC8F-43316FB4F016}"/>
                </a:ext>
              </a:extLst>
            </p:cNvPr>
            <p:cNvSpPr/>
            <p:nvPr/>
          </p:nvSpPr>
          <p:spPr>
            <a:xfrm>
              <a:off x="3329525" y="3597146"/>
              <a:ext cx="2560515" cy="782265"/>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ES" sz="1200" dirty="0">
                  <a:solidFill>
                    <a:prstClr val="black"/>
                  </a:solidFill>
                  <a:latin typeface="Calibri" panose="020F0502020204030204"/>
                </a:rPr>
                <a:t>• Realización de 11 ferias multisectoriales promocionando a 322 unidades productivas.</a:t>
              </a:r>
            </a:p>
          </p:txBody>
        </p:sp>
        <p:cxnSp>
          <p:nvCxnSpPr>
            <p:cNvPr id="26" name="Conector recto 25">
              <a:extLst>
                <a:ext uri="{FF2B5EF4-FFF2-40B4-BE49-F238E27FC236}">
                  <a16:creationId xmlns:a16="http://schemas.microsoft.com/office/drawing/2014/main" id="{E661CBF5-EAD4-426F-98BB-203FFA30F1A6}"/>
                </a:ext>
              </a:extLst>
            </p:cNvPr>
            <p:cNvCxnSpPr>
              <a:cxnSpLocks/>
            </p:cNvCxnSpPr>
            <p:nvPr/>
          </p:nvCxnSpPr>
          <p:spPr>
            <a:xfrm>
              <a:off x="6102825" y="2409380"/>
              <a:ext cx="0" cy="3468923"/>
            </a:xfrm>
            <a:prstGeom prst="line">
              <a:avLst/>
            </a:prstGeom>
            <a:ln w="28575">
              <a:solidFill>
                <a:schemeClr val="accent2">
                  <a:lumMod val="50000"/>
                </a:schemeClr>
              </a:solidFill>
              <a:prstDash val="dash"/>
            </a:ln>
          </p:spPr>
          <p:style>
            <a:lnRef idx="1">
              <a:schemeClr val="accent2"/>
            </a:lnRef>
            <a:fillRef idx="0">
              <a:schemeClr val="accent2"/>
            </a:fillRef>
            <a:effectRef idx="0">
              <a:schemeClr val="accent2"/>
            </a:effectRef>
            <a:fontRef idx="minor">
              <a:schemeClr val="tx1"/>
            </a:fontRef>
          </p:style>
        </p:cxnSp>
        <p:sp>
          <p:nvSpPr>
            <p:cNvPr id="2" name="Rectángulo: esquinas redondeadas 1">
              <a:extLst>
                <a:ext uri="{FF2B5EF4-FFF2-40B4-BE49-F238E27FC236}">
                  <a16:creationId xmlns:a16="http://schemas.microsoft.com/office/drawing/2014/main" id="{E53094B9-3F2A-584B-D64E-F3D9AF2D0754}"/>
                </a:ext>
              </a:extLst>
            </p:cNvPr>
            <p:cNvSpPr/>
            <p:nvPr/>
          </p:nvSpPr>
          <p:spPr>
            <a:xfrm>
              <a:off x="374082" y="4604200"/>
              <a:ext cx="2558898" cy="77185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MX" sz="1200" b="1" dirty="0">
                  <a:solidFill>
                    <a:prstClr val="black"/>
                  </a:solidFill>
                  <a:latin typeface="Calibri" panose="020F0502020204030204"/>
                </a:rPr>
                <a:t>Capacitación y Asistencia Técnica</a:t>
              </a:r>
              <a:endParaRPr lang="es-MX" sz="1200" dirty="0">
                <a:solidFill>
                  <a:prstClr val="black"/>
                </a:solidFill>
                <a:latin typeface="Calibri" panose="020F0502020204030204"/>
              </a:endParaRPr>
            </a:p>
          </p:txBody>
        </p:sp>
        <p:sp>
          <p:nvSpPr>
            <p:cNvPr id="10" name="Rectángulo: esquinas redondeadas 9">
              <a:extLst>
                <a:ext uri="{FF2B5EF4-FFF2-40B4-BE49-F238E27FC236}">
                  <a16:creationId xmlns:a16="http://schemas.microsoft.com/office/drawing/2014/main" id="{CD63A30D-A884-606F-B412-B09503552A05}"/>
                </a:ext>
              </a:extLst>
            </p:cNvPr>
            <p:cNvSpPr/>
            <p:nvPr/>
          </p:nvSpPr>
          <p:spPr>
            <a:xfrm>
              <a:off x="3360170" y="4578057"/>
              <a:ext cx="2560515" cy="782265"/>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ES" sz="1200" dirty="0">
                  <a:solidFill>
                    <a:prstClr val="black"/>
                  </a:solidFill>
                  <a:latin typeface="Calibri" panose="020F0502020204030204"/>
                </a:rPr>
                <a:t>• Realización de 5 Talleres de Capacitación, fortaleciendo en habilidades técnicas a 250 unidades productivas.</a:t>
              </a:r>
            </a:p>
          </p:txBody>
        </p:sp>
        <p:sp>
          <p:nvSpPr>
            <p:cNvPr id="17" name="Rectángulo: esquinas redondeadas 16">
              <a:extLst>
                <a:ext uri="{FF2B5EF4-FFF2-40B4-BE49-F238E27FC236}">
                  <a16:creationId xmlns:a16="http://schemas.microsoft.com/office/drawing/2014/main" id="{D9977D58-C536-B7A0-A707-EB10BCD77E17}"/>
                </a:ext>
              </a:extLst>
            </p:cNvPr>
            <p:cNvSpPr/>
            <p:nvPr/>
          </p:nvSpPr>
          <p:spPr>
            <a:xfrm>
              <a:off x="6270358" y="3579684"/>
              <a:ext cx="2629545" cy="80230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r>
                <a:rPr lang="es-BO" sz="1200" dirty="0">
                  <a:solidFill>
                    <a:prstClr val="black"/>
                  </a:solidFill>
                  <a:latin typeface="Calibri" panose="020F0502020204030204"/>
                </a:rPr>
                <a:t>• </a:t>
              </a:r>
              <a:r>
                <a:rPr lang="es-ES" sz="1200" dirty="0">
                  <a:solidFill>
                    <a:prstClr val="black"/>
                  </a:solidFill>
                  <a:latin typeface="Calibri" panose="020F0502020204030204"/>
                </a:rPr>
                <a:t>Realizar 44 ferias multisectoriales que promocionen a 1.320 unidades productivas. </a:t>
              </a:r>
              <a:r>
                <a:rPr lang="es-BO" sz="1200" dirty="0">
                  <a:solidFill>
                    <a:prstClr val="black"/>
                  </a:solidFill>
                  <a:latin typeface="Calibri" panose="020F0502020204030204"/>
                </a:rPr>
                <a:t>•</a:t>
              </a:r>
              <a:endParaRPr lang="es-MX" sz="1200" dirty="0">
                <a:solidFill>
                  <a:prstClr val="black"/>
                </a:solidFill>
                <a:latin typeface="Calibri" panose="020F0502020204030204"/>
              </a:endParaRPr>
            </a:p>
          </p:txBody>
        </p:sp>
      </p:grpSp>
    </p:spTree>
    <p:extLst>
      <p:ext uri="{BB962C8B-B14F-4D97-AF65-F5344CB8AC3E}">
        <p14:creationId xmlns:p14="http://schemas.microsoft.com/office/powerpoint/2010/main" val="3213095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49A5F694-7CF7-ED48-B89B-7EAF7DEC08EA}"/>
              </a:ext>
            </a:extLst>
          </p:cNvPr>
          <p:cNvGrpSpPr/>
          <p:nvPr/>
        </p:nvGrpSpPr>
        <p:grpSpPr>
          <a:xfrm>
            <a:off x="6015629" y="2971800"/>
            <a:ext cx="2351177" cy="2133600"/>
            <a:chOff x="6438900" y="2971800"/>
            <a:chExt cx="2351177" cy="2133600"/>
          </a:xfrm>
        </p:grpSpPr>
        <p:grpSp>
          <p:nvGrpSpPr>
            <p:cNvPr id="2" name="Group 2"/>
            <p:cNvGrpSpPr/>
            <p:nvPr/>
          </p:nvGrpSpPr>
          <p:grpSpPr>
            <a:xfrm>
              <a:off x="6438900" y="2971800"/>
              <a:ext cx="2351177" cy="2133600"/>
              <a:chOff x="0" y="0"/>
              <a:chExt cx="2116607" cy="1977101"/>
            </a:xfrm>
            <a:solidFill>
              <a:srgbClr val="779F44"/>
            </a:solidFill>
          </p:grpSpPr>
          <p:sp>
            <p:nvSpPr>
              <p:cNvPr id="3" name="Freeform 3"/>
              <p:cNvSpPr/>
              <p:nvPr/>
            </p:nvSpPr>
            <p:spPr>
              <a:xfrm>
                <a:off x="0" y="0"/>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grpFill/>
              <a:ln cap="rnd">
                <a:noFill/>
                <a:prstDash val="solid"/>
                <a:round/>
              </a:ln>
            </p:spPr>
            <p:txBody>
              <a:bodyPr/>
              <a:lstStyle/>
              <a:p>
                <a:endParaRPr lang="es-BO" sz="900" dirty="0">
                  <a:latin typeface="Montserrat" panose="020B0604020202020204" charset="0"/>
                </a:endParaRPr>
              </a:p>
            </p:txBody>
          </p:sp>
          <p:sp>
            <p:nvSpPr>
              <p:cNvPr id="4" name="TextBox 4"/>
              <p:cNvSpPr txBox="1"/>
              <p:nvPr/>
            </p:nvSpPr>
            <p:spPr>
              <a:xfrm>
                <a:off x="0" y="76200"/>
                <a:ext cx="2116607" cy="1900901"/>
              </a:xfrm>
              <a:prstGeom prst="rect">
                <a:avLst/>
              </a:prstGeom>
              <a:grpFill/>
            </p:spPr>
            <p:txBody>
              <a:bodyPr lIns="25400" tIns="25400" rIns="25400" bIns="25400" rtlCol="0" anchor="ctr"/>
              <a:lstStyle/>
              <a:p>
                <a:pPr algn="ctr">
                  <a:spcBef>
                    <a:spcPct val="0"/>
                  </a:spcBef>
                </a:pPr>
                <a:endParaRPr sz="900">
                  <a:latin typeface="Montserrat" panose="020B0604020202020204" charset="0"/>
                </a:endParaRPr>
              </a:p>
            </p:txBody>
          </p:sp>
        </p:grpSp>
        <p:sp>
          <p:nvSpPr>
            <p:cNvPr id="17" name="Freeform 17"/>
            <p:cNvSpPr/>
            <p:nvPr/>
          </p:nvSpPr>
          <p:spPr>
            <a:xfrm>
              <a:off x="7373005" y="3223609"/>
              <a:ext cx="482966" cy="526002"/>
            </a:xfrm>
            <a:custGeom>
              <a:avLst/>
              <a:gdLst/>
              <a:ahLst/>
              <a:cxnLst/>
              <a:rect l="l" t="t" r="r" b="b"/>
              <a:pathLst>
                <a:path w="965931" h="1052004">
                  <a:moveTo>
                    <a:pt x="0" y="0"/>
                  </a:moveTo>
                  <a:lnTo>
                    <a:pt x="965931" y="0"/>
                  </a:lnTo>
                  <a:lnTo>
                    <a:pt x="965931" y="1052004"/>
                  </a:lnTo>
                  <a:lnTo>
                    <a:pt x="0" y="105200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5" name="TextBox 25"/>
            <p:cNvSpPr txBox="1"/>
            <p:nvPr/>
          </p:nvSpPr>
          <p:spPr>
            <a:xfrm>
              <a:off x="6858000" y="4014319"/>
              <a:ext cx="1684333" cy="553998"/>
            </a:xfrm>
            <a:prstGeom prst="rect">
              <a:avLst/>
            </a:prstGeom>
          </p:spPr>
          <p:txBody>
            <a:bodyPr wrap="square" lIns="0" tIns="0" rIns="0" bIns="0" rtlCol="0" anchor="t">
              <a:spAutoFit/>
            </a:bodyPr>
            <a:lstStyle/>
            <a:p>
              <a:pPr algn="ctr">
                <a:spcBef>
                  <a:spcPct val="0"/>
                </a:spcBef>
              </a:pPr>
              <a:r>
                <a:rPr lang="en-US" sz="1200" b="1" spc="11" dirty="0">
                  <a:solidFill>
                    <a:schemeClr val="bg1"/>
                  </a:solidFill>
                  <a:latin typeface="Montserrat" panose="020B0604020202020204" charset="0"/>
                  <a:ea typeface="Montserrat Bold"/>
                  <a:cs typeface="Montserrat Bold"/>
                  <a:sym typeface="Montserrat Bold"/>
                </a:rPr>
                <a:t>LEY DE EMPRENDIMIENTO EMERGENTES </a:t>
              </a:r>
            </a:p>
          </p:txBody>
        </p:sp>
      </p:grpSp>
      <p:grpSp>
        <p:nvGrpSpPr>
          <p:cNvPr id="11" name="Grupo 10">
            <a:extLst>
              <a:ext uri="{FF2B5EF4-FFF2-40B4-BE49-F238E27FC236}">
                <a16:creationId xmlns:a16="http://schemas.microsoft.com/office/drawing/2014/main" id="{D27AD420-D5DB-0C43-AF19-DE375BACA235}"/>
              </a:ext>
            </a:extLst>
          </p:cNvPr>
          <p:cNvGrpSpPr/>
          <p:nvPr/>
        </p:nvGrpSpPr>
        <p:grpSpPr>
          <a:xfrm>
            <a:off x="3445224" y="2971800"/>
            <a:ext cx="2351177" cy="2127250"/>
            <a:chOff x="3733800" y="2971800"/>
            <a:chExt cx="2351177" cy="2127250"/>
          </a:xfrm>
        </p:grpSpPr>
        <p:grpSp>
          <p:nvGrpSpPr>
            <p:cNvPr id="5" name="Group 5"/>
            <p:cNvGrpSpPr/>
            <p:nvPr/>
          </p:nvGrpSpPr>
          <p:grpSpPr>
            <a:xfrm>
              <a:off x="3733800" y="2971800"/>
              <a:ext cx="2351177" cy="2127250"/>
              <a:chOff x="0" y="0"/>
              <a:chExt cx="2116607" cy="1977101"/>
            </a:xfrm>
            <a:solidFill>
              <a:srgbClr val="EDD246"/>
            </a:solidFill>
          </p:grpSpPr>
          <p:sp>
            <p:nvSpPr>
              <p:cNvPr id="6" name="Freeform 6"/>
              <p:cNvSpPr/>
              <p:nvPr/>
            </p:nvSpPr>
            <p:spPr>
              <a:xfrm>
                <a:off x="0" y="0"/>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grpFill/>
              <a:ln cap="rnd">
                <a:noFill/>
                <a:prstDash val="solid"/>
                <a:round/>
              </a:ln>
            </p:spPr>
          </p:sp>
          <p:sp>
            <p:nvSpPr>
              <p:cNvPr id="7" name="TextBox 7"/>
              <p:cNvSpPr txBox="1"/>
              <p:nvPr/>
            </p:nvSpPr>
            <p:spPr>
              <a:xfrm>
                <a:off x="0" y="76200"/>
                <a:ext cx="2116607" cy="1900901"/>
              </a:xfrm>
              <a:prstGeom prst="rect">
                <a:avLst/>
              </a:prstGeom>
              <a:grpFill/>
            </p:spPr>
            <p:txBody>
              <a:bodyPr lIns="25400" tIns="25400" rIns="25400" bIns="25400" rtlCol="0" anchor="ctr"/>
              <a:lstStyle/>
              <a:p>
                <a:pPr algn="ctr">
                  <a:spcBef>
                    <a:spcPct val="0"/>
                  </a:spcBef>
                </a:pPr>
                <a:endParaRPr sz="900">
                  <a:latin typeface="Montserrat" panose="020B0604020202020204" charset="0"/>
                </a:endParaRPr>
              </a:p>
            </p:txBody>
          </p:sp>
        </p:grpSp>
        <p:sp>
          <p:nvSpPr>
            <p:cNvPr id="14" name="Freeform 14"/>
            <p:cNvSpPr/>
            <p:nvPr/>
          </p:nvSpPr>
          <p:spPr>
            <a:xfrm>
              <a:off x="4537802" y="3149112"/>
              <a:ext cx="491398" cy="600499"/>
            </a:xfrm>
            <a:custGeom>
              <a:avLst/>
              <a:gdLst/>
              <a:ahLst/>
              <a:cxnLst/>
              <a:rect l="l" t="t" r="r" b="b"/>
              <a:pathLst>
                <a:path w="741550" h="929050">
                  <a:moveTo>
                    <a:pt x="0" y="0"/>
                  </a:moveTo>
                  <a:lnTo>
                    <a:pt x="741551" y="0"/>
                  </a:lnTo>
                  <a:lnTo>
                    <a:pt x="741551" y="929049"/>
                  </a:lnTo>
                  <a:lnTo>
                    <a:pt x="0" y="92904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6" name="TextBox 26"/>
            <p:cNvSpPr txBox="1"/>
            <p:nvPr/>
          </p:nvSpPr>
          <p:spPr>
            <a:xfrm>
              <a:off x="3956888" y="3988994"/>
              <a:ext cx="1905000" cy="738664"/>
            </a:xfrm>
            <a:prstGeom prst="rect">
              <a:avLst/>
            </a:prstGeom>
          </p:spPr>
          <p:txBody>
            <a:bodyPr wrap="square" lIns="0" tIns="0" rIns="0" bIns="0" rtlCol="0" anchor="t">
              <a:spAutoFit/>
            </a:bodyPr>
            <a:lstStyle/>
            <a:p>
              <a:pPr algn="ctr">
                <a:spcBef>
                  <a:spcPct val="0"/>
                </a:spcBef>
              </a:pPr>
              <a:r>
                <a:rPr lang="en-US" sz="1200" b="1" spc="11" dirty="0">
                  <a:solidFill>
                    <a:srgbClr val="FFFFFF"/>
                  </a:solidFill>
                  <a:latin typeface="Montserrat" panose="020B0604020202020204" charset="0"/>
                  <a:ea typeface="Montserrat Bold"/>
                  <a:cs typeface="Montserrat Bold"/>
                  <a:sym typeface="Montserrat Bold"/>
                </a:rPr>
                <a:t>COMISIÓN INTERINSTITUCIONAL PARA LA DINAMIZACIÓN DE MYPE´S </a:t>
              </a:r>
            </a:p>
          </p:txBody>
        </p:sp>
      </p:grpSp>
      <p:grpSp>
        <p:nvGrpSpPr>
          <p:cNvPr id="12" name="Grupo 11">
            <a:extLst>
              <a:ext uri="{FF2B5EF4-FFF2-40B4-BE49-F238E27FC236}">
                <a16:creationId xmlns:a16="http://schemas.microsoft.com/office/drawing/2014/main" id="{0A2E1659-2716-4944-9411-3FA863193B6F}"/>
              </a:ext>
            </a:extLst>
          </p:cNvPr>
          <p:cNvGrpSpPr/>
          <p:nvPr/>
        </p:nvGrpSpPr>
        <p:grpSpPr>
          <a:xfrm>
            <a:off x="874819" y="2978150"/>
            <a:ext cx="2351177" cy="2127250"/>
            <a:chOff x="874819" y="2978150"/>
            <a:chExt cx="2351177" cy="2127250"/>
          </a:xfrm>
        </p:grpSpPr>
        <p:grpSp>
          <p:nvGrpSpPr>
            <p:cNvPr id="8" name="Group 8"/>
            <p:cNvGrpSpPr/>
            <p:nvPr/>
          </p:nvGrpSpPr>
          <p:grpSpPr>
            <a:xfrm>
              <a:off x="874819" y="2978150"/>
              <a:ext cx="2351177" cy="2127250"/>
              <a:chOff x="0" y="0"/>
              <a:chExt cx="2116607" cy="1977101"/>
            </a:xfrm>
          </p:grpSpPr>
          <p:sp>
            <p:nvSpPr>
              <p:cNvPr id="9" name="Freeform 9"/>
              <p:cNvSpPr/>
              <p:nvPr/>
            </p:nvSpPr>
            <p:spPr>
              <a:xfrm>
                <a:off x="0" y="0"/>
                <a:ext cx="2116607" cy="1977101"/>
              </a:xfrm>
              <a:custGeom>
                <a:avLst/>
                <a:gdLst/>
                <a:ahLst/>
                <a:cxnLst/>
                <a:rect l="l" t="t" r="r" b="b"/>
                <a:pathLst>
                  <a:path w="2116607" h="1977101">
                    <a:moveTo>
                      <a:pt x="48769" y="0"/>
                    </a:moveTo>
                    <a:lnTo>
                      <a:pt x="2067838" y="0"/>
                    </a:lnTo>
                    <a:cubicBezTo>
                      <a:pt x="2080772" y="0"/>
                      <a:pt x="2093177" y="5138"/>
                      <a:pt x="2102323" y="14284"/>
                    </a:cubicBezTo>
                    <a:cubicBezTo>
                      <a:pt x="2111469" y="23430"/>
                      <a:pt x="2116607" y="35835"/>
                      <a:pt x="2116607" y="48769"/>
                    </a:cubicBezTo>
                    <a:lnTo>
                      <a:pt x="2116607" y="1928332"/>
                    </a:lnTo>
                    <a:cubicBezTo>
                      <a:pt x="2116607" y="1955267"/>
                      <a:pt x="2094772" y="1977101"/>
                      <a:pt x="2067838" y="1977101"/>
                    </a:cubicBezTo>
                    <a:lnTo>
                      <a:pt x="48769" y="1977101"/>
                    </a:lnTo>
                    <a:cubicBezTo>
                      <a:pt x="35835" y="1977101"/>
                      <a:pt x="23430" y="1971963"/>
                      <a:pt x="14284" y="1962817"/>
                    </a:cubicBezTo>
                    <a:cubicBezTo>
                      <a:pt x="5138" y="1953671"/>
                      <a:pt x="0" y="1941267"/>
                      <a:pt x="0" y="1928332"/>
                    </a:cubicBezTo>
                    <a:lnTo>
                      <a:pt x="0" y="48769"/>
                    </a:lnTo>
                    <a:cubicBezTo>
                      <a:pt x="0" y="21835"/>
                      <a:pt x="21835" y="0"/>
                      <a:pt x="48769" y="0"/>
                    </a:cubicBezTo>
                    <a:close/>
                  </a:path>
                </a:pathLst>
              </a:custGeom>
              <a:solidFill>
                <a:srgbClr val="FD5B51"/>
              </a:solidFill>
              <a:ln cap="rnd">
                <a:noFill/>
                <a:prstDash val="solid"/>
                <a:round/>
              </a:ln>
            </p:spPr>
          </p:sp>
          <p:sp>
            <p:nvSpPr>
              <p:cNvPr id="10" name="TextBox 10"/>
              <p:cNvSpPr txBox="1"/>
              <p:nvPr/>
            </p:nvSpPr>
            <p:spPr>
              <a:xfrm>
                <a:off x="0" y="76200"/>
                <a:ext cx="2116607" cy="1900901"/>
              </a:xfrm>
              <a:prstGeom prst="rect">
                <a:avLst/>
              </a:prstGeom>
            </p:spPr>
            <p:txBody>
              <a:bodyPr lIns="25400" tIns="25400" rIns="25400" bIns="25400" rtlCol="0" anchor="ctr"/>
              <a:lstStyle/>
              <a:p>
                <a:pPr algn="ctr">
                  <a:spcBef>
                    <a:spcPct val="0"/>
                  </a:spcBef>
                </a:pPr>
                <a:endParaRPr sz="900">
                  <a:latin typeface="Montserrat" panose="020B0604020202020204" charset="0"/>
                </a:endParaRPr>
              </a:p>
            </p:txBody>
          </p:sp>
        </p:grpSp>
        <p:sp>
          <p:nvSpPr>
            <p:cNvPr id="16" name="Freeform 16"/>
            <p:cNvSpPr/>
            <p:nvPr/>
          </p:nvSpPr>
          <p:spPr>
            <a:xfrm>
              <a:off x="1818144" y="3285086"/>
              <a:ext cx="464525" cy="464525"/>
            </a:xfrm>
            <a:custGeom>
              <a:avLst/>
              <a:gdLst/>
              <a:ahLst/>
              <a:cxnLst/>
              <a:rect l="l" t="t" r="r" b="b"/>
              <a:pathLst>
                <a:path w="929050" h="929050">
                  <a:moveTo>
                    <a:pt x="0" y="0"/>
                  </a:moveTo>
                  <a:lnTo>
                    <a:pt x="929050" y="0"/>
                  </a:lnTo>
                  <a:lnTo>
                    <a:pt x="929050" y="929050"/>
                  </a:lnTo>
                  <a:lnTo>
                    <a:pt x="0" y="92905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7" name="TextBox 27"/>
            <p:cNvSpPr txBox="1"/>
            <p:nvPr/>
          </p:nvSpPr>
          <p:spPr>
            <a:xfrm>
              <a:off x="1203966" y="3950435"/>
              <a:ext cx="1785289" cy="738664"/>
            </a:xfrm>
            <a:prstGeom prst="rect">
              <a:avLst/>
            </a:prstGeom>
          </p:spPr>
          <p:txBody>
            <a:bodyPr wrap="square" lIns="0" tIns="0" rIns="0" bIns="0" rtlCol="0" anchor="t">
              <a:spAutoFit/>
            </a:bodyPr>
            <a:lstStyle/>
            <a:p>
              <a:pPr algn="ctr">
                <a:spcBef>
                  <a:spcPct val="0"/>
                </a:spcBef>
              </a:pPr>
              <a:r>
                <a:rPr lang="en-US" sz="1200" b="1" spc="11" dirty="0">
                  <a:solidFill>
                    <a:srgbClr val="FFFFFF"/>
                  </a:solidFill>
                  <a:latin typeface="Montserrat" panose="020B0604020202020204" charset="0"/>
                  <a:ea typeface="Montserrat Bold"/>
                  <a:cs typeface="Montserrat Bold"/>
                  <a:sym typeface="Montserrat Bold"/>
                </a:rPr>
                <a:t>PROTOTIPO DEL PRIMER LABORATORIO DE INNOVACIÓN POLÍTICA </a:t>
              </a:r>
            </a:p>
          </p:txBody>
        </p:sp>
      </p:grpSp>
      <p:sp>
        <p:nvSpPr>
          <p:cNvPr id="30" name="TextBox 37">
            <a:extLst>
              <a:ext uri="{FF2B5EF4-FFF2-40B4-BE49-F238E27FC236}">
                <a16:creationId xmlns:a16="http://schemas.microsoft.com/office/drawing/2014/main" id="{A7D0F0BC-9024-B45A-A0E5-BA6ACE795CCB}"/>
              </a:ext>
            </a:extLst>
          </p:cNvPr>
          <p:cNvSpPr txBox="1"/>
          <p:nvPr/>
        </p:nvSpPr>
        <p:spPr>
          <a:xfrm>
            <a:off x="928434" y="1668245"/>
            <a:ext cx="6927537"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ENTORNO HABILITANTE </a:t>
            </a:r>
          </a:p>
        </p:txBody>
      </p:sp>
      <p:sp>
        <p:nvSpPr>
          <p:cNvPr id="31" name="TextBox 38">
            <a:extLst>
              <a:ext uri="{FF2B5EF4-FFF2-40B4-BE49-F238E27FC236}">
                <a16:creationId xmlns:a16="http://schemas.microsoft.com/office/drawing/2014/main" id="{12BEB222-C919-6CAB-AC81-6B68905B882A}"/>
              </a:ext>
            </a:extLst>
          </p:cNvPr>
          <p:cNvSpPr txBox="1"/>
          <p:nvPr/>
        </p:nvSpPr>
        <p:spPr>
          <a:xfrm>
            <a:off x="928435" y="2114096"/>
            <a:ext cx="7646398" cy="474489"/>
          </a:xfrm>
          <a:prstGeom prst="rect">
            <a:avLst/>
          </a:prstGeom>
        </p:spPr>
        <p:txBody>
          <a:bodyPr wrap="square" lIns="0" tIns="0" rIns="0" bIns="0" rtlCol="0" anchor="t">
            <a:spAutoFit/>
          </a:bodyPr>
          <a:lstStyle/>
          <a:p>
            <a:pPr>
              <a:lnSpc>
                <a:spcPts val="3700"/>
              </a:lnSpc>
            </a:pPr>
            <a:r>
              <a:rPr lang="en-US" sz="2700" b="1" dirty="0">
                <a:latin typeface="Montserrat Bold"/>
                <a:ea typeface="Montserrat Bold"/>
                <a:cs typeface="Montserrat Bold"/>
                <a:sym typeface="Montserrat Bold"/>
              </a:rPr>
              <a:t>EMPRENDIMIENTO / MYPES / </a:t>
            </a:r>
            <a:r>
              <a:rPr lang="en-US" sz="2300" b="1" dirty="0" smtClean="0">
                <a:latin typeface="Montserrat Bold"/>
                <a:ea typeface="Montserrat Bold"/>
                <a:cs typeface="Montserrat Bold"/>
                <a:sym typeface="Montserrat Bold"/>
              </a:rPr>
              <a:t>ARTESANÍA</a:t>
            </a:r>
            <a:endParaRPr lang="en-US" sz="2300" b="1" dirty="0">
              <a:latin typeface="Montserrat Bold"/>
              <a:ea typeface="Montserrat Bold"/>
              <a:cs typeface="Montserrat Bold"/>
              <a:sym typeface="Montserrat Bold"/>
            </a:endParaRPr>
          </a:p>
        </p:txBody>
      </p:sp>
    </p:spTree>
    <p:extLst>
      <p:ext uri="{BB962C8B-B14F-4D97-AF65-F5344CB8AC3E}">
        <p14:creationId xmlns:p14="http://schemas.microsoft.com/office/powerpoint/2010/main" val="2350211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7"/>
          <p:cNvSpPr txBox="1"/>
          <p:nvPr/>
        </p:nvSpPr>
        <p:spPr>
          <a:xfrm>
            <a:off x="669020" y="1492133"/>
            <a:ext cx="6927537"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TRANSFORMACIÓN </a:t>
            </a:r>
          </a:p>
        </p:txBody>
      </p:sp>
      <p:sp>
        <p:nvSpPr>
          <p:cNvPr id="38" name="TextBox 38"/>
          <p:cNvSpPr txBox="1"/>
          <p:nvPr/>
        </p:nvSpPr>
        <p:spPr>
          <a:xfrm>
            <a:off x="669020" y="1958535"/>
            <a:ext cx="5187049" cy="474489"/>
          </a:xfrm>
          <a:prstGeom prst="rect">
            <a:avLst/>
          </a:prstGeom>
        </p:spPr>
        <p:txBody>
          <a:bodyPr wrap="square" lIns="0" tIns="0" rIns="0" bIns="0" rtlCol="0" anchor="t">
            <a:spAutoFit/>
          </a:bodyPr>
          <a:lstStyle/>
          <a:p>
            <a:pPr algn="just">
              <a:lnSpc>
                <a:spcPts val="3700"/>
              </a:lnSpc>
            </a:pPr>
            <a:r>
              <a:rPr lang="en-US" sz="3600" b="1" dirty="0">
                <a:latin typeface="Montserrat Bold"/>
                <a:ea typeface="Montserrat Bold"/>
                <a:cs typeface="Montserrat Bold"/>
                <a:sym typeface="Montserrat Bold"/>
              </a:rPr>
              <a:t>PRODUCTIVA</a:t>
            </a:r>
            <a:endParaRPr lang="en-US" sz="3600" dirty="0">
              <a:latin typeface="Montserrat Bold"/>
              <a:ea typeface="Montserrat Bold"/>
              <a:cs typeface="Montserrat Bold"/>
              <a:sym typeface="Montserrat Bold"/>
            </a:endParaRPr>
          </a:p>
        </p:txBody>
      </p:sp>
      <p:grpSp>
        <p:nvGrpSpPr>
          <p:cNvPr id="2" name="Grupo 1">
            <a:extLst>
              <a:ext uri="{FF2B5EF4-FFF2-40B4-BE49-F238E27FC236}">
                <a16:creationId xmlns:a16="http://schemas.microsoft.com/office/drawing/2014/main" id="{FB076FC7-7232-D54B-8F91-F94DAE3BF659}"/>
              </a:ext>
            </a:extLst>
          </p:cNvPr>
          <p:cNvGrpSpPr/>
          <p:nvPr/>
        </p:nvGrpSpPr>
        <p:grpSpPr>
          <a:xfrm>
            <a:off x="765109" y="2823312"/>
            <a:ext cx="7880251" cy="2594399"/>
            <a:chOff x="659991" y="2823312"/>
            <a:chExt cx="7985370" cy="2594399"/>
          </a:xfrm>
        </p:grpSpPr>
        <p:grpSp>
          <p:nvGrpSpPr>
            <p:cNvPr id="4" name="Group 4"/>
            <p:cNvGrpSpPr/>
            <p:nvPr/>
          </p:nvGrpSpPr>
          <p:grpSpPr>
            <a:xfrm>
              <a:off x="5104473" y="3072877"/>
              <a:ext cx="762553" cy="754553"/>
              <a:chOff x="0" y="0"/>
              <a:chExt cx="812800" cy="812800"/>
            </a:xfrm>
          </p:grpSpPr>
          <p:sp>
            <p:nvSpPr>
              <p:cNvPr id="5" name="Freeform 5"/>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9CCC60"/>
              </a:solidFill>
            </p:spPr>
          </p:sp>
          <p:sp>
            <p:nvSpPr>
              <p:cNvPr id="6" name="TextBox 6"/>
              <p:cNvSpPr txBox="1"/>
              <p:nvPr/>
            </p:nvSpPr>
            <p:spPr>
              <a:xfrm>
                <a:off x="0" y="-28575"/>
                <a:ext cx="812800" cy="841375"/>
              </a:xfrm>
              <a:prstGeom prst="rect">
                <a:avLst/>
              </a:prstGeom>
            </p:spPr>
            <p:txBody>
              <a:bodyPr lIns="25400" tIns="25400" rIns="25400" bIns="25400" rtlCol="0" anchor="ctr"/>
              <a:lstStyle/>
              <a:p>
                <a:pPr algn="ctr">
                  <a:lnSpc>
                    <a:spcPts val="1050"/>
                  </a:lnSpc>
                </a:pPr>
                <a:endParaRPr sz="900">
                  <a:latin typeface="Montserrat" panose="020B0604020202020204" charset="0"/>
                </a:endParaRPr>
              </a:p>
            </p:txBody>
          </p:sp>
        </p:grpSp>
        <p:grpSp>
          <p:nvGrpSpPr>
            <p:cNvPr id="13" name="Group 13"/>
            <p:cNvGrpSpPr/>
            <p:nvPr/>
          </p:nvGrpSpPr>
          <p:grpSpPr>
            <a:xfrm>
              <a:off x="659991" y="2823312"/>
              <a:ext cx="204614" cy="20461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CC60"/>
              </a:solidFill>
            </p:spPr>
          </p:sp>
          <p:sp>
            <p:nvSpPr>
              <p:cNvPr id="15" name="TextBox 15"/>
              <p:cNvSpPr txBox="1"/>
              <p:nvPr/>
            </p:nvSpPr>
            <p:spPr>
              <a:xfrm>
                <a:off x="76200" y="47625"/>
                <a:ext cx="660400" cy="688975"/>
              </a:xfrm>
              <a:prstGeom prst="rect">
                <a:avLst/>
              </a:prstGeom>
            </p:spPr>
            <p:txBody>
              <a:bodyPr lIns="25400" tIns="25400" rIns="25400" bIns="25400" rtlCol="0" anchor="ctr"/>
              <a:lstStyle/>
              <a:p>
                <a:pPr algn="ctr">
                  <a:lnSpc>
                    <a:spcPts val="1050"/>
                  </a:lnSpc>
                </a:pPr>
                <a:endParaRPr sz="1600">
                  <a:latin typeface="Montserrat" panose="020B0604020202020204" charset="0"/>
                </a:endParaRPr>
              </a:p>
            </p:txBody>
          </p:sp>
        </p:grpSp>
        <p:grpSp>
          <p:nvGrpSpPr>
            <p:cNvPr id="16" name="Group 16"/>
            <p:cNvGrpSpPr/>
            <p:nvPr/>
          </p:nvGrpSpPr>
          <p:grpSpPr>
            <a:xfrm>
              <a:off x="679173" y="4283717"/>
              <a:ext cx="204614" cy="20461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5A50"/>
              </a:solidFill>
            </p:spPr>
          </p:sp>
          <p:sp>
            <p:nvSpPr>
              <p:cNvPr id="18" name="TextBox 18"/>
              <p:cNvSpPr txBox="1"/>
              <p:nvPr/>
            </p:nvSpPr>
            <p:spPr>
              <a:xfrm>
                <a:off x="76200" y="47625"/>
                <a:ext cx="660400" cy="688975"/>
              </a:xfrm>
              <a:prstGeom prst="rect">
                <a:avLst/>
              </a:prstGeom>
            </p:spPr>
            <p:txBody>
              <a:bodyPr lIns="25400" tIns="25400" rIns="25400" bIns="25400" rtlCol="0" anchor="ctr"/>
              <a:lstStyle/>
              <a:p>
                <a:pPr algn="ctr">
                  <a:lnSpc>
                    <a:spcPts val="1050"/>
                  </a:lnSpc>
                </a:pPr>
                <a:endParaRPr sz="1600">
                  <a:latin typeface="Montserrat" panose="020B0604020202020204" charset="0"/>
                </a:endParaRPr>
              </a:p>
            </p:txBody>
          </p:sp>
        </p:grpSp>
        <p:pic>
          <p:nvPicPr>
            <p:cNvPr id="22" name="Picture 22"/>
            <p:cNvPicPr>
              <a:picLocks noChangeAspect="1"/>
            </p:cNvPicPr>
            <p:nvPr/>
          </p:nvPicPr>
          <p:blipFill>
            <a:blip r:embed="rId2"/>
            <a:stretch>
              <a:fillRect/>
            </a:stretch>
          </p:blipFill>
          <p:spPr>
            <a:xfrm>
              <a:off x="5182964" y="3166379"/>
              <a:ext cx="356437" cy="560949"/>
            </a:xfrm>
            <a:prstGeom prst="rect">
              <a:avLst/>
            </a:prstGeom>
          </p:spPr>
        </p:pic>
        <p:pic>
          <p:nvPicPr>
            <p:cNvPr id="23" name="Picture 23"/>
            <p:cNvPicPr>
              <a:picLocks noChangeAspect="1"/>
            </p:cNvPicPr>
            <p:nvPr/>
          </p:nvPicPr>
          <p:blipFill>
            <a:blip r:embed="rId3"/>
            <a:stretch>
              <a:fillRect/>
            </a:stretch>
          </p:blipFill>
          <p:spPr>
            <a:xfrm>
              <a:off x="5480314" y="3174714"/>
              <a:ext cx="356437" cy="560949"/>
            </a:xfrm>
            <a:prstGeom prst="rect">
              <a:avLst/>
            </a:prstGeom>
          </p:spPr>
        </p:pic>
        <p:sp>
          <p:nvSpPr>
            <p:cNvPr id="24" name="TextBox 24"/>
            <p:cNvSpPr txBox="1"/>
            <p:nvPr/>
          </p:nvSpPr>
          <p:spPr>
            <a:xfrm>
              <a:off x="6048031" y="3067662"/>
              <a:ext cx="1142564" cy="487313"/>
            </a:xfrm>
            <a:prstGeom prst="rect">
              <a:avLst/>
            </a:prstGeom>
          </p:spPr>
          <p:txBody>
            <a:bodyPr lIns="0" tIns="0" rIns="0" bIns="0" rtlCol="0" anchor="t">
              <a:spAutoFit/>
            </a:bodyPr>
            <a:lstStyle/>
            <a:p>
              <a:pPr>
                <a:lnSpc>
                  <a:spcPts val="3750"/>
                </a:lnSpc>
                <a:spcBef>
                  <a:spcPct val="0"/>
                </a:spcBef>
              </a:pPr>
              <a:r>
                <a:rPr lang="en-US" sz="3750" b="1" dirty="0">
                  <a:latin typeface="Montserrat" panose="020B0604020202020204" charset="0"/>
                  <a:ea typeface="Montserrat Bold"/>
                  <a:cs typeface="Montserrat Bold"/>
                  <a:sym typeface="Montserrat Bold"/>
                </a:rPr>
                <a:t>200</a:t>
              </a:r>
            </a:p>
          </p:txBody>
        </p:sp>
        <p:sp>
          <p:nvSpPr>
            <p:cNvPr id="25" name="TextBox 25"/>
            <p:cNvSpPr txBox="1"/>
            <p:nvPr/>
          </p:nvSpPr>
          <p:spPr>
            <a:xfrm>
              <a:off x="6142703" y="3530133"/>
              <a:ext cx="1142564" cy="487313"/>
            </a:xfrm>
            <a:prstGeom prst="rect">
              <a:avLst/>
            </a:prstGeom>
          </p:spPr>
          <p:txBody>
            <a:bodyPr lIns="0" tIns="0" rIns="0" bIns="0" rtlCol="0" anchor="t">
              <a:spAutoFit/>
            </a:bodyPr>
            <a:lstStyle/>
            <a:p>
              <a:pPr>
                <a:lnSpc>
                  <a:spcPts val="3750"/>
                </a:lnSpc>
                <a:spcBef>
                  <a:spcPct val="0"/>
                </a:spcBef>
              </a:pPr>
              <a:r>
                <a:rPr lang="en-US" sz="3750" b="1" dirty="0">
                  <a:latin typeface="Montserrat" panose="020B0604020202020204" charset="0"/>
                  <a:ea typeface="Montserrat Bold"/>
                  <a:cs typeface="Montserrat Bold"/>
                  <a:sym typeface="Montserrat Bold"/>
                </a:rPr>
                <a:t>2.6 </a:t>
              </a:r>
            </a:p>
          </p:txBody>
        </p:sp>
        <p:sp>
          <p:nvSpPr>
            <p:cNvPr id="26" name="TextBox 26"/>
            <p:cNvSpPr txBox="1"/>
            <p:nvPr/>
          </p:nvSpPr>
          <p:spPr>
            <a:xfrm>
              <a:off x="6996519" y="3124051"/>
              <a:ext cx="1520661" cy="333425"/>
            </a:xfrm>
            <a:prstGeom prst="rect">
              <a:avLst/>
            </a:prstGeom>
          </p:spPr>
          <p:txBody>
            <a:bodyPr wrap="square" lIns="0" tIns="0" rIns="0" bIns="0" rtlCol="0" anchor="t">
              <a:spAutoFit/>
            </a:bodyPr>
            <a:lstStyle/>
            <a:p>
              <a:pPr>
                <a:lnSpc>
                  <a:spcPts val="1250"/>
                </a:lnSpc>
                <a:spcBef>
                  <a:spcPct val="0"/>
                </a:spcBef>
              </a:pPr>
              <a:r>
                <a:rPr lang="en-US" sz="900" b="1" spc="246" dirty="0" err="1">
                  <a:latin typeface="Montserrat" panose="020B0604020202020204" charset="0"/>
                  <a:ea typeface="Codec Pro Bold"/>
                  <a:cs typeface="Codec Pro Bold"/>
                  <a:sym typeface="Codec Pro Bold"/>
                </a:rPr>
                <a:t>Unidades</a:t>
              </a:r>
              <a:r>
                <a:rPr lang="en-US" sz="900" b="1" spc="246" dirty="0">
                  <a:latin typeface="Montserrat" panose="020B0604020202020204" charset="0"/>
                  <a:ea typeface="Codec Pro Bold"/>
                  <a:cs typeface="Codec Pro Bold"/>
                  <a:sym typeface="Codec Pro Bold"/>
                </a:rPr>
                <a:t> </a:t>
              </a:r>
              <a:r>
                <a:rPr lang="en-US" sz="900" b="1" spc="246" dirty="0" err="1">
                  <a:latin typeface="Montserrat" panose="020B0604020202020204" charset="0"/>
                  <a:ea typeface="Codec Pro Bold"/>
                  <a:cs typeface="Codec Pro Bold"/>
                  <a:sym typeface="Codec Pro Bold"/>
                </a:rPr>
                <a:t>productivas</a:t>
              </a:r>
              <a:endParaRPr lang="en-US" sz="900" b="1" spc="246" dirty="0">
                <a:latin typeface="Montserrat" panose="020B0604020202020204" charset="0"/>
                <a:ea typeface="Codec Pro Bold"/>
                <a:cs typeface="Codec Pro Bold"/>
                <a:sym typeface="Codec Pro Bold"/>
              </a:endParaRPr>
            </a:p>
          </p:txBody>
        </p:sp>
        <p:sp>
          <p:nvSpPr>
            <p:cNvPr id="27" name="TextBox 27"/>
            <p:cNvSpPr txBox="1"/>
            <p:nvPr/>
          </p:nvSpPr>
          <p:spPr>
            <a:xfrm>
              <a:off x="7006811" y="3675529"/>
              <a:ext cx="1567123" cy="166712"/>
            </a:xfrm>
            <a:prstGeom prst="rect">
              <a:avLst/>
            </a:prstGeom>
          </p:spPr>
          <p:txBody>
            <a:bodyPr wrap="square" lIns="0" tIns="0" rIns="0" bIns="0" rtlCol="0" anchor="t">
              <a:spAutoFit/>
            </a:bodyPr>
            <a:lstStyle/>
            <a:p>
              <a:pPr>
                <a:lnSpc>
                  <a:spcPts val="1250"/>
                </a:lnSpc>
                <a:spcBef>
                  <a:spcPct val="0"/>
                </a:spcBef>
              </a:pPr>
              <a:r>
                <a:rPr lang="en-US" sz="900" b="1" spc="246" dirty="0" err="1">
                  <a:latin typeface="Montserrat" panose="020B0604020202020204" charset="0"/>
                  <a:ea typeface="Codec Pro Bold"/>
                  <a:cs typeface="Codec Pro Bold"/>
                  <a:sym typeface="Codec Pro Bold"/>
                </a:rPr>
                <a:t>Millones</a:t>
              </a:r>
              <a:r>
                <a:rPr lang="en-US" sz="900" b="1" spc="246" dirty="0">
                  <a:latin typeface="Montserrat" panose="020B0604020202020204" charset="0"/>
                  <a:ea typeface="Codec Pro Bold"/>
                  <a:cs typeface="Codec Pro Bold"/>
                  <a:sym typeface="Codec Pro Bold"/>
                </a:rPr>
                <a:t> de Bs</a:t>
              </a:r>
            </a:p>
          </p:txBody>
        </p:sp>
        <p:sp>
          <p:nvSpPr>
            <p:cNvPr id="29" name="TextBox 29"/>
            <p:cNvSpPr txBox="1"/>
            <p:nvPr/>
          </p:nvSpPr>
          <p:spPr>
            <a:xfrm>
              <a:off x="1018227" y="2887345"/>
              <a:ext cx="2536430" cy="166712"/>
            </a:xfrm>
            <a:prstGeom prst="rect">
              <a:avLst/>
            </a:prstGeom>
          </p:spPr>
          <p:txBody>
            <a:bodyPr wrap="square" lIns="0" tIns="0" rIns="0" bIns="0" rtlCol="0" anchor="t">
              <a:spAutoFit/>
            </a:bodyPr>
            <a:lstStyle/>
            <a:p>
              <a:pPr>
                <a:lnSpc>
                  <a:spcPts val="1260"/>
                </a:lnSpc>
                <a:spcBef>
                  <a:spcPct val="0"/>
                </a:spcBef>
              </a:pPr>
              <a:r>
                <a:rPr lang="en-US" sz="1600" b="1" spc="11" dirty="0">
                  <a:latin typeface="Montserrat" panose="020B0604020202020204" charset="0"/>
                  <a:ea typeface="Canva Sans Bold"/>
                  <a:cs typeface="Canva Sans Bold"/>
                  <a:sym typeface="Canva Sans Bold"/>
                </a:rPr>
                <a:t>BOLIVIA C-REACTIVA</a:t>
              </a:r>
            </a:p>
          </p:txBody>
        </p:sp>
        <p:sp>
          <p:nvSpPr>
            <p:cNvPr id="33" name="TextBox 33"/>
            <p:cNvSpPr txBox="1"/>
            <p:nvPr/>
          </p:nvSpPr>
          <p:spPr>
            <a:xfrm>
              <a:off x="1018227" y="3106738"/>
              <a:ext cx="3820474" cy="553998"/>
            </a:xfrm>
            <a:prstGeom prst="rect">
              <a:avLst/>
            </a:prstGeom>
          </p:spPr>
          <p:txBody>
            <a:bodyPr wrap="square" lIns="0" tIns="0" rIns="0" bIns="0" rtlCol="0" anchor="t">
              <a:spAutoFit/>
            </a:bodyPr>
            <a:lstStyle/>
            <a:p>
              <a:pPr algn="just"/>
              <a:r>
                <a:rPr lang="es-BO" sz="1200" dirty="0">
                  <a:latin typeface="Montserrat" panose="020B0604020202020204" charset="0"/>
                  <a:ea typeface="Calibri" panose="020F0502020204030204" pitchFamily="34" charset="0"/>
                  <a:cs typeface="Times New Roman" panose="02020603050405020304" pitchFamily="18" charset="0"/>
                </a:rPr>
                <a:t>Unidades productivas y emprendimientos productivos, ofertan productos con valor agregado y de articulación a mercados potenciales.</a:t>
              </a:r>
            </a:p>
          </p:txBody>
        </p:sp>
        <p:sp>
          <p:nvSpPr>
            <p:cNvPr id="39" name="TextBox 29">
              <a:extLst>
                <a:ext uri="{FF2B5EF4-FFF2-40B4-BE49-F238E27FC236}">
                  <a16:creationId xmlns:a16="http://schemas.microsoft.com/office/drawing/2014/main" id="{8DB4810B-F0B0-01DC-6B88-F64ADE928EC3}"/>
                </a:ext>
              </a:extLst>
            </p:cNvPr>
            <p:cNvSpPr txBox="1"/>
            <p:nvPr/>
          </p:nvSpPr>
          <p:spPr>
            <a:xfrm>
              <a:off x="1037751" y="4361332"/>
              <a:ext cx="2536430" cy="166712"/>
            </a:xfrm>
            <a:prstGeom prst="rect">
              <a:avLst/>
            </a:prstGeom>
          </p:spPr>
          <p:txBody>
            <a:bodyPr wrap="square" lIns="0" tIns="0" rIns="0" bIns="0" rtlCol="0" anchor="t">
              <a:spAutoFit/>
            </a:bodyPr>
            <a:lstStyle/>
            <a:p>
              <a:pPr>
                <a:lnSpc>
                  <a:spcPts val="1260"/>
                </a:lnSpc>
                <a:spcBef>
                  <a:spcPct val="0"/>
                </a:spcBef>
              </a:pPr>
              <a:r>
                <a:rPr lang="en-US" sz="1600" b="1" spc="11" dirty="0">
                  <a:latin typeface="Montserrat" panose="020B0604020202020204" charset="0"/>
                  <a:ea typeface="Canva Sans Bold"/>
                  <a:cs typeface="Canva Sans Bold"/>
                  <a:sym typeface="Canva Sans Bold"/>
                </a:rPr>
                <a:t>MICRO TECH</a:t>
              </a:r>
            </a:p>
          </p:txBody>
        </p:sp>
        <p:sp>
          <p:nvSpPr>
            <p:cNvPr id="40" name="TextBox 33">
              <a:extLst>
                <a:ext uri="{FF2B5EF4-FFF2-40B4-BE49-F238E27FC236}">
                  <a16:creationId xmlns:a16="http://schemas.microsoft.com/office/drawing/2014/main" id="{10ACBC9C-B1D3-06C3-3B34-555AC618C3EB}"/>
                </a:ext>
              </a:extLst>
            </p:cNvPr>
            <p:cNvSpPr txBox="1"/>
            <p:nvPr/>
          </p:nvSpPr>
          <p:spPr>
            <a:xfrm>
              <a:off x="1023108" y="3847181"/>
              <a:ext cx="3973586" cy="184666"/>
            </a:xfrm>
            <a:prstGeom prst="rect">
              <a:avLst/>
            </a:prstGeom>
          </p:spPr>
          <p:txBody>
            <a:bodyPr wrap="square" lIns="0" tIns="0" rIns="0" bIns="0" rtlCol="0" anchor="t">
              <a:spAutoFit/>
            </a:bodyPr>
            <a:lstStyle/>
            <a:p>
              <a:pPr algn="just"/>
              <a:r>
                <a:rPr lang="es-BO" sz="1200" dirty="0">
                  <a:latin typeface="Montserrat" panose="020B0604020202020204" charset="0"/>
                  <a:ea typeface="Calibri" panose="020F0502020204030204" pitchFamily="34" charset="0"/>
                  <a:cs typeface="Times New Roman" panose="02020603050405020304" pitchFamily="18" charset="0"/>
                </a:rPr>
                <a:t>(Cuero, metal mecánica, textil, madera y alimentos)</a:t>
              </a:r>
            </a:p>
          </p:txBody>
        </p:sp>
        <p:sp>
          <p:nvSpPr>
            <p:cNvPr id="3" name="CuadroTexto 2">
              <a:extLst>
                <a:ext uri="{FF2B5EF4-FFF2-40B4-BE49-F238E27FC236}">
                  <a16:creationId xmlns:a16="http://schemas.microsoft.com/office/drawing/2014/main" id="{1080F6AA-5388-C55F-43E3-3EF7603C363C}"/>
                </a:ext>
              </a:extLst>
            </p:cNvPr>
            <p:cNvSpPr txBox="1"/>
            <p:nvPr/>
          </p:nvSpPr>
          <p:spPr>
            <a:xfrm>
              <a:off x="1023108" y="4586714"/>
              <a:ext cx="3973586" cy="830997"/>
            </a:xfrm>
            <a:prstGeom prst="rect">
              <a:avLst/>
            </a:prstGeom>
            <a:noFill/>
          </p:spPr>
          <p:txBody>
            <a:bodyPr wrap="square">
              <a:spAutoFit/>
            </a:bodyPr>
            <a:lstStyle/>
            <a:p>
              <a:pPr algn="just"/>
              <a:r>
                <a:rPr lang="es-ES" sz="1200" dirty="0">
                  <a:latin typeface="Montserrat" panose="020B0604020202020204" charset="0"/>
                </a:rPr>
                <a:t>Fortalecer el tejido productivo a través de la transferencia de conocimientos y nuevas tendencias y tecnologías colaborando de su escalamiento (modelo - mercado).</a:t>
              </a:r>
              <a:endParaRPr lang="es-BO" sz="1200" dirty="0">
                <a:latin typeface="Montserrat" panose="020B0604020202020204" charset="0"/>
              </a:endParaRPr>
            </a:p>
          </p:txBody>
        </p:sp>
        <p:grpSp>
          <p:nvGrpSpPr>
            <p:cNvPr id="7" name="Group 4">
              <a:extLst>
                <a:ext uri="{FF2B5EF4-FFF2-40B4-BE49-F238E27FC236}">
                  <a16:creationId xmlns:a16="http://schemas.microsoft.com/office/drawing/2014/main" id="{78F16919-006B-ECA3-464B-C6C616DAF6D8}"/>
                </a:ext>
              </a:extLst>
            </p:cNvPr>
            <p:cNvGrpSpPr/>
            <p:nvPr/>
          </p:nvGrpSpPr>
          <p:grpSpPr>
            <a:xfrm>
              <a:off x="5184193" y="4583941"/>
              <a:ext cx="762553" cy="754553"/>
              <a:chOff x="0" y="0"/>
              <a:chExt cx="812800" cy="812800"/>
            </a:xfrm>
          </p:grpSpPr>
          <p:sp>
            <p:nvSpPr>
              <p:cNvPr id="8" name="Freeform 5">
                <a:extLst>
                  <a:ext uri="{FF2B5EF4-FFF2-40B4-BE49-F238E27FC236}">
                    <a16:creationId xmlns:a16="http://schemas.microsoft.com/office/drawing/2014/main" id="{98E5CE10-5B65-5D32-112D-189A947BE464}"/>
                  </a:ext>
                </a:extLst>
              </p:cNvPr>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9CCC60"/>
              </a:solidFill>
            </p:spPr>
          </p:sp>
          <p:sp>
            <p:nvSpPr>
              <p:cNvPr id="9" name="TextBox 6">
                <a:extLst>
                  <a:ext uri="{FF2B5EF4-FFF2-40B4-BE49-F238E27FC236}">
                    <a16:creationId xmlns:a16="http://schemas.microsoft.com/office/drawing/2014/main" id="{5D3E3D52-F277-F0DC-944E-B60A03937110}"/>
                  </a:ext>
                </a:extLst>
              </p:cNvPr>
              <p:cNvSpPr txBox="1"/>
              <p:nvPr/>
            </p:nvSpPr>
            <p:spPr>
              <a:xfrm>
                <a:off x="0" y="-28575"/>
                <a:ext cx="812800" cy="841375"/>
              </a:xfrm>
              <a:prstGeom prst="rect">
                <a:avLst/>
              </a:prstGeom>
            </p:spPr>
            <p:txBody>
              <a:bodyPr lIns="25400" tIns="25400" rIns="25400" bIns="25400" rtlCol="0" anchor="ctr"/>
              <a:lstStyle/>
              <a:p>
                <a:pPr algn="ctr">
                  <a:lnSpc>
                    <a:spcPts val="1050"/>
                  </a:lnSpc>
                </a:pPr>
                <a:endParaRPr sz="900">
                  <a:latin typeface="Montserrat" panose="020B0604020202020204" charset="0"/>
                </a:endParaRPr>
              </a:p>
            </p:txBody>
          </p:sp>
        </p:grpSp>
        <p:pic>
          <p:nvPicPr>
            <p:cNvPr id="10" name="Picture 22">
              <a:extLst>
                <a:ext uri="{FF2B5EF4-FFF2-40B4-BE49-F238E27FC236}">
                  <a16:creationId xmlns:a16="http://schemas.microsoft.com/office/drawing/2014/main" id="{5CB6FC11-F361-46F4-0D45-47022AC6B22A}"/>
                </a:ext>
              </a:extLst>
            </p:cNvPr>
            <p:cNvPicPr>
              <a:picLocks noChangeAspect="1"/>
            </p:cNvPicPr>
            <p:nvPr/>
          </p:nvPicPr>
          <p:blipFill>
            <a:blip r:embed="rId2"/>
            <a:stretch>
              <a:fillRect/>
            </a:stretch>
          </p:blipFill>
          <p:spPr>
            <a:xfrm>
              <a:off x="5262683" y="4677443"/>
              <a:ext cx="356437" cy="560949"/>
            </a:xfrm>
            <a:prstGeom prst="rect">
              <a:avLst/>
            </a:prstGeom>
          </p:spPr>
        </p:pic>
        <p:pic>
          <p:nvPicPr>
            <p:cNvPr id="11" name="Picture 23">
              <a:extLst>
                <a:ext uri="{FF2B5EF4-FFF2-40B4-BE49-F238E27FC236}">
                  <a16:creationId xmlns:a16="http://schemas.microsoft.com/office/drawing/2014/main" id="{8828CC84-502B-75EC-A42A-81A422F91E87}"/>
                </a:ext>
              </a:extLst>
            </p:cNvPr>
            <p:cNvPicPr>
              <a:picLocks noChangeAspect="1"/>
            </p:cNvPicPr>
            <p:nvPr/>
          </p:nvPicPr>
          <p:blipFill>
            <a:blip r:embed="rId3"/>
            <a:stretch>
              <a:fillRect/>
            </a:stretch>
          </p:blipFill>
          <p:spPr>
            <a:xfrm>
              <a:off x="5560033" y="4685778"/>
              <a:ext cx="356437" cy="560949"/>
            </a:xfrm>
            <a:prstGeom prst="rect">
              <a:avLst/>
            </a:prstGeom>
          </p:spPr>
        </p:pic>
        <p:sp>
          <p:nvSpPr>
            <p:cNvPr id="12" name="TextBox 24">
              <a:extLst>
                <a:ext uri="{FF2B5EF4-FFF2-40B4-BE49-F238E27FC236}">
                  <a16:creationId xmlns:a16="http://schemas.microsoft.com/office/drawing/2014/main" id="{F0556AED-B8E6-4A85-484D-FAB4388E6986}"/>
                </a:ext>
              </a:extLst>
            </p:cNvPr>
            <p:cNvSpPr txBox="1"/>
            <p:nvPr/>
          </p:nvSpPr>
          <p:spPr>
            <a:xfrm>
              <a:off x="6142703" y="4757491"/>
              <a:ext cx="1142564" cy="487313"/>
            </a:xfrm>
            <a:prstGeom prst="rect">
              <a:avLst/>
            </a:prstGeom>
          </p:spPr>
          <p:txBody>
            <a:bodyPr lIns="0" tIns="0" rIns="0" bIns="0" rtlCol="0" anchor="t">
              <a:spAutoFit/>
            </a:bodyPr>
            <a:lstStyle/>
            <a:p>
              <a:pPr>
                <a:lnSpc>
                  <a:spcPts val="3750"/>
                </a:lnSpc>
                <a:spcBef>
                  <a:spcPct val="0"/>
                </a:spcBef>
              </a:pPr>
              <a:r>
                <a:rPr lang="en-US" sz="3750" b="1" dirty="0">
                  <a:latin typeface="Montserrat" panose="020B0604020202020204" charset="0"/>
                  <a:ea typeface="Montserrat Bold"/>
                  <a:cs typeface="Montserrat Bold"/>
                  <a:sym typeface="Montserrat Bold"/>
                </a:rPr>
                <a:t>500</a:t>
              </a:r>
            </a:p>
          </p:txBody>
        </p:sp>
        <p:sp>
          <p:nvSpPr>
            <p:cNvPr id="30" name="TextBox 26">
              <a:extLst>
                <a:ext uri="{FF2B5EF4-FFF2-40B4-BE49-F238E27FC236}">
                  <a16:creationId xmlns:a16="http://schemas.microsoft.com/office/drawing/2014/main" id="{878453A3-9808-B38A-4F0C-18F90DCE06AF}"/>
                </a:ext>
              </a:extLst>
            </p:cNvPr>
            <p:cNvSpPr txBox="1"/>
            <p:nvPr/>
          </p:nvSpPr>
          <p:spPr>
            <a:xfrm>
              <a:off x="7124700" y="4803388"/>
              <a:ext cx="1520661" cy="333425"/>
            </a:xfrm>
            <a:prstGeom prst="rect">
              <a:avLst/>
            </a:prstGeom>
          </p:spPr>
          <p:txBody>
            <a:bodyPr wrap="square" lIns="0" tIns="0" rIns="0" bIns="0" rtlCol="0" anchor="t">
              <a:spAutoFit/>
            </a:bodyPr>
            <a:lstStyle/>
            <a:p>
              <a:pPr>
                <a:lnSpc>
                  <a:spcPts val="1250"/>
                </a:lnSpc>
                <a:spcBef>
                  <a:spcPct val="0"/>
                </a:spcBef>
              </a:pPr>
              <a:r>
                <a:rPr lang="en-US" sz="900" b="1" spc="246" dirty="0" err="1">
                  <a:latin typeface="Montserrat" panose="020B0604020202020204" charset="0"/>
                  <a:ea typeface="Codec Pro Bold"/>
                  <a:cs typeface="Codec Pro Bold"/>
                  <a:sym typeface="Codec Pro Bold"/>
                </a:rPr>
                <a:t>Unidades</a:t>
              </a:r>
              <a:r>
                <a:rPr lang="en-US" sz="900" b="1" spc="246" dirty="0">
                  <a:latin typeface="Montserrat" panose="020B0604020202020204" charset="0"/>
                  <a:ea typeface="Codec Pro Bold"/>
                  <a:cs typeface="Codec Pro Bold"/>
                  <a:sym typeface="Codec Pro Bold"/>
                </a:rPr>
                <a:t> </a:t>
              </a:r>
              <a:r>
                <a:rPr lang="en-US" sz="900" b="1" spc="246" dirty="0" err="1">
                  <a:latin typeface="Montserrat" panose="020B0604020202020204" charset="0"/>
                  <a:ea typeface="Codec Pro Bold"/>
                  <a:cs typeface="Codec Pro Bold"/>
                  <a:sym typeface="Codec Pro Bold"/>
                </a:rPr>
                <a:t>productivas</a:t>
              </a:r>
              <a:endParaRPr lang="en-US" sz="900" b="1" spc="246" dirty="0">
                <a:latin typeface="Montserrat" panose="020B0604020202020204" charset="0"/>
                <a:ea typeface="Codec Pro Bold"/>
                <a:cs typeface="Codec Pro Bold"/>
                <a:sym typeface="Codec Pro Bold"/>
              </a:endParaRPr>
            </a:p>
          </p:txBody>
        </p:sp>
      </p:grpSp>
    </p:spTree>
    <p:extLst>
      <p:ext uri="{BB962C8B-B14F-4D97-AF65-F5344CB8AC3E}">
        <p14:creationId xmlns:p14="http://schemas.microsoft.com/office/powerpoint/2010/main" val="12337867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7"/>
          <p:cNvSpPr txBox="1"/>
          <p:nvPr/>
        </p:nvSpPr>
        <p:spPr>
          <a:xfrm>
            <a:off x="939608" y="1602027"/>
            <a:ext cx="6927537"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TRANSFORMACIÓN </a:t>
            </a:r>
          </a:p>
        </p:txBody>
      </p:sp>
      <p:sp>
        <p:nvSpPr>
          <p:cNvPr id="38" name="TextBox 38"/>
          <p:cNvSpPr txBox="1"/>
          <p:nvPr/>
        </p:nvSpPr>
        <p:spPr>
          <a:xfrm>
            <a:off x="939608" y="2068429"/>
            <a:ext cx="5187049" cy="474489"/>
          </a:xfrm>
          <a:prstGeom prst="rect">
            <a:avLst/>
          </a:prstGeom>
        </p:spPr>
        <p:txBody>
          <a:bodyPr wrap="square" lIns="0" tIns="0" rIns="0" bIns="0" rtlCol="0" anchor="t">
            <a:spAutoFit/>
          </a:bodyPr>
          <a:lstStyle/>
          <a:p>
            <a:pPr algn="just">
              <a:lnSpc>
                <a:spcPts val="3700"/>
              </a:lnSpc>
            </a:pPr>
            <a:r>
              <a:rPr lang="en-US" sz="3600" b="1" dirty="0">
                <a:latin typeface="Montserrat Bold"/>
                <a:ea typeface="Montserrat Bold"/>
                <a:cs typeface="Montserrat Bold"/>
                <a:sym typeface="Montserrat Bold"/>
              </a:rPr>
              <a:t>PRODUCTIVA</a:t>
            </a:r>
            <a:endParaRPr lang="en-US" sz="3600" dirty="0">
              <a:latin typeface="Montserrat Bold"/>
              <a:ea typeface="Montserrat Bold"/>
              <a:cs typeface="Montserrat Bold"/>
              <a:sym typeface="Montserrat Bold"/>
            </a:endParaRPr>
          </a:p>
        </p:txBody>
      </p:sp>
      <p:pic>
        <p:nvPicPr>
          <p:cNvPr id="8" name="Imagen 7">
            <a:extLst>
              <a:ext uri="{FF2B5EF4-FFF2-40B4-BE49-F238E27FC236}">
                <a16:creationId xmlns:a16="http://schemas.microsoft.com/office/drawing/2014/main" id="{D9F91849-770C-DF24-D97C-C400EFEE62D8}"/>
              </a:ext>
            </a:extLst>
          </p:cNvPr>
          <p:cNvPicPr>
            <a:picLocks noChangeAspect="1"/>
          </p:cNvPicPr>
          <p:nvPr/>
        </p:nvPicPr>
        <p:blipFill>
          <a:blip r:embed="rId2"/>
          <a:stretch>
            <a:fillRect/>
          </a:stretch>
        </p:blipFill>
        <p:spPr>
          <a:xfrm>
            <a:off x="6210301" y="2846065"/>
            <a:ext cx="2402987" cy="1165870"/>
          </a:xfrm>
          <a:prstGeom prst="rect">
            <a:avLst/>
          </a:prstGeom>
        </p:spPr>
      </p:pic>
      <p:grpSp>
        <p:nvGrpSpPr>
          <p:cNvPr id="2" name="Grupo 1">
            <a:extLst>
              <a:ext uri="{FF2B5EF4-FFF2-40B4-BE49-F238E27FC236}">
                <a16:creationId xmlns:a16="http://schemas.microsoft.com/office/drawing/2014/main" id="{AD7308CE-3204-014A-86EB-D17B1CB90CF0}"/>
              </a:ext>
            </a:extLst>
          </p:cNvPr>
          <p:cNvGrpSpPr/>
          <p:nvPr/>
        </p:nvGrpSpPr>
        <p:grpSpPr>
          <a:xfrm>
            <a:off x="1039954" y="2933873"/>
            <a:ext cx="5187049" cy="2428673"/>
            <a:chOff x="662538" y="2933873"/>
            <a:chExt cx="5564466" cy="2428673"/>
          </a:xfrm>
        </p:grpSpPr>
        <p:grpSp>
          <p:nvGrpSpPr>
            <p:cNvPr id="13" name="Group 13"/>
            <p:cNvGrpSpPr/>
            <p:nvPr/>
          </p:nvGrpSpPr>
          <p:grpSpPr>
            <a:xfrm>
              <a:off x="681720" y="2933873"/>
              <a:ext cx="204614" cy="20461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CC60"/>
              </a:solidFill>
            </p:spPr>
          </p:sp>
          <p:sp>
            <p:nvSpPr>
              <p:cNvPr id="15" name="TextBox 15"/>
              <p:cNvSpPr txBox="1"/>
              <p:nvPr/>
            </p:nvSpPr>
            <p:spPr>
              <a:xfrm>
                <a:off x="76200" y="47625"/>
                <a:ext cx="660400" cy="688975"/>
              </a:xfrm>
              <a:prstGeom prst="rect">
                <a:avLst/>
              </a:prstGeom>
            </p:spPr>
            <p:txBody>
              <a:bodyPr lIns="25400" tIns="25400" rIns="25400" bIns="25400" rtlCol="0" anchor="ctr"/>
              <a:lstStyle/>
              <a:p>
                <a:pPr algn="ctr">
                  <a:lnSpc>
                    <a:spcPts val="1050"/>
                  </a:lnSpc>
                </a:pPr>
                <a:endParaRPr sz="1600" dirty="0"/>
              </a:p>
            </p:txBody>
          </p:sp>
        </p:grpSp>
        <p:sp>
          <p:nvSpPr>
            <p:cNvPr id="29" name="TextBox 29"/>
            <p:cNvSpPr txBox="1"/>
            <p:nvPr/>
          </p:nvSpPr>
          <p:spPr>
            <a:xfrm>
              <a:off x="1039956" y="2997906"/>
              <a:ext cx="5187048" cy="166712"/>
            </a:xfrm>
            <a:prstGeom prst="rect">
              <a:avLst/>
            </a:prstGeom>
          </p:spPr>
          <p:txBody>
            <a:bodyPr wrap="square" lIns="0" tIns="0" rIns="0" bIns="0" rtlCol="0" anchor="t">
              <a:spAutoFit/>
            </a:bodyPr>
            <a:lstStyle/>
            <a:p>
              <a:pPr>
                <a:lnSpc>
                  <a:spcPts val="1260"/>
                </a:lnSpc>
                <a:spcBef>
                  <a:spcPct val="0"/>
                </a:spcBef>
              </a:pPr>
              <a:r>
                <a:rPr lang="en-US" sz="1600" b="1" spc="11" dirty="0">
                  <a:latin typeface="Canva Sans Bold"/>
                  <a:ea typeface="Canva Sans Bold"/>
                  <a:cs typeface="Canva Sans Bold"/>
                  <a:sym typeface="Canva Sans Bold"/>
                </a:rPr>
                <a:t>INVESTIGACIONES PARA LA COMPETITIVIDAD</a:t>
              </a:r>
            </a:p>
          </p:txBody>
        </p:sp>
        <p:sp>
          <p:nvSpPr>
            <p:cNvPr id="33" name="TextBox 33"/>
            <p:cNvSpPr txBox="1"/>
            <p:nvPr/>
          </p:nvSpPr>
          <p:spPr>
            <a:xfrm>
              <a:off x="1039956" y="3217299"/>
              <a:ext cx="4675045" cy="492443"/>
            </a:xfrm>
            <a:prstGeom prst="rect">
              <a:avLst/>
            </a:prstGeom>
          </p:spPr>
          <p:txBody>
            <a:bodyPr wrap="square" lIns="0" tIns="0" rIns="0" bIns="0" rtlCol="0" anchor="t">
              <a:spAutoFit/>
            </a:bodyPr>
            <a:lstStyle/>
            <a:p>
              <a:pPr algn="just"/>
              <a:r>
                <a:rPr lang="es-ES" sz="1600" dirty="0">
                  <a:latin typeface="Montserrat" panose="020B0604020202020204" charset="0"/>
                  <a:ea typeface="Calibri" panose="020F0502020204030204" pitchFamily="34" charset="0"/>
                  <a:cs typeface="Times New Roman" panose="02020603050405020304" pitchFamily="18" charset="0"/>
                </a:rPr>
                <a:t>Diseño de un programa integral de apoyo a la competitividad de las MiPymes en Bolivia</a:t>
              </a:r>
              <a:endParaRPr lang="es-BO" sz="1600" dirty="0">
                <a:latin typeface="Montserrat" panose="020B0604020202020204" charset="0"/>
                <a:ea typeface="Calibri" panose="020F0502020204030204" pitchFamily="34" charset="0"/>
                <a:cs typeface="Times New Roman" panose="02020603050405020304" pitchFamily="18" charset="0"/>
              </a:endParaRPr>
            </a:p>
          </p:txBody>
        </p:sp>
        <p:grpSp>
          <p:nvGrpSpPr>
            <p:cNvPr id="9" name="Group 13">
              <a:extLst>
                <a:ext uri="{FF2B5EF4-FFF2-40B4-BE49-F238E27FC236}">
                  <a16:creationId xmlns:a16="http://schemas.microsoft.com/office/drawing/2014/main" id="{E7CA292C-003C-9630-6043-CF4F7CDC8F21}"/>
                </a:ext>
              </a:extLst>
            </p:cNvPr>
            <p:cNvGrpSpPr/>
            <p:nvPr/>
          </p:nvGrpSpPr>
          <p:grpSpPr>
            <a:xfrm>
              <a:off x="662538" y="4220363"/>
              <a:ext cx="204614" cy="204614"/>
              <a:chOff x="0" y="0"/>
              <a:chExt cx="812800" cy="812800"/>
            </a:xfrm>
          </p:grpSpPr>
          <p:sp>
            <p:nvSpPr>
              <p:cNvPr id="10" name="Freeform 14">
                <a:extLst>
                  <a:ext uri="{FF2B5EF4-FFF2-40B4-BE49-F238E27FC236}">
                    <a16:creationId xmlns:a16="http://schemas.microsoft.com/office/drawing/2014/main" id="{AD78B7A8-4B40-AEFD-C6CD-B2A128F67BA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CC60"/>
              </a:solidFill>
            </p:spPr>
          </p:sp>
          <p:sp>
            <p:nvSpPr>
              <p:cNvPr id="11" name="TextBox 15">
                <a:extLst>
                  <a:ext uri="{FF2B5EF4-FFF2-40B4-BE49-F238E27FC236}">
                    <a16:creationId xmlns:a16="http://schemas.microsoft.com/office/drawing/2014/main" id="{01C641D6-1DE0-FE05-9A74-D98173B9263A}"/>
                  </a:ext>
                </a:extLst>
              </p:cNvPr>
              <p:cNvSpPr txBox="1"/>
              <p:nvPr/>
            </p:nvSpPr>
            <p:spPr>
              <a:xfrm>
                <a:off x="76200" y="47625"/>
                <a:ext cx="660400" cy="688975"/>
              </a:xfrm>
              <a:prstGeom prst="rect">
                <a:avLst/>
              </a:prstGeom>
            </p:spPr>
            <p:txBody>
              <a:bodyPr lIns="25400" tIns="25400" rIns="25400" bIns="25400" rtlCol="0" anchor="ctr"/>
              <a:lstStyle/>
              <a:p>
                <a:pPr algn="ctr">
                  <a:lnSpc>
                    <a:spcPts val="1050"/>
                  </a:lnSpc>
                </a:pPr>
                <a:endParaRPr sz="1600" dirty="0"/>
              </a:p>
            </p:txBody>
          </p:sp>
        </p:grpSp>
        <p:sp>
          <p:nvSpPr>
            <p:cNvPr id="12" name="TextBox 29">
              <a:extLst>
                <a:ext uri="{FF2B5EF4-FFF2-40B4-BE49-F238E27FC236}">
                  <a16:creationId xmlns:a16="http://schemas.microsoft.com/office/drawing/2014/main" id="{A1FB4610-409E-0B06-A5BB-B304BE824C90}"/>
                </a:ext>
              </a:extLst>
            </p:cNvPr>
            <p:cNvSpPr txBox="1"/>
            <p:nvPr/>
          </p:nvSpPr>
          <p:spPr>
            <a:xfrm>
              <a:off x="1039956" y="4314322"/>
              <a:ext cx="5187048" cy="166712"/>
            </a:xfrm>
            <a:prstGeom prst="rect">
              <a:avLst/>
            </a:prstGeom>
          </p:spPr>
          <p:txBody>
            <a:bodyPr wrap="square" lIns="0" tIns="0" rIns="0" bIns="0" rtlCol="0" anchor="t">
              <a:spAutoFit/>
            </a:bodyPr>
            <a:lstStyle/>
            <a:p>
              <a:pPr>
                <a:lnSpc>
                  <a:spcPts val="1260"/>
                </a:lnSpc>
                <a:spcBef>
                  <a:spcPct val="0"/>
                </a:spcBef>
              </a:pPr>
              <a:r>
                <a:rPr lang="en-US" sz="1600" b="1" spc="11" dirty="0">
                  <a:latin typeface="Canva Sans Bold"/>
                  <a:ea typeface="Canva Sans Bold"/>
                  <a:cs typeface="Canva Sans Bold"/>
                  <a:sym typeface="Canva Sans Bold"/>
                </a:rPr>
                <a:t>INTEGRACIÓN DE CADENAS PRODUCTIVAS</a:t>
              </a:r>
            </a:p>
          </p:txBody>
        </p:sp>
        <p:sp>
          <p:nvSpPr>
            <p:cNvPr id="30" name="CuadroTexto 29">
              <a:extLst>
                <a:ext uri="{FF2B5EF4-FFF2-40B4-BE49-F238E27FC236}">
                  <a16:creationId xmlns:a16="http://schemas.microsoft.com/office/drawing/2014/main" id="{B10BB5A7-983C-EFC9-12FC-6CD2B102D2B3}"/>
                </a:ext>
              </a:extLst>
            </p:cNvPr>
            <p:cNvSpPr txBox="1"/>
            <p:nvPr/>
          </p:nvSpPr>
          <p:spPr>
            <a:xfrm>
              <a:off x="1010552" y="4531549"/>
              <a:ext cx="5199749" cy="830997"/>
            </a:xfrm>
            <a:prstGeom prst="rect">
              <a:avLst/>
            </a:prstGeom>
            <a:noFill/>
          </p:spPr>
          <p:txBody>
            <a:bodyPr wrap="square">
              <a:spAutoFit/>
            </a:bodyPr>
            <a:lstStyle/>
            <a:p>
              <a:r>
                <a:rPr lang="es-ES" sz="1600" dirty="0">
                  <a:latin typeface="Montserrat" panose="020B0604020202020204" charset="0"/>
                </a:rPr>
                <a:t>Identificar oportunidades y brechas para integrar </a:t>
              </a:r>
              <a:r>
                <a:rPr lang="es-ES" sz="1600" dirty="0" err="1">
                  <a:latin typeface="Montserrat" panose="020B0604020202020204" charset="0"/>
                </a:rPr>
                <a:t>MyPEs</a:t>
              </a:r>
              <a:r>
                <a:rPr lang="es-ES" sz="1600" dirty="0">
                  <a:latin typeface="Montserrat" panose="020B0604020202020204" charset="0"/>
                </a:rPr>
                <a:t> y artesanos en cadenas productivas y mejorar su acceso a mercados y generación de valor.</a:t>
              </a:r>
              <a:endParaRPr lang="es-BO" sz="1600" dirty="0">
                <a:latin typeface="Montserrat" panose="020B0604020202020204" charset="0"/>
              </a:endParaRPr>
            </a:p>
          </p:txBody>
        </p:sp>
      </p:grpSp>
    </p:spTree>
    <p:extLst>
      <p:ext uri="{BB962C8B-B14F-4D97-AF65-F5344CB8AC3E}">
        <p14:creationId xmlns:p14="http://schemas.microsoft.com/office/powerpoint/2010/main" val="38493699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7"/>
          <p:cNvSpPr txBox="1"/>
          <p:nvPr/>
        </p:nvSpPr>
        <p:spPr>
          <a:xfrm>
            <a:off x="845756" y="1584735"/>
            <a:ext cx="6927537"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ACCESO Y DINAMIZACIÓN </a:t>
            </a:r>
          </a:p>
        </p:txBody>
      </p:sp>
      <p:sp>
        <p:nvSpPr>
          <p:cNvPr id="38" name="TextBox 38"/>
          <p:cNvSpPr txBox="1"/>
          <p:nvPr/>
        </p:nvSpPr>
        <p:spPr>
          <a:xfrm>
            <a:off x="845756" y="2051137"/>
            <a:ext cx="5187049" cy="474489"/>
          </a:xfrm>
          <a:prstGeom prst="rect">
            <a:avLst/>
          </a:prstGeom>
        </p:spPr>
        <p:txBody>
          <a:bodyPr wrap="square" lIns="0" tIns="0" rIns="0" bIns="0" rtlCol="0" anchor="t">
            <a:spAutoFit/>
          </a:bodyPr>
          <a:lstStyle/>
          <a:p>
            <a:pPr algn="just">
              <a:lnSpc>
                <a:spcPts val="3700"/>
              </a:lnSpc>
            </a:pPr>
            <a:r>
              <a:rPr lang="en-US" sz="3600" b="1" dirty="0">
                <a:latin typeface="Montserrat Bold"/>
                <a:ea typeface="Montserrat Bold"/>
                <a:cs typeface="Montserrat Bold"/>
                <a:sym typeface="Montserrat Bold"/>
              </a:rPr>
              <a:t>A </a:t>
            </a:r>
            <a:r>
              <a:rPr lang="en-US" sz="3600" dirty="0">
                <a:latin typeface="Montserrat Bold"/>
                <a:ea typeface="Montserrat Bold"/>
                <a:cs typeface="Montserrat Bold"/>
                <a:sym typeface="Montserrat Bold"/>
              </a:rPr>
              <a:t>MERCADOS</a:t>
            </a:r>
          </a:p>
        </p:txBody>
      </p:sp>
      <p:grpSp>
        <p:nvGrpSpPr>
          <p:cNvPr id="25" name="Grupo 24">
            <a:extLst>
              <a:ext uri="{FF2B5EF4-FFF2-40B4-BE49-F238E27FC236}">
                <a16:creationId xmlns:a16="http://schemas.microsoft.com/office/drawing/2014/main" id="{E968EAEA-0783-DB42-98D3-617297A3B6CE}"/>
              </a:ext>
            </a:extLst>
          </p:cNvPr>
          <p:cNvGrpSpPr/>
          <p:nvPr/>
        </p:nvGrpSpPr>
        <p:grpSpPr>
          <a:xfrm>
            <a:off x="832956" y="2759260"/>
            <a:ext cx="8188177" cy="3041516"/>
            <a:chOff x="627682" y="2525995"/>
            <a:chExt cx="8188177" cy="3041516"/>
          </a:xfrm>
        </p:grpSpPr>
        <p:sp>
          <p:nvSpPr>
            <p:cNvPr id="26" name="TextBox 26"/>
            <p:cNvSpPr txBox="1"/>
            <p:nvPr/>
          </p:nvSpPr>
          <p:spPr>
            <a:xfrm>
              <a:off x="6896100" y="4224084"/>
              <a:ext cx="1919759" cy="166712"/>
            </a:xfrm>
            <a:prstGeom prst="rect">
              <a:avLst/>
            </a:prstGeom>
          </p:spPr>
          <p:txBody>
            <a:bodyPr wrap="square" lIns="0" tIns="0" rIns="0" bIns="0" rtlCol="0" anchor="t">
              <a:spAutoFit/>
            </a:bodyPr>
            <a:lstStyle/>
            <a:p>
              <a:pPr>
                <a:lnSpc>
                  <a:spcPts val="1250"/>
                </a:lnSpc>
                <a:spcBef>
                  <a:spcPct val="0"/>
                </a:spcBef>
              </a:pPr>
              <a:r>
                <a:rPr lang="en-US" sz="1000" b="1" spc="246" dirty="0" err="1">
                  <a:latin typeface="Montserrat" panose="020B0604020202020204" charset="0"/>
                  <a:ea typeface="Codec Pro Bold"/>
                  <a:cs typeface="Codec Pro Bold"/>
                  <a:sym typeface="Codec Pro Bold"/>
                </a:rPr>
                <a:t>Expositores</a:t>
              </a:r>
              <a:endParaRPr lang="en-US" sz="1000" b="1" spc="246" dirty="0">
                <a:latin typeface="Montserrat" panose="020B0604020202020204" charset="0"/>
                <a:ea typeface="Codec Pro Bold"/>
                <a:cs typeface="Codec Pro Bold"/>
                <a:sym typeface="Codec Pro Bold"/>
              </a:endParaRPr>
            </a:p>
          </p:txBody>
        </p:sp>
        <p:grpSp>
          <p:nvGrpSpPr>
            <p:cNvPr id="21" name="Grupo 20">
              <a:extLst>
                <a:ext uri="{FF2B5EF4-FFF2-40B4-BE49-F238E27FC236}">
                  <a16:creationId xmlns:a16="http://schemas.microsoft.com/office/drawing/2014/main" id="{9864188C-5B9F-2848-9C31-039178766BD3}"/>
                </a:ext>
              </a:extLst>
            </p:cNvPr>
            <p:cNvGrpSpPr/>
            <p:nvPr/>
          </p:nvGrpSpPr>
          <p:grpSpPr>
            <a:xfrm>
              <a:off x="627682" y="2525995"/>
              <a:ext cx="7465710" cy="3041516"/>
              <a:chOff x="627682" y="2525995"/>
              <a:chExt cx="7465710" cy="3041516"/>
            </a:xfrm>
          </p:grpSpPr>
          <p:grpSp>
            <p:nvGrpSpPr>
              <p:cNvPr id="4" name="Group 4"/>
              <p:cNvGrpSpPr/>
              <p:nvPr/>
            </p:nvGrpSpPr>
            <p:grpSpPr>
              <a:xfrm>
                <a:off x="5748030" y="3654604"/>
                <a:ext cx="852085" cy="934673"/>
                <a:chOff x="0" y="0"/>
                <a:chExt cx="812800" cy="812800"/>
              </a:xfrm>
            </p:grpSpPr>
            <p:sp>
              <p:nvSpPr>
                <p:cNvPr id="5" name="Freeform 5"/>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9CCC60"/>
                </a:solidFill>
              </p:spPr>
            </p:sp>
            <p:sp>
              <p:nvSpPr>
                <p:cNvPr id="6" name="TextBox 6"/>
                <p:cNvSpPr txBox="1"/>
                <p:nvPr/>
              </p:nvSpPr>
              <p:spPr>
                <a:xfrm>
                  <a:off x="0" y="-28575"/>
                  <a:ext cx="812800" cy="841375"/>
                </a:xfrm>
                <a:prstGeom prst="rect">
                  <a:avLst/>
                </a:prstGeom>
              </p:spPr>
              <p:txBody>
                <a:bodyPr lIns="25400" tIns="25400" rIns="25400" bIns="25400" rtlCol="0" anchor="ctr"/>
                <a:lstStyle/>
                <a:p>
                  <a:pPr algn="ctr">
                    <a:lnSpc>
                      <a:spcPts val="1050"/>
                    </a:lnSpc>
                  </a:pPr>
                  <a:endParaRPr>
                    <a:latin typeface="Montserrat" panose="020B0604020202020204" charset="0"/>
                  </a:endParaRPr>
                </a:p>
              </p:txBody>
            </p:sp>
          </p:grpSp>
          <p:grpSp>
            <p:nvGrpSpPr>
              <p:cNvPr id="13" name="Group 13"/>
              <p:cNvGrpSpPr/>
              <p:nvPr/>
            </p:nvGrpSpPr>
            <p:grpSpPr>
              <a:xfrm>
                <a:off x="627682" y="3256488"/>
                <a:ext cx="204614" cy="204614"/>
                <a:chOff x="0" y="0"/>
                <a:chExt cx="812800" cy="812800"/>
              </a:xfrm>
              <a:solidFill>
                <a:srgbClr val="FF0000"/>
              </a:solidFill>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15" name="TextBox 15"/>
                <p:cNvSpPr txBox="1"/>
                <p:nvPr/>
              </p:nvSpPr>
              <p:spPr>
                <a:xfrm>
                  <a:off x="76200" y="47625"/>
                  <a:ext cx="660400" cy="688975"/>
                </a:xfrm>
                <a:prstGeom prst="rect">
                  <a:avLst/>
                </a:prstGeom>
                <a:grpFill/>
              </p:spPr>
              <p:txBody>
                <a:bodyPr lIns="25400" tIns="25400" rIns="25400" bIns="25400" rtlCol="0" anchor="ctr"/>
                <a:lstStyle/>
                <a:p>
                  <a:pPr algn="ctr">
                    <a:lnSpc>
                      <a:spcPts val="1050"/>
                    </a:lnSpc>
                  </a:pPr>
                  <a:endParaRPr sz="1200">
                    <a:latin typeface="Montserrat" panose="020B0604020202020204" charset="0"/>
                  </a:endParaRPr>
                </a:p>
              </p:txBody>
            </p:sp>
          </p:grpSp>
          <p:grpSp>
            <p:nvGrpSpPr>
              <p:cNvPr id="16" name="Group 16"/>
              <p:cNvGrpSpPr/>
              <p:nvPr/>
            </p:nvGrpSpPr>
            <p:grpSpPr>
              <a:xfrm>
                <a:off x="669255" y="4941831"/>
                <a:ext cx="204614" cy="204614"/>
                <a:chOff x="0" y="0"/>
                <a:chExt cx="812800" cy="812800"/>
              </a:xfrm>
              <a:solidFill>
                <a:srgbClr val="779F44"/>
              </a:solidFill>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rgbClr val="779F44"/>
                  </a:solidFill>
                </a:ln>
              </p:spPr>
            </p:sp>
            <p:sp>
              <p:nvSpPr>
                <p:cNvPr id="18" name="TextBox 18"/>
                <p:cNvSpPr txBox="1"/>
                <p:nvPr/>
              </p:nvSpPr>
              <p:spPr>
                <a:xfrm>
                  <a:off x="76200" y="47625"/>
                  <a:ext cx="660400" cy="688975"/>
                </a:xfrm>
                <a:prstGeom prst="rect">
                  <a:avLst/>
                </a:prstGeom>
                <a:grpFill/>
                <a:ln>
                  <a:solidFill>
                    <a:srgbClr val="779F44"/>
                  </a:solidFill>
                </a:ln>
              </p:spPr>
              <p:txBody>
                <a:bodyPr lIns="25400" tIns="25400" rIns="25400" bIns="25400" rtlCol="0" anchor="ctr"/>
                <a:lstStyle/>
                <a:p>
                  <a:pPr algn="ctr">
                    <a:lnSpc>
                      <a:spcPts val="1050"/>
                    </a:lnSpc>
                  </a:pPr>
                  <a:endParaRPr sz="900">
                    <a:latin typeface="Montserrat" panose="020B0604020202020204" charset="0"/>
                  </a:endParaRPr>
                </a:p>
              </p:txBody>
            </p:sp>
          </p:grpSp>
          <p:pic>
            <p:nvPicPr>
              <p:cNvPr id="22" name="Picture 22"/>
              <p:cNvPicPr>
                <a:picLocks noChangeAspect="1"/>
              </p:cNvPicPr>
              <p:nvPr/>
            </p:nvPicPr>
            <p:blipFill>
              <a:blip r:embed="rId3"/>
              <a:stretch>
                <a:fillRect/>
              </a:stretch>
            </p:blipFill>
            <p:spPr>
              <a:xfrm>
                <a:off x="5800134" y="3738910"/>
                <a:ext cx="443822" cy="698473"/>
              </a:xfrm>
              <a:prstGeom prst="rect">
                <a:avLst/>
              </a:prstGeom>
            </p:spPr>
          </p:pic>
          <p:pic>
            <p:nvPicPr>
              <p:cNvPr id="23" name="Picture 23"/>
              <p:cNvPicPr>
                <a:picLocks noChangeAspect="1"/>
              </p:cNvPicPr>
              <p:nvPr/>
            </p:nvPicPr>
            <p:blipFill>
              <a:blip r:embed="rId4"/>
              <a:stretch>
                <a:fillRect/>
              </a:stretch>
            </p:blipFill>
            <p:spPr>
              <a:xfrm>
                <a:off x="6121905" y="3758684"/>
                <a:ext cx="443822" cy="698473"/>
              </a:xfrm>
              <a:prstGeom prst="rect">
                <a:avLst/>
              </a:prstGeom>
            </p:spPr>
          </p:pic>
          <p:sp>
            <p:nvSpPr>
              <p:cNvPr id="24" name="TextBox 24"/>
              <p:cNvSpPr txBox="1"/>
              <p:nvPr/>
            </p:nvSpPr>
            <p:spPr>
              <a:xfrm>
                <a:off x="6921886" y="3773131"/>
                <a:ext cx="1171506" cy="487313"/>
              </a:xfrm>
              <a:prstGeom prst="rect">
                <a:avLst/>
              </a:prstGeom>
            </p:spPr>
            <p:txBody>
              <a:bodyPr wrap="square" lIns="0" tIns="0" rIns="0" bIns="0" rtlCol="0" anchor="t">
                <a:spAutoFit/>
              </a:bodyPr>
              <a:lstStyle/>
              <a:p>
                <a:pPr>
                  <a:lnSpc>
                    <a:spcPts val="3750"/>
                  </a:lnSpc>
                  <a:spcBef>
                    <a:spcPct val="0"/>
                  </a:spcBef>
                </a:pPr>
                <a:r>
                  <a:rPr lang="en-US" sz="4000" b="1" dirty="0">
                    <a:latin typeface="Montserrat Bold"/>
                    <a:ea typeface="Montserrat Bold"/>
                    <a:cs typeface="Montserrat Bold"/>
                    <a:sym typeface="Montserrat Bold"/>
                  </a:rPr>
                  <a:t>250</a:t>
                </a:r>
              </a:p>
            </p:txBody>
          </p:sp>
          <p:sp>
            <p:nvSpPr>
              <p:cNvPr id="29" name="TextBox 29"/>
              <p:cNvSpPr txBox="1"/>
              <p:nvPr/>
            </p:nvSpPr>
            <p:spPr>
              <a:xfrm>
                <a:off x="1009321" y="3311332"/>
                <a:ext cx="4226386" cy="166712"/>
              </a:xfrm>
              <a:prstGeom prst="rect">
                <a:avLst/>
              </a:prstGeom>
            </p:spPr>
            <p:txBody>
              <a:bodyPr wrap="square" lIns="0" tIns="0" rIns="0" bIns="0" rtlCol="0" anchor="t">
                <a:spAutoFit/>
              </a:bodyPr>
              <a:lstStyle/>
              <a:p>
                <a:pPr>
                  <a:lnSpc>
                    <a:spcPts val="1260"/>
                  </a:lnSpc>
                  <a:spcBef>
                    <a:spcPct val="0"/>
                  </a:spcBef>
                </a:pPr>
                <a:r>
                  <a:rPr lang="en-US" b="1" spc="11" dirty="0">
                    <a:latin typeface="Montserrat" panose="020B0604020202020204" charset="0"/>
                    <a:ea typeface="Canva Sans Bold"/>
                    <a:cs typeface="Canva Sans Bold"/>
                    <a:sym typeface="Canva Sans Bold"/>
                  </a:rPr>
                  <a:t>9na FERIA BOLIVIA DE ARTESANÍA</a:t>
                </a:r>
              </a:p>
            </p:txBody>
          </p:sp>
          <p:sp>
            <p:nvSpPr>
              <p:cNvPr id="33" name="TextBox 33"/>
              <p:cNvSpPr txBox="1"/>
              <p:nvPr/>
            </p:nvSpPr>
            <p:spPr>
              <a:xfrm>
                <a:off x="999576" y="3539872"/>
                <a:ext cx="4525937" cy="369332"/>
              </a:xfrm>
              <a:prstGeom prst="rect">
                <a:avLst/>
              </a:prstGeom>
            </p:spPr>
            <p:txBody>
              <a:bodyPr wrap="square" lIns="0" tIns="0" rIns="0" bIns="0" rtlCol="0" anchor="t">
                <a:spAutoFit/>
              </a:bodyPr>
              <a:lstStyle/>
              <a:p>
                <a:pPr algn="just"/>
                <a:r>
                  <a:rPr lang="es-ES" sz="1200" dirty="0">
                    <a:latin typeface="Montserrat" panose="020B0604020202020204" charset="0"/>
                  </a:rPr>
                  <a:t>Promocionar, difundir y revalorizar la producción artesanal boliviana con identidad cultural.</a:t>
                </a:r>
                <a:endParaRPr lang="es-BO" sz="1200" dirty="0">
                  <a:latin typeface="Montserrat" panose="020B0604020202020204" charset="0"/>
                </a:endParaRPr>
              </a:p>
            </p:txBody>
          </p:sp>
          <p:sp>
            <p:nvSpPr>
              <p:cNvPr id="39" name="TextBox 29">
                <a:extLst>
                  <a:ext uri="{FF2B5EF4-FFF2-40B4-BE49-F238E27FC236}">
                    <a16:creationId xmlns:a16="http://schemas.microsoft.com/office/drawing/2014/main" id="{8DB4810B-F0B0-01DC-6B88-F64ADE928EC3}"/>
                  </a:ext>
                </a:extLst>
              </p:cNvPr>
              <p:cNvSpPr txBox="1"/>
              <p:nvPr/>
            </p:nvSpPr>
            <p:spPr>
              <a:xfrm>
                <a:off x="1008308" y="4983567"/>
                <a:ext cx="7085084" cy="166712"/>
              </a:xfrm>
              <a:prstGeom prst="rect">
                <a:avLst/>
              </a:prstGeom>
            </p:spPr>
            <p:txBody>
              <a:bodyPr wrap="square" lIns="0" tIns="0" rIns="0" bIns="0" rtlCol="0" anchor="t">
                <a:spAutoFit/>
              </a:bodyPr>
              <a:lstStyle/>
              <a:p>
                <a:pPr>
                  <a:lnSpc>
                    <a:spcPts val="1260"/>
                  </a:lnSpc>
                  <a:spcBef>
                    <a:spcPct val="0"/>
                  </a:spcBef>
                </a:pPr>
                <a:r>
                  <a:rPr lang="en-US" b="1" spc="11" dirty="0">
                    <a:latin typeface="Montserrat" panose="020B0604020202020204" charset="0"/>
                    <a:ea typeface="Canva Sans Bold"/>
                    <a:cs typeface="Canva Sans Bold"/>
                    <a:sym typeface="Canva Sans Bold"/>
                  </a:rPr>
                  <a:t>2DO PREMIO NACIONAL DE LA EXCELENCIA ARTESANAL</a:t>
                </a:r>
              </a:p>
            </p:txBody>
          </p:sp>
          <p:sp>
            <p:nvSpPr>
              <p:cNvPr id="40" name="TextBox 33">
                <a:extLst>
                  <a:ext uri="{FF2B5EF4-FFF2-40B4-BE49-F238E27FC236}">
                    <a16:creationId xmlns:a16="http://schemas.microsoft.com/office/drawing/2014/main" id="{10ACBC9C-B1D3-06C3-3B34-555AC618C3EB}"/>
                  </a:ext>
                </a:extLst>
              </p:cNvPr>
              <p:cNvSpPr txBox="1"/>
              <p:nvPr/>
            </p:nvSpPr>
            <p:spPr>
              <a:xfrm>
                <a:off x="1032534" y="5198179"/>
                <a:ext cx="3973586" cy="369332"/>
              </a:xfrm>
              <a:prstGeom prst="rect">
                <a:avLst/>
              </a:prstGeom>
            </p:spPr>
            <p:txBody>
              <a:bodyPr wrap="square" lIns="0" tIns="0" rIns="0" bIns="0" rtlCol="0" anchor="t">
                <a:spAutoFit/>
              </a:bodyPr>
              <a:lstStyle/>
              <a:p>
                <a:pPr algn="just"/>
                <a:r>
                  <a:rPr lang="es-ES" sz="1200" dirty="0">
                    <a:latin typeface="Montserrat" panose="020B0604020202020204" charset="0"/>
                  </a:rPr>
                  <a:t>Reconocimiento a la innovación y excelencia manufacturera en 6 categorías diferentes</a:t>
                </a:r>
              </a:p>
            </p:txBody>
          </p:sp>
          <p:grpSp>
            <p:nvGrpSpPr>
              <p:cNvPr id="2" name="Group 13">
                <a:extLst>
                  <a:ext uri="{FF2B5EF4-FFF2-40B4-BE49-F238E27FC236}">
                    <a16:creationId xmlns:a16="http://schemas.microsoft.com/office/drawing/2014/main" id="{74F197F6-80D1-8F54-A5D3-CC7CB0E3F337}"/>
                  </a:ext>
                </a:extLst>
              </p:cNvPr>
              <p:cNvGrpSpPr/>
              <p:nvPr/>
            </p:nvGrpSpPr>
            <p:grpSpPr>
              <a:xfrm>
                <a:off x="640482" y="4105511"/>
                <a:ext cx="204614" cy="204614"/>
                <a:chOff x="0" y="0"/>
                <a:chExt cx="812800" cy="812800"/>
              </a:xfrm>
              <a:solidFill>
                <a:srgbClr val="EDD246"/>
              </a:solidFill>
            </p:grpSpPr>
            <p:sp>
              <p:nvSpPr>
                <p:cNvPr id="3" name="Freeform 14">
                  <a:extLst>
                    <a:ext uri="{FF2B5EF4-FFF2-40B4-BE49-F238E27FC236}">
                      <a16:creationId xmlns:a16="http://schemas.microsoft.com/office/drawing/2014/main" id="{2785262A-7C85-5820-9098-A7D25F3B4F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sp>
              <p:nvSpPr>
                <p:cNvPr id="7" name="TextBox 15">
                  <a:extLst>
                    <a:ext uri="{FF2B5EF4-FFF2-40B4-BE49-F238E27FC236}">
                      <a16:creationId xmlns:a16="http://schemas.microsoft.com/office/drawing/2014/main" id="{28D9F946-F0FD-A49D-F542-7A350344C508}"/>
                    </a:ext>
                  </a:extLst>
                </p:cNvPr>
                <p:cNvSpPr txBox="1"/>
                <p:nvPr/>
              </p:nvSpPr>
              <p:spPr>
                <a:xfrm>
                  <a:off x="76200" y="47625"/>
                  <a:ext cx="660400" cy="688975"/>
                </a:xfrm>
                <a:prstGeom prst="rect">
                  <a:avLst/>
                </a:prstGeom>
                <a:grpFill/>
              </p:spPr>
              <p:txBody>
                <a:bodyPr lIns="25400" tIns="25400" rIns="25400" bIns="25400" rtlCol="0" anchor="ctr"/>
                <a:lstStyle/>
                <a:p>
                  <a:pPr algn="ctr">
                    <a:lnSpc>
                      <a:spcPts val="1050"/>
                    </a:lnSpc>
                  </a:pPr>
                  <a:endParaRPr sz="1200">
                    <a:latin typeface="Montserrat" panose="020B0604020202020204" charset="0"/>
                  </a:endParaRPr>
                </a:p>
              </p:txBody>
            </p:sp>
          </p:grpSp>
          <p:sp>
            <p:nvSpPr>
              <p:cNvPr id="8" name="TextBox 29">
                <a:extLst>
                  <a:ext uri="{FF2B5EF4-FFF2-40B4-BE49-F238E27FC236}">
                    <a16:creationId xmlns:a16="http://schemas.microsoft.com/office/drawing/2014/main" id="{6C0875AB-0D3C-4772-3445-F08164317AF8}"/>
                  </a:ext>
                </a:extLst>
              </p:cNvPr>
              <p:cNvSpPr txBox="1"/>
              <p:nvPr/>
            </p:nvSpPr>
            <p:spPr>
              <a:xfrm>
                <a:off x="1008309" y="4152707"/>
                <a:ext cx="4226386" cy="166712"/>
              </a:xfrm>
              <a:prstGeom prst="rect">
                <a:avLst/>
              </a:prstGeom>
            </p:spPr>
            <p:txBody>
              <a:bodyPr wrap="square" lIns="0" tIns="0" rIns="0" bIns="0" rtlCol="0" anchor="t">
                <a:spAutoFit/>
              </a:bodyPr>
              <a:lstStyle/>
              <a:p>
                <a:pPr>
                  <a:lnSpc>
                    <a:spcPts val="1260"/>
                  </a:lnSpc>
                  <a:spcBef>
                    <a:spcPct val="0"/>
                  </a:spcBef>
                </a:pPr>
                <a:r>
                  <a:rPr lang="en-US" b="1" spc="11" dirty="0">
                    <a:latin typeface="Montserrat" panose="020B0604020202020204" charset="0"/>
                    <a:ea typeface="Canva Sans Bold"/>
                    <a:cs typeface="Canva Sans Bold"/>
                    <a:sym typeface="Canva Sans Bold"/>
                  </a:rPr>
                  <a:t>RUEDA DE NEGOCIOS</a:t>
                </a:r>
              </a:p>
            </p:txBody>
          </p:sp>
          <p:sp>
            <p:nvSpPr>
              <p:cNvPr id="9" name="TextBox 33">
                <a:extLst>
                  <a:ext uri="{FF2B5EF4-FFF2-40B4-BE49-F238E27FC236}">
                    <a16:creationId xmlns:a16="http://schemas.microsoft.com/office/drawing/2014/main" id="{4B4DF409-D286-D204-C48F-B158D9692500}"/>
                  </a:ext>
                </a:extLst>
              </p:cNvPr>
              <p:cNvSpPr txBox="1"/>
              <p:nvPr/>
            </p:nvSpPr>
            <p:spPr>
              <a:xfrm>
                <a:off x="1008308" y="4332500"/>
                <a:ext cx="3973586" cy="369332"/>
              </a:xfrm>
              <a:prstGeom prst="rect">
                <a:avLst/>
              </a:prstGeom>
            </p:spPr>
            <p:txBody>
              <a:bodyPr wrap="square" lIns="0" tIns="0" rIns="0" bIns="0" rtlCol="0" anchor="t">
                <a:spAutoFit/>
              </a:bodyPr>
              <a:lstStyle/>
              <a:p>
                <a:pPr algn="just"/>
                <a:r>
                  <a:rPr lang="es-MX" sz="1200" dirty="0">
                    <a:latin typeface="Montserrat" panose="020B0604020202020204" charset="0"/>
                  </a:rPr>
                  <a:t>Conectar a productores artesanales con compradores nacionales e internacionales </a:t>
                </a:r>
                <a:endParaRPr lang="es-BO" sz="1200" dirty="0">
                  <a:latin typeface="Montserrat" panose="020B0604020202020204" charset="0"/>
                </a:endParaRPr>
              </a:p>
            </p:txBody>
          </p:sp>
          <p:sp>
            <p:nvSpPr>
              <p:cNvPr id="10" name="TextBox 29">
                <a:extLst>
                  <a:ext uri="{FF2B5EF4-FFF2-40B4-BE49-F238E27FC236}">
                    <a16:creationId xmlns:a16="http://schemas.microsoft.com/office/drawing/2014/main" id="{8E787422-CB26-2D3A-882E-8823FF412024}"/>
                  </a:ext>
                </a:extLst>
              </p:cNvPr>
              <p:cNvSpPr txBox="1"/>
              <p:nvPr/>
            </p:nvSpPr>
            <p:spPr>
              <a:xfrm>
                <a:off x="1032534" y="2579143"/>
                <a:ext cx="4226386" cy="166712"/>
              </a:xfrm>
              <a:prstGeom prst="rect">
                <a:avLst/>
              </a:prstGeom>
            </p:spPr>
            <p:txBody>
              <a:bodyPr wrap="square" lIns="0" tIns="0" rIns="0" bIns="0" rtlCol="0" anchor="t">
                <a:spAutoFit/>
              </a:bodyPr>
              <a:lstStyle/>
              <a:p>
                <a:pPr>
                  <a:lnSpc>
                    <a:spcPts val="1260"/>
                  </a:lnSpc>
                  <a:spcBef>
                    <a:spcPct val="0"/>
                  </a:spcBef>
                </a:pPr>
                <a:r>
                  <a:rPr lang="en-US" b="1" spc="11" dirty="0">
                    <a:latin typeface="Montserrat" panose="020B0604020202020204" charset="0"/>
                    <a:ea typeface="Canva Sans Bold"/>
                    <a:cs typeface="Canva Sans Bold"/>
                    <a:sym typeface="Canva Sans Bold"/>
                  </a:rPr>
                  <a:t>LAB DE MARKETING DIGITAL </a:t>
                </a:r>
              </a:p>
            </p:txBody>
          </p:sp>
          <p:grpSp>
            <p:nvGrpSpPr>
              <p:cNvPr id="11" name="Group 13">
                <a:extLst>
                  <a:ext uri="{FF2B5EF4-FFF2-40B4-BE49-F238E27FC236}">
                    <a16:creationId xmlns:a16="http://schemas.microsoft.com/office/drawing/2014/main" id="{B0458259-861B-5865-500C-EABD0115EA36}"/>
                  </a:ext>
                </a:extLst>
              </p:cNvPr>
              <p:cNvGrpSpPr/>
              <p:nvPr/>
            </p:nvGrpSpPr>
            <p:grpSpPr>
              <a:xfrm>
                <a:off x="640482" y="2525995"/>
                <a:ext cx="204614" cy="204614"/>
                <a:chOff x="0" y="0"/>
                <a:chExt cx="812800" cy="812800"/>
              </a:xfrm>
              <a:solidFill>
                <a:schemeClr val="accent1"/>
              </a:solidFill>
            </p:grpSpPr>
            <p:sp>
              <p:nvSpPr>
                <p:cNvPr id="12" name="Freeform 14">
                  <a:extLst>
                    <a:ext uri="{FF2B5EF4-FFF2-40B4-BE49-F238E27FC236}">
                      <a16:creationId xmlns:a16="http://schemas.microsoft.com/office/drawing/2014/main" id="{F1B6737D-36D9-34F8-7342-DEE3DA2E8F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a:solidFill>
                    <a:schemeClr val="accent1"/>
                  </a:solidFill>
                </a:ln>
              </p:spPr>
            </p:sp>
            <p:sp>
              <p:nvSpPr>
                <p:cNvPr id="19" name="TextBox 15">
                  <a:extLst>
                    <a:ext uri="{FF2B5EF4-FFF2-40B4-BE49-F238E27FC236}">
                      <a16:creationId xmlns:a16="http://schemas.microsoft.com/office/drawing/2014/main" id="{A2C2E402-504A-2BE1-C7A1-52E20113D2EE}"/>
                    </a:ext>
                  </a:extLst>
                </p:cNvPr>
                <p:cNvSpPr txBox="1"/>
                <p:nvPr/>
              </p:nvSpPr>
              <p:spPr>
                <a:xfrm>
                  <a:off x="76200" y="47625"/>
                  <a:ext cx="660400" cy="688975"/>
                </a:xfrm>
                <a:prstGeom prst="rect">
                  <a:avLst/>
                </a:prstGeom>
                <a:grpFill/>
                <a:ln>
                  <a:solidFill>
                    <a:schemeClr val="accent1"/>
                  </a:solidFill>
                </a:ln>
              </p:spPr>
              <p:txBody>
                <a:bodyPr lIns="25400" tIns="25400" rIns="25400" bIns="25400" rtlCol="0" anchor="ctr"/>
                <a:lstStyle/>
                <a:p>
                  <a:pPr algn="ctr">
                    <a:lnSpc>
                      <a:spcPts val="1050"/>
                    </a:lnSpc>
                  </a:pPr>
                  <a:endParaRPr sz="1200" dirty="0">
                    <a:latin typeface="Montserrat" panose="020B0604020202020204" charset="0"/>
                  </a:endParaRPr>
                </a:p>
              </p:txBody>
            </p:sp>
          </p:grpSp>
          <p:sp>
            <p:nvSpPr>
              <p:cNvPr id="20" name="TextBox 33">
                <a:extLst>
                  <a:ext uri="{FF2B5EF4-FFF2-40B4-BE49-F238E27FC236}">
                    <a16:creationId xmlns:a16="http://schemas.microsoft.com/office/drawing/2014/main" id="{43449D36-F5BB-350A-FD7C-4245D75D2DC6}"/>
                  </a:ext>
                </a:extLst>
              </p:cNvPr>
              <p:cNvSpPr txBox="1"/>
              <p:nvPr/>
            </p:nvSpPr>
            <p:spPr>
              <a:xfrm>
                <a:off x="1032534" y="2748894"/>
                <a:ext cx="4491967" cy="369332"/>
              </a:xfrm>
              <a:prstGeom prst="rect">
                <a:avLst/>
              </a:prstGeom>
            </p:spPr>
            <p:txBody>
              <a:bodyPr wrap="square" lIns="0" tIns="0" rIns="0" bIns="0" rtlCol="0" anchor="t">
                <a:spAutoFit/>
              </a:bodyPr>
              <a:lstStyle/>
              <a:p>
                <a:pPr algn="just"/>
                <a:r>
                  <a:rPr lang="es-ES" sz="1200" dirty="0">
                    <a:latin typeface="Montserrat" panose="020B0604020202020204" charset="0"/>
                  </a:rPr>
                  <a:t>El laboratorio impulsará la creación de marcas, promoción de productos y acceso a nuevos mercados digitales</a:t>
                </a:r>
                <a:endParaRPr lang="es-BO" sz="1200" dirty="0">
                  <a:latin typeface="Montserrat" panose="020B0604020202020204" charset="0"/>
                </a:endParaRPr>
              </a:p>
            </p:txBody>
          </p:sp>
        </p:grpSp>
      </p:grpSp>
    </p:spTree>
    <p:extLst>
      <p:ext uri="{BB962C8B-B14F-4D97-AF65-F5344CB8AC3E}">
        <p14:creationId xmlns:p14="http://schemas.microsoft.com/office/powerpoint/2010/main" val="1686751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8"/>
          <p:cNvSpPr txBox="1"/>
          <p:nvPr/>
        </p:nvSpPr>
        <p:spPr>
          <a:xfrm>
            <a:off x="1072786" y="2757581"/>
            <a:ext cx="2412488" cy="861774"/>
          </a:xfrm>
          <a:prstGeom prst="rect">
            <a:avLst/>
          </a:prstGeom>
        </p:spPr>
        <p:txBody>
          <a:bodyPr wrap="square" lIns="0" tIns="0" rIns="0" bIns="0" rtlCol="0" anchor="t">
            <a:spAutoFit/>
          </a:bodyPr>
          <a:lstStyle/>
          <a:p>
            <a:pPr lvl="0"/>
            <a:r>
              <a:rPr lang="es-BO" sz="1400" dirty="0">
                <a:latin typeface="Century Gothic" panose="020B0502020202020204" pitchFamily="34" charset="0"/>
              </a:rPr>
              <a:t>Otorgar financiamiento a las personas naturales y/o jurídicas del sector productivo.</a:t>
            </a:r>
            <a:endParaRPr lang="es-ES" sz="1400" dirty="0">
              <a:latin typeface="Century Gothic" panose="020B0502020202020204" pitchFamily="34" charset="0"/>
            </a:endParaRPr>
          </a:p>
        </p:txBody>
      </p:sp>
      <p:sp>
        <p:nvSpPr>
          <p:cNvPr id="23" name="TextBox 23"/>
          <p:cNvSpPr txBox="1"/>
          <p:nvPr/>
        </p:nvSpPr>
        <p:spPr>
          <a:xfrm>
            <a:off x="985835" y="1589688"/>
            <a:ext cx="2941999" cy="474489"/>
          </a:xfrm>
          <a:prstGeom prst="rect">
            <a:avLst/>
          </a:prstGeom>
        </p:spPr>
        <p:txBody>
          <a:bodyPr wrap="square" lIns="0" tIns="0" rIns="0" bIns="0" rtlCol="0" anchor="t">
            <a:spAutoFit/>
          </a:bodyPr>
          <a:lstStyle/>
          <a:p>
            <a:pPr algn="just">
              <a:lnSpc>
                <a:spcPts val="3700"/>
              </a:lnSpc>
            </a:pPr>
            <a:r>
              <a:rPr lang="en-US" sz="3700" dirty="0">
                <a:latin typeface="Montserrat"/>
                <a:ea typeface="Montserrat"/>
                <a:cs typeface="Montserrat"/>
                <a:sym typeface="Montserrat"/>
              </a:rPr>
              <a:t>ACCESO A</a:t>
            </a:r>
          </a:p>
        </p:txBody>
      </p:sp>
      <p:sp>
        <p:nvSpPr>
          <p:cNvPr id="24" name="TextBox 24"/>
          <p:cNvSpPr txBox="1"/>
          <p:nvPr/>
        </p:nvSpPr>
        <p:spPr>
          <a:xfrm>
            <a:off x="985835" y="2131347"/>
            <a:ext cx="2702659" cy="474489"/>
          </a:xfrm>
          <a:prstGeom prst="rect">
            <a:avLst/>
          </a:prstGeom>
        </p:spPr>
        <p:txBody>
          <a:bodyPr lIns="0" tIns="0" rIns="0" bIns="0" rtlCol="0" anchor="t">
            <a:spAutoFit/>
          </a:bodyPr>
          <a:lstStyle/>
          <a:p>
            <a:pPr algn="just">
              <a:lnSpc>
                <a:spcPts val="3700"/>
              </a:lnSpc>
            </a:pPr>
            <a:r>
              <a:rPr lang="en-US" sz="3700" b="1" dirty="0">
                <a:latin typeface="Montserrat Bold"/>
                <a:ea typeface="Montserrat Bold"/>
                <a:cs typeface="Montserrat Bold"/>
                <a:sym typeface="Montserrat Bold"/>
              </a:rPr>
              <a:t>CAPITAL</a:t>
            </a:r>
          </a:p>
        </p:txBody>
      </p:sp>
      <p:grpSp>
        <p:nvGrpSpPr>
          <p:cNvPr id="11" name="Grupo 10">
            <a:extLst>
              <a:ext uri="{FF2B5EF4-FFF2-40B4-BE49-F238E27FC236}">
                <a16:creationId xmlns:a16="http://schemas.microsoft.com/office/drawing/2014/main" id="{7FD56F25-2D18-654C-8E2C-3F1B5362A0C4}"/>
              </a:ext>
            </a:extLst>
          </p:cNvPr>
          <p:cNvGrpSpPr/>
          <p:nvPr/>
        </p:nvGrpSpPr>
        <p:grpSpPr>
          <a:xfrm>
            <a:off x="3688494" y="1826932"/>
            <a:ext cx="4572329" cy="4067032"/>
            <a:chOff x="4057322" y="1426955"/>
            <a:chExt cx="4572329" cy="4067032"/>
          </a:xfrm>
        </p:grpSpPr>
        <p:grpSp>
          <p:nvGrpSpPr>
            <p:cNvPr id="2" name="Group 2"/>
            <p:cNvGrpSpPr/>
            <p:nvPr/>
          </p:nvGrpSpPr>
          <p:grpSpPr>
            <a:xfrm>
              <a:off x="4057322" y="1826933"/>
              <a:ext cx="759873" cy="759873"/>
              <a:chOff x="0" y="0"/>
              <a:chExt cx="812800" cy="812800"/>
            </a:xfrm>
          </p:grpSpPr>
          <p:sp>
            <p:nvSpPr>
              <p:cNvPr id="3" name="Freeform 3"/>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9CCC60"/>
              </a:solidFill>
              <a:ln cap="rnd">
                <a:noFill/>
                <a:prstDash val="solid"/>
                <a:round/>
              </a:ln>
            </p:spPr>
          </p:sp>
          <p:sp>
            <p:nvSpPr>
              <p:cNvPr id="4" name="TextBox 4"/>
              <p:cNvSpPr txBox="1"/>
              <p:nvPr/>
            </p:nvSpPr>
            <p:spPr>
              <a:xfrm>
                <a:off x="0" y="76200"/>
                <a:ext cx="812800" cy="736600"/>
              </a:xfrm>
              <a:prstGeom prst="rect">
                <a:avLst/>
              </a:prstGeom>
            </p:spPr>
            <p:txBody>
              <a:bodyPr lIns="25400" tIns="25400" rIns="25400" bIns="25400" rtlCol="0" anchor="ctr"/>
              <a:lstStyle/>
              <a:p>
                <a:pPr algn="ctr">
                  <a:lnSpc>
                    <a:spcPts val="2000"/>
                  </a:lnSpc>
                  <a:spcBef>
                    <a:spcPct val="0"/>
                  </a:spcBef>
                </a:pPr>
                <a:endParaRPr sz="900"/>
              </a:p>
            </p:txBody>
          </p:sp>
        </p:grpSp>
        <p:grpSp>
          <p:nvGrpSpPr>
            <p:cNvPr id="5" name="Group 5"/>
            <p:cNvGrpSpPr/>
            <p:nvPr/>
          </p:nvGrpSpPr>
          <p:grpSpPr>
            <a:xfrm>
              <a:off x="4057322" y="4161066"/>
              <a:ext cx="759873" cy="759873"/>
              <a:chOff x="0" y="0"/>
              <a:chExt cx="812800" cy="812800"/>
            </a:xfrm>
          </p:grpSpPr>
          <p:sp>
            <p:nvSpPr>
              <p:cNvPr id="6" name="Freeform 6"/>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27B4C8"/>
              </a:solidFill>
              <a:ln cap="rnd">
                <a:noFill/>
                <a:prstDash val="solid"/>
                <a:round/>
              </a:ln>
            </p:spPr>
          </p:sp>
          <p:sp>
            <p:nvSpPr>
              <p:cNvPr id="7" name="TextBox 7"/>
              <p:cNvSpPr txBox="1"/>
              <p:nvPr/>
            </p:nvSpPr>
            <p:spPr>
              <a:xfrm>
                <a:off x="0" y="76200"/>
                <a:ext cx="812800" cy="736600"/>
              </a:xfrm>
              <a:prstGeom prst="rect">
                <a:avLst/>
              </a:prstGeom>
            </p:spPr>
            <p:txBody>
              <a:bodyPr lIns="25400" tIns="25400" rIns="25400" bIns="25400" rtlCol="0" anchor="ctr"/>
              <a:lstStyle/>
              <a:p>
                <a:pPr algn="ctr">
                  <a:lnSpc>
                    <a:spcPts val="2000"/>
                  </a:lnSpc>
                  <a:spcBef>
                    <a:spcPct val="0"/>
                  </a:spcBef>
                </a:pPr>
                <a:endParaRPr sz="900"/>
              </a:p>
            </p:txBody>
          </p:sp>
        </p:grpSp>
        <p:grpSp>
          <p:nvGrpSpPr>
            <p:cNvPr id="8" name="Group 8"/>
            <p:cNvGrpSpPr/>
            <p:nvPr/>
          </p:nvGrpSpPr>
          <p:grpSpPr>
            <a:xfrm>
              <a:off x="4057322" y="3072580"/>
              <a:ext cx="759873" cy="759873"/>
              <a:chOff x="0" y="0"/>
              <a:chExt cx="812800" cy="812800"/>
            </a:xfrm>
          </p:grpSpPr>
          <p:sp>
            <p:nvSpPr>
              <p:cNvPr id="9" name="Freeform 9"/>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FA5A50"/>
              </a:solidFill>
              <a:ln cap="rnd">
                <a:noFill/>
                <a:prstDash val="solid"/>
                <a:round/>
              </a:ln>
            </p:spPr>
          </p:sp>
          <p:sp>
            <p:nvSpPr>
              <p:cNvPr id="10" name="TextBox 10"/>
              <p:cNvSpPr txBox="1"/>
              <p:nvPr/>
            </p:nvSpPr>
            <p:spPr>
              <a:xfrm>
                <a:off x="0" y="76200"/>
                <a:ext cx="812800" cy="736600"/>
              </a:xfrm>
              <a:prstGeom prst="rect">
                <a:avLst/>
              </a:prstGeom>
            </p:spPr>
            <p:txBody>
              <a:bodyPr lIns="25400" tIns="25400" rIns="25400" bIns="25400" rtlCol="0" anchor="ctr"/>
              <a:lstStyle/>
              <a:p>
                <a:pPr algn="ctr">
                  <a:lnSpc>
                    <a:spcPts val="2000"/>
                  </a:lnSpc>
                  <a:spcBef>
                    <a:spcPct val="0"/>
                  </a:spcBef>
                </a:pPr>
                <a:endParaRPr sz="900"/>
              </a:p>
            </p:txBody>
          </p:sp>
        </p:grpSp>
        <p:sp>
          <p:nvSpPr>
            <p:cNvPr id="15" name="Freeform 15"/>
            <p:cNvSpPr/>
            <p:nvPr/>
          </p:nvSpPr>
          <p:spPr>
            <a:xfrm>
              <a:off x="4195776" y="4318228"/>
              <a:ext cx="482966" cy="464525"/>
            </a:xfrm>
            <a:custGeom>
              <a:avLst/>
              <a:gdLst/>
              <a:ahLst/>
              <a:cxnLst/>
              <a:rect l="l" t="t" r="r" b="b"/>
              <a:pathLst>
                <a:path w="965931" h="929050">
                  <a:moveTo>
                    <a:pt x="0" y="0"/>
                  </a:moveTo>
                  <a:lnTo>
                    <a:pt x="965931" y="0"/>
                  </a:lnTo>
                  <a:lnTo>
                    <a:pt x="965931" y="929049"/>
                  </a:lnTo>
                  <a:lnTo>
                    <a:pt x="0" y="92904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6" name="Freeform 16"/>
            <p:cNvSpPr/>
            <p:nvPr/>
          </p:nvSpPr>
          <p:spPr>
            <a:xfrm>
              <a:off x="4223182" y="3220254"/>
              <a:ext cx="464525" cy="464525"/>
            </a:xfrm>
            <a:custGeom>
              <a:avLst/>
              <a:gdLst/>
              <a:ahLst/>
              <a:cxnLst/>
              <a:rect l="l" t="t" r="r" b="b"/>
              <a:pathLst>
                <a:path w="929050" h="929050">
                  <a:moveTo>
                    <a:pt x="0" y="0"/>
                  </a:moveTo>
                  <a:lnTo>
                    <a:pt x="929050" y="0"/>
                  </a:lnTo>
                  <a:lnTo>
                    <a:pt x="929050" y="929050"/>
                  </a:lnTo>
                  <a:lnTo>
                    <a:pt x="0" y="92905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7" name="Freeform 17"/>
            <p:cNvSpPr/>
            <p:nvPr/>
          </p:nvSpPr>
          <p:spPr>
            <a:xfrm>
              <a:off x="4204741" y="1943868"/>
              <a:ext cx="482966" cy="526002"/>
            </a:xfrm>
            <a:custGeom>
              <a:avLst/>
              <a:gdLst/>
              <a:ahLst/>
              <a:cxnLst/>
              <a:rect l="l" t="t" r="r" b="b"/>
              <a:pathLst>
                <a:path w="965931" h="1052004">
                  <a:moveTo>
                    <a:pt x="0" y="0"/>
                  </a:moveTo>
                  <a:lnTo>
                    <a:pt x="965931" y="0"/>
                  </a:lnTo>
                  <a:lnTo>
                    <a:pt x="965931" y="1052004"/>
                  </a:lnTo>
                  <a:lnTo>
                    <a:pt x="0" y="105200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9" name="TextBox 19"/>
            <p:cNvSpPr txBox="1"/>
            <p:nvPr/>
          </p:nvSpPr>
          <p:spPr>
            <a:xfrm>
              <a:off x="5518621" y="2058168"/>
              <a:ext cx="3111030" cy="738664"/>
            </a:xfrm>
            <a:prstGeom prst="rect">
              <a:avLst/>
            </a:prstGeom>
          </p:spPr>
          <p:txBody>
            <a:bodyPr wrap="square" lIns="0" tIns="0" rIns="0" bIns="0" rtlCol="0" anchor="t">
              <a:spAutoFit/>
            </a:bodyPr>
            <a:lstStyle/>
            <a:p>
              <a:pPr marL="142875" indent="-142875">
                <a:buFont typeface="Wingdings" panose="05000000000000000000" pitchFamily="2" charset="2"/>
                <a:buChar char="ü"/>
              </a:pPr>
              <a:r>
                <a:rPr lang="es-ES" sz="1200" dirty="0">
                  <a:latin typeface="Montserrat" panose="020B0604020202020204" charset="0"/>
                </a:rPr>
                <a:t>0,5% </a:t>
              </a:r>
              <a:r>
                <a:rPr lang="es-ES" sz="1200" u="sng" dirty="0">
                  <a:latin typeface="Montserrat" panose="020B0604020202020204" charset="0"/>
                </a:rPr>
                <a:t>anual</a:t>
              </a:r>
              <a:r>
                <a:rPr lang="es-ES" sz="1200" dirty="0">
                  <a:latin typeface="Montserrat" panose="020B0604020202020204" charset="0"/>
                </a:rPr>
                <a:t> para sustitución de importaciones.</a:t>
              </a:r>
            </a:p>
            <a:p>
              <a:pPr marL="142875" indent="-142875">
                <a:buFont typeface="Wingdings" panose="05000000000000000000" pitchFamily="2" charset="2"/>
                <a:buChar char="ü"/>
              </a:pPr>
              <a:r>
                <a:rPr lang="es-ES" sz="1200" dirty="0">
                  <a:latin typeface="Montserrat" panose="020B0604020202020204" charset="0"/>
                </a:rPr>
                <a:t>3,5% </a:t>
              </a:r>
              <a:r>
                <a:rPr lang="es-ES" sz="1200" u="sng" dirty="0">
                  <a:latin typeface="Montserrat" panose="020B0604020202020204" charset="0"/>
                </a:rPr>
                <a:t>anual</a:t>
              </a:r>
              <a:r>
                <a:rPr lang="es-ES" sz="1200" dirty="0">
                  <a:latin typeface="Montserrat" panose="020B0604020202020204" charset="0"/>
                </a:rPr>
                <a:t> para fomento a la exportación de producción nacional.</a:t>
              </a:r>
            </a:p>
          </p:txBody>
        </p:sp>
        <p:sp>
          <p:nvSpPr>
            <p:cNvPr id="20" name="TextBox 20"/>
            <p:cNvSpPr txBox="1"/>
            <p:nvPr/>
          </p:nvSpPr>
          <p:spPr>
            <a:xfrm>
              <a:off x="5518621" y="4385991"/>
              <a:ext cx="3111027" cy="1107996"/>
            </a:xfrm>
            <a:prstGeom prst="rect">
              <a:avLst/>
            </a:prstGeom>
          </p:spPr>
          <p:txBody>
            <a:bodyPr wrap="square" lIns="0" tIns="0" rIns="0" bIns="0" rtlCol="0" anchor="t">
              <a:spAutoFit/>
            </a:bodyPr>
            <a:lstStyle/>
            <a:p>
              <a:r>
                <a:rPr lang="es-ES" sz="1200" dirty="0">
                  <a:latin typeface="Montserrat" panose="020B0604020202020204" charset="0"/>
                </a:rPr>
                <a:t>Financiamiento para Capital de Operaciones y/o Capital de Inversión.</a:t>
              </a:r>
            </a:p>
            <a:p>
              <a:pPr marL="142875" indent="-142875" algn="just">
                <a:buFont typeface="Arial" panose="020B0604020202020204" pitchFamily="34" charset="0"/>
                <a:buChar char="•"/>
              </a:pPr>
              <a:r>
                <a:rPr lang="es-ES" sz="1200" dirty="0">
                  <a:latin typeface="Montserrat" panose="020B0604020202020204" charset="0"/>
                </a:rPr>
                <a:t>Adquisición de Materia Prima</a:t>
              </a:r>
            </a:p>
            <a:p>
              <a:pPr marL="142875" indent="-142875" algn="just">
                <a:buFont typeface="Arial" panose="020B0604020202020204" pitchFamily="34" charset="0"/>
                <a:buChar char="•"/>
              </a:pPr>
              <a:r>
                <a:rPr lang="es-ES" sz="1200" dirty="0">
                  <a:latin typeface="Montserrat" panose="020B0604020202020204" charset="0"/>
                </a:rPr>
                <a:t>Renovación Tecnológica</a:t>
              </a:r>
            </a:p>
            <a:p>
              <a:pPr marL="142875" indent="-142875" algn="just">
                <a:buFont typeface="Arial" panose="020B0604020202020204" pitchFamily="34" charset="0"/>
                <a:buChar char="•"/>
              </a:pPr>
              <a:r>
                <a:rPr lang="es-ES" sz="1200" dirty="0">
                  <a:latin typeface="Montserrat" panose="020B0604020202020204" charset="0"/>
                </a:rPr>
                <a:t>Ampliar línea de producción</a:t>
              </a:r>
            </a:p>
            <a:p>
              <a:pPr marL="142875" indent="-142875" algn="just">
                <a:buFont typeface="Arial" panose="020B0604020202020204" pitchFamily="34" charset="0"/>
                <a:buChar char="•"/>
              </a:pPr>
              <a:r>
                <a:rPr lang="es-ES" sz="1200" dirty="0">
                  <a:latin typeface="Montserrat" panose="020B0604020202020204" charset="0"/>
                </a:rPr>
                <a:t>Logística de Exportación</a:t>
              </a:r>
            </a:p>
          </p:txBody>
        </p:sp>
        <p:sp>
          <p:nvSpPr>
            <p:cNvPr id="21" name="TextBox 21"/>
            <p:cNvSpPr txBox="1"/>
            <p:nvPr/>
          </p:nvSpPr>
          <p:spPr>
            <a:xfrm>
              <a:off x="5518621" y="3241520"/>
              <a:ext cx="3111028" cy="705321"/>
            </a:xfrm>
            <a:prstGeom prst="rect">
              <a:avLst/>
            </a:prstGeom>
          </p:spPr>
          <p:txBody>
            <a:bodyPr wrap="square" lIns="0" tIns="0" rIns="0" bIns="0" rtlCol="0" anchor="t">
              <a:spAutoFit/>
            </a:bodyPr>
            <a:lstStyle/>
            <a:p>
              <a:pPr marL="0" lvl="1">
                <a:lnSpc>
                  <a:spcPts val="1050"/>
                </a:lnSpc>
                <a:spcBef>
                  <a:spcPct val="0"/>
                </a:spcBef>
              </a:pPr>
              <a:r>
                <a:rPr lang="es-ES" sz="1200" spc="15" dirty="0">
                  <a:latin typeface="Montserrat" panose="020B0604020202020204" charset="0"/>
                  <a:ea typeface="Canva Sans Italics"/>
                  <a:cs typeface="Canva Sans Italics"/>
                  <a:sym typeface="Canva Sans Italics"/>
                </a:rPr>
                <a:t>Realizar 1,500 otorgaciones de créditos para la gestión 2026 </a:t>
              </a:r>
            </a:p>
            <a:p>
              <a:pPr marL="0" lvl="1">
                <a:lnSpc>
                  <a:spcPts val="1050"/>
                </a:lnSpc>
                <a:spcBef>
                  <a:spcPct val="0"/>
                </a:spcBef>
              </a:pPr>
              <a:endParaRPr lang="es-ES" sz="1200" spc="15" dirty="0">
                <a:latin typeface="Montserrat" panose="020B0604020202020204" charset="0"/>
                <a:ea typeface="Canva Sans Italics"/>
                <a:cs typeface="Canva Sans Italics"/>
                <a:sym typeface="Canva Sans Italics"/>
              </a:endParaRPr>
            </a:p>
            <a:p>
              <a:pPr marL="0" lvl="1">
                <a:lnSpc>
                  <a:spcPts val="1050"/>
                </a:lnSpc>
                <a:spcBef>
                  <a:spcPct val="0"/>
                </a:spcBef>
              </a:pPr>
              <a:r>
                <a:rPr lang="es-ES" sz="1200" spc="15" dirty="0">
                  <a:latin typeface="Montserrat" panose="020B0604020202020204" charset="0"/>
                  <a:ea typeface="Canva Sans Italics"/>
                  <a:cs typeface="Canva Sans Italics"/>
                  <a:sym typeface="Canva Sans Italics"/>
                </a:rPr>
                <a:t>Por un monto aproximado de:</a:t>
              </a:r>
            </a:p>
            <a:p>
              <a:pPr marL="0" lvl="1">
                <a:lnSpc>
                  <a:spcPts val="1050"/>
                </a:lnSpc>
                <a:spcBef>
                  <a:spcPct val="0"/>
                </a:spcBef>
              </a:pPr>
              <a:r>
                <a:rPr lang="es-ES" sz="1200" spc="15" dirty="0">
                  <a:latin typeface="Montserrat" panose="020B0604020202020204" charset="0"/>
                  <a:ea typeface="Canva Sans Italics"/>
                  <a:cs typeface="Canva Sans Italics"/>
                  <a:sym typeface="Canva Sans Italics"/>
                </a:rPr>
                <a:t>Bs 300.000.000</a:t>
              </a:r>
            </a:p>
          </p:txBody>
        </p:sp>
        <p:sp>
          <p:nvSpPr>
            <p:cNvPr id="25" name="TextBox 25"/>
            <p:cNvSpPr txBox="1"/>
            <p:nvPr/>
          </p:nvSpPr>
          <p:spPr>
            <a:xfrm>
              <a:off x="5518621" y="1826933"/>
              <a:ext cx="2691928" cy="166712"/>
            </a:xfrm>
            <a:prstGeom prst="rect">
              <a:avLst/>
            </a:prstGeom>
          </p:spPr>
          <p:txBody>
            <a:bodyPr wrap="square" lIns="0" tIns="0" rIns="0" bIns="0" rtlCol="0" anchor="t">
              <a:spAutoFit/>
            </a:bodyPr>
            <a:lstStyle/>
            <a:p>
              <a:pPr>
                <a:lnSpc>
                  <a:spcPts val="1260"/>
                </a:lnSpc>
                <a:spcBef>
                  <a:spcPct val="0"/>
                </a:spcBef>
              </a:pPr>
              <a:r>
                <a:rPr lang="en-US" sz="1200" b="1" spc="11" dirty="0">
                  <a:latin typeface="Montserrat" panose="020B0604020202020204" charset="0"/>
                  <a:ea typeface="Montserrat Bold"/>
                  <a:cs typeface="Montserrat Bold"/>
                  <a:sym typeface="Montserrat Bold"/>
                </a:rPr>
                <a:t>CARACTERÍSTICAS</a:t>
              </a:r>
            </a:p>
          </p:txBody>
        </p:sp>
        <p:sp>
          <p:nvSpPr>
            <p:cNvPr id="26" name="TextBox 26"/>
            <p:cNvSpPr txBox="1"/>
            <p:nvPr/>
          </p:nvSpPr>
          <p:spPr>
            <a:xfrm>
              <a:off x="5518621" y="4204508"/>
              <a:ext cx="2691928" cy="166712"/>
            </a:xfrm>
            <a:prstGeom prst="rect">
              <a:avLst/>
            </a:prstGeom>
          </p:spPr>
          <p:txBody>
            <a:bodyPr wrap="square" lIns="0" tIns="0" rIns="0" bIns="0" rtlCol="0" anchor="t">
              <a:spAutoFit/>
            </a:bodyPr>
            <a:lstStyle/>
            <a:p>
              <a:pPr>
                <a:lnSpc>
                  <a:spcPts val="1260"/>
                </a:lnSpc>
                <a:spcBef>
                  <a:spcPct val="0"/>
                </a:spcBef>
              </a:pPr>
              <a:r>
                <a:rPr lang="en-US" sz="1200" b="1" spc="11" dirty="0">
                  <a:latin typeface="Montserrat" panose="020B0604020202020204" charset="0"/>
                  <a:ea typeface="Montserrat Bold"/>
                  <a:cs typeface="Montserrat Bold"/>
                  <a:sym typeface="Montserrat Bold"/>
                </a:rPr>
                <a:t>FIN DEL CREDITO</a:t>
              </a:r>
            </a:p>
          </p:txBody>
        </p:sp>
        <p:sp>
          <p:nvSpPr>
            <p:cNvPr id="27" name="TextBox 27"/>
            <p:cNvSpPr txBox="1"/>
            <p:nvPr/>
          </p:nvSpPr>
          <p:spPr>
            <a:xfrm>
              <a:off x="5518621" y="3010285"/>
              <a:ext cx="2691928" cy="166712"/>
            </a:xfrm>
            <a:prstGeom prst="rect">
              <a:avLst/>
            </a:prstGeom>
          </p:spPr>
          <p:txBody>
            <a:bodyPr wrap="square" lIns="0" tIns="0" rIns="0" bIns="0" rtlCol="0" anchor="t">
              <a:spAutoFit/>
            </a:bodyPr>
            <a:lstStyle/>
            <a:p>
              <a:pPr>
                <a:lnSpc>
                  <a:spcPts val="1260"/>
                </a:lnSpc>
                <a:spcBef>
                  <a:spcPct val="0"/>
                </a:spcBef>
              </a:pPr>
              <a:r>
                <a:rPr lang="en-US" sz="1200" b="1" spc="11" dirty="0">
                  <a:latin typeface="Montserrat" panose="020B0604020202020204" charset="0"/>
                  <a:ea typeface="Montserrat Bold"/>
                  <a:cs typeface="Montserrat Bold"/>
                  <a:sym typeface="Montserrat Bold"/>
                </a:rPr>
                <a:t>META 2026</a:t>
              </a:r>
            </a:p>
          </p:txBody>
        </p:sp>
        <p:sp>
          <p:nvSpPr>
            <p:cNvPr id="30" name="AutoShape 30"/>
            <p:cNvSpPr/>
            <p:nvPr/>
          </p:nvSpPr>
          <p:spPr>
            <a:xfrm>
              <a:off x="5205364" y="1426955"/>
              <a:ext cx="0" cy="4034853"/>
            </a:xfrm>
            <a:prstGeom prst="line">
              <a:avLst/>
            </a:prstGeom>
            <a:ln w="19050" cap="flat">
              <a:solidFill>
                <a:srgbClr val="494E7E"/>
              </a:solidFill>
              <a:prstDash val="solid"/>
              <a:headEnd type="none" w="sm" len="sm"/>
              <a:tailEnd type="none" w="sm" len="sm"/>
            </a:ln>
          </p:spPr>
        </p:sp>
      </p:grpSp>
    </p:spTree>
    <p:extLst>
      <p:ext uri="{BB962C8B-B14F-4D97-AF65-F5344CB8AC3E}">
        <p14:creationId xmlns:p14="http://schemas.microsoft.com/office/powerpoint/2010/main" val="42892987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3805DBB-80F3-7BF8-9D2D-43D2503D4921}"/>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858A6336-E3D7-9246-DFB1-02A7E729A07C}"/>
              </a:ext>
            </a:extLst>
          </p:cNvPr>
          <p:cNvSpPr/>
          <p:nvPr/>
        </p:nvSpPr>
        <p:spPr>
          <a:xfrm>
            <a:off x="1107686" y="3571956"/>
            <a:ext cx="6928628" cy="2315659"/>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Viceministerio de Recursos Hídricos, Riego, Agua Potable         y Saneamiento Básico -</a:t>
            </a:r>
          </a:p>
          <a:p>
            <a:pPr algn="ctr"/>
            <a:r>
              <a:rPr lang="es-MX" sz="3000" b="1" dirty="0">
                <a:solidFill>
                  <a:schemeClr val="accent4">
                    <a:lumMod val="75000"/>
                  </a:schemeClr>
                </a:solidFill>
                <a:latin typeface="Century Gothic" panose="020B0502020202020204" pitchFamily="34" charset="0"/>
              </a:rPr>
              <a:t>VRHRAPySB</a:t>
            </a:r>
          </a:p>
        </p:txBody>
      </p:sp>
    </p:spTree>
    <p:extLst>
      <p:ext uri="{BB962C8B-B14F-4D97-AF65-F5344CB8AC3E}">
        <p14:creationId xmlns:p14="http://schemas.microsoft.com/office/powerpoint/2010/main" val="24551820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1115008" y="1087469"/>
            <a:ext cx="6913984" cy="430887"/>
          </a:xfrm>
          <a:prstGeom prst="rect">
            <a:avLst/>
          </a:prstGeom>
          <a:noFill/>
          <a:ln>
            <a:noFill/>
          </a:ln>
        </p:spPr>
        <p:txBody>
          <a:bodyPr wrap="square">
            <a:spAutoFit/>
          </a:bodyPr>
          <a:lstStyle/>
          <a:p>
            <a:pPr algn="ctr"/>
            <a:r>
              <a:rPr lang="es-ES" sz="2200" b="1" dirty="0">
                <a:cs typeface="Arial" charset="0"/>
              </a:rPr>
              <a:t>NUEVO ENFOQUE DE LAS INVERSIONES 2026-2030</a:t>
            </a:r>
          </a:p>
        </p:txBody>
      </p:sp>
      <p:pic>
        <p:nvPicPr>
          <p:cNvPr id="3" name="Imagen 2">
            <a:extLst>
              <a:ext uri="{FF2B5EF4-FFF2-40B4-BE49-F238E27FC236}">
                <a16:creationId xmlns:a16="http://schemas.microsoft.com/office/drawing/2014/main" id="{08366CC3-A043-474A-BACF-E3DEAA90A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67" y="1607791"/>
            <a:ext cx="8040466" cy="4791617"/>
          </a:xfrm>
          <a:prstGeom prst="rect">
            <a:avLst/>
          </a:prstGeom>
        </p:spPr>
      </p:pic>
    </p:spTree>
    <p:extLst>
      <p:ext uri="{BB962C8B-B14F-4D97-AF65-F5344CB8AC3E}">
        <p14:creationId xmlns:p14="http://schemas.microsoft.com/office/powerpoint/2010/main" val="5124624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02FC61D-481B-B495-8511-7CB6DC8C2898}"/>
              </a:ext>
            </a:extLst>
          </p:cNvPr>
          <p:cNvSpPr txBox="1"/>
          <p:nvPr/>
        </p:nvSpPr>
        <p:spPr>
          <a:xfrm>
            <a:off x="4697467" y="815213"/>
            <a:ext cx="3647962" cy="276999"/>
          </a:xfrm>
          <a:prstGeom prst="rect">
            <a:avLst/>
          </a:prstGeom>
          <a:solidFill>
            <a:srgbClr val="004644">
              <a:alpha val="60000"/>
            </a:srgbClr>
          </a:solidFill>
          <a:ln>
            <a:solidFill>
              <a:srgbClr val="004644"/>
            </a:solidFill>
          </a:ln>
        </p:spPr>
        <p:txBody>
          <a:bodyPr wrap="square">
            <a:spAutoFit/>
          </a:bodyPr>
          <a:lstStyle/>
          <a:p>
            <a:pPr algn="ctr"/>
            <a:r>
              <a:rPr lang="es-ES" sz="1200" b="1" dirty="0">
                <a:solidFill>
                  <a:schemeClr val="bg1"/>
                </a:solidFill>
                <a:latin typeface="Century Gothic" panose="020B0502020202020204" pitchFamily="34" charset="0"/>
                <a:cs typeface="Arial" charset="0"/>
              </a:rPr>
              <a:t>PROGRAMAS VIGENTES</a:t>
            </a:r>
          </a:p>
        </p:txBody>
      </p:sp>
      <p:grpSp>
        <p:nvGrpSpPr>
          <p:cNvPr id="13" name="Grupo 12">
            <a:extLst>
              <a:ext uri="{FF2B5EF4-FFF2-40B4-BE49-F238E27FC236}">
                <a16:creationId xmlns:a16="http://schemas.microsoft.com/office/drawing/2014/main" id="{2D8B1310-26AC-794E-999E-99433427939E}"/>
              </a:ext>
            </a:extLst>
          </p:cNvPr>
          <p:cNvGrpSpPr/>
          <p:nvPr/>
        </p:nvGrpSpPr>
        <p:grpSpPr>
          <a:xfrm>
            <a:off x="927847" y="1145233"/>
            <a:ext cx="7768283" cy="5622055"/>
            <a:chOff x="596839" y="1122213"/>
            <a:chExt cx="7867292" cy="5693709"/>
          </a:xfrm>
        </p:grpSpPr>
        <p:graphicFrame>
          <p:nvGraphicFramePr>
            <p:cNvPr id="26" name="Diagrama 25">
              <a:extLst>
                <a:ext uri="{FF2B5EF4-FFF2-40B4-BE49-F238E27FC236}">
                  <a16:creationId xmlns:a16="http://schemas.microsoft.com/office/drawing/2014/main" id="{3288D64C-8434-98DA-1973-71860FFE9952}"/>
                </a:ext>
              </a:extLst>
            </p:cNvPr>
            <p:cNvGraphicFramePr/>
            <p:nvPr>
              <p:extLst>
                <p:ext uri="{D42A27DB-BD31-4B8C-83A1-F6EECF244321}">
                  <p14:modId xmlns:p14="http://schemas.microsoft.com/office/powerpoint/2010/main" val="2106195440"/>
                </p:ext>
              </p:extLst>
            </p:nvPr>
          </p:nvGraphicFramePr>
          <p:xfrm>
            <a:off x="596839" y="3954780"/>
            <a:ext cx="7867291" cy="2861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37DDBCBB-68FA-2738-80E7-474DE8F654AA}"/>
                </a:ext>
              </a:extLst>
            </p:cNvPr>
            <p:cNvGraphicFramePr/>
            <p:nvPr>
              <p:extLst>
                <p:ext uri="{D42A27DB-BD31-4B8C-83A1-F6EECF244321}">
                  <p14:modId xmlns:p14="http://schemas.microsoft.com/office/powerpoint/2010/main" val="2847512918"/>
                </p:ext>
              </p:extLst>
            </p:nvPr>
          </p:nvGraphicFramePr>
          <p:xfrm>
            <a:off x="596840" y="1122213"/>
            <a:ext cx="7867291" cy="28611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1A27CDA0-1EA1-CC0C-F999-F2619A829B35}"/>
                </a:ext>
              </a:extLst>
            </p:cNvPr>
            <p:cNvSpPr txBox="1"/>
            <p:nvPr/>
          </p:nvSpPr>
          <p:spPr>
            <a:xfrm>
              <a:off x="932190" y="2909779"/>
              <a:ext cx="1213661" cy="794833"/>
            </a:xfrm>
            <a:prstGeom prst="rect">
              <a:avLst/>
            </a:prstGeom>
            <a:solidFill>
              <a:srgbClr val="203864">
                <a:alpha val="89804"/>
              </a:srgbClr>
            </a:solidFill>
          </p:spPr>
          <p:txBody>
            <a:bodyPr wrap="square" rtlCol="0">
              <a:spAutoFit/>
            </a:bodyPr>
            <a:lstStyle/>
            <a:p>
              <a:pPr lvl="0"/>
              <a:r>
                <a:rPr lang="es-ES" sz="450" b="1" dirty="0">
                  <a:solidFill>
                    <a:schemeClr val="bg1"/>
                  </a:solidFill>
                  <a:latin typeface="Century Gothic" panose="020B0502020202020204" pitchFamily="34" charset="0"/>
                </a:rPr>
                <a:t>127 PROYECTOS EN INVERSIÓN:</a:t>
              </a:r>
              <a:endParaRPr lang="es-BO" sz="450" b="1" dirty="0">
                <a:solidFill>
                  <a:schemeClr val="bg1"/>
                </a:solidFill>
                <a:latin typeface="Century Gothic" panose="020B0502020202020204" pitchFamily="34" charset="0"/>
              </a:endParaRPr>
            </a:p>
            <a:p>
              <a:pPr marL="88900" lvl="1"/>
              <a:r>
                <a:rPr lang="es-ES" sz="450" b="1" dirty="0">
                  <a:solidFill>
                    <a:schemeClr val="bg1"/>
                  </a:solidFill>
                  <a:latin typeface="Century Gothic" panose="020B0502020202020204" pitchFamily="34" charset="0"/>
                </a:rPr>
                <a:t>25 EN EJECUCIÓN, </a:t>
              </a:r>
            </a:p>
            <a:p>
              <a:pPr marL="88900" lvl="1"/>
              <a:r>
                <a:rPr lang="es-ES" sz="450" b="1" dirty="0">
                  <a:solidFill>
                    <a:schemeClr val="bg1"/>
                  </a:solidFill>
                  <a:latin typeface="Century Gothic" panose="020B0502020202020204" pitchFamily="34" charset="0"/>
                </a:rPr>
                <a:t>21 CONCLUIDOS</a:t>
              </a:r>
            </a:p>
            <a:p>
              <a:pPr marL="88900" lvl="1"/>
              <a:r>
                <a:rPr lang="es-ES" sz="450" b="1" dirty="0">
                  <a:solidFill>
                    <a:schemeClr val="bg1"/>
                  </a:solidFill>
                  <a:latin typeface="Century Gothic" panose="020B0502020202020204" pitchFamily="34" charset="0"/>
                </a:rPr>
                <a:t>74 PROGRAMADOS</a:t>
              </a:r>
            </a:p>
            <a:p>
              <a:pPr marL="88900" lvl="1"/>
              <a:r>
                <a:rPr lang="es-ES" sz="450" b="1" dirty="0">
                  <a:solidFill>
                    <a:schemeClr val="bg1"/>
                  </a:solidFill>
                  <a:latin typeface="Century Gothic" panose="020B0502020202020204" pitchFamily="34" charset="0"/>
                </a:rPr>
                <a:t>7 LICITACIÓN</a:t>
              </a:r>
            </a:p>
            <a:p>
              <a:pPr marL="0" lvl="1"/>
              <a:r>
                <a:rPr lang="es-ES" sz="450" b="1" dirty="0">
                  <a:solidFill>
                    <a:schemeClr val="bg1"/>
                  </a:solidFill>
                  <a:latin typeface="Century Gothic" panose="020B0502020202020204" pitchFamily="34" charset="0"/>
                </a:rPr>
                <a:t>34 PROYECTOS EN PREINVERSIÓN:</a:t>
              </a:r>
            </a:p>
            <a:p>
              <a:pPr marL="88900" lvl="1"/>
              <a:r>
                <a:rPr lang="es-ES" sz="450" b="1" dirty="0">
                  <a:solidFill>
                    <a:schemeClr val="bg1"/>
                  </a:solidFill>
                  <a:latin typeface="Century Gothic" panose="020B0502020202020204" pitchFamily="34" charset="0"/>
                </a:rPr>
                <a:t>12 EN EJECUCIÓN </a:t>
              </a:r>
            </a:p>
            <a:p>
              <a:pPr marL="88900" lvl="1"/>
              <a:r>
                <a:rPr lang="es-ES" sz="450" b="1" dirty="0">
                  <a:solidFill>
                    <a:schemeClr val="bg1"/>
                  </a:solidFill>
                  <a:latin typeface="Century Gothic" panose="020B0502020202020204" pitchFamily="34" charset="0"/>
                </a:rPr>
                <a:t>2 CONCLUIDOS</a:t>
              </a:r>
            </a:p>
            <a:p>
              <a:pPr marL="88900" lvl="1"/>
              <a:r>
                <a:rPr lang="es-ES" sz="450" b="1" dirty="0">
                  <a:solidFill>
                    <a:schemeClr val="bg1"/>
                  </a:solidFill>
                  <a:latin typeface="Century Gothic" panose="020B0502020202020204" pitchFamily="34" charset="0"/>
                </a:rPr>
                <a:t>7 PROGRAMADOS</a:t>
              </a:r>
            </a:p>
            <a:p>
              <a:pPr marL="88900" lvl="1"/>
              <a:r>
                <a:rPr lang="es-ES" sz="450" b="1" dirty="0">
                  <a:solidFill>
                    <a:schemeClr val="bg1"/>
                  </a:solidFill>
                  <a:latin typeface="Century Gothic" panose="020B0502020202020204" pitchFamily="34" charset="0"/>
                </a:rPr>
                <a:t>13 LICITACIÓN</a:t>
              </a:r>
              <a:endParaRPr lang="es-BO" sz="450" b="1" dirty="0">
                <a:solidFill>
                  <a:schemeClr val="bg1"/>
                </a:solidFill>
                <a:latin typeface="Century Gothic" panose="020B0502020202020204" pitchFamily="34" charset="0"/>
              </a:endParaRPr>
            </a:p>
          </p:txBody>
        </p:sp>
        <p:pic>
          <p:nvPicPr>
            <p:cNvPr id="10" name="Imagen 9">
              <a:extLst>
                <a:ext uri="{FF2B5EF4-FFF2-40B4-BE49-F238E27FC236}">
                  <a16:creationId xmlns:a16="http://schemas.microsoft.com/office/drawing/2014/main" id="{4C2414D4-44A5-1B92-0F20-9FBBEA3FAF8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83384" y="1349472"/>
              <a:ext cx="461956" cy="219588"/>
            </a:xfrm>
            <a:prstGeom prst="rect">
              <a:avLst/>
            </a:prstGeom>
          </p:spPr>
        </p:pic>
        <p:pic>
          <p:nvPicPr>
            <p:cNvPr id="11" name="Picture 4" descr="Normas sobre la financiación y su visibilidad (2021-2027)">
              <a:extLst>
                <a:ext uri="{FF2B5EF4-FFF2-40B4-BE49-F238E27FC236}">
                  <a16:creationId xmlns:a16="http://schemas.microsoft.com/office/drawing/2014/main" id="{368C7C37-B937-3ABD-5AF5-68FD4215F7DB}"/>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967" t="10985" r="10280" b="36669"/>
            <a:stretch>
              <a:fillRect/>
            </a:stretch>
          </p:blipFill>
          <p:spPr bwMode="auto">
            <a:xfrm>
              <a:off x="3647962" y="1349387"/>
              <a:ext cx="466838" cy="27344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A52C3284-56B0-04B9-2DE1-5DAFC198707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527274" y="1323232"/>
              <a:ext cx="477585" cy="283383"/>
            </a:xfrm>
            <a:prstGeom prst="rect">
              <a:avLst/>
            </a:prstGeom>
          </p:spPr>
        </p:pic>
        <p:sp>
          <p:nvSpPr>
            <p:cNvPr id="18" name="CuadroTexto 17">
              <a:extLst>
                <a:ext uri="{FF2B5EF4-FFF2-40B4-BE49-F238E27FC236}">
                  <a16:creationId xmlns:a16="http://schemas.microsoft.com/office/drawing/2014/main" id="{6530D747-949F-F959-44DA-2FF05E840D27}"/>
                </a:ext>
              </a:extLst>
            </p:cNvPr>
            <p:cNvSpPr txBox="1"/>
            <p:nvPr/>
          </p:nvSpPr>
          <p:spPr>
            <a:xfrm>
              <a:off x="2835706" y="3302942"/>
              <a:ext cx="1291794" cy="405209"/>
            </a:xfrm>
            <a:prstGeom prst="rect">
              <a:avLst/>
            </a:prstGeom>
            <a:solidFill>
              <a:srgbClr val="203864">
                <a:alpha val="89804"/>
              </a:srgbClr>
            </a:solidFill>
          </p:spPr>
          <p:txBody>
            <a:bodyPr wrap="square" rtlCol="0">
              <a:spAutoFit/>
            </a:bodyPr>
            <a:lstStyle/>
            <a:p>
              <a:r>
                <a:rPr lang="es-BO" sz="500" b="1" dirty="0">
                  <a:solidFill>
                    <a:schemeClr val="bg1"/>
                  </a:solidFill>
                  <a:latin typeface="Century Gothic" panose="020B0502020202020204" pitchFamily="34" charset="0"/>
                </a:rPr>
                <a:t>17 PROYECTOS EN INVERSIÓN:</a:t>
              </a:r>
            </a:p>
            <a:p>
              <a:pPr marL="177800" lvl="1"/>
              <a:r>
                <a:rPr lang="es-ES" sz="500" b="1" dirty="0">
                  <a:solidFill>
                    <a:schemeClr val="bg1"/>
                  </a:solidFill>
                  <a:latin typeface="Century Gothic" panose="020B0502020202020204" pitchFamily="34" charset="0"/>
                </a:rPr>
                <a:t>6  EJECUCIÓN</a:t>
              </a:r>
            </a:p>
            <a:p>
              <a:pPr marL="177800" lvl="1"/>
              <a:r>
                <a:rPr lang="es-ES" sz="500" b="1" dirty="0">
                  <a:solidFill>
                    <a:schemeClr val="bg1"/>
                  </a:solidFill>
                  <a:latin typeface="Century Gothic" panose="020B0502020202020204" pitchFamily="34" charset="0"/>
                </a:rPr>
                <a:t>6 CONCLUIDOS</a:t>
              </a:r>
            </a:p>
            <a:p>
              <a:pPr marL="177800" lvl="1"/>
              <a:r>
                <a:rPr lang="es-ES" sz="500" b="1" dirty="0">
                  <a:solidFill>
                    <a:schemeClr val="bg1"/>
                  </a:solidFill>
                  <a:latin typeface="Century Gothic" panose="020B0502020202020204" pitchFamily="34" charset="0"/>
                </a:rPr>
                <a:t>5 PROGRAMADOS</a:t>
              </a:r>
            </a:p>
          </p:txBody>
        </p:sp>
        <p:sp>
          <p:nvSpPr>
            <p:cNvPr id="19" name="CuadroTexto 18">
              <a:extLst>
                <a:ext uri="{FF2B5EF4-FFF2-40B4-BE49-F238E27FC236}">
                  <a16:creationId xmlns:a16="http://schemas.microsoft.com/office/drawing/2014/main" id="{36AC8F18-880A-EA4F-FE39-7980878D2746}"/>
                </a:ext>
              </a:extLst>
            </p:cNvPr>
            <p:cNvSpPr txBox="1"/>
            <p:nvPr/>
          </p:nvSpPr>
          <p:spPr>
            <a:xfrm>
              <a:off x="4743158" y="3106972"/>
              <a:ext cx="1274401" cy="707886"/>
            </a:xfrm>
            <a:prstGeom prst="rect">
              <a:avLst/>
            </a:prstGeom>
            <a:solidFill>
              <a:srgbClr val="203864">
                <a:alpha val="89804"/>
              </a:srgbClr>
            </a:solidFill>
          </p:spPr>
          <p:txBody>
            <a:bodyPr wrap="square" rtlCol="0">
              <a:spAutoFit/>
            </a:bodyPr>
            <a:lstStyle/>
            <a:p>
              <a:r>
                <a:rPr lang="es-BO" sz="500" b="1" dirty="0">
                  <a:solidFill>
                    <a:schemeClr val="bg1"/>
                  </a:solidFill>
                  <a:latin typeface="Century Gothic" panose="020B0502020202020204" pitchFamily="34" charset="0"/>
                </a:rPr>
                <a:t>121 PROYECTOS EN INVERSIÓN:</a:t>
              </a:r>
            </a:p>
            <a:p>
              <a:pPr marL="266700" lvl="1"/>
              <a:r>
                <a:rPr lang="es-ES" sz="500" b="1" dirty="0">
                  <a:solidFill>
                    <a:schemeClr val="bg1"/>
                  </a:solidFill>
                  <a:latin typeface="Century Gothic" panose="020B0502020202020204" pitchFamily="34" charset="0"/>
                </a:rPr>
                <a:t>5 EN EJECUCIÓN</a:t>
              </a:r>
            </a:p>
            <a:p>
              <a:pPr marL="266700" lvl="1"/>
              <a:r>
                <a:rPr lang="es-ES" sz="500" b="1" dirty="0">
                  <a:solidFill>
                    <a:schemeClr val="bg1"/>
                  </a:solidFill>
                  <a:latin typeface="Century Gothic" panose="020B0502020202020204" pitchFamily="34" charset="0"/>
                </a:rPr>
                <a:t>54 PROYECTOS</a:t>
              </a:r>
            </a:p>
            <a:p>
              <a:pPr marL="266700" lvl="1"/>
              <a:r>
                <a:rPr lang="es-ES" sz="500" b="1" dirty="0">
                  <a:solidFill>
                    <a:schemeClr val="bg1"/>
                  </a:solidFill>
                  <a:latin typeface="Century Gothic" panose="020B0502020202020204" pitchFamily="34" charset="0"/>
                </a:rPr>
                <a:t>59 PROGRAMADOS</a:t>
              </a:r>
            </a:p>
            <a:p>
              <a:pPr marL="266700" lvl="1"/>
              <a:r>
                <a:rPr lang="es-ES" sz="500" b="1" dirty="0">
                  <a:solidFill>
                    <a:schemeClr val="bg1"/>
                  </a:solidFill>
                  <a:latin typeface="Century Gothic" panose="020B0502020202020204" pitchFamily="34" charset="0"/>
                </a:rPr>
                <a:t>3 LICITACIÓN </a:t>
              </a:r>
            </a:p>
            <a:p>
              <a:pPr marL="0" lvl="1">
                <a:tabLst>
                  <a:tab pos="0" algn="l"/>
                </a:tabLst>
              </a:pPr>
              <a:r>
                <a:rPr lang="es-BO" sz="500" b="1" dirty="0">
                  <a:solidFill>
                    <a:schemeClr val="bg1"/>
                  </a:solidFill>
                  <a:latin typeface="Century Gothic" panose="020B0502020202020204" pitchFamily="34" charset="0"/>
                </a:rPr>
                <a:t>68 PROYECTOS EN PREINVERSION:</a:t>
              </a:r>
            </a:p>
            <a:p>
              <a:pPr marL="266700" lvl="1"/>
              <a:r>
                <a:rPr lang="es-ES" sz="500" b="1" dirty="0">
                  <a:solidFill>
                    <a:schemeClr val="bg1"/>
                  </a:solidFill>
                  <a:latin typeface="Century Gothic" panose="020B0502020202020204" pitchFamily="34" charset="0"/>
                </a:rPr>
                <a:t>34 CONCLUIDOS</a:t>
              </a:r>
            </a:p>
            <a:p>
              <a:pPr marL="266700" lvl="1"/>
              <a:r>
                <a:rPr lang="es-ES" sz="500" b="1" dirty="0">
                  <a:solidFill>
                    <a:schemeClr val="bg1"/>
                  </a:solidFill>
                  <a:latin typeface="Century Gothic" panose="020B0502020202020204" pitchFamily="34" charset="0"/>
                </a:rPr>
                <a:t>34 PROGRAMADOS</a:t>
              </a:r>
              <a:endParaRPr lang="es-BO" sz="500" b="1" dirty="0">
                <a:solidFill>
                  <a:schemeClr val="bg1"/>
                </a:solidFill>
                <a:latin typeface="Century Gothic" panose="020B0502020202020204" pitchFamily="34" charset="0"/>
              </a:endParaRPr>
            </a:p>
          </p:txBody>
        </p:sp>
        <p:pic>
          <p:nvPicPr>
            <p:cNvPr id="20" name="Imagen 19">
              <a:extLst>
                <a:ext uri="{FF2B5EF4-FFF2-40B4-BE49-F238E27FC236}">
                  <a16:creationId xmlns:a16="http://schemas.microsoft.com/office/drawing/2014/main" id="{DAE61367-00BD-D3AE-0D56-9E7068647D0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65161" y="1322463"/>
              <a:ext cx="596164" cy="283383"/>
            </a:xfrm>
            <a:prstGeom prst="rect">
              <a:avLst/>
            </a:prstGeom>
          </p:spPr>
        </p:pic>
        <p:sp>
          <p:nvSpPr>
            <p:cNvPr id="23" name="CuadroTexto 22">
              <a:extLst>
                <a:ext uri="{FF2B5EF4-FFF2-40B4-BE49-F238E27FC236}">
                  <a16:creationId xmlns:a16="http://schemas.microsoft.com/office/drawing/2014/main" id="{4B07597F-472F-5DD0-580F-6D664360FCDD}"/>
                </a:ext>
              </a:extLst>
            </p:cNvPr>
            <p:cNvSpPr txBox="1"/>
            <p:nvPr/>
          </p:nvSpPr>
          <p:spPr>
            <a:xfrm>
              <a:off x="6731664" y="3364817"/>
              <a:ext cx="1348711" cy="369332"/>
            </a:xfrm>
            <a:prstGeom prst="rect">
              <a:avLst/>
            </a:prstGeom>
            <a:solidFill>
              <a:srgbClr val="203864">
                <a:alpha val="89804"/>
              </a:srgbClr>
            </a:solidFill>
          </p:spPr>
          <p:txBody>
            <a:bodyPr wrap="square" rtlCol="0">
              <a:spAutoFit/>
            </a:bodyPr>
            <a:lstStyle/>
            <a:p>
              <a:pPr lvl="0"/>
              <a:r>
                <a:rPr lang="es-ES" sz="600" b="1" dirty="0">
                  <a:solidFill>
                    <a:schemeClr val="bg1"/>
                  </a:solidFill>
                  <a:latin typeface="Century Gothic" panose="020B0502020202020204" pitchFamily="34" charset="0"/>
                </a:rPr>
                <a:t>5 PROYECTOS EN INVERSIÓN:</a:t>
              </a:r>
              <a:endParaRPr lang="es-BO" sz="600" b="1" dirty="0">
                <a:solidFill>
                  <a:schemeClr val="bg1"/>
                </a:solidFill>
                <a:latin typeface="Century Gothic" panose="020B0502020202020204" pitchFamily="34" charset="0"/>
              </a:endParaRPr>
            </a:p>
            <a:p>
              <a:pPr marL="177800" lvl="1"/>
              <a:r>
                <a:rPr lang="es-ES" sz="600" b="1" dirty="0">
                  <a:solidFill>
                    <a:schemeClr val="bg1"/>
                  </a:solidFill>
                  <a:latin typeface="Century Gothic" panose="020B0502020202020204" pitchFamily="34" charset="0"/>
                </a:rPr>
                <a:t>4 EN EJECUCIÓN, </a:t>
              </a:r>
            </a:p>
            <a:p>
              <a:pPr marL="177800" lvl="1"/>
              <a:r>
                <a:rPr lang="es-ES" sz="600" b="1" dirty="0">
                  <a:solidFill>
                    <a:schemeClr val="bg1"/>
                  </a:solidFill>
                  <a:latin typeface="Century Gothic" panose="020B0502020202020204" pitchFamily="34" charset="0"/>
                </a:rPr>
                <a:t>1 CONCLUIDO</a:t>
              </a:r>
            </a:p>
          </p:txBody>
        </p:sp>
        <p:pic>
          <p:nvPicPr>
            <p:cNvPr id="24" name="Imagen 23">
              <a:extLst>
                <a:ext uri="{FF2B5EF4-FFF2-40B4-BE49-F238E27FC236}">
                  <a16:creationId xmlns:a16="http://schemas.microsoft.com/office/drawing/2014/main" id="{11D5258B-7009-BC71-5227-98D2440C84AA}"/>
                </a:ext>
              </a:extLst>
            </p:cNvPr>
            <p:cNvPicPr>
              <a:picLocks noChangeAspect="1"/>
            </p:cNvPicPr>
            <p:nvPr/>
          </p:nvPicPr>
          <p:blipFill>
            <a:blip r:embed="rId15"/>
            <a:stretch>
              <a:fillRect/>
            </a:stretch>
          </p:blipFill>
          <p:spPr>
            <a:xfrm>
              <a:off x="1659074" y="4076977"/>
              <a:ext cx="486266" cy="220120"/>
            </a:xfrm>
            <a:prstGeom prst="rect">
              <a:avLst/>
            </a:prstGeom>
          </p:spPr>
        </p:pic>
        <p:pic>
          <p:nvPicPr>
            <p:cNvPr id="25" name="Imagen 24">
              <a:extLst>
                <a:ext uri="{FF2B5EF4-FFF2-40B4-BE49-F238E27FC236}">
                  <a16:creationId xmlns:a16="http://schemas.microsoft.com/office/drawing/2014/main" id="{7BD71038-E2A8-1A1D-9261-B11E098AEC2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740836" y="4122176"/>
              <a:ext cx="395139" cy="265272"/>
            </a:xfrm>
            <a:prstGeom prst="rect">
              <a:avLst/>
            </a:prstGeom>
          </p:spPr>
        </p:pic>
        <p:sp>
          <p:nvSpPr>
            <p:cNvPr id="27" name="CuadroTexto 26">
              <a:extLst>
                <a:ext uri="{FF2B5EF4-FFF2-40B4-BE49-F238E27FC236}">
                  <a16:creationId xmlns:a16="http://schemas.microsoft.com/office/drawing/2014/main" id="{80B3EC4C-8BAB-07DD-2BFD-EC2FD486AB90}"/>
                </a:ext>
              </a:extLst>
            </p:cNvPr>
            <p:cNvSpPr txBox="1"/>
            <p:nvPr/>
          </p:nvSpPr>
          <p:spPr>
            <a:xfrm>
              <a:off x="862533" y="6128733"/>
              <a:ext cx="1274181" cy="369332"/>
            </a:xfrm>
            <a:prstGeom prst="rect">
              <a:avLst/>
            </a:prstGeom>
            <a:solidFill>
              <a:schemeClr val="accent5">
                <a:lumMod val="50000"/>
              </a:schemeClr>
            </a:solidFill>
          </p:spPr>
          <p:txBody>
            <a:bodyPr wrap="square" rtlCol="0">
              <a:spAutoFit/>
            </a:bodyPr>
            <a:lstStyle/>
            <a:p>
              <a:pPr lvl="0"/>
              <a:r>
                <a:rPr lang="es-ES" sz="600" b="1" dirty="0">
                  <a:solidFill>
                    <a:schemeClr val="bg1"/>
                  </a:solidFill>
                  <a:latin typeface="Century Gothic" panose="020B0502020202020204" pitchFamily="34" charset="0"/>
                </a:rPr>
                <a:t>5 PROYECTOS EN INVERSIÓN :</a:t>
              </a:r>
              <a:endParaRPr lang="es-BO" sz="600" b="1" dirty="0">
                <a:solidFill>
                  <a:schemeClr val="bg1"/>
                </a:solidFill>
                <a:latin typeface="Century Gothic" panose="020B0502020202020204" pitchFamily="34" charset="0"/>
              </a:endParaRPr>
            </a:p>
            <a:p>
              <a:pPr marL="0" lvl="1" algn="ctr">
                <a:tabLst>
                  <a:tab pos="88900" algn="l"/>
                </a:tabLst>
              </a:pPr>
              <a:r>
                <a:rPr lang="es-ES" sz="600" b="1" dirty="0">
                  <a:solidFill>
                    <a:schemeClr val="bg1"/>
                  </a:solidFill>
                  <a:latin typeface="Century Gothic" panose="020B0502020202020204" pitchFamily="34" charset="0"/>
                </a:rPr>
                <a:t>3 CONCLUIDOS</a:t>
              </a:r>
            </a:p>
            <a:p>
              <a:pPr marL="0" lvl="1" algn="ctr">
                <a:tabLst>
                  <a:tab pos="88900" algn="l"/>
                </a:tabLst>
              </a:pPr>
              <a:r>
                <a:rPr lang="es-ES" sz="600" b="1" dirty="0">
                  <a:solidFill>
                    <a:schemeClr val="bg1"/>
                  </a:solidFill>
                  <a:latin typeface="Century Gothic" panose="020B0502020202020204" pitchFamily="34" charset="0"/>
                </a:rPr>
                <a:t>2 LICITACIÓN</a:t>
              </a:r>
              <a:endParaRPr lang="es-BO" sz="600" b="1" dirty="0">
                <a:solidFill>
                  <a:schemeClr val="bg1"/>
                </a:solidFill>
                <a:latin typeface="Century Gothic" panose="020B0502020202020204" pitchFamily="34" charset="0"/>
              </a:endParaRPr>
            </a:p>
          </p:txBody>
        </p:sp>
        <p:sp>
          <p:nvSpPr>
            <p:cNvPr id="28" name="CuadroTexto 27">
              <a:extLst>
                <a:ext uri="{FF2B5EF4-FFF2-40B4-BE49-F238E27FC236}">
                  <a16:creationId xmlns:a16="http://schemas.microsoft.com/office/drawing/2014/main" id="{537B1235-8FAB-761B-9F08-11E1250BD304}"/>
                </a:ext>
              </a:extLst>
            </p:cNvPr>
            <p:cNvSpPr txBox="1"/>
            <p:nvPr/>
          </p:nvSpPr>
          <p:spPr>
            <a:xfrm>
              <a:off x="2836886" y="6139157"/>
              <a:ext cx="1277914" cy="369332"/>
            </a:xfrm>
            <a:prstGeom prst="rect">
              <a:avLst/>
            </a:prstGeom>
            <a:solidFill>
              <a:schemeClr val="accent5">
                <a:lumMod val="50000"/>
              </a:schemeClr>
            </a:solidFill>
          </p:spPr>
          <p:txBody>
            <a:bodyPr wrap="square" rtlCol="0">
              <a:spAutoFit/>
            </a:bodyPr>
            <a:lstStyle/>
            <a:p>
              <a:pPr lvl="0"/>
              <a:r>
                <a:rPr lang="es-ES" sz="600" b="1" dirty="0">
                  <a:solidFill>
                    <a:schemeClr val="bg1"/>
                  </a:solidFill>
                  <a:latin typeface="Century Gothic" panose="020B0502020202020204" pitchFamily="34" charset="0"/>
                </a:rPr>
                <a:t>5 PROYECTOS EN INVERSIÓN :</a:t>
              </a:r>
              <a:endParaRPr lang="es-BO" sz="600" b="1" dirty="0">
                <a:solidFill>
                  <a:schemeClr val="bg1"/>
                </a:solidFill>
                <a:latin typeface="Century Gothic" panose="020B0502020202020204" pitchFamily="34" charset="0"/>
              </a:endParaRPr>
            </a:p>
            <a:p>
              <a:pPr marL="177800" lvl="1"/>
              <a:r>
                <a:rPr lang="es-ES" sz="600" b="1" dirty="0">
                  <a:solidFill>
                    <a:schemeClr val="bg1"/>
                  </a:solidFill>
                  <a:latin typeface="Century Gothic" panose="020B0502020202020204" pitchFamily="34" charset="0"/>
                </a:rPr>
                <a:t>1 EN EJECUCIÓN, </a:t>
              </a:r>
            </a:p>
            <a:p>
              <a:pPr marL="177800" lvl="1"/>
              <a:r>
                <a:rPr lang="es-ES" sz="600" b="1" dirty="0">
                  <a:solidFill>
                    <a:schemeClr val="bg1"/>
                  </a:solidFill>
                  <a:latin typeface="Century Gothic" panose="020B0502020202020204" pitchFamily="34" charset="0"/>
                </a:rPr>
                <a:t>4 CONCLUIDOS</a:t>
              </a:r>
              <a:endParaRPr lang="es-BO" sz="600" b="1" dirty="0">
                <a:solidFill>
                  <a:schemeClr val="bg1"/>
                </a:solidFill>
                <a:latin typeface="Century Gothic" panose="020B0502020202020204" pitchFamily="34" charset="0"/>
              </a:endParaRPr>
            </a:p>
          </p:txBody>
        </p:sp>
        <p:sp>
          <p:nvSpPr>
            <p:cNvPr id="29" name="CuadroTexto 28">
              <a:extLst>
                <a:ext uri="{FF2B5EF4-FFF2-40B4-BE49-F238E27FC236}">
                  <a16:creationId xmlns:a16="http://schemas.microsoft.com/office/drawing/2014/main" id="{748AD3CB-D010-6D23-2D14-9F1B70616045}"/>
                </a:ext>
              </a:extLst>
            </p:cNvPr>
            <p:cNvSpPr txBox="1"/>
            <p:nvPr/>
          </p:nvSpPr>
          <p:spPr>
            <a:xfrm>
              <a:off x="4789333" y="6053844"/>
              <a:ext cx="1301965" cy="461665"/>
            </a:xfrm>
            <a:prstGeom prst="rect">
              <a:avLst/>
            </a:prstGeom>
            <a:solidFill>
              <a:schemeClr val="accent5">
                <a:lumMod val="50000"/>
              </a:schemeClr>
            </a:solidFill>
          </p:spPr>
          <p:txBody>
            <a:bodyPr wrap="square" rtlCol="0">
              <a:spAutoFit/>
            </a:bodyPr>
            <a:lstStyle/>
            <a:p>
              <a:pPr lvl="0"/>
              <a:r>
                <a:rPr lang="es-ES" sz="600" b="1" dirty="0">
                  <a:solidFill>
                    <a:schemeClr val="bg1"/>
                  </a:solidFill>
                  <a:latin typeface="Century Gothic" panose="020B0502020202020204" pitchFamily="34" charset="0"/>
                </a:rPr>
                <a:t>8 PROYECTOS EN INVERSIÓN :</a:t>
              </a:r>
            </a:p>
            <a:p>
              <a:pPr marL="180975" lvl="0"/>
              <a:r>
                <a:rPr lang="es-ES" sz="600" b="1" dirty="0">
                  <a:solidFill>
                    <a:schemeClr val="bg1"/>
                  </a:solidFill>
                  <a:latin typeface="Century Gothic" panose="020B0502020202020204" pitchFamily="34" charset="0"/>
                </a:rPr>
                <a:t>8 PROGRAMADOS </a:t>
              </a:r>
            </a:p>
            <a:p>
              <a:r>
                <a:rPr lang="es-ES" sz="600" b="1" dirty="0">
                  <a:solidFill>
                    <a:schemeClr val="bg1"/>
                  </a:solidFill>
                  <a:latin typeface="Century Gothic" panose="020B0502020202020204" pitchFamily="34" charset="0"/>
                </a:rPr>
                <a:t>3 PROYECTOS </a:t>
              </a:r>
              <a:r>
                <a:rPr lang="es-ES" sz="600" b="1" dirty="0" err="1">
                  <a:solidFill>
                    <a:schemeClr val="bg1"/>
                  </a:solidFill>
                  <a:latin typeface="Century Gothic" panose="020B0502020202020204" pitchFamily="34" charset="0"/>
                </a:rPr>
                <a:t>PREINVERSÓN</a:t>
              </a:r>
              <a:r>
                <a:rPr lang="es-ES" sz="600" b="1" dirty="0">
                  <a:solidFill>
                    <a:schemeClr val="bg1"/>
                  </a:solidFill>
                  <a:latin typeface="Century Gothic" panose="020B0502020202020204" pitchFamily="34" charset="0"/>
                </a:rPr>
                <a:t>:</a:t>
              </a:r>
            </a:p>
            <a:p>
              <a:pPr marL="180975"/>
              <a:r>
                <a:rPr lang="es-ES" sz="600" b="1" dirty="0">
                  <a:solidFill>
                    <a:schemeClr val="bg1"/>
                  </a:solidFill>
                  <a:latin typeface="Century Gothic" panose="020B0502020202020204" pitchFamily="34" charset="0"/>
                </a:rPr>
                <a:t>3 PROGRAMADOS</a:t>
              </a:r>
            </a:p>
          </p:txBody>
        </p:sp>
        <p:pic>
          <p:nvPicPr>
            <p:cNvPr id="31" name="Imagen 30">
              <a:extLst>
                <a:ext uri="{FF2B5EF4-FFF2-40B4-BE49-F238E27FC236}">
                  <a16:creationId xmlns:a16="http://schemas.microsoft.com/office/drawing/2014/main" id="{F585123E-3147-B5C1-C64F-F81F4FC7966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552692" y="4144898"/>
              <a:ext cx="519884" cy="205858"/>
            </a:xfrm>
            <a:prstGeom prst="rect">
              <a:avLst/>
            </a:prstGeom>
          </p:spPr>
        </p:pic>
        <p:pic>
          <p:nvPicPr>
            <p:cNvPr id="32" name="Picture 4" descr="Normas sobre la financiación y su visibilidad (2021-2027)">
              <a:extLst>
                <a:ext uri="{FF2B5EF4-FFF2-40B4-BE49-F238E27FC236}">
                  <a16:creationId xmlns:a16="http://schemas.microsoft.com/office/drawing/2014/main" id="{4334D359-0EA5-7E8B-AE9A-54F8E066C7FA}"/>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8967" t="10985" r="10280" b="36669"/>
            <a:stretch>
              <a:fillRect/>
            </a:stretch>
          </p:blipFill>
          <p:spPr bwMode="auto">
            <a:xfrm>
              <a:off x="5237885" y="4140157"/>
              <a:ext cx="321678" cy="207366"/>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n 32">
              <a:extLst>
                <a:ext uri="{FF2B5EF4-FFF2-40B4-BE49-F238E27FC236}">
                  <a16:creationId xmlns:a16="http://schemas.microsoft.com/office/drawing/2014/main" id="{764C7912-8B74-D687-0616-31576E57FF9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20305" y="4122905"/>
              <a:ext cx="477585" cy="283383"/>
            </a:xfrm>
            <a:prstGeom prst="rect">
              <a:avLst/>
            </a:prstGeom>
          </p:spPr>
        </p:pic>
        <p:sp>
          <p:nvSpPr>
            <p:cNvPr id="2" name="CuadroTexto 1">
              <a:extLst>
                <a:ext uri="{FF2B5EF4-FFF2-40B4-BE49-F238E27FC236}">
                  <a16:creationId xmlns:a16="http://schemas.microsoft.com/office/drawing/2014/main" id="{F20055B8-EE53-BEB0-65FD-6017E43408DC}"/>
                </a:ext>
              </a:extLst>
            </p:cNvPr>
            <p:cNvSpPr txBox="1"/>
            <p:nvPr/>
          </p:nvSpPr>
          <p:spPr>
            <a:xfrm>
              <a:off x="6830524" y="5804193"/>
              <a:ext cx="1267366" cy="615553"/>
            </a:xfrm>
            <a:prstGeom prst="rect">
              <a:avLst/>
            </a:prstGeom>
            <a:solidFill>
              <a:schemeClr val="accent5">
                <a:lumMod val="50000"/>
              </a:schemeClr>
            </a:solidFill>
          </p:spPr>
          <p:txBody>
            <a:bodyPr wrap="square" rtlCol="0">
              <a:spAutoFit/>
            </a:bodyPr>
            <a:lstStyle/>
            <a:p>
              <a:pPr lvl="0"/>
              <a:r>
                <a:rPr lang="es-ES" sz="500" b="1" dirty="0">
                  <a:solidFill>
                    <a:schemeClr val="bg1"/>
                  </a:solidFill>
                  <a:latin typeface="Century Gothic" panose="020B0502020202020204" pitchFamily="34" charset="0"/>
                </a:rPr>
                <a:t>669 PROYECTOS EN INVERSIÓN:</a:t>
              </a:r>
              <a:endParaRPr lang="es-BO" sz="500" b="1" dirty="0">
                <a:solidFill>
                  <a:schemeClr val="bg1"/>
                </a:solidFill>
                <a:latin typeface="Century Gothic" panose="020B0502020202020204" pitchFamily="34" charset="0"/>
              </a:endParaRPr>
            </a:p>
            <a:p>
              <a:pPr marL="88900" lvl="1"/>
              <a:r>
                <a:rPr lang="es-ES" sz="600" b="1" dirty="0">
                  <a:solidFill>
                    <a:schemeClr val="bg1"/>
                  </a:solidFill>
                  <a:latin typeface="Century Gothic" panose="020B0502020202020204" pitchFamily="34" charset="0"/>
                </a:rPr>
                <a:t>8 EN EJECUCIÓN, </a:t>
              </a:r>
            </a:p>
            <a:p>
              <a:pPr marL="88900" lvl="1"/>
              <a:r>
                <a:rPr lang="es-ES" sz="600" b="1" dirty="0">
                  <a:solidFill>
                    <a:schemeClr val="bg1"/>
                  </a:solidFill>
                  <a:latin typeface="Century Gothic" panose="020B0502020202020204" pitchFamily="34" charset="0"/>
                </a:rPr>
                <a:t>659 CONCLUIDOS</a:t>
              </a:r>
            </a:p>
            <a:p>
              <a:pPr marL="88900" lvl="1"/>
              <a:r>
                <a:rPr lang="es-ES" sz="600" b="1" dirty="0">
                  <a:solidFill>
                    <a:schemeClr val="bg1"/>
                  </a:solidFill>
                  <a:latin typeface="Century Gothic" panose="020B0502020202020204" pitchFamily="34" charset="0"/>
                </a:rPr>
                <a:t>2 LICITACIÓN</a:t>
              </a:r>
            </a:p>
            <a:p>
              <a:pPr marL="0" lvl="1"/>
              <a:r>
                <a:rPr lang="es-ES" sz="500" b="1" dirty="0">
                  <a:solidFill>
                    <a:schemeClr val="bg1"/>
                  </a:solidFill>
                  <a:latin typeface="Century Gothic" panose="020B0502020202020204" pitchFamily="34" charset="0"/>
                </a:rPr>
                <a:t>1 PROYECTOS EN PREINVERSIÓN:</a:t>
              </a:r>
            </a:p>
            <a:p>
              <a:pPr marL="88900" lvl="1"/>
              <a:r>
                <a:rPr lang="es-ES" sz="600" b="1" dirty="0">
                  <a:solidFill>
                    <a:schemeClr val="bg1"/>
                  </a:solidFill>
                  <a:latin typeface="Century Gothic" panose="020B0502020202020204" pitchFamily="34" charset="0"/>
                </a:rPr>
                <a:t>1 CONCLUIDOS</a:t>
              </a:r>
            </a:p>
          </p:txBody>
        </p:sp>
      </p:grpSp>
      <p:sp>
        <p:nvSpPr>
          <p:cNvPr id="5" name="CuadroTexto 4">
            <a:extLst>
              <a:ext uri="{FF2B5EF4-FFF2-40B4-BE49-F238E27FC236}">
                <a16:creationId xmlns:a16="http://schemas.microsoft.com/office/drawing/2014/main" id="{B652E15E-A569-C20A-5FDE-711EA7A43195}"/>
              </a:ext>
            </a:extLst>
          </p:cNvPr>
          <p:cNvSpPr txBox="1"/>
          <p:nvPr/>
        </p:nvSpPr>
        <p:spPr>
          <a:xfrm>
            <a:off x="4032278" y="309232"/>
            <a:ext cx="4347662" cy="523220"/>
          </a:xfrm>
          <a:prstGeom prst="rect">
            <a:avLst/>
          </a:prstGeom>
          <a:noFill/>
        </p:spPr>
        <p:txBody>
          <a:bodyPr wrap="square">
            <a:spAutoFit/>
          </a:bodyPr>
          <a:lstStyle/>
          <a:p>
            <a:pPr algn="r"/>
            <a:r>
              <a:rPr lang="es-ES" sz="1400" b="1" dirty="0">
                <a:cs typeface="Arial" charset="0"/>
              </a:rPr>
              <a:t>DIRECCIÓN GENERAL DE AGUA POTABLE Y ALCANTARILLADO SANITARIO</a:t>
            </a:r>
          </a:p>
        </p:txBody>
      </p:sp>
    </p:spTree>
    <p:extLst>
      <p:ext uri="{BB962C8B-B14F-4D97-AF65-F5344CB8AC3E}">
        <p14:creationId xmlns:p14="http://schemas.microsoft.com/office/powerpoint/2010/main" val="831389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BAA7B4E3-2205-FB44-9408-84FD2B2F76CA}"/>
              </a:ext>
            </a:extLst>
          </p:cNvPr>
          <p:cNvGrpSpPr/>
          <p:nvPr/>
        </p:nvGrpSpPr>
        <p:grpSpPr>
          <a:xfrm>
            <a:off x="798031" y="1136526"/>
            <a:ext cx="7867291" cy="5506134"/>
            <a:chOff x="396815" y="1332469"/>
            <a:chExt cx="7867291" cy="5506134"/>
          </a:xfrm>
        </p:grpSpPr>
        <p:graphicFrame>
          <p:nvGraphicFramePr>
            <p:cNvPr id="26" name="Diagrama 25">
              <a:extLst>
                <a:ext uri="{FF2B5EF4-FFF2-40B4-BE49-F238E27FC236}">
                  <a16:creationId xmlns:a16="http://schemas.microsoft.com/office/drawing/2014/main" id="{3288D64C-8434-98DA-1973-71860FFE9952}"/>
                </a:ext>
              </a:extLst>
            </p:cNvPr>
            <p:cNvGraphicFramePr/>
            <p:nvPr>
              <p:extLst>
                <p:ext uri="{D42A27DB-BD31-4B8C-83A1-F6EECF244321}">
                  <p14:modId xmlns:p14="http://schemas.microsoft.com/office/powerpoint/2010/main" val="1100873618"/>
                </p:ext>
              </p:extLst>
            </p:nvPr>
          </p:nvGraphicFramePr>
          <p:xfrm>
            <a:off x="396815" y="3977461"/>
            <a:ext cx="7867291" cy="2861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37DDBCBB-68FA-2738-80E7-474DE8F654AA}"/>
                </a:ext>
              </a:extLst>
            </p:cNvPr>
            <p:cNvGraphicFramePr/>
            <p:nvPr>
              <p:extLst>
                <p:ext uri="{D42A27DB-BD31-4B8C-83A1-F6EECF244321}">
                  <p14:modId xmlns:p14="http://schemas.microsoft.com/office/powerpoint/2010/main" val="2421704671"/>
                </p:ext>
              </p:extLst>
            </p:nvPr>
          </p:nvGraphicFramePr>
          <p:xfrm>
            <a:off x="396815" y="1332469"/>
            <a:ext cx="7867291" cy="28611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Imagen 1">
              <a:extLst>
                <a:ext uri="{FF2B5EF4-FFF2-40B4-BE49-F238E27FC236}">
                  <a16:creationId xmlns:a16="http://schemas.microsoft.com/office/drawing/2014/main" id="{8367B7BB-9425-1E4D-90BD-F67062555E1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00256" y="1859763"/>
              <a:ext cx="519884" cy="205858"/>
            </a:xfrm>
            <a:prstGeom prst="rect">
              <a:avLst/>
            </a:prstGeom>
          </p:spPr>
        </p:pic>
        <p:pic>
          <p:nvPicPr>
            <p:cNvPr id="4" name="Picture 4" descr="Normas sobre la financiación y su visibilidad (2021-2027)">
              <a:extLst>
                <a:ext uri="{FF2B5EF4-FFF2-40B4-BE49-F238E27FC236}">
                  <a16:creationId xmlns:a16="http://schemas.microsoft.com/office/drawing/2014/main" id="{BB434B33-59DD-04C9-CE52-CBA5B5263751}"/>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967" t="10985" r="10280" b="36669"/>
            <a:stretch>
              <a:fillRect/>
            </a:stretch>
          </p:blipFill>
          <p:spPr bwMode="auto">
            <a:xfrm>
              <a:off x="1273493" y="1855748"/>
              <a:ext cx="321678" cy="20736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41AFB06-75A1-EA4C-DCF9-A98ADEA7C8A3}"/>
                </a:ext>
              </a:extLst>
            </p:cNvPr>
            <p:cNvSpPr txBox="1"/>
            <p:nvPr/>
          </p:nvSpPr>
          <p:spPr>
            <a:xfrm>
              <a:off x="798911" y="2980356"/>
              <a:ext cx="1314955" cy="1077218"/>
            </a:xfrm>
            <a:prstGeom prst="rect">
              <a:avLst/>
            </a:prstGeom>
            <a:solidFill>
              <a:srgbClr val="203864">
                <a:alpha val="89804"/>
              </a:srgbClr>
            </a:solidFill>
          </p:spPr>
          <p:txBody>
            <a:bodyPr wrap="square" rtlCol="0">
              <a:spAutoFit/>
            </a:bodyPr>
            <a:lstStyle/>
            <a:p>
              <a:r>
                <a:rPr lang="es-BO" sz="400" b="1" dirty="0">
                  <a:solidFill>
                    <a:schemeClr val="bg1"/>
                  </a:solidFill>
                  <a:latin typeface="Century Gothic" panose="020B0502020202020204" pitchFamily="34" charset="0"/>
                </a:rPr>
                <a:t>7 PROYECTOS INVERSIÓN:</a:t>
              </a:r>
            </a:p>
            <a:p>
              <a:pPr lvl="1"/>
              <a:r>
                <a:rPr lang="es-ES" sz="400" b="1" dirty="0">
                  <a:solidFill>
                    <a:schemeClr val="bg1"/>
                  </a:solidFill>
                  <a:latin typeface="Century Gothic" panose="020B0502020202020204" pitchFamily="34" charset="0"/>
                </a:rPr>
                <a:t>1 EN EJECUCIÓN</a:t>
              </a:r>
            </a:p>
            <a:p>
              <a:pPr marL="449263" lvl="1"/>
              <a:r>
                <a:rPr lang="es-ES" sz="400" b="1" dirty="0">
                  <a:solidFill>
                    <a:schemeClr val="bg1"/>
                  </a:solidFill>
                  <a:latin typeface="Century Gothic" panose="020B0502020202020204" pitchFamily="34" charset="0"/>
                </a:rPr>
                <a:t>2 CONCLUIDOS </a:t>
              </a:r>
            </a:p>
            <a:p>
              <a:pPr marL="449263" lvl="1"/>
              <a:r>
                <a:rPr lang="es-ES" sz="400" b="1" dirty="0">
                  <a:solidFill>
                    <a:schemeClr val="bg1"/>
                  </a:solidFill>
                  <a:latin typeface="Century Gothic" panose="020B0502020202020204" pitchFamily="34" charset="0"/>
                </a:rPr>
                <a:t>4 PROGRAMADOS</a:t>
              </a:r>
            </a:p>
            <a:p>
              <a:pPr marL="0" lvl="1"/>
              <a:r>
                <a:rPr lang="es-BO" sz="400" b="1" dirty="0">
                  <a:solidFill>
                    <a:schemeClr val="bg1"/>
                  </a:solidFill>
                  <a:latin typeface="Century Gothic" panose="020B0502020202020204" pitchFamily="34" charset="0"/>
                </a:rPr>
                <a:t>6 PROYECTOS PREINVERSION:</a:t>
              </a:r>
            </a:p>
            <a:p>
              <a:pPr lvl="1"/>
              <a:r>
                <a:rPr lang="es-ES" sz="400" b="1" dirty="0">
                  <a:solidFill>
                    <a:schemeClr val="bg1"/>
                  </a:solidFill>
                  <a:latin typeface="Century Gothic" panose="020B0502020202020204" pitchFamily="34" charset="0"/>
                </a:rPr>
                <a:t>1 EN EJECUCIÓN</a:t>
              </a:r>
            </a:p>
            <a:p>
              <a:pPr marL="0" lvl="1" indent="449263"/>
              <a:r>
                <a:rPr lang="es-ES" sz="400" b="1" dirty="0">
                  <a:solidFill>
                    <a:schemeClr val="bg1"/>
                  </a:solidFill>
                  <a:latin typeface="Century Gothic" panose="020B0502020202020204" pitchFamily="34" charset="0"/>
                </a:rPr>
                <a:t>4 CONCLUIDOS  </a:t>
              </a:r>
            </a:p>
            <a:p>
              <a:pPr marL="0" lvl="1" indent="449263"/>
              <a:r>
                <a:rPr lang="es-ES" sz="400" b="1" dirty="0">
                  <a:solidFill>
                    <a:schemeClr val="bg1"/>
                  </a:solidFill>
                  <a:latin typeface="Century Gothic" panose="020B0502020202020204" pitchFamily="34" charset="0"/>
                </a:rPr>
                <a:t>1 PROGRAMADOS</a:t>
              </a:r>
            </a:p>
            <a:p>
              <a:pPr marL="0" lvl="1"/>
              <a:r>
                <a:rPr lang="es-BO" sz="400" b="1" dirty="0">
                  <a:solidFill>
                    <a:schemeClr val="bg1"/>
                  </a:solidFill>
                  <a:latin typeface="Century Gothic" panose="020B0502020202020204" pitchFamily="34" charset="0"/>
                </a:rPr>
                <a:t>6 PLAN MAESTRO:</a:t>
              </a:r>
            </a:p>
            <a:p>
              <a:pPr lvl="1"/>
              <a:r>
                <a:rPr lang="es-ES" sz="400" b="1" dirty="0">
                  <a:solidFill>
                    <a:schemeClr val="bg1"/>
                  </a:solidFill>
                  <a:latin typeface="Century Gothic" panose="020B0502020202020204" pitchFamily="34" charset="0"/>
                </a:rPr>
                <a:t>2 EN EJECUCIÓN</a:t>
              </a:r>
            </a:p>
            <a:p>
              <a:pPr marL="0" lvl="1" indent="449263"/>
              <a:r>
                <a:rPr lang="es-ES" sz="400" b="1" dirty="0">
                  <a:solidFill>
                    <a:schemeClr val="bg1"/>
                  </a:solidFill>
                  <a:latin typeface="Century Gothic" panose="020B0502020202020204" pitchFamily="34" charset="0"/>
                </a:rPr>
                <a:t>4 CONCLUIDOS </a:t>
              </a:r>
            </a:p>
            <a:p>
              <a:pPr marL="0" lvl="1"/>
              <a:r>
                <a:rPr lang="es-BO" sz="400" b="1" dirty="0">
                  <a:solidFill>
                    <a:schemeClr val="bg1"/>
                  </a:solidFill>
                  <a:latin typeface="Century Gothic" panose="020B0502020202020204" pitchFamily="34" charset="0"/>
                </a:rPr>
                <a:t>68 FORTALECIMIENTO INSTITUCIONAL:</a:t>
              </a:r>
            </a:p>
            <a:p>
              <a:pPr lvl="1"/>
              <a:r>
                <a:rPr lang="es-ES" sz="400" b="1" dirty="0">
                  <a:solidFill>
                    <a:schemeClr val="bg1"/>
                  </a:solidFill>
                  <a:latin typeface="Century Gothic" panose="020B0502020202020204" pitchFamily="34" charset="0"/>
                </a:rPr>
                <a:t>22 EN EJECUCIÓN</a:t>
              </a:r>
            </a:p>
            <a:p>
              <a:pPr marL="0" lvl="1" indent="449263"/>
              <a:r>
                <a:rPr lang="es-ES" sz="400" b="1" dirty="0">
                  <a:solidFill>
                    <a:schemeClr val="bg1"/>
                  </a:solidFill>
                  <a:latin typeface="Century Gothic" panose="020B0502020202020204" pitchFamily="34" charset="0"/>
                </a:rPr>
                <a:t>25 CONCLUIDOS</a:t>
              </a:r>
            </a:p>
            <a:p>
              <a:pPr marL="0" lvl="1" indent="449263"/>
              <a:r>
                <a:rPr lang="es-ES" sz="400" b="1" dirty="0">
                  <a:solidFill>
                    <a:schemeClr val="bg1"/>
                  </a:solidFill>
                  <a:latin typeface="Century Gothic" panose="020B0502020202020204" pitchFamily="34" charset="0"/>
                </a:rPr>
                <a:t>12 PROGRAMADOS</a:t>
              </a:r>
            </a:p>
            <a:p>
              <a:pPr marL="0" lvl="1" indent="449263"/>
              <a:r>
                <a:rPr lang="es-ES" sz="400" b="1" dirty="0">
                  <a:solidFill>
                    <a:schemeClr val="bg1"/>
                  </a:solidFill>
                  <a:latin typeface="Century Gothic" panose="020B0502020202020204" pitchFamily="34" charset="0"/>
                </a:rPr>
                <a:t>9 LICITACIÓN </a:t>
              </a:r>
            </a:p>
          </p:txBody>
        </p:sp>
        <p:sp>
          <p:nvSpPr>
            <p:cNvPr id="7" name="CuadroTexto 6">
              <a:extLst>
                <a:ext uri="{FF2B5EF4-FFF2-40B4-BE49-F238E27FC236}">
                  <a16:creationId xmlns:a16="http://schemas.microsoft.com/office/drawing/2014/main" id="{336182AD-11C8-E580-697B-C7A66829CC2B}"/>
                </a:ext>
              </a:extLst>
            </p:cNvPr>
            <p:cNvSpPr txBox="1"/>
            <p:nvPr/>
          </p:nvSpPr>
          <p:spPr>
            <a:xfrm>
              <a:off x="4673956" y="3578973"/>
              <a:ext cx="1328852" cy="461665"/>
            </a:xfrm>
            <a:prstGeom prst="rect">
              <a:avLst/>
            </a:prstGeom>
            <a:solidFill>
              <a:srgbClr val="203864">
                <a:alpha val="89804"/>
              </a:srgbClr>
            </a:solidFill>
          </p:spPr>
          <p:txBody>
            <a:bodyPr wrap="square" rtlCol="0">
              <a:spAutoFit/>
            </a:bodyPr>
            <a:lstStyle/>
            <a:p>
              <a:pPr lvl="0"/>
              <a:r>
                <a:rPr lang="es-ES" sz="600" b="1" dirty="0">
                  <a:solidFill>
                    <a:schemeClr val="bg1"/>
                  </a:solidFill>
                  <a:latin typeface="Century Gothic" panose="020B0502020202020204" pitchFamily="34" charset="0"/>
                </a:rPr>
                <a:t>3 </a:t>
              </a:r>
              <a:r>
                <a:rPr lang="es-MX" sz="600" b="1" dirty="0">
                  <a:solidFill>
                    <a:schemeClr val="bg1"/>
                  </a:solidFill>
                  <a:latin typeface="Century Gothic" panose="020B0502020202020204" pitchFamily="34" charset="0"/>
                </a:rPr>
                <a:t>HERRAMIENTAS Y CAPACIDADES PARA SEGURIDAD HÍDRICA:</a:t>
              </a:r>
              <a:endParaRPr lang="es-BO" sz="600" b="1" dirty="0">
                <a:solidFill>
                  <a:schemeClr val="bg1"/>
                </a:solidFill>
                <a:latin typeface="Century Gothic" panose="020B0502020202020204" pitchFamily="34" charset="0"/>
              </a:endParaRPr>
            </a:p>
            <a:p>
              <a:pPr lvl="1"/>
              <a:r>
                <a:rPr lang="es-ES" sz="600" b="1" dirty="0">
                  <a:solidFill>
                    <a:schemeClr val="bg1"/>
                  </a:solidFill>
                  <a:latin typeface="Century Gothic" panose="020B0502020202020204" pitchFamily="34" charset="0"/>
                </a:rPr>
                <a:t>3 EN EJECUCIÓN </a:t>
              </a:r>
            </a:p>
          </p:txBody>
        </p:sp>
        <p:pic>
          <p:nvPicPr>
            <p:cNvPr id="13" name="Imagen 12">
              <a:extLst>
                <a:ext uri="{FF2B5EF4-FFF2-40B4-BE49-F238E27FC236}">
                  <a16:creationId xmlns:a16="http://schemas.microsoft.com/office/drawing/2014/main" id="{C838B72F-53D4-34A6-B2AB-8323F8D70AF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061848" y="1867242"/>
              <a:ext cx="535726" cy="219588"/>
            </a:xfrm>
            <a:prstGeom prst="rect">
              <a:avLst/>
            </a:prstGeom>
          </p:spPr>
        </p:pic>
        <p:pic>
          <p:nvPicPr>
            <p:cNvPr id="14" name="Imagen 13">
              <a:extLst>
                <a:ext uri="{FF2B5EF4-FFF2-40B4-BE49-F238E27FC236}">
                  <a16:creationId xmlns:a16="http://schemas.microsoft.com/office/drawing/2014/main" id="{F1717E67-FD2C-1C81-7221-20CDF6C4125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41591" y="1867242"/>
              <a:ext cx="461956" cy="219588"/>
            </a:xfrm>
            <a:prstGeom prst="rect">
              <a:avLst/>
            </a:prstGeom>
          </p:spPr>
        </p:pic>
        <p:pic>
          <p:nvPicPr>
            <p:cNvPr id="15" name="Picture 4" descr="Normas sobre la financiación y su visibilidad (2021-2027)">
              <a:extLst>
                <a:ext uri="{FF2B5EF4-FFF2-40B4-BE49-F238E27FC236}">
                  <a16:creationId xmlns:a16="http://schemas.microsoft.com/office/drawing/2014/main" id="{2E746459-A360-2166-3659-25E268C411DE}"/>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967" t="10985" r="10280" b="36669"/>
            <a:stretch>
              <a:fillRect/>
            </a:stretch>
          </p:blipFill>
          <p:spPr bwMode="auto">
            <a:xfrm>
              <a:off x="7606875" y="1839615"/>
              <a:ext cx="321678" cy="2073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196ADC29-0DB5-8458-B9C9-86134245A89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87687" y="1871368"/>
              <a:ext cx="519884" cy="205858"/>
            </a:xfrm>
            <a:prstGeom prst="rect">
              <a:avLst/>
            </a:prstGeom>
          </p:spPr>
        </p:pic>
        <p:sp>
          <p:nvSpPr>
            <p:cNvPr id="17" name="CuadroTexto 16">
              <a:extLst>
                <a:ext uri="{FF2B5EF4-FFF2-40B4-BE49-F238E27FC236}">
                  <a16:creationId xmlns:a16="http://schemas.microsoft.com/office/drawing/2014/main" id="{43226224-A0C4-8633-5BAE-4561B5759FDC}"/>
                </a:ext>
              </a:extLst>
            </p:cNvPr>
            <p:cNvSpPr txBox="1"/>
            <p:nvPr/>
          </p:nvSpPr>
          <p:spPr>
            <a:xfrm>
              <a:off x="822149" y="5988244"/>
              <a:ext cx="1291717" cy="553998"/>
            </a:xfrm>
            <a:prstGeom prst="rect">
              <a:avLst/>
            </a:prstGeom>
            <a:solidFill>
              <a:srgbClr val="203864">
                <a:alpha val="89804"/>
              </a:srgbClr>
            </a:solidFill>
          </p:spPr>
          <p:txBody>
            <a:bodyPr wrap="square" rtlCol="0">
              <a:spAutoFit/>
            </a:bodyPr>
            <a:lstStyle/>
            <a:p>
              <a:r>
                <a:rPr lang="es-BO" sz="600" b="1" dirty="0">
                  <a:solidFill>
                    <a:schemeClr val="bg1"/>
                  </a:solidFill>
                  <a:latin typeface="Century Gothic" panose="020B0502020202020204" pitchFamily="34" charset="0"/>
                </a:rPr>
                <a:t>4 PROYECTOS INVERSIÓN:</a:t>
              </a:r>
            </a:p>
            <a:p>
              <a:pPr marL="266700" lvl="1">
                <a:tabLst>
                  <a:tab pos="182563" algn="l"/>
                </a:tabLst>
              </a:pPr>
              <a:r>
                <a:rPr lang="es-ES" sz="600" b="1" dirty="0">
                  <a:solidFill>
                    <a:schemeClr val="bg1"/>
                  </a:solidFill>
                  <a:latin typeface="Century Gothic" panose="020B0502020202020204" pitchFamily="34" charset="0"/>
                </a:rPr>
                <a:t>1 EN EJECUCIÓN </a:t>
              </a:r>
            </a:p>
            <a:p>
              <a:pPr marL="266700" lvl="1">
                <a:tabLst>
                  <a:tab pos="182563" algn="l"/>
                </a:tabLst>
              </a:pPr>
              <a:r>
                <a:rPr lang="es-ES" sz="600" b="1" dirty="0">
                  <a:solidFill>
                    <a:schemeClr val="bg1"/>
                  </a:solidFill>
                  <a:latin typeface="Century Gothic" panose="020B0502020202020204" pitchFamily="34" charset="0"/>
                </a:rPr>
                <a:t>3 CONCLUIDOS</a:t>
              </a:r>
            </a:p>
            <a:p>
              <a:pPr marL="0" lvl="1"/>
              <a:r>
                <a:rPr lang="es-ES" sz="600" b="1" dirty="0">
                  <a:solidFill>
                    <a:schemeClr val="bg1"/>
                  </a:solidFill>
                  <a:latin typeface="Century Gothic" panose="020B0502020202020204" pitchFamily="34" charset="0"/>
                </a:rPr>
                <a:t>3 </a:t>
              </a:r>
              <a:r>
                <a:rPr lang="es-BO" sz="600" b="1" dirty="0">
                  <a:solidFill>
                    <a:schemeClr val="bg1"/>
                  </a:solidFill>
                  <a:latin typeface="Century Gothic" panose="020B0502020202020204" pitchFamily="34" charset="0"/>
                </a:rPr>
                <a:t> PROYECTOS </a:t>
              </a:r>
              <a:r>
                <a:rPr lang="es-ES" sz="600" b="1" dirty="0" err="1">
                  <a:solidFill>
                    <a:schemeClr val="bg1"/>
                  </a:solidFill>
                  <a:latin typeface="Century Gothic" panose="020B0502020202020204" pitchFamily="34" charset="0"/>
                </a:rPr>
                <a:t>PREINVERSIÓN</a:t>
              </a:r>
              <a:r>
                <a:rPr lang="es-ES" sz="600" b="1" dirty="0">
                  <a:solidFill>
                    <a:schemeClr val="bg1"/>
                  </a:solidFill>
                  <a:latin typeface="Century Gothic" panose="020B0502020202020204" pitchFamily="34" charset="0"/>
                </a:rPr>
                <a:t>:</a:t>
              </a:r>
            </a:p>
            <a:p>
              <a:pPr marL="266700" lvl="1"/>
              <a:r>
                <a:rPr lang="es-ES" sz="600" b="1" dirty="0">
                  <a:solidFill>
                    <a:schemeClr val="bg1"/>
                  </a:solidFill>
                  <a:latin typeface="Century Gothic" panose="020B0502020202020204" pitchFamily="34" charset="0"/>
                </a:rPr>
                <a:t>3 CONCLUIDOS</a:t>
              </a:r>
              <a:endParaRPr lang="es-BO" sz="600" b="1" dirty="0">
                <a:solidFill>
                  <a:schemeClr val="bg1"/>
                </a:solidFill>
                <a:latin typeface="Century Gothic" panose="020B0502020202020204" pitchFamily="34" charset="0"/>
              </a:endParaRPr>
            </a:p>
          </p:txBody>
        </p:sp>
        <p:sp>
          <p:nvSpPr>
            <p:cNvPr id="21" name="CuadroTexto 20">
              <a:extLst>
                <a:ext uri="{FF2B5EF4-FFF2-40B4-BE49-F238E27FC236}">
                  <a16:creationId xmlns:a16="http://schemas.microsoft.com/office/drawing/2014/main" id="{84FFA9AC-5D54-47F0-92F4-DA8B28D1BB5B}"/>
                </a:ext>
              </a:extLst>
            </p:cNvPr>
            <p:cNvSpPr txBox="1"/>
            <p:nvPr/>
          </p:nvSpPr>
          <p:spPr>
            <a:xfrm>
              <a:off x="2819668" y="6078448"/>
              <a:ext cx="1306918" cy="461665"/>
            </a:xfrm>
            <a:prstGeom prst="rect">
              <a:avLst/>
            </a:prstGeom>
            <a:solidFill>
              <a:srgbClr val="203864">
                <a:alpha val="89804"/>
              </a:srgbClr>
            </a:solidFill>
          </p:spPr>
          <p:txBody>
            <a:bodyPr wrap="square" rtlCol="0">
              <a:spAutoFit/>
            </a:bodyPr>
            <a:lstStyle/>
            <a:p>
              <a:r>
                <a:rPr lang="es-BO" sz="600" b="1" dirty="0">
                  <a:solidFill>
                    <a:schemeClr val="bg1"/>
                  </a:solidFill>
                  <a:latin typeface="Century Gothic" panose="020B0502020202020204" pitchFamily="34" charset="0"/>
                </a:rPr>
                <a:t>30 PROYECTOS INVERSIÓN:</a:t>
              </a:r>
            </a:p>
            <a:p>
              <a:pPr marL="457200" indent="-274638"/>
              <a:r>
                <a:rPr lang="es-BO" sz="600" b="1" dirty="0">
                  <a:solidFill>
                    <a:schemeClr val="bg1"/>
                  </a:solidFill>
                  <a:latin typeface="Century Gothic" panose="020B0502020202020204" pitchFamily="34" charset="0"/>
                </a:rPr>
                <a:t>11</a:t>
              </a:r>
              <a:r>
                <a:rPr lang="es-ES" sz="600" b="1" dirty="0">
                  <a:solidFill>
                    <a:schemeClr val="bg1"/>
                  </a:solidFill>
                  <a:latin typeface="Century Gothic" panose="020B0502020202020204" pitchFamily="34" charset="0"/>
                </a:rPr>
                <a:t> EN EJECUCIÓN </a:t>
              </a:r>
            </a:p>
            <a:p>
              <a:pPr lvl="1" indent="-274638"/>
              <a:r>
                <a:rPr lang="es-ES" sz="600" b="1" dirty="0">
                  <a:solidFill>
                    <a:schemeClr val="bg1"/>
                  </a:solidFill>
                  <a:latin typeface="Century Gothic" panose="020B0502020202020204" pitchFamily="34" charset="0"/>
                </a:rPr>
                <a:t>15 CONCLUIDOS</a:t>
              </a:r>
            </a:p>
            <a:p>
              <a:pPr lvl="1" indent="-274638"/>
              <a:r>
                <a:rPr lang="es-ES" sz="600" b="1" dirty="0">
                  <a:solidFill>
                    <a:schemeClr val="bg1"/>
                  </a:solidFill>
                  <a:latin typeface="Century Gothic" panose="020B0502020202020204" pitchFamily="34" charset="0"/>
                </a:rPr>
                <a:t>4 LICITACIÓN </a:t>
              </a:r>
            </a:p>
          </p:txBody>
        </p:sp>
        <p:sp>
          <p:nvSpPr>
            <p:cNvPr id="22" name="CuadroTexto 21">
              <a:extLst>
                <a:ext uri="{FF2B5EF4-FFF2-40B4-BE49-F238E27FC236}">
                  <a16:creationId xmlns:a16="http://schemas.microsoft.com/office/drawing/2014/main" id="{8F3094EA-BB6F-7A6A-AA00-F60D9352588A}"/>
                </a:ext>
              </a:extLst>
            </p:cNvPr>
            <p:cNvSpPr txBox="1"/>
            <p:nvPr/>
          </p:nvSpPr>
          <p:spPr>
            <a:xfrm>
              <a:off x="4723247" y="6068849"/>
              <a:ext cx="1306918" cy="461665"/>
            </a:xfrm>
            <a:prstGeom prst="rect">
              <a:avLst/>
            </a:prstGeom>
            <a:solidFill>
              <a:srgbClr val="203864">
                <a:alpha val="89804"/>
              </a:srgbClr>
            </a:solidFill>
          </p:spPr>
          <p:txBody>
            <a:bodyPr wrap="square" rtlCol="0">
              <a:spAutoFit/>
            </a:bodyPr>
            <a:lstStyle/>
            <a:p>
              <a:r>
                <a:rPr lang="es-BO" sz="600" b="1" dirty="0">
                  <a:solidFill>
                    <a:schemeClr val="bg1"/>
                  </a:solidFill>
                  <a:latin typeface="Century Gothic" panose="020B0502020202020204" pitchFamily="34" charset="0"/>
                </a:rPr>
                <a:t>16 PROYECTOS INVERSIÓN:</a:t>
              </a:r>
            </a:p>
            <a:p>
              <a:pPr marL="457200" indent="-274638"/>
              <a:r>
                <a:rPr lang="es-BO" sz="600" b="1" dirty="0">
                  <a:solidFill>
                    <a:schemeClr val="bg1"/>
                  </a:solidFill>
                  <a:latin typeface="Century Gothic" panose="020B0502020202020204" pitchFamily="34" charset="0"/>
                </a:rPr>
                <a:t>3</a:t>
              </a:r>
              <a:r>
                <a:rPr lang="es-ES" sz="600" b="1" dirty="0">
                  <a:solidFill>
                    <a:schemeClr val="bg1"/>
                  </a:solidFill>
                  <a:latin typeface="Century Gothic" panose="020B0502020202020204" pitchFamily="34" charset="0"/>
                </a:rPr>
                <a:t> EN EJECUCIÓN </a:t>
              </a:r>
            </a:p>
            <a:p>
              <a:pPr lvl="1" indent="-274638"/>
              <a:r>
                <a:rPr lang="es-ES" sz="600" b="1" dirty="0">
                  <a:solidFill>
                    <a:schemeClr val="bg1"/>
                  </a:solidFill>
                  <a:latin typeface="Century Gothic" panose="020B0502020202020204" pitchFamily="34" charset="0"/>
                </a:rPr>
                <a:t>12 CONCLUIDOS</a:t>
              </a:r>
            </a:p>
            <a:p>
              <a:pPr lvl="1" indent="-274638"/>
              <a:r>
                <a:rPr lang="es-ES" sz="600" b="1" dirty="0">
                  <a:solidFill>
                    <a:schemeClr val="bg1"/>
                  </a:solidFill>
                  <a:latin typeface="Century Gothic" panose="020B0502020202020204" pitchFamily="34" charset="0"/>
                </a:rPr>
                <a:t>1 LICITACIÓN </a:t>
              </a:r>
            </a:p>
          </p:txBody>
        </p:sp>
        <p:sp>
          <p:nvSpPr>
            <p:cNvPr id="31" name="CuadroTexto 30">
              <a:extLst>
                <a:ext uri="{FF2B5EF4-FFF2-40B4-BE49-F238E27FC236}">
                  <a16:creationId xmlns:a16="http://schemas.microsoft.com/office/drawing/2014/main" id="{67DE4BDD-4A41-2067-3F40-76F7E3B2B807}"/>
                </a:ext>
              </a:extLst>
            </p:cNvPr>
            <p:cNvSpPr txBox="1"/>
            <p:nvPr/>
          </p:nvSpPr>
          <p:spPr>
            <a:xfrm>
              <a:off x="6593737" y="6162641"/>
              <a:ext cx="1306917" cy="369332"/>
            </a:xfrm>
            <a:prstGeom prst="rect">
              <a:avLst/>
            </a:prstGeom>
            <a:solidFill>
              <a:srgbClr val="203864">
                <a:alpha val="89804"/>
              </a:srgbClr>
            </a:solidFill>
          </p:spPr>
          <p:txBody>
            <a:bodyPr wrap="square" rtlCol="0">
              <a:spAutoFit/>
            </a:bodyPr>
            <a:lstStyle/>
            <a:p>
              <a:r>
                <a:rPr lang="es-BO" sz="600" b="1" dirty="0">
                  <a:solidFill>
                    <a:schemeClr val="bg1"/>
                  </a:solidFill>
                  <a:latin typeface="Century Gothic" panose="020B0502020202020204" pitchFamily="34" charset="0"/>
                </a:rPr>
                <a:t>3 PROYECTOS INVERSIÓN:</a:t>
              </a:r>
            </a:p>
            <a:p>
              <a:pPr marL="457200" indent="-274638"/>
              <a:r>
                <a:rPr lang="es-BO" sz="600" b="1" dirty="0">
                  <a:solidFill>
                    <a:schemeClr val="bg1"/>
                  </a:solidFill>
                  <a:latin typeface="Century Gothic" panose="020B0502020202020204" pitchFamily="34" charset="0"/>
                </a:rPr>
                <a:t>1</a:t>
              </a:r>
              <a:r>
                <a:rPr lang="es-ES" sz="600" b="1" dirty="0">
                  <a:solidFill>
                    <a:schemeClr val="bg1"/>
                  </a:solidFill>
                  <a:latin typeface="Century Gothic" panose="020B0502020202020204" pitchFamily="34" charset="0"/>
                </a:rPr>
                <a:t> EN EJECUCIÓN </a:t>
              </a:r>
            </a:p>
            <a:p>
              <a:pPr lvl="1" indent="-274638"/>
              <a:r>
                <a:rPr lang="es-ES" sz="600" b="1" dirty="0">
                  <a:solidFill>
                    <a:schemeClr val="bg1"/>
                  </a:solidFill>
                  <a:latin typeface="Century Gothic" panose="020B0502020202020204" pitchFamily="34" charset="0"/>
                </a:rPr>
                <a:t>2 CONCLUIDOS</a:t>
              </a:r>
            </a:p>
          </p:txBody>
        </p:sp>
        <p:pic>
          <p:nvPicPr>
            <p:cNvPr id="32" name="Imagen 31">
              <a:extLst>
                <a:ext uri="{FF2B5EF4-FFF2-40B4-BE49-F238E27FC236}">
                  <a16:creationId xmlns:a16="http://schemas.microsoft.com/office/drawing/2014/main" id="{8A420791-327B-0BEF-625E-9F864AA9B6F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67672" y="4505991"/>
              <a:ext cx="461956" cy="219588"/>
            </a:xfrm>
            <a:prstGeom prst="rect">
              <a:avLst/>
            </a:prstGeom>
          </p:spPr>
        </p:pic>
        <p:pic>
          <p:nvPicPr>
            <p:cNvPr id="33" name="Imagen 32">
              <a:extLst>
                <a:ext uri="{FF2B5EF4-FFF2-40B4-BE49-F238E27FC236}">
                  <a16:creationId xmlns:a16="http://schemas.microsoft.com/office/drawing/2014/main" id="{CC354EA3-AED3-1AAD-08C5-269B220D07D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68293" y="4473830"/>
              <a:ext cx="461956" cy="219588"/>
            </a:xfrm>
            <a:prstGeom prst="rect">
              <a:avLst/>
            </a:prstGeom>
          </p:spPr>
        </p:pic>
        <p:pic>
          <p:nvPicPr>
            <p:cNvPr id="34" name="Imagen 33">
              <a:extLst>
                <a:ext uri="{FF2B5EF4-FFF2-40B4-BE49-F238E27FC236}">
                  <a16:creationId xmlns:a16="http://schemas.microsoft.com/office/drawing/2014/main" id="{58CBC4D8-75A3-5979-5A55-308338FF38C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568209" y="4483482"/>
              <a:ext cx="461956" cy="219588"/>
            </a:xfrm>
            <a:prstGeom prst="rect">
              <a:avLst/>
            </a:prstGeom>
          </p:spPr>
        </p:pic>
        <p:pic>
          <p:nvPicPr>
            <p:cNvPr id="35" name="Picture 2" descr="La AFD y el FIDA intensifican su asociación para impulsar el desarrollo rural en todo el mundo">
              <a:extLst>
                <a:ext uri="{FF2B5EF4-FFF2-40B4-BE49-F238E27FC236}">
                  <a16:creationId xmlns:a16="http://schemas.microsoft.com/office/drawing/2014/main" id="{FD128ABD-A422-2E59-59A6-58BB1CDDD23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415675" y="4492169"/>
              <a:ext cx="488478" cy="21445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66954C36-8B8C-57C4-ED8A-02E61C91FDD3}"/>
                </a:ext>
              </a:extLst>
            </p:cNvPr>
            <p:cNvSpPr txBox="1"/>
            <p:nvPr/>
          </p:nvSpPr>
          <p:spPr>
            <a:xfrm>
              <a:off x="2791204" y="3494662"/>
              <a:ext cx="1307016" cy="553998"/>
            </a:xfrm>
            <a:prstGeom prst="rect">
              <a:avLst/>
            </a:prstGeom>
            <a:solidFill>
              <a:srgbClr val="203864">
                <a:alpha val="89804"/>
              </a:srgbClr>
            </a:solidFill>
          </p:spPr>
          <p:txBody>
            <a:bodyPr wrap="square" rtlCol="0">
              <a:spAutoFit/>
            </a:bodyPr>
            <a:lstStyle/>
            <a:p>
              <a:r>
                <a:rPr lang="es-BO" sz="500" b="1" dirty="0">
                  <a:solidFill>
                    <a:schemeClr val="bg1"/>
                  </a:solidFill>
                  <a:latin typeface="Century Gothic" panose="020B0502020202020204" pitchFamily="34" charset="0"/>
                </a:rPr>
                <a:t>10 PROYECTOS INVERSIÓN:</a:t>
              </a:r>
            </a:p>
            <a:p>
              <a:pPr marL="266700" lvl="1">
                <a:tabLst>
                  <a:tab pos="266700" algn="l"/>
                </a:tabLst>
              </a:pPr>
              <a:r>
                <a:rPr lang="es-ES" sz="500" b="1" dirty="0">
                  <a:solidFill>
                    <a:schemeClr val="bg1"/>
                  </a:solidFill>
                  <a:latin typeface="Century Gothic" panose="020B0502020202020204" pitchFamily="34" charset="0"/>
                </a:rPr>
                <a:t>6 EN EJECUCIÓN</a:t>
              </a:r>
            </a:p>
            <a:p>
              <a:pPr marL="266700" lvl="1">
                <a:tabLst>
                  <a:tab pos="266700" algn="l"/>
                </a:tabLst>
              </a:pPr>
              <a:r>
                <a:rPr lang="es-ES" sz="500" b="1" dirty="0">
                  <a:solidFill>
                    <a:schemeClr val="bg1"/>
                  </a:solidFill>
                  <a:latin typeface="Century Gothic" panose="020B0502020202020204" pitchFamily="34" charset="0"/>
                </a:rPr>
                <a:t>1 CONCLUIDOS </a:t>
              </a:r>
            </a:p>
            <a:p>
              <a:pPr marL="266700" lvl="1">
                <a:tabLst>
                  <a:tab pos="266700" algn="l"/>
                </a:tabLst>
              </a:pPr>
              <a:r>
                <a:rPr lang="es-ES" sz="500" b="1" dirty="0">
                  <a:solidFill>
                    <a:schemeClr val="bg1"/>
                  </a:solidFill>
                  <a:latin typeface="Century Gothic" panose="020B0502020202020204" pitchFamily="34" charset="0"/>
                </a:rPr>
                <a:t>3 PROGRAMADOS</a:t>
              </a:r>
            </a:p>
            <a:p>
              <a:pPr marL="0" lvl="1"/>
              <a:r>
                <a:rPr lang="es-BO" sz="500" b="1" dirty="0">
                  <a:solidFill>
                    <a:schemeClr val="bg1"/>
                  </a:solidFill>
                  <a:latin typeface="Century Gothic" panose="020B0502020202020204" pitchFamily="34" charset="0"/>
                </a:rPr>
                <a:t>12 PROYECTOS </a:t>
              </a:r>
              <a:r>
                <a:rPr lang="es-BO" sz="500" b="1" dirty="0" err="1">
                  <a:solidFill>
                    <a:schemeClr val="bg1"/>
                  </a:solidFill>
                  <a:latin typeface="Century Gothic" panose="020B0502020202020204" pitchFamily="34" charset="0"/>
                </a:rPr>
                <a:t>PREINVERSIÓN</a:t>
              </a:r>
              <a:r>
                <a:rPr lang="es-BO" sz="500" b="1" dirty="0">
                  <a:solidFill>
                    <a:schemeClr val="bg1"/>
                  </a:solidFill>
                  <a:latin typeface="Century Gothic" panose="020B0502020202020204" pitchFamily="34" charset="0"/>
                </a:rPr>
                <a:t>:</a:t>
              </a:r>
            </a:p>
            <a:p>
              <a:pPr marL="266700" lvl="1"/>
              <a:r>
                <a:rPr lang="es-ES" sz="500" b="1" dirty="0">
                  <a:solidFill>
                    <a:schemeClr val="bg1"/>
                  </a:solidFill>
                  <a:latin typeface="Century Gothic" panose="020B0502020202020204" pitchFamily="34" charset="0"/>
                </a:rPr>
                <a:t>12 PROGRAMADOS</a:t>
              </a:r>
            </a:p>
          </p:txBody>
        </p:sp>
        <p:sp>
          <p:nvSpPr>
            <p:cNvPr id="10" name="CuadroTexto 9">
              <a:extLst>
                <a:ext uri="{FF2B5EF4-FFF2-40B4-BE49-F238E27FC236}">
                  <a16:creationId xmlns:a16="http://schemas.microsoft.com/office/drawing/2014/main" id="{96179660-368D-DA75-7A72-A12D0EF76D18}"/>
                </a:ext>
              </a:extLst>
            </p:cNvPr>
            <p:cNvSpPr txBox="1"/>
            <p:nvPr/>
          </p:nvSpPr>
          <p:spPr>
            <a:xfrm>
              <a:off x="6597595" y="3247932"/>
              <a:ext cx="1323338" cy="784830"/>
            </a:xfrm>
            <a:prstGeom prst="rect">
              <a:avLst/>
            </a:prstGeom>
            <a:solidFill>
              <a:srgbClr val="203864">
                <a:alpha val="89804"/>
              </a:srgbClr>
            </a:solidFill>
          </p:spPr>
          <p:txBody>
            <a:bodyPr wrap="square" rtlCol="0">
              <a:spAutoFit/>
            </a:bodyPr>
            <a:lstStyle/>
            <a:p>
              <a:r>
                <a:rPr lang="es-BO" sz="500" b="1" dirty="0">
                  <a:solidFill>
                    <a:schemeClr val="bg1"/>
                  </a:solidFill>
                  <a:latin typeface="Century Gothic" panose="020B0502020202020204" pitchFamily="34" charset="0"/>
                </a:rPr>
                <a:t>5 PROYECTOS INVERSIÓN:</a:t>
              </a:r>
            </a:p>
            <a:p>
              <a:pPr marL="449263" lvl="1" indent="-182563"/>
              <a:r>
                <a:rPr lang="es-ES" sz="500" b="1" dirty="0">
                  <a:solidFill>
                    <a:schemeClr val="bg1"/>
                  </a:solidFill>
                  <a:latin typeface="Century Gothic" panose="020B0502020202020204" pitchFamily="34" charset="0"/>
                </a:rPr>
                <a:t>1 EN EJECUCIÓN</a:t>
              </a:r>
            </a:p>
            <a:p>
              <a:pPr marL="449263" lvl="1" indent="-182563"/>
              <a:r>
                <a:rPr lang="es-ES" sz="500" b="1" dirty="0">
                  <a:solidFill>
                    <a:schemeClr val="bg1"/>
                  </a:solidFill>
                  <a:latin typeface="Century Gothic" panose="020B0502020202020204" pitchFamily="34" charset="0"/>
                </a:rPr>
                <a:t>2 CONCLUIDOS </a:t>
              </a:r>
            </a:p>
            <a:p>
              <a:pPr marL="449263" lvl="1" indent="-182563"/>
              <a:r>
                <a:rPr lang="es-ES" sz="500" b="1" dirty="0">
                  <a:solidFill>
                    <a:schemeClr val="bg1"/>
                  </a:solidFill>
                  <a:latin typeface="Century Gothic" panose="020B0502020202020204" pitchFamily="34" charset="0"/>
                </a:rPr>
                <a:t>1 PROGRAMADOS</a:t>
              </a:r>
            </a:p>
            <a:p>
              <a:pPr marL="449263" lvl="1" indent="-182563"/>
              <a:r>
                <a:rPr lang="es-ES" sz="500" b="1" dirty="0">
                  <a:solidFill>
                    <a:schemeClr val="bg1"/>
                  </a:solidFill>
                  <a:latin typeface="Century Gothic" panose="020B0502020202020204" pitchFamily="34" charset="0"/>
                </a:rPr>
                <a:t>1 LICITACIÓN</a:t>
              </a:r>
            </a:p>
            <a:p>
              <a:pPr marL="0" lvl="1"/>
              <a:r>
                <a:rPr lang="es-BO" sz="500" b="1" dirty="0">
                  <a:solidFill>
                    <a:schemeClr val="bg1"/>
                  </a:solidFill>
                  <a:latin typeface="Century Gothic" panose="020B0502020202020204" pitchFamily="34" charset="0"/>
                </a:rPr>
                <a:t>5 PROYECTOS PREINVERSION:</a:t>
              </a:r>
            </a:p>
            <a:p>
              <a:pPr marL="0" lvl="1" indent="266700"/>
              <a:r>
                <a:rPr lang="es-ES" sz="500" b="1" dirty="0">
                  <a:solidFill>
                    <a:schemeClr val="bg1"/>
                  </a:solidFill>
                  <a:latin typeface="Century Gothic" panose="020B0502020202020204" pitchFamily="34" charset="0"/>
                </a:rPr>
                <a:t>3 EN EJECUCIÓN</a:t>
              </a:r>
            </a:p>
            <a:p>
              <a:pPr marL="0" lvl="1" indent="266700"/>
              <a:r>
                <a:rPr lang="es-ES" sz="500" b="1" dirty="0">
                  <a:solidFill>
                    <a:schemeClr val="bg1"/>
                  </a:solidFill>
                  <a:latin typeface="Century Gothic" panose="020B0502020202020204" pitchFamily="34" charset="0"/>
                </a:rPr>
                <a:t>1 CONCLUIDOS  </a:t>
              </a:r>
            </a:p>
            <a:p>
              <a:pPr marL="0" lvl="1" indent="266700"/>
              <a:r>
                <a:rPr lang="es-ES" sz="500" b="1" dirty="0">
                  <a:solidFill>
                    <a:schemeClr val="bg1"/>
                  </a:solidFill>
                  <a:latin typeface="Century Gothic" panose="020B0502020202020204" pitchFamily="34" charset="0"/>
                </a:rPr>
                <a:t>1 LICITACIÓN </a:t>
              </a:r>
            </a:p>
          </p:txBody>
        </p:sp>
      </p:grpSp>
      <p:sp>
        <p:nvSpPr>
          <p:cNvPr id="11" name="CuadroTexto 10">
            <a:extLst>
              <a:ext uri="{FF2B5EF4-FFF2-40B4-BE49-F238E27FC236}">
                <a16:creationId xmlns:a16="http://schemas.microsoft.com/office/drawing/2014/main" id="{EA2FD2A0-F470-6BA0-7E70-D3260F37EEDC}"/>
              </a:ext>
            </a:extLst>
          </p:cNvPr>
          <p:cNvSpPr txBox="1"/>
          <p:nvPr/>
        </p:nvSpPr>
        <p:spPr>
          <a:xfrm>
            <a:off x="4254405" y="768530"/>
            <a:ext cx="4067744" cy="276999"/>
          </a:xfrm>
          <a:prstGeom prst="rect">
            <a:avLst/>
          </a:prstGeom>
          <a:solidFill>
            <a:srgbClr val="004644">
              <a:alpha val="60000"/>
            </a:srgbClr>
          </a:solidFill>
          <a:ln>
            <a:solidFill>
              <a:srgbClr val="004644"/>
            </a:solidFill>
          </a:ln>
        </p:spPr>
        <p:txBody>
          <a:bodyPr wrap="square">
            <a:spAutoFit/>
          </a:bodyPr>
          <a:lstStyle/>
          <a:p>
            <a:pPr algn="ctr"/>
            <a:r>
              <a:rPr lang="es-ES" sz="1200" b="1" dirty="0">
                <a:solidFill>
                  <a:schemeClr val="bg1"/>
                </a:solidFill>
                <a:latin typeface="Century Gothic" panose="020B0502020202020204" pitchFamily="34" charset="0"/>
                <a:cs typeface="Arial" charset="0"/>
              </a:rPr>
              <a:t>PROGRAMAS VIGENTES</a:t>
            </a:r>
          </a:p>
        </p:txBody>
      </p:sp>
    </p:spTree>
    <p:extLst>
      <p:ext uri="{BB962C8B-B14F-4D97-AF65-F5344CB8AC3E}">
        <p14:creationId xmlns:p14="http://schemas.microsoft.com/office/powerpoint/2010/main" val="1394905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a:extLst>
              <a:ext uri="{FF2B5EF4-FFF2-40B4-BE49-F238E27FC236}">
                <a16:creationId xmlns:a16="http://schemas.microsoft.com/office/drawing/2014/main" id="{16AB05C7-B9A5-3581-CE8F-8F385AAF09AE}"/>
              </a:ext>
            </a:extLst>
          </p:cNvPr>
          <p:cNvPicPr>
            <a:picLocks noChangeAspect="1"/>
          </p:cNvPicPr>
          <p:nvPr/>
        </p:nvPicPr>
        <p:blipFill>
          <a:blip r:embed="rId2"/>
          <a:stretch>
            <a:fillRect/>
          </a:stretch>
        </p:blipFill>
        <p:spPr>
          <a:xfrm>
            <a:off x="3769316" y="1058892"/>
            <a:ext cx="917678" cy="393290"/>
          </a:xfrm>
          <a:prstGeom prst="rect">
            <a:avLst/>
          </a:prstGeom>
        </p:spPr>
      </p:pic>
      <p:pic>
        <p:nvPicPr>
          <p:cNvPr id="30" name="Imagen 29">
            <a:extLst>
              <a:ext uri="{FF2B5EF4-FFF2-40B4-BE49-F238E27FC236}">
                <a16:creationId xmlns:a16="http://schemas.microsoft.com/office/drawing/2014/main" id="{6DE3BF6F-4C00-0E14-4E14-B839EAC13600}"/>
              </a:ext>
            </a:extLst>
          </p:cNvPr>
          <p:cNvPicPr>
            <a:picLocks noChangeAspect="1"/>
          </p:cNvPicPr>
          <p:nvPr/>
        </p:nvPicPr>
        <p:blipFill>
          <a:blip r:embed="rId3">
            <a:extLst>
              <a:ext uri="{28A0092B-C50C-407E-A947-70E740481C1C}">
                <a14:useLocalDpi xmlns:a14="http://schemas.microsoft.com/office/drawing/2010/main" val="0"/>
              </a:ext>
            </a:extLst>
          </a:blip>
          <a:srcRect t="21284" b="31967"/>
          <a:stretch>
            <a:fillRect/>
          </a:stretch>
        </p:blipFill>
        <p:spPr>
          <a:xfrm>
            <a:off x="4581699" y="952020"/>
            <a:ext cx="1107870" cy="517907"/>
          </a:xfrm>
          <a:prstGeom prst="rect">
            <a:avLst/>
          </a:prstGeom>
        </p:spPr>
      </p:pic>
      <p:sp>
        <p:nvSpPr>
          <p:cNvPr id="2" name="CuadroTexto 1">
            <a:extLst>
              <a:ext uri="{FF2B5EF4-FFF2-40B4-BE49-F238E27FC236}">
                <a16:creationId xmlns:a16="http://schemas.microsoft.com/office/drawing/2014/main" id="{BD31A7CB-DFCC-80C0-9F2F-300B9CD583E4}"/>
              </a:ext>
            </a:extLst>
          </p:cNvPr>
          <p:cNvSpPr txBox="1"/>
          <p:nvPr/>
        </p:nvSpPr>
        <p:spPr>
          <a:xfrm>
            <a:off x="-7613" y="1112492"/>
            <a:ext cx="3711045" cy="276999"/>
          </a:xfrm>
          <a:prstGeom prst="rect">
            <a:avLst/>
          </a:prstGeom>
          <a:solidFill>
            <a:srgbClr val="004644">
              <a:alpha val="60000"/>
            </a:srgbClr>
          </a:solidFill>
          <a:ln>
            <a:solidFill>
              <a:srgbClr val="004644"/>
            </a:solidFill>
          </a:ln>
        </p:spPr>
        <p:txBody>
          <a:bodyPr wrap="square">
            <a:spAutoFit/>
          </a:bodyPr>
          <a:lstStyle/>
          <a:p>
            <a:pPr algn="ctr"/>
            <a:r>
              <a:rPr lang="es-ES" sz="1200" b="1" dirty="0">
                <a:solidFill>
                  <a:schemeClr val="bg1"/>
                </a:solidFill>
                <a:latin typeface="Century Gothic" panose="020B0502020202020204" pitchFamily="34" charset="0"/>
                <a:cs typeface="Arial" charset="0"/>
              </a:rPr>
              <a:t>PROGRAMAS VIGENTES</a:t>
            </a:r>
          </a:p>
        </p:txBody>
      </p:sp>
      <p:sp>
        <p:nvSpPr>
          <p:cNvPr id="3" name="CuadroTexto 2">
            <a:extLst>
              <a:ext uri="{FF2B5EF4-FFF2-40B4-BE49-F238E27FC236}">
                <a16:creationId xmlns:a16="http://schemas.microsoft.com/office/drawing/2014/main" id="{84F7BF2C-FD6E-B658-BE93-75633A41D13B}"/>
              </a:ext>
            </a:extLst>
          </p:cNvPr>
          <p:cNvSpPr txBox="1"/>
          <p:nvPr/>
        </p:nvSpPr>
        <p:spPr>
          <a:xfrm>
            <a:off x="6115050" y="859165"/>
            <a:ext cx="3028950" cy="276999"/>
          </a:xfrm>
          <a:prstGeom prst="rect">
            <a:avLst/>
          </a:prstGeom>
          <a:solidFill>
            <a:srgbClr val="004644">
              <a:alpha val="60000"/>
            </a:srgbClr>
          </a:solidFill>
          <a:ln>
            <a:solidFill>
              <a:srgbClr val="004644"/>
            </a:solidFill>
          </a:ln>
        </p:spPr>
        <p:txBody>
          <a:bodyPr wrap="square">
            <a:spAutoFit/>
          </a:bodyPr>
          <a:lstStyle/>
          <a:p>
            <a:pPr algn="ctr"/>
            <a:r>
              <a:rPr lang="es-ES" sz="1200" b="1" dirty="0">
                <a:solidFill>
                  <a:schemeClr val="bg1"/>
                </a:solidFill>
                <a:latin typeface="Century Gothic" panose="020B0502020202020204" pitchFamily="34" charset="0"/>
                <a:cs typeface="Arial" charset="0"/>
              </a:rPr>
              <a:t>PROGRAMAS GESTIONADOS</a:t>
            </a:r>
          </a:p>
        </p:txBody>
      </p:sp>
      <p:grpSp>
        <p:nvGrpSpPr>
          <p:cNvPr id="9" name="Grupo 8">
            <a:extLst>
              <a:ext uri="{FF2B5EF4-FFF2-40B4-BE49-F238E27FC236}">
                <a16:creationId xmlns:a16="http://schemas.microsoft.com/office/drawing/2014/main" id="{83DED54D-CE16-9147-83B2-5AAB213D3860}"/>
              </a:ext>
            </a:extLst>
          </p:cNvPr>
          <p:cNvGrpSpPr/>
          <p:nvPr/>
        </p:nvGrpSpPr>
        <p:grpSpPr>
          <a:xfrm>
            <a:off x="-185825" y="1354864"/>
            <a:ext cx="9624355" cy="5503136"/>
            <a:chOff x="-185825" y="1468084"/>
            <a:chExt cx="9426346" cy="5389916"/>
          </a:xfrm>
        </p:grpSpPr>
        <p:graphicFrame>
          <p:nvGraphicFramePr>
            <p:cNvPr id="4" name="Diagrama 3">
              <a:extLst>
                <a:ext uri="{FF2B5EF4-FFF2-40B4-BE49-F238E27FC236}">
                  <a16:creationId xmlns:a16="http://schemas.microsoft.com/office/drawing/2014/main" id="{D2C29035-F2CF-9AE7-156F-AAF1BD9E80B2}"/>
                </a:ext>
              </a:extLst>
            </p:cNvPr>
            <p:cNvGraphicFramePr/>
            <p:nvPr>
              <p:extLst>
                <p:ext uri="{D42A27DB-BD31-4B8C-83A1-F6EECF244321}">
                  <p14:modId xmlns:p14="http://schemas.microsoft.com/office/powerpoint/2010/main" val="3520631295"/>
                </p:ext>
              </p:extLst>
            </p:nvPr>
          </p:nvGraphicFramePr>
          <p:xfrm>
            <a:off x="-185825" y="1510237"/>
            <a:ext cx="5834591" cy="30260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uadroTexto 9">
              <a:extLst>
                <a:ext uri="{FF2B5EF4-FFF2-40B4-BE49-F238E27FC236}">
                  <a16:creationId xmlns:a16="http://schemas.microsoft.com/office/drawing/2014/main" id="{EFC86B32-8781-43ED-8D6E-3FFA74F95E26}"/>
                </a:ext>
              </a:extLst>
            </p:cNvPr>
            <p:cNvSpPr txBox="1"/>
            <p:nvPr/>
          </p:nvSpPr>
          <p:spPr>
            <a:xfrm>
              <a:off x="543808" y="4180570"/>
              <a:ext cx="1273605" cy="338554"/>
            </a:xfrm>
            <a:prstGeom prst="rect">
              <a:avLst/>
            </a:prstGeom>
            <a:solidFill>
              <a:srgbClr val="FFFFFF">
                <a:alpha val="80000"/>
              </a:srgbClr>
            </a:solidFill>
          </p:spPr>
          <p:txBody>
            <a:bodyPr wrap="square" rtlCol="0">
              <a:spAutoFit/>
            </a:bodyPr>
            <a:lstStyle/>
            <a:p>
              <a:pPr lvl="0"/>
              <a:r>
                <a:rPr lang="es-ES" sz="700" b="1" dirty="0">
                  <a:latin typeface="Century Gothic" panose="020B0502020202020204" pitchFamily="34" charset="0"/>
                </a:rPr>
                <a:t>4 </a:t>
              </a:r>
              <a:r>
                <a:rPr lang="es-BO" sz="700" b="1" dirty="0">
                  <a:latin typeface="Century Gothic" panose="020B0502020202020204" pitchFamily="34" charset="0"/>
                </a:rPr>
                <a:t>PROYECTOS INVERSIÓN</a:t>
              </a:r>
              <a:r>
                <a:rPr lang="es-ES" sz="700" b="1" dirty="0">
                  <a:latin typeface="Century Gothic" panose="020B0502020202020204" pitchFamily="34" charset="0"/>
                </a:rPr>
                <a:t>:</a:t>
              </a:r>
            </a:p>
            <a:p>
              <a:pPr lvl="0"/>
              <a:endParaRPr lang="es-ES" sz="200" b="1" dirty="0">
                <a:latin typeface="Century Gothic" panose="020B0502020202020204" pitchFamily="34" charset="0"/>
              </a:endParaRPr>
            </a:p>
            <a:p>
              <a:pPr marL="85725" lvl="1"/>
              <a:r>
                <a:rPr lang="es-ES" sz="700" b="1" dirty="0">
                  <a:latin typeface="Century Gothic" panose="020B0502020202020204" pitchFamily="34" charset="0"/>
                </a:rPr>
                <a:t>4 EJECUCIÓN</a:t>
              </a:r>
              <a:endParaRPr lang="es-BO" sz="700" b="1" dirty="0">
                <a:latin typeface="Century Gothic" panose="020B0502020202020204" pitchFamily="34" charset="0"/>
              </a:endParaRPr>
            </a:p>
          </p:txBody>
        </p:sp>
        <p:sp>
          <p:nvSpPr>
            <p:cNvPr id="11" name="CuadroTexto 10">
              <a:extLst>
                <a:ext uri="{FF2B5EF4-FFF2-40B4-BE49-F238E27FC236}">
                  <a16:creationId xmlns:a16="http://schemas.microsoft.com/office/drawing/2014/main" id="{86549A0D-BF50-406F-A2A9-8EEB45D20BE2}"/>
                </a:ext>
              </a:extLst>
            </p:cNvPr>
            <p:cNvSpPr txBox="1"/>
            <p:nvPr/>
          </p:nvSpPr>
          <p:spPr>
            <a:xfrm>
              <a:off x="2254193" y="4051180"/>
              <a:ext cx="1274067" cy="461665"/>
            </a:xfrm>
            <a:prstGeom prst="rect">
              <a:avLst/>
            </a:prstGeom>
            <a:solidFill>
              <a:srgbClr val="FFFFFF">
                <a:alpha val="80000"/>
              </a:srgbClr>
            </a:solidFill>
            <a:ln>
              <a:noFill/>
            </a:ln>
          </p:spPr>
          <p:txBody>
            <a:bodyPr wrap="square" rtlCol="0">
              <a:spAutoFit/>
            </a:bodyPr>
            <a:lstStyle/>
            <a:p>
              <a:pPr lvl="0"/>
              <a:r>
                <a:rPr lang="es-ES" sz="700" b="1" dirty="0">
                  <a:latin typeface="Century Gothic" panose="020B0502020202020204" pitchFamily="34" charset="0"/>
                </a:rPr>
                <a:t>3 </a:t>
              </a:r>
              <a:r>
                <a:rPr lang="es-BO" sz="700" b="1" dirty="0">
                  <a:latin typeface="Century Gothic" panose="020B0502020202020204" pitchFamily="34" charset="0"/>
                </a:rPr>
                <a:t>PROYECTOS INVERSIÓN</a:t>
              </a:r>
              <a:r>
                <a:rPr lang="es-ES" sz="700" b="1" dirty="0">
                  <a:latin typeface="Century Gothic" panose="020B0502020202020204" pitchFamily="34" charset="0"/>
                </a:rPr>
                <a:t>:</a:t>
              </a:r>
            </a:p>
            <a:p>
              <a:pPr lvl="0"/>
              <a:endParaRPr lang="es-BO" sz="200" b="1" dirty="0">
                <a:latin typeface="Century Gothic" panose="020B0502020202020204" pitchFamily="34" charset="0"/>
              </a:endParaRPr>
            </a:p>
            <a:p>
              <a:pPr marL="182563" lvl="1">
                <a:tabLst>
                  <a:tab pos="92075" algn="l"/>
                </a:tabLst>
              </a:pPr>
              <a:r>
                <a:rPr lang="es-ES" sz="700" b="1" dirty="0">
                  <a:latin typeface="Century Gothic" panose="020B0502020202020204" pitchFamily="34" charset="0"/>
                </a:rPr>
                <a:t>1 EJECUCIÓN</a:t>
              </a:r>
            </a:p>
            <a:p>
              <a:pPr marL="182563" lvl="1"/>
              <a:r>
                <a:rPr lang="es-ES" sz="700" b="1" dirty="0">
                  <a:latin typeface="Century Gothic" panose="020B0502020202020204" pitchFamily="34" charset="0"/>
                </a:rPr>
                <a:t>2 CONCLUIDOS </a:t>
              </a:r>
            </a:p>
          </p:txBody>
        </p:sp>
        <p:sp>
          <p:nvSpPr>
            <p:cNvPr id="14" name="CuadroTexto 13">
              <a:extLst>
                <a:ext uri="{FF2B5EF4-FFF2-40B4-BE49-F238E27FC236}">
                  <a16:creationId xmlns:a16="http://schemas.microsoft.com/office/drawing/2014/main" id="{AFE45303-BB0D-48CB-AEB5-5F98A03FCC69}"/>
                </a:ext>
              </a:extLst>
            </p:cNvPr>
            <p:cNvSpPr txBox="1"/>
            <p:nvPr/>
          </p:nvSpPr>
          <p:spPr>
            <a:xfrm>
              <a:off x="3966439" y="4173480"/>
              <a:ext cx="1274067" cy="338554"/>
            </a:xfrm>
            <a:prstGeom prst="rect">
              <a:avLst/>
            </a:prstGeom>
            <a:solidFill>
              <a:srgbClr val="FFFFFF">
                <a:alpha val="80000"/>
              </a:srgbClr>
            </a:solidFill>
            <a:ln>
              <a:noFill/>
            </a:ln>
          </p:spPr>
          <p:txBody>
            <a:bodyPr wrap="square" rtlCol="0">
              <a:spAutoFit/>
            </a:bodyPr>
            <a:lstStyle/>
            <a:p>
              <a:pPr lvl="0"/>
              <a:r>
                <a:rPr lang="es-ES" sz="700" b="1" dirty="0">
                  <a:latin typeface="Century Gothic" panose="020B0502020202020204" pitchFamily="34" charset="0"/>
                </a:rPr>
                <a:t>1 </a:t>
              </a:r>
              <a:r>
                <a:rPr lang="es-BO" sz="700" b="1" dirty="0">
                  <a:latin typeface="Century Gothic" panose="020B0502020202020204" pitchFamily="34" charset="0"/>
                </a:rPr>
                <a:t>PROYECTOS INVERSIÓN</a:t>
              </a:r>
              <a:r>
                <a:rPr lang="es-ES" sz="700" b="1" dirty="0">
                  <a:latin typeface="Century Gothic" panose="020B0502020202020204" pitchFamily="34" charset="0"/>
                </a:rPr>
                <a:t>:</a:t>
              </a:r>
            </a:p>
            <a:p>
              <a:pPr lvl="0"/>
              <a:endParaRPr lang="es-BO" sz="200" b="1" dirty="0">
                <a:latin typeface="Century Gothic" panose="020B0502020202020204" pitchFamily="34" charset="0"/>
              </a:endParaRPr>
            </a:p>
            <a:p>
              <a:pPr marL="182563" lvl="1"/>
              <a:r>
                <a:rPr lang="es-ES" sz="700" b="1" dirty="0">
                  <a:latin typeface="Century Gothic" panose="020B0502020202020204" pitchFamily="34" charset="0"/>
                </a:rPr>
                <a:t>1 PROGRAMADO</a:t>
              </a:r>
              <a:endParaRPr lang="es-BO" sz="700" b="1" dirty="0">
                <a:latin typeface="Century Gothic" panose="020B0502020202020204" pitchFamily="34" charset="0"/>
              </a:endParaRPr>
            </a:p>
          </p:txBody>
        </p:sp>
        <p:graphicFrame>
          <p:nvGraphicFramePr>
            <p:cNvPr id="15" name="Diagrama 14">
              <a:extLst>
                <a:ext uri="{FF2B5EF4-FFF2-40B4-BE49-F238E27FC236}">
                  <a16:creationId xmlns:a16="http://schemas.microsoft.com/office/drawing/2014/main" id="{85A17D1C-B042-DF32-D930-25032EDC9AE2}"/>
                </a:ext>
              </a:extLst>
            </p:cNvPr>
            <p:cNvGraphicFramePr/>
            <p:nvPr>
              <p:extLst>
                <p:ext uri="{D42A27DB-BD31-4B8C-83A1-F6EECF244321}">
                  <p14:modId xmlns:p14="http://schemas.microsoft.com/office/powerpoint/2010/main" val="3170759252"/>
                </p:ext>
              </p:extLst>
            </p:nvPr>
          </p:nvGraphicFramePr>
          <p:xfrm>
            <a:off x="5206650" y="1468084"/>
            <a:ext cx="4033871" cy="302609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6" name="Imagen 15">
              <a:extLst>
                <a:ext uri="{FF2B5EF4-FFF2-40B4-BE49-F238E27FC236}">
                  <a16:creationId xmlns:a16="http://schemas.microsoft.com/office/drawing/2014/main" id="{116303DB-7618-C410-5C24-CDDED322E6A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93830" y="1583824"/>
              <a:ext cx="728021" cy="431983"/>
            </a:xfrm>
            <a:prstGeom prst="rect">
              <a:avLst/>
            </a:prstGeom>
          </p:spPr>
        </p:pic>
        <p:sp>
          <p:nvSpPr>
            <p:cNvPr id="17" name="CuadroTexto 16">
              <a:extLst>
                <a:ext uri="{FF2B5EF4-FFF2-40B4-BE49-F238E27FC236}">
                  <a16:creationId xmlns:a16="http://schemas.microsoft.com/office/drawing/2014/main" id="{80F4840A-26E8-8DB4-D63F-681C2A689627}"/>
                </a:ext>
              </a:extLst>
            </p:cNvPr>
            <p:cNvSpPr txBox="1"/>
            <p:nvPr/>
          </p:nvSpPr>
          <p:spPr>
            <a:xfrm>
              <a:off x="5962421" y="4097696"/>
              <a:ext cx="1236213" cy="415498"/>
            </a:xfrm>
            <a:prstGeom prst="rect">
              <a:avLst/>
            </a:prstGeom>
            <a:solidFill>
              <a:srgbClr val="203864">
                <a:alpha val="60000"/>
              </a:srgbClr>
            </a:solidFill>
          </p:spPr>
          <p:txBody>
            <a:bodyPr wrap="square" rtlCol="0">
              <a:spAutoFit/>
            </a:bodyPr>
            <a:lstStyle/>
            <a:p>
              <a:pPr algn="ctr"/>
              <a:r>
                <a:rPr lang="es-ES" sz="700" b="1" dirty="0">
                  <a:solidFill>
                    <a:schemeClr val="bg1"/>
                  </a:solidFill>
                  <a:latin typeface="Century Gothic" panose="020B0502020202020204" pitchFamily="34" charset="0"/>
                </a:rPr>
                <a:t>PROGRAMA ENCAMINADO DESDE 11/2025</a:t>
              </a:r>
              <a:endParaRPr lang="es-BO" sz="700" b="1" dirty="0">
                <a:solidFill>
                  <a:schemeClr val="bg1"/>
                </a:solidFill>
                <a:latin typeface="Century Gothic" panose="020B0502020202020204" pitchFamily="34" charset="0"/>
              </a:endParaRPr>
            </a:p>
          </p:txBody>
        </p:sp>
        <p:pic>
          <p:nvPicPr>
            <p:cNvPr id="18" name="Imagen 17">
              <a:extLst>
                <a:ext uri="{FF2B5EF4-FFF2-40B4-BE49-F238E27FC236}">
                  <a16:creationId xmlns:a16="http://schemas.microsoft.com/office/drawing/2014/main" id="{2CDD0636-F16F-5059-B063-3A4129412ECF}"/>
                </a:ext>
              </a:extLst>
            </p:cNvPr>
            <p:cNvPicPr>
              <a:picLocks noChangeAspect="1"/>
            </p:cNvPicPr>
            <p:nvPr/>
          </p:nvPicPr>
          <p:blipFill>
            <a:blip r:embed="rId15"/>
            <a:stretch>
              <a:fillRect/>
            </a:stretch>
          </p:blipFill>
          <p:spPr>
            <a:xfrm>
              <a:off x="8051469" y="1559488"/>
              <a:ext cx="562449" cy="431983"/>
            </a:xfrm>
            <a:prstGeom prst="rect">
              <a:avLst/>
            </a:prstGeom>
          </p:spPr>
        </p:pic>
        <p:sp>
          <p:nvSpPr>
            <p:cNvPr id="19" name="CuadroTexto 18">
              <a:extLst>
                <a:ext uri="{FF2B5EF4-FFF2-40B4-BE49-F238E27FC236}">
                  <a16:creationId xmlns:a16="http://schemas.microsoft.com/office/drawing/2014/main" id="{AF27857D-E84C-9D9A-FE83-2D65244B1F9E}"/>
                </a:ext>
              </a:extLst>
            </p:cNvPr>
            <p:cNvSpPr txBox="1"/>
            <p:nvPr/>
          </p:nvSpPr>
          <p:spPr>
            <a:xfrm>
              <a:off x="7718872" y="4211347"/>
              <a:ext cx="1201863" cy="276999"/>
            </a:xfrm>
            <a:prstGeom prst="rect">
              <a:avLst/>
            </a:prstGeom>
            <a:solidFill>
              <a:srgbClr val="203864">
                <a:alpha val="60000"/>
              </a:srgbClr>
            </a:solidFill>
          </p:spPr>
          <p:txBody>
            <a:bodyPr wrap="square" rtlCol="0">
              <a:spAutoFit/>
            </a:bodyPr>
            <a:lstStyle/>
            <a:p>
              <a:pPr algn="ctr"/>
              <a:r>
                <a:rPr lang="es-ES" sz="600" b="1" dirty="0">
                  <a:solidFill>
                    <a:schemeClr val="bg1"/>
                  </a:solidFill>
                  <a:latin typeface="Century Gothic" panose="020B0502020202020204" pitchFamily="34" charset="0"/>
                </a:rPr>
                <a:t>PROGRAMA ENCAMINADO DESDE 11/2025</a:t>
              </a:r>
              <a:endParaRPr lang="es-BO" sz="600" b="1" dirty="0">
                <a:solidFill>
                  <a:schemeClr val="bg1"/>
                </a:solidFill>
                <a:latin typeface="Century Gothic" panose="020B0502020202020204" pitchFamily="34" charset="0"/>
              </a:endParaRPr>
            </a:p>
          </p:txBody>
        </p:sp>
        <p:pic>
          <p:nvPicPr>
            <p:cNvPr id="21" name="Imagen 20">
              <a:extLst>
                <a:ext uri="{FF2B5EF4-FFF2-40B4-BE49-F238E27FC236}">
                  <a16:creationId xmlns:a16="http://schemas.microsoft.com/office/drawing/2014/main" id="{8EB888F7-4FF8-467B-9544-6E3A5138A8E3}"/>
                </a:ext>
              </a:extLst>
            </p:cNvPr>
            <p:cNvPicPr>
              <a:picLocks noChangeAspect="1"/>
            </p:cNvPicPr>
            <p:nvPr/>
          </p:nvPicPr>
          <p:blipFill>
            <a:blip r:embed="rId16"/>
            <a:stretch>
              <a:fillRect/>
            </a:stretch>
          </p:blipFill>
          <p:spPr>
            <a:xfrm>
              <a:off x="4290831" y="1567386"/>
              <a:ext cx="792925" cy="358937"/>
            </a:xfrm>
            <a:prstGeom prst="rect">
              <a:avLst/>
            </a:prstGeom>
          </p:spPr>
        </p:pic>
        <p:pic>
          <p:nvPicPr>
            <p:cNvPr id="5" name="Imagen 4">
              <a:extLst>
                <a:ext uri="{FF2B5EF4-FFF2-40B4-BE49-F238E27FC236}">
                  <a16:creationId xmlns:a16="http://schemas.microsoft.com/office/drawing/2014/main" id="{428782BA-D64C-FEBC-A5BC-707821DADF73}"/>
                </a:ext>
              </a:extLst>
            </p:cNvPr>
            <p:cNvPicPr>
              <a:picLocks noChangeAspect="1"/>
            </p:cNvPicPr>
            <p:nvPr/>
          </p:nvPicPr>
          <p:blipFill>
            <a:blip r:embed="rId16"/>
            <a:stretch>
              <a:fillRect/>
            </a:stretch>
          </p:blipFill>
          <p:spPr>
            <a:xfrm>
              <a:off x="2551436" y="1567386"/>
              <a:ext cx="792925" cy="358937"/>
            </a:xfrm>
            <a:prstGeom prst="rect">
              <a:avLst/>
            </a:prstGeom>
          </p:spPr>
        </p:pic>
        <p:pic>
          <p:nvPicPr>
            <p:cNvPr id="6" name="Imagen 5">
              <a:extLst>
                <a:ext uri="{FF2B5EF4-FFF2-40B4-BE49-F238E27FC236}">
                  <a16:creationId xmlns:a16="http://schemas.microsoft.com/office/drawing/2014/main" id="{EB0F824A-7E10-A0BA-4582-AFE6E532520A}"/>
                </a:ext>
              </a:extLst>
            </p:cNvPr>
            <p:cNvPicPr>
              <a:picLocks noChangeAspect="1"/>
            </p:cNvPicPr>
            <p:nvPr/>
          </p:nvPicPr>
          <p:blipFill>
            <a:blip r:embed="rId16"/>
            <a:stretch>
              <a:fillRect/>
            </a:stretch>
          </p:blipFill>
          <p:spPr>
            <a:xfrm>
              <a:off x="883563" y="1567386"/>
              <a:ext cx="792925" cy="358937"/>
            </a:xfrm>
            <a:prstGeom prst="rect">
              <a:avLst/>
            </a:prstGeom>
          </p:spPr>
        </p:pic>
        <p:graphicFrame>
          <p:nvGraphicFramePr>
            <p:cNvPr id="7" name="Diagrama 6">
              <a:extLst>
                <a:ext uri="{FF2B5EF4-FFF2-40B4-BE49-F238E27FC236}">
                  <a16:creationId xmlns:a16="http://schemas.microsoft.com/office/drawing/2014/main" id="{88B6C4F6-DC9B-B54F-D29A-534B32BAF6D2}"/>
                </a:ext>
              </a:extLst>
            </p:cNvPr>
            <p:cNvGraphicFramePr/>
            <p:nvPr>
              <p:extLst>
                <p:ext uri="{D42A27DB-BD31-4B8C-83A1-F6EECF244321}">
                  <p14:modId xmlns:p14="http://schemas.microsoft.com/office/powerpoint/2010/main" val="601194678"/>
                </p:ext>
              </p:extLst>
            </p:nvPr>
          </p:nvGraphicFramePr>
          <p:xfrm>
            <a:off x="210909" y="4738076"/>
            <a:ext cx="6389916" cy="203416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8" name="Imagen 7">
              <a:extLst>
                <a:ext uri="{FF2B5EF4-FFF2-40B4-BE49-F238E27FC236}">
                  <a16:creationId xmlns:a16="http://schemas.microsoft.com/office/drawing/2014/main" id="{FFEF8126-7868-9DAD-0C55-0E7F86890CB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134815" y="5049486"/>
              <a:ext cx="579773" cy="372151"/>
            </a:xfrm>
            <a:prstGeom prst="rect">
              <a:avLst/>
            </a:prstGeom>
          </p:spPr>
        </p:pic>
        <p:pic>
          <p:nvPicPr>
            <p:cNvPr id="12" name="Imagen 11">
              <a:extLst>
                <a:ext uri="{FF2B5EF4-FFF2-40B4-BE49-F238E27FC236}">
                  <a16:creationId xmlns:a16="http://schemas.microsoft.com/office/drawing/2014/main" id="{FBE7E6BA-AAFE-14B5-2AEC-6FB1330424BF}"/>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840509" y="5059011"/>
              <a:ext cx="782906" cy="372151"/>
            </a:xfrm>
            <a:prstGeom prst="rect">
              <a:avLst/>
            </a:prstGeom>
          </p:spPr>
        </p:pic>
        <p:pic>
          <p:nvPicPr>
            <p:cNvPr id="23" name="Imagen 22">
              <a:extLst>
                <a:ext uri="{FF2B5EF4-FFF2-40B4-BE49-F238E27FC236}">
                  <a16:creationId xmlns:a16="http://schemas.microsoft.com/office/drawing/2014/main" id="{6E370323-AC8B-CF15-8A4A-43A68E00689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597893" y="5031513"/>
              <a:ext cx="782906" cy="372151"/>
            </a:xfrm>
            <a:prstGeom prst="rect">
              <a:avLst/>
            </a:prstGeom>
          </p:spPr>
        </p:pic>
        <p:grpSp>
          <p:nvGrpSpPr>
            <p:cNvPr id="24" name="Grupo 23">
              <a:extLst>
                <a:ext uri="{FF2B5EF4-FFF2-40B4-BE49-F238E27FC236}">
                  <a16:creationId xmlns:a16="http://schemas.microsoft.com/office/drawing/2014/main" id="{C0827A8B-3BEE-CF70-B537-2F73F33C432F}"/>
                </a:ext>
              </a:extLst>
            </p:cNvPr>
            <p:cNvGrpSpPr/>
            <p:nvPr/>
          </p:nvGrpSpPr>
          <p:grpSpPr>
            <a:xfrm>
              <a:off x="5869306" y="4933217"/>
              <a:ext cx="3172282" cy="1924783"/>
              <a:chOff x="1658767" y="4189868"/>
              <a:chExt cx="5200411" cy="2480784"/>
            </a:xfrm>
          </p:grpSpPr>
          <p:sp>
            <p:nvSpPr>
              <p:cNvPr id="25" name="Forma libre: forma 24">
                <a:extLst>
                  <a:ext uri="{FF2B5EF4-FFF2-40B4-BE49-F238E27FC236}">
                    <a16:creationId xmlns:a16="http://schemas.microsoft.com/office/drawing/2014/main" id="{4A7FCA28-2B35-9655-3DE2-3251F913EF24}"/>
                  </a:ext>
                </a:extLst>
              </p:cNvPr>
              <p:cNvSpPr/>
              <p:nvPr/>
            </p:nvSpPr>
            <p:spPr>
              <a:xfrm rot="16200000">
                <a:off x="610081" y="5244521"/>
                <a:ext cx="2440541" cy="343170"/>
              </a:xfrm>
              <a:custGeom>
                <a:avLst/>
                <a:gdLst>
                  <a:gd name="connsiteX0" fmla="*/ 0 w 2440540"/>
                  <a:gd name="connsiteY0" fmla="*/ 0 h 343171"/>
                  <a:gd name="connsiteX1" fmla="*/ 2440540 w 2440540"/>
                  <a:gd name="connsiteY1" fmla="*/ 0 h 343171"/>
                  <a:gd name="connsiteX2" fmla="*/ 2440540 w 2440540"/>
                  <a:gd name="connsiteY2" fmla="*/ 343171 h 343171"/>
                  <a:gd name="connsiteX3" fmla="*/ 0 w 2440540"/>
                  <a:gd name="connsiteY3" fmla="*/ 343171 h 343171"/>
                  <a:gd name="connsiteX4" fmla="*/ 0 w 2440540"/>
                  <a:gd name="connsiteY4" fmla="*/ 0 h 34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0540" h="343171">
                    <a:moveTo>
                      <a:pt x="0" y="0"/>
                    </a:moveTo>
                    <a:lnTo>
                      <a:pt x="2440540" y="0"/>
                    </a:lnTo>
                    <a:lnTo>
                      <a:pt x="2440540" y="343171"/>
                    </a:lnTo>
                    <a:lnTo>
                      <a:pt x="0" y="343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02658" bIns="0" numCol="1" spcCol="1270" anchor="t" anchorCtr="0">
                <a:noAutofit/>
              </a:bodyPr>
              <a:lstStyle/>
              <a:p>
                <a:pPr marL="0" lvl="0" indent="0" algn="ctr" defTabSz="400050">
                  <a:lnSpc>
                    <a:spcPct val="90000"/>
                  </a:lnSpc>
                  <a:spcBef>
                    <a:spcPct val="0"/>
                  </a:spcBef>
                  <a:spcAft>
                    <a:spcPct val="35000"/>
                  </a:spcAft>
                  <a:buNone/>
                </a:pPr>
                <a:r>
                  <a:rPr lang="es-BO" altLang="ko-KR" sz="800" b="1" kern="1200" dirty="0"/>
                  <a:t>PROGRAMA NACIONAL DE SANEAMIENTO</a:t>
                </a:r>
                <a:endParaRPr lang="es-BO" sz="800" b="1" kern="1200" dirty="0"/>
              </a:p>
            </p:txBody>
          </p:sp>
          <p:sp>
            <p:nvSpPr>
              <p:cNvPr id="26" name="Forma libre: forma 25">
                <a:extLst>
                  <a:ext uri="{FF2B5EF4-FFF2-40B4-BE49-F238E27FC236}">
                    <a16:creationId xmlns:a16="http://schemas.microsoft.com/office/drawing/2014/main" id="{06225A16-86AB-7A61-DFD5-1246FC7366CD}"/>
                  </a:ext>
                </a:extLst>
              </p:cNvPr>
              <p:cNvSpPr/>
              <p:nvPr/>
            </p:nvSpPr>
            <p:spPr>
              <a:xfrm>
                <a:off x="2041903" y="4189868"/>
                <a:ext cx="2095603" cy="2431574"/>
              </a:xfrm>
              <a:custGeom>
                <a:avLst/>
                <a:gdLst>
                  <a:gd name="connsiteX0" fmla="*/ 0 w 2095603"/>
                  <a:gd name="connsiteY0" fmla="*/ 0 h 2431574"/>
                  <a:gd name="connsiteX1" fmla="*/ 2095603 w 2095603"/>
                  <a:gd name="connsiteY1" fmla="*/ 0 h 2431574"/>
                  <a:gd name="connsiteX2" fmla="*/ 2095603 w 2095603"/>
                  <a:gd name="connsiteY2" fmla="*/ 2431574 h 2431574"/>
                  <a:gd name="connsiteX3" fmla="*/ 0 w 2095603"/>
                  <a:gd name="connsiteY3" fmla="*/ 2431574 h 2431574"/>
                  <a:gd name="connsiteX4" fmla="*/ 0 w 2095603"/>
                  <a:gd name="connsiteY4" fmla="*/ 0 h 243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603" h="2431574">
                    <a:moveTo>
                      <a:pt x="0" y="0"/>
                    </a:moveTo>
                    <a:lnTo>
                      <a:pt x="2095603" y="0"/>
                    </a:lnTo>
                    <a:lnTo>
                      <a:pt x="2095603" y="2431574"/>
                    </a:lnTo>
                    <a:lnTo>
                      <a:pt x="0" y="2431574"/>
                    </a:lnTo>
                    <a:lnTo>
                      <a:pt x="0" y="0"/>
                    </a:lnTo>
                    <a:close/>
                  </a:path>
                </a:pathLst>
              </a:custGeom>
              <a:solidFill>
                <a:srgbClr val="5B9BD5">
                  <a:alpha val="60000"/>
                </a:srgbClr>
              </a:solidFill>
              <a:ln w="19050">
                <a:solidFill>
                  <a:srgbClr val="5B9BD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344" tIns="302658" rIns="85344" bIns="85344" numCol="1" spcCol="1270" anchor="t" anchorCtr="0">
                <a:noAutofit/>
              </a:bodyPr>
              <a:lstStyle/>
              <a:p>
                <a:pPr marL="114300" lvl="1" indent="-114300" algn="ctr" defTabSz="533400">
                  <a:lnSpc>
                    <a:spcPct val="90000"/>
                  </a:lnSpc>
                  <a:spcBef>
                    <a:spcPct val="0"/>
                  </a:spcBef>
                  <a:spcAft>
                    <a:spcPct val="15000"/>
                  </a:spcAft>
                  <a:buNone/>
                </a:pPr>
                <a:r>
                  <a:rPr lang="es-ES" sz="1000" b="1" kern="1200" dirty="0">
                    <a:effectLst>
                      <a:outerShdw blurRad="38100" dist="38100" dir="2700000" algn="tl">
                        <a:srgbClr val="000000">
                          <a:alpha val="43137"/>
                        </a:srgbClr>
                      </a:outerShdw>
                    </a:effectLst>
                    <a:latin typeface="Century Gothic" panose="020B0502020202020204" pitchFamily="34" charset="0"/>
                  </a:rPr>
                  <a:t>MONTO DEL PRESTAMO:</a:t>
                </a:r>
                <a:endParaRPr lang="es-BO" sz="1000" b="1" kern="1200" dirty="0">
                  <a:effectLst>
                    <a:outerShdw blurRad="38100" dist="38100" dir="2700000" algn="tl">
                      <a:srgbClr val="000000">
                        <a:alpha val="43137"/>
                      </a:srgbClr>
                    </a:outerShdw>
                  </a:effectLst>
                  <a:latin typeface="Century Gothic" panose="020B0502020202020204" pitchFamily="34" charset="0"/>
                </a:endParaRPr>
              </a:p>
              <a:p>
                <a:pPr marL="171450" lvl="1" indent="-171450" algn="ctr" defTabSz="711200">
                  <a:lnSpc>
                    <a:spcPct val="90000"/>
                  </a:lnSpc>
                  <a:spcBef>
                    <a:spcPct val="0"/>
                  </a:spcBef>
                  <a:spcAft>
                    <a:spcPct val="15000"/>
                  </a:spcAft>
                  <a:buNone/>
                </a:pPr>
                <a:r>
                  <a:rPr lang="es-ES" sz="1000" b="1" kern="1200" dirty="0">
                    <a:effectLst>
                      <a:outerShdw blurRad="38100" dist="38100" dir="2700000" algn="tl">
                        <a:srgbClr val="000000">
                          <a:alpha val="43137"/>
                        </a:srgbClr>
                      </a:outerShdw>
                    </a:effectLst>
                    <a:latin typeface="Century Gothic" panose="020B0502020202020204" pitchFamily="34" charset="0"/>
                  </a:rPr>
                  <a:t>USD200,000,000</a:t>
                </a:r>
                <a:endParaRPr lang="es-BO" sz="1000" b="1" kern="1200" dirty="0">
                  <a:effectLst>
                    <a:outerShdw blurRad="38100" dist="38100" dir="2700000" algn="tl">
                      <a:srgbClr val="000000">
                        <a:alpha val="43137"/>
                      </a:srgbClr>
                    </a:outerShdw>
                  </a:effectLst>
                  <a:latin typeface="Century Gothic" panose="020B0502020202020204" pitchFamily="34" charset="0"/>
                </a:endParaRPr>
              </a:p>
              <a:p>
                <a:pPr marL="114300" lvl="1" indent="-114300" algn="l" defTabSz="533400">
                  <a:lnSpc>
                    <a:spcPct val="90000"/>
                  </a:lnSpc>
                  <a:spcBef>
                    <a:spcPct val="0"/>
                  </a:spcBef>
                  <a:spcAft>
                    <a:spcPct val="15000"/>
                  </a:spcAft>
                  <a:buNone/>
                </a:pPr>
                <a:endParaRPr lang="es-BO" sz="1200" b="1" kern="1200" dirty="0">
                  <a:latin typeface="Century Gothic" panose="020B0502020202020204" pitchFamily="34" charset="0"/>
                </a:endParaRPr>
              </a:p>
            </p:txBody>
          </p:sp>
          <p:sp>
            <p:nvSpPr>
              <p:cNvPr id="27" name="Rectángulo 26">
                <a:extLst>
                  <a:ext uri="{FF2B5EF4-FFF2-40B4-BE49-F238E27FC236}">
                    <a16:creationId xmlns:a16="http://schemas.microsoft.com/office/drawing/2014/main" id="{8B2ABE68-6E4B-2DDE-C236-144C22C36875}"/>
                  </a:ext>
                </a:extLst>
              </p:cNvPr>
              <p:cNvSpPr/>
              <p:nvPr/>
            </p:nvSpPr>
            <p:spPr>
              <a:xfrm>
                <a:off x="2208342" y="5323196"/>
                <a:ext cx="1706472" cy="1062679"/>
              </a:xfrm>
              <a:prstGeom prst="rect">
                <a:avLst/>
              </a:prstGeom>
              <a:blipFill rotWithShape="1">
                <a:blip r:embed="rId24"/>
                <a:srcRect/>
                <a:stretch>
                  <a:fillRect t="-9000" b="-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BO"/>
              </a:p>
            </p:txBody>
          </p:sp>
          <p:sp>
            <p:nvSpPr>
              <p:cNvPr id="28" name="Forma libre: forma 27">
                <a:extLst>
                  <a:ext uri="{FF2B5EF4-FFF2-40B4-BE49-F238E27FC236}">
                    <a16:creationId xmlns:a16="http://schemas.microsoft.com/office/drawing/2014/main" id="{103B90D9-2411-0E16-273F-5AB2FA0DE9BB}"/>
                  </a:ext>
                </a:extLst>
              </p:cNvPr>
              <p:cNvSpPr/>
              <p:nvPr/>
            </p:nvSpPr>
            <p:spPr>
              <a:xfrm rot="16200000">
                <a:off x="3218028" y="5256292"/>
                <a:ext cx="2440540" cy="343171"/>
              </a:xfrm>
              <a:custGeom>
                <a:avLst/>
                <a:gdLst>
                  <a:gd name="connsiteX0" fmla="*/ 0 w 2440540"/>
                  <a:gd name="connsiteY0" fmla="*/ 0 h 343171"/>
                  <a:gd name="connsiteX1" fmla="*/ 2440540 w 2440540"/>
                  <a:gd name="connsiteY1" fmla="*/ 0 h 343171"/>
                  <a:gd name="connsiteX2" fmla="*/ 2440540 w 2440540"/>
                  <a:gd name="connsiteY2" fmla="*/ 343171 h 343171"/>
                  <a:gd name="connsiteX3" fmla="*/ 0 w 2440540"/>
                  <a:gd name="connsiteY3" fmla="*/ 343171 h 343171"/>
                  <a:gd name="connsiteX4" fmla="*/ 0 w 2440540"/>
                  <a:gd name="connsiteY4" fmla="*/ 0 h 34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0540" h="343171">
                    <a:moveTo>
                      <a:pt x="0" y="0"/>
                    </a:moveTo>
                    <a:lnTo>
                      <a:pt x="2440540" y="0"/>
                    </a:lnTo>
                    <a:lnTo>
                      <a:pt x="2440540" y="343171"/>
                    </a:lnTo>
                    <a:lnTo>
                      <a:pt x="0" y="3431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02658" bIns="0" numCol="1" spcCol="1270" anchor="t" anchorCtr="0">
                <a:noAutofit/>
              </a:bodyPr>
              <a:lstStyle/>
              <a:p>
                <a:pPr marL="0" lvl="0" indent="0" algn="ctr" defTabSz="400050">
                  <a:lnSpc>
                    <a:spcPct val="90000"/>
                  </a:lnSpc>
                  <a:spcBef>
                    <a:spcPct val="0"/>
                  </a:spcBef>
                  <a:spcAft>
                    <a:spcPct val="35000"/>
                  </a:spcAft>
                  <a:buNone/>
                </a:pPr>
                <a:r>
                  <a:rPr lang="es-ES" sz="800" b="1" kern="1200" dirty="0"/>
                  <a:t> PROGRAMA NACIONAL DE AGUA POTABLE</a:t>
                </a:r>
                <a:endParaRPr lang="es-BO" sz="800" b="1" kern="1200" dirty="0"/>
              </a:p>
            </p:txBody>
          </p:sp>
          <p:sp>
            <p:nvSpPr>
              <p:cNvPr id="29" name="Forma libre: forma 28">
                <a:extLst>
                  <a:ext uri="{FF2B5EF4-FFF2-40B4-BE49-F238E27FC236}">
                    <a16:creationId xmlns:a16="http://schemas.microsoft.com/office/drawing/2014/main" id="{EDE9AD1F-E964-2099-C6F9-AA24817CD798}"/>
                  </a:ext>
                </a:extLst>
              </p:cNvPr>
              <p:cNvSpPr/>
              <p:nvPr/>
            </p:nvSpPr>
            <p:spPr>
              <a:xfrm>
                <a:off x="4686054" y="4239078"/>
                <a:ext cx="2173124" cy="2431574"/>
              </a:xfrm>
              <a:custGeom>
                <a:avLst/>
                <a:gdLst>
                  <a:gd name="connsiteX0" fmla="*/ 0 w 2173123"/>
                  <a:gd name="connsiteY0" fmla="*/ 0 h 2431574"/>
                  <a:gd name="connsiteX1" fmla="*/ 2173123 w 2173123"/>
                  <a:gd name="connsiteY1" fmla="*/ 0 h 2431574"/>
                  <a:gd name="connsiteX2" fmla="*/ 2173123 w 2173123"/>
                  <a:gd name="connsiteY2" fmla="*/ 2431574 h 2431574"/>
                  <a:gd name="connsiteX3" fmla="*/ 0 w 2173123"/>
                  <a:gd name="connsiteY3" fmla="*/ 2431574 h 2431574"/>
                  <a:gd name="connsiteX4" fmla="*/ 0 w 2173123"/>
                  <a:gd name="connsiteY4" fmla="*/ 0 h 2431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123" h="2431574">
                    <a:moveTo>
                      <a:pt x="0" y="0"/>
                    </a:moveTo>
                    <a:lnTo>
                      <a:pt x="2173123" y="0"/>
                    </a:lnTo>
                    <a:lnTo>
                      <a:pt x="2173123" y="2431574"/>
                    </a:lnTo>
                    <a:lnTo>
                      <a:pt x="0" y="2431574"/>
                    </a:lnTo>
                    <a:lnTo>
                      <a:pt x="0" y="0"/>
                    </a:lnTo>
                    <a:close/>
                  </a:path>
                </a:pathLst>
              </a:custGeom>
              <a:solidFill>
                <a:srgbClr val="BF9000">
                  <a:alpha val="60000"/>
                </a:srgbClr>
              </a:solidFill>
              <a:ln w="19050">
                <a:solidFill>
                  <a:srgbClr val="BF9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344" tIns="302658" rIns="85344" bIns="85344" numCol="1" spcCol="1270" anchor="t" anchorCtr="0">
                <a:noAutofit/>
              </a:bodyPr>
              <a:lstStyle/>
              <a:p>
                <a:pPr marL="114300" lvl="1" indent="-114300" algn="ctr" defTabSz="533400">
                  <a:lnSpc>
                    <a:spcPct val="90000"/>
                  </a:lnSpc>
                  <a:spcBef>
                    <a:spcPct val="0"/>
                  </a:spcBef>
                  <a:spcAft>
                    <a:spcPct val="15000"/>
                  </a:spcAft>
                  <a:buNone/>
                </a:pPr>
                <a:r>
                  <a:rPr lang="es-ES" sz="10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MONTO DEL PRESTAMO:</a:t>
                </a:r>
                <a:endParaRPr lang="es-BO" sz="10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a:p>
                <a:pPr marL="114300" lvl="1" indent="-114300" algn="ctr" defTabSz="533400">
                  <a:lnSpc>
                    <a:spcPct val="90000"/>
                  </a:lnSpc>
                  <a:spcBef>
                    <a:spcPct val="0"/>
                  </a:spcBef>
                  <a:spcAft>
                    <a:spcPct val="15000"/>
                  </a:spcAft>
                  <a:buNone/>
                </a:pPr>
                <a:r>
                  <a:rPr lang="es-ES" sz="10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rPr>
                  <a:t>USD100,000,000</a:t>
                </a:r>
                <a:endParaRPr lang="es-BO" sz="1000" b="1" kern="1200" dirty="0">
                  <a:solidFill>
                    <a:prstClr val="white"/>
                  </a:solidFill>
                  <a:effectLst>
                    <a:outerShdw blurRad="38100" dist="38100" dir="2700000" algn="tl">
                      <a:srgbClr val="000000">
                        <a:alpha val="43137"/>
                      </a:srgbClr>
                    </a:outerShdw>
                  </a:effectLst>
                  <a:latin typeface="Century Gothic" panose="020B0502020202020204" pitchFamily="34" charset="0"/>
                  <a:ea typeface="+mn-ea"/>
                  <a:cs typeface="+mn-cs"/>
                </a:endParaRPr>
              </a:p>
            </p:txBody>
          </p:sp>
          <p:sp>
            <p:nvSpPr>
              <p:cNvPr id="31" name="Rectángulo 30">
                <a:extLst>
                  <a:ext uri="{FF2B5EF4-FFF2-40B4-BE49-F238E27FC236}">
                    <a16:creationId xmlns:a16="http://schemas.microsoft.com/office/drawing/2014/main" id="{91C1D8FF-ADFD-A4A3-77D5-981F83C3FDD9}"/>
                  </a:ext>
                </a:extLst>
              </p:cNvPr>
              <p:cNvSpPr/>
              <p:nvPr/>
            </p:nvSpPr>
            <p:spPr>
              <a:xfrm>
                <a:off x="4815509" y="5323196"/>
                <a:ext cx="1771055" cy="1141931"/>
              </a:xfrm>
              <a:prstGeom prst="rect">
                <a:avLst/>
              </a:prstGeom>
              <a:blipFill rotWithShape="1">
                <a:blip r:embed="rId25"/>
                <a:srcRect/>
                <a:stretch>
                  <a:fillRect t="-23000" b="-2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BO"/>
              </a:p>
            </p:txBody>
          </p:sp>
        </p:grpSp>
        <p:sp>
          <p:nvSpPr>
            <p:cNvPr id="33" name="CuadroTexto 32">
              <a:extLst>
                <a:ext uri="{FF2B5EF4-FFF2-40B4-BE49-F238E27FC236}">
                  <a16:creationId xmlns:a16="http://schemas.microsoft.com/office/drawing/2014/main" id="{14188947-CB24-52BC-8276-1A1EF078DDB1}"/>
                </a:ext>
              </a:extLst>
            </p:cNvPr>
            <p:cNvSpPr txBox="1"/>
            <p:nvPr/>
          </p:nvSpPr>
          <p:spPr>
            <a:xfrm>
              <a:off x="-11279" y="4641105"/>
              <a:ext cx="4406885" cy="276999"/>
            </a:xfrm>
            <a:prstGeom prst="rect">
              <a:avLst/>
            </a:prstGeom>
            <a:solidFill>
              <a:srgbClr val="004644">
                <a:alpha val="60000"/>
              </a:srgbClr>
            </a:solidFill>
            <a:ln>
              <a:solidFill>
                <a:srgbClr val="004644"/>
              </a:solidFill>
            </a:ln>
          </p:spPr>
          <p:txBody>
            <a:bodyPr wrap="square">
              <a:spAutoFit/>
            </a:bodyPr>
            <a:lstStyle/>
            <a:p>
              <a:pPr algn="ctr"/>
              <a:r>
                <a:rPr lang="es-ES" sz="1200" b="1" dirty="0">
                  <a:solidFill>
                    <a:schemeClr val="bg1"/>
                  </a:solidFill>
                  <a:latin typeface="Century Gothic" panose="020B0502020202020204" pitchFamily="34" charset="0"/>
                  <a:cs typeface="Arial" charset="0"/>
                </a:rPr>
                <a:t>PROGRAMAS EN PREPARACION GESTIÓN 2026</a:t>
              </a:r>
            </a:p>
          </p:txBody>
        </p:sp>
      </p:grpSp>
    </p:spTree>
    <p:extLst>
      <p:ext uri="{BB962C8B-B14F-4D97-AF65-F5344CB8AC3E}">
        <p14:creationId xmlns:p14="http://schemas.microsoft.com/office/powerpoint/2010/main" val="42129741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7D368BC-B69F-9B00-0D36-A62315E02689}"/>
              </a:ext>
            </a:extLst>
          </p:cNvPr>
          <p:cNvPicPr>
            <a:picLocks noChangeAspect="1"/>
          </p:cNvPicPr>
          <p:nvPr/>
        </p:nvPicPr>
        <p:blipFill>
          <a:blip r:embed="rId2" cstate="print">
            <a:extLst>
              <a:ext uri="{28A0092B-C50C-407E-A947-70E740481C1C}">
                <a14:useLocalDpi xmlns:a14="http://schemas.microsoft.com/office/drawing/2010/main" val="0"/>
              </a:ext>
            </a:extLst>
          </a:blip>
          <a:srcRect r="2105" b="3525"/>
          <a:stretch>
            <a:fillRect/>
          </a:stretch>
        </p:blipFill>
        <p:spPr>
          <a:xfrm>
            <a:off x="879103" y="2735684"/>
            <a:ext cx="1189766" cy="615959"/>
          </a:xfrm>
          <a:prstGeom prst="rect">
            <a:avLst/>
          </a:prstGeom>
        </p:spPr>
      </p:pic>
      <p:pic>
        <p:nvPicPr>
          <p:cNvPr id="6" name="Imagen 5">
            <a:extLst>
              <a:ext uri="{FF2B5EF4-FFF2-40B4-BE49-F238E27FC236}">
                <a16:creationId xmlns:a16="http://schemas.microsoft.com/office/drawing/2014/main" id="{79092DD6-58B1-64C8-3C16-40D766D35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901" y="3388762"/>
            <a:ext cx="1275968" cy="540000"/>
          </a:xfrm>
          <a:prstGeom prst="rect">
            <a:avLst/>
          </a:prstGeom>
        </p:spPr>
      </p:pic>
      <p:sp>
        <p:nvSpPr>
          <p:cNvPr id="8" name="CuadroTexto 7">
            <a:extLst>
              <a:ext uri="{FF2B5EF4-FFF2-40B4-BE49-F238E27FC236}">
                <a16:creationId xmlns:a16="http://schemas.microsoft.com/office/drawing/2014/main" id="{354B7D2B-8D36-85D2-10B2-6A17CAC0303E}"/>
              </a:ext>
            </a:extLst>
          </p:cNvPr>
          <p:cNvSpPr txBox="1"/>
          <p:nvPr/>
        </p:nvSpPr>
        <p:spPr>
          <a:xfrm>
            <a:off x="139959" y="1748304"/>
            <a:ext cx="2471680" cy="276999"/>
          </a:xfrm>
          <a:prstGeom prst="rect">
            <a:avLst/>
          </a:prstGeom>
          <a:noFill/>
          <a:ln>
            <a:noFill/>
          </a:ln>
        </p:spPr>
        <p:txBody>
          <a:bodyPr wrap="square">
            <a:spAutoFit/>
          </a:bodyPr>
          <a:lstStyle>
            <a:defPPr>
              <a:defRPr lang="es-BO"/>
            </a:defPPr>
            <a:lvl1pPr algn="ctr">
              <a:defRPr sz="1600" b="1">
                <a:solidFill>
                  <a:schemeClr val="bg1"/>
                </a:solidFill>
                <a:latin typeface="Century Gothic" panose="020B0502020202020204" pitchFamily="34" charset="0"/>
                <a:cs typeface="Arial" charset="0"/>
              </a:defRPr>
            </a:lvl1pPr>
          </a:lstStyle>
          <a:p>
            <a:r>
              <a:rPr lang="es-MX" sz="1200" dirty="0">
                <a:solidFill>
                  <a:schemeClr val="tx1"/>
                </a:solidFill>
                <a:latin typeface="+mn-lt"/>
              </a:rPr>
              <a:t>ENTIDADES EJECUTORAS:</a:t>
            </a:r>
            <a:endParaRPr lang="es-BO" sz="1200" dirty="0">
              <a:solidFill>
                <a:schemeClr val="tx1"/>
              </a:solidFill>
              <a:latin typeface="+mn-lt"/>
            </a:endParaRPr>
          </a:p>
        </p:txBody>
      </p:sp>
      <p:sp>
        <p:nvSpPr>
          <p:cNvPr id="13" name="CuadroTexto 10">
            <a:extLst>
              <a:ext uri="{FF2B5EF4-FFF2-40B4-BE49-F238E27FC236}">
                <a16:creationId xmlns:a16="http://schemas.microsoft.com/office/drawing/2014/main" id="{BECA54E5-4D83-1BBD-CFB3-3CC3DFA00B88}"/>
              </a:ext>
            </a:extLst>
          </p:cNvPr>
          <p:cNvSpPr txBox="1"/>
          <p:nvPr/>
        </p:nvSpPr>
        <p:spPr>
          <a:xfrm>
            <a:off x="642265" y="4081538"/>
            <a:ext cx="2650817" cy="2277547"/>
          </a:xfrm>
          <a:prstGeom prst="rect">
            <a:avLst/>
          </a:prstGeom>
          <a:noFill/>
        </p:spPr>
        <p:txBody>
          <a:bodyPr wrap="square">
            <a:spAutoFit/>
          </a:bodyPr>
          <a:lstStyle>
            <a:defPPr>
              <a:defRPr lang="es-BO"/>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s-BO" sz="1400" b="1" dirty="0">
                <a:solidFill>
                  <a:srgbClr val="0070C0"/>
                </a:solidFill>
                <a:latin typeface="Century Gothic" panose="020B0502020202020204" pitchFamily="34" charset="0"/>
                <a:ea typeface="Tahoma" panose="020B0604030504040204" pitchFamily="34" charset="0"/>
                <a:cs typeface="Tahoma" panose="020B0604030504040204" pitchFamily="34" charset="0"/>
              </a:rPr>
              <a:t>Presupuesto Vigente:</a:t>
            </a:r>
          </a:p>
          <a:p>
            <a:endParaRPr lang="es-BO" sz="1200" b="1" dirty="0">
              <a:solidFill>
                <a:srgbClr val="0070C0"/>
              </a:solidFill>
              <a:latin typeface="Century Gothic" panose="020B0502020202020204" pitchFamily="34" charset="0"/>
              <a:ea typeface="Tahoma" panose="020B0604030504040204" pitchFamily="34" charset="0"/>
              <a:cs typeface="Tahoma" panose="020B0604030504040204" pitchFamily="34" charset="0"/>
            </a:endParaRPr>
          </a:p>
          <a:p>
            <a:r>
              <a:rPr lang="es-BO" b="1" dirty="0">
                <a:latin typeface="Century Gothic" panose="020B0502020202020204" pitchFamily="34" charset="0"/>
                <a:ea typeface="Tahoma" panose="020B0604030504040204" pitchFamily="34" charset="0"/>
                <a:cs typeface="Tahoma" panose="020B0604030504040204" pitchFamily="34" charset="0"/>
              </a:rPr>
              <a:t>Bs816.719.888,93</a:t>
            </a:r>
          </a:p>
          <a:p>
            <a:endParaRPr lang="es-BO" sz="15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19</a:t>
            </a:r>
            <a:r>
              <a:rPr lang="es-BO" sz="2500" b="1" dirty="0">
                <a:latin typeface="Century Gothic" panose="020B0502020202020204" pitchFamily="34" charset="0"/>
                <a:ea typeface="Tahoma" panose="020B0604030504040204" pitchFamily="34" charset="0"/>
                <a:cs typeface="Tahoma" panose="020B0604030504040204" pitchFamily="34" charset="0"/>
              </a:rPr>
              <a:t> </a:t>
            </a:r>
            <a:r>
              <a:rPr lang="es-BO" sz="1500" b="1" dirty="0">
                <a:latin typeface="Century Gothic" panose="020B0502020202020204" pitchFamily="34" charset="0"/>
                <a:ea typeface="Tahoma" panose="020B0604030504040204" pitchFamily="34" charset="0"/>
                <a:cs typeface="Tahoma" panose="020B0604030504040204" pitchFamily="34" charset="0"/>
              </a:rPr>
              <a:t>PROGRAMAS EN</a:t>
            </a:r>
          </a:p>
          <a:p>
            <a:r>
              <a:rPr lang="es-BO" sz="1500" b="1" dirty="0">
                <a:latin typeface="Century Gothic" panose="020B0502020202020204" pitchFamily="34" charset="0"/>
                <a:ea typeface="Tahoma" panose="020B0604030504040204" pitchFamily="34" charset="0"/>
                <a:cs typeface="Tahoma" panose="020B0604030504040204" pitchFamily="34" charset="0"/>
              </a:rPr>
              <a:t>           EJECUCIÓN </a:t>
            </a:r>
          </a:p>
          <a:p>
            <a:endParaRPr lang="es-BO" sz="12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388</a:t>
            </a:r>
            <a:r>
              <a:rPr lang="es-BO" sz="1500" b="1" dirty="0">
                <a:latin typeface="Century Gothic" panose="020B0502020202020204" pitchFamily="34" charset="0"/>
                <a:ea typeface="Tahoma" panose="020B0604030504040204" pitchFamily="34" charset="0"/>
                <a:cs typeface="Tahoma" panose="020B0604030504040204" pitchFamily="34" charset="0"/>
              </a:rPr>
              <a:t> PROYECTOS</a:t>
            </a:r>
          </a:p>
        </p:txBody>
      </p:sp>
      <p:pic>
        <p:nvPicPr>
          <p:cNvPr id="14" name="Imagen 13">
            <a:extLst>
              <a:ext uri="{FF2B5EF4-FFF2-40B4-BE49-F238E27FC236}">
                <a16:creationId xmlns:a16="http://schemas.microsoft.com/office/drawing/2014/main" id="{94B858C8-F100-A467-728A-37692A641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265" y="2123905"/>
            <a:ext cx="1691685" cy="462845"/>
          </a:xfrm>
          <a:prstGeom prst="rect">
            <a:avLst/>
          </a:prstGeom>
        </p:spPr>
      </p:pic>
      <p:sp>
        <p:nvSpPr>
          <p:cNvPr id="16" name="CuadroTexto 15">
            <a:extLst>
              <a:ext uri="{FF2B5EF4-FFF2-40B4-BE49-F238E27FC236}">
                <a16:creationId xmlns:a16="http://schemas.microsoft.com/office/drawing/2014/main" id="{EEFFABAB-A774-A749-6555-33E06CC4DB0F}"/>
              </a:ext>
            </a:extLst>
          </p:cNvPr>
          <p:cNvSpPr txBox="1"/>
          <p:nvPr/>
        </p:nvSpPr>
        <p:spPr>
          <a:xfrm>
            <a:off x="1287624" y="1051072"/>
            <a:ext cx="6568751" cy="707886"/>
          </a:xfrm>
          <a:prstGeom prst="rect">
            <a:avLst/>
          </a:prstGeom>
          <a:noFill/>
          <a:ln>
            <a:noFill/>
          </a:ln>
        </p:spPr>
        <p:txBody>
          <a:bodyPr wrap="square">
            <a:spAutoFit/>
          </a:bodyPr>
          <a:lstStyle/>
          <a:p>
            <a:pPr algn="ctr"/>
            <a:r>
              <a:rPr lang="es-ES" sz="2000" b="1" dirty="0">
                <a:cs typeface="Arial" charset="0"/>
              </a:rPr>
              <a:t>PRESUPUESTO VIGENTE 2026</a:t>
            </a:r>
          </a:p>
          <a:p>
            <a:pPr algn="ctr"/>
            <a:r>
              <a:rPr lang="es-ES" sz="2000" b="1" dirty="0">
                <a:cs typeface="Arial" charset="0"/>
              </a:rPr>
              <a:t> AGUA POTABLE Y SANEAMIENTO BÁSICO</a:t>
            </a:r>
          </a:p>
        </p:txBody>
      </p:sp>
      <p:grpSp>
        <p:nvGrpSpPr>
          <p:cNvPr id="2" name="Grupo 1">
            <a:extLst>
              <a:ext uri="{FF2B5EF4-FFF2-40B4-BE49-F238E27FC236}">
                <a16:creationId xmlns:a16="http://schemas.microsoft.com/office/drawing/2014/main" id="{484F82D2-405D-4C45-9EAE-5934B6647C15}"/>
              </a:ext>
            </a:extLst>
          </p:cNvPr>
          <p:cNvGrpSpPr/>
          <p:nvPr/>
        </p:nvGrpSpPr>
        <p:grpSpPr>
          <a:xfrm>
            <a:off x="1651741" y="1637688"/>
            <a:ext cx="6699358" cy="4809765"/>
            <a:chOff x="1651741" y="1637688"/>
            <a:chExt cx="7558971" cy="4986584"/>
          </a:xfrm>
        </p:grpSpPr>
        <p:pic>
          <p:nvPicPr>
            <p:cNvPr id="19" name="Imagen 18">
              <a:extLst>
                <a:ext uri="{FF2B5EF4-FFF2-40B4-BE49-F238E27FC236}">
                  <a16:creationId xmlns:a16="http://schemas.microsoft.com/office/drawing/2014/main" id="{F2C11318-4D12-EDE9-6C76-5DABACB6CD92}"/>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31252" t="4586" r="31828" b="17308"/>
            <a:stretch>
              <a:fillRect/>
            </a:stretch>
          </p:blipFill>
          <p:spPr>
            <a:xfrm>
              <a:off x="8160589" y="1902719"/>
              <a:ext cx="862642" cy="1215658"/>
            </a:xfrm>
            <a:prstGeom prst="rect">
              <a:avLst/>
            </a:prstGeom>
          </p:spPr>
        </p:pic>
        <p:graphicFrame>
          <p:nvGraphicFramePr>
            <p:cNvPr id="3" name="Gráfico 2">
              <a:extLst>
                <a:ext uri="{FF2B5EF4-FFF2-40B4-BE49-F238E27FC236}">
                  <a16:creationId xmlns:a16="http://schemas.microsoft.com/office/drawing/2014/main" id="{9EE683C4-7730-31B3-4D99-E9DA40D870B6}"/>
                </a:ext>
              </a:extLst>
            </p:cNvPr>
            <p:cNvGraphicFramePr>
              <a:graphicFrameLocks/>
            </p:cNvGraphicFramePr>
            <p:nvPr>
              <p:extLst>
                <p:ext uri="{D42A27DB-BD31-4B8C-83A1-F6EECF244321}">
                  <p14:modId xmlns:p14="http://schemas.microsoft.com/office/powerpoint/2010/main" val="241222519"/>
                </p:ext>
              </p:extLst>
            </p:nvPr>
          </p:nvGraphicFramePr>
          <p:xfrm>
            <a:off x="1651741" y="1637688"/>
            <a:ext cx="7558971" cy="4986584"/>
          </p:xfrm>
          <a:graphic>
            <a:graphicData uri="http://schemas.openxmlformats.org/drawingml/2006/chart">
              <c:chart xmlns:c="http://schemas.openxmlformats.org/drawingml/2006/chart" xmlns:r="http://schemas.openxmlformats.org/officeDocument/2006/relationships" r:id="rId7"/>
            </a:graphicData>
          </a:graphic>
        </p:graphicFrame>
      </p:grpSp>
      <p:pic>
        <p:nvPicPr>
          <p:cNvPr id="11" name="Imagen 10">
            <a:extLst>
              <a:ext uri="{FF2B5EF4-FFF2-40B4-BE49-F238E27FC236}">
                <a16:creationId xmlns:a16="http://schemas.microsoft.com/office/drawing/2014/main" id="{67A8E3D3-728B-467B-8558-F2A2D2F6ACD8}"/>
              </a:ext>
            </a:extLst>
          </p:cNvPr>
          <p:cNvPicPr>
            <a:picLocks noChangeAspect="1"/>
          </p:cNvPicPr>
          <p:nvPr/>
        </p:nvPicPr>
        <p:blipFill>
          <a:blip r:embed="rId8"/>
          <a:stretch>
            <a:fillRect/>
          </a:stretch>
        </p:blipFill>
        <p:spPr>
          <a:xfrm>
            <a:off x="261188" y="925636"/>
            <a:ext cx="4067743" cy="123842"/>
          </a:xfrm>
          <a:prstGeom prst="rect">
            <a:avLst/>
          </a:prstGeom>
        </p:spPr>
      </p:pic>
    </p:spTree>
    <p:extLst>
      <p:ext uri="{BB962C8B-B14F-4D97-AF65-F5344CB8AC3E}">
        <p14:creationId xmlns:p14="http://schemas.microsoft.com/office/powerpoint/2010/main" val="24047496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1"/>
          <p:cNvSpPr/>
          <p:nvPr/>
        </p:nvSpPr>
        <p:spPr>
          <a:xfrm>
            <a:off x="137160" y="1198813"/>
            <a:ext cx="3200400" cy="457200"/>
          </a:xfrm>
          <a:prstGeom prst="rect">
            <a:avLst/>
          </a:prstGeom>
          <a:noFill/>
          <a:ln/>
        </p:spPr>
        <p:txBody>
          <a:bodyPr wrap="square" rtlCol="0" anchor="ctr"/>
          <a:lstStyle/>
          <a:p>
            <a:endParaRPr lang="es-BO" sz="1100" noProof="0" dirty="0">
              <a:latin typeface="Century Gothic" panose="020B0502020202020204" pitchFamily="34" charset="0"/>
            </a:endParaRPr>
          </a:p>
        </p:txBody>
      </p:sp>
      <p:pic>
        <p:nvPicPr>
          <p:cNvPr id="72" name="Imagen 71">
            <a:extLst>
              <a:ext uri="{FF2B5EF4-FFF2-40B4-BE49-F238E27FC236}">
                <a16:creationId xmlns:a16="http://schemas.microsoft.com/office/drawing/2014/main" id="{560D0342-5F8F-44AC-8674-C9610B72299B}"/>
              </a:ext>
            </a:extLst>
          </p:cNvPr>
          <p:cNvPicPr>
            <a:picLocks noChangeAspect="1"/>
          </p:cNvPicPr>
          <p:nvPr/>
        </p:nvPicPr>
        <p:blipFill>
          <a:blip r:embed="rId2"/>
          <a:stretch>
            <a:fillRect/>
          </a:stretch>
        </p:blipFill>
        <p:spPr>
          <a:xfrm>
            <a:off x="261188" y="925636"/>
            <a:ext cx="4067743" cy="123842"/>
          </a:xfrm>
          <a:prstGeom prst="rect">
            <a:avLst/>
          </a:prstGeom>
        </p:spPr>
      </p:pic>
      <p:grpSp>
        <p:nvGrpSpPr>
          <p:cNvPr id="2" name="Grupo 1">
            <a:extLst>
              <a:ext uri="{FF2B5EF4-FFF2-40B4-BE49-F238E27FC236}">
                <a16:creationId xmlns:a16="http://schemas.microsoft.com/office/drawing/2014/main" id="{3ABBC2BC-1F49-0041-B592-27359EAD45CC}"/>
              </a:ext>
            </a:extLst>
          </p:cNvPr>
          <p:cNvGrpSpPr/>
          <p:nvPr/>
        </p:nvGrpSpPr>
        <p:grpSpPr>
          <a:xfrm>
            <a:off x="329451" y="1068081"/>
            <a:ext cx="8415019" cy="5556655"/>
            <a:chOff x="71372" y="1078841"/>
            <a:chExt cx="8798308" cy="5783555"/>
          </a:xfrm>
        </p:grpSpPr>
        <p:sp>
          <p:nvSpPr>
            <p:cNvPr id="5" name="Shape 0"/>
            <p:cNvSpPr/>
            <p:nvPr/>
          </p:nvSpPr>
          <p:spPr>
            <a:xfrm>
              <a:off x="71372" y="1484507"/>
              <a:ext cx="3474720" cy="5377889"/>
            </a:xfrm>
            <a:prstGeom prst="rect">
              <a:avLst/>
            </a:prstGeom>
            <a:solidFill>
              <a:srgbClr val="042C53">
                <a:alpha val="80000"/>
              </a:srgbClr>
            </a:solidFill>
            <a:ln w="12700">
              <a:solidFill>
                <a:srgbClr val="042C53"/>
              </a:solidFill>
              <a:prstDash val="solid"/>
            </a:ln>
          </p:spPr>
          <p:txBody>
            <a:bodyPr/>
            <a:lstStyle/>
            <a:p>
              <a:endParaRPr lang="es-BO" sz="1000" noProof="0" dirty="0">
                <a:latin typeface="Century Gothic" panose="020B0502020202020204" pitchFamily="34" charset="0"/>
              </a:endParaRPr>
            </a:p>
          </p:txBody>
        </p:sp>
        <p:sp>
          <p:nvSpPr>
            <p:cNvPr id="3" name="Elipse 2">
              <a:extLst>
                <a:ext uri="{FF2B5EF4-FFF2-40B4-BE49-F238E27FC236}">
                  <a16:creationId xmlns:a16="http://schemas.microsoft.com/office/drawing/2014/main" id="{929944F2-531E-9E93-3A0E-67E6DAA215F6}"/>
                </a:ext>
              </a:extLst>
            </p:cNvPr>
            <p:cNvSpPr/>
            <p:nvPr/>
          </p:nvSpPr>
          <p:spPr>
            <a:xfrm>
              <a:off x="411481" y="3159493"/>
              <a:ext cx="2821940" cy="2499694"/>
            </a:xfrm>
            <a:prstGeom prst="ellipse">
              <a:avLst/>
            </a:prstGeom>
            <a:solidFill>
              <a:srgbClr val="F2F2F2">
                <a:alpha val="61176"/>
              </a:srgbClr>
            </a:solidFill>
            <a:ln w="28575">
              <a:solidFill>
                <a:srgbClr val="F2F2F2"/>
              </a:solidFill>
            </a:ln>
            <a:effectLst/>
            <a:scene3d>
              <a:camera prst="orthographicFront">
                <a:rot lat="0" lon="0" rev="0"/>
              </a:camera>
              <a:lightRig rig="chilly" dir="t">
                <a:rot lat="0" lon="0" rev="18480000"/>
              </a:lightRig>
            </a:scene3d>
            <a:sp3d prstMaterial="clear">
              <a:bevelT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8" name="Text 2"/>
            <p:cNvSpPr/>
            <p:nvPr/>
          </p:nvSpPr>
          <p:spPr>
            <a:xfrm>
              <a:off x="150101" y="1483524"/>
              <a:ext cx="3200400" cy="1097280"/>
            </a:xfrm>
            <a:prstGeom prst="rect">
              <a:avLst/>
            </a:prstGeom>
            <a:noFill/>
            <a:ln/>
            <a:effectLst>
              <a:outerShdw blurRad="50800" dist="50800" dir="5400000" algn="ctr" rotWithShape="0">
                <a:srgbClr val="000000">
                  <a:alpha val="0"/>
                </a:srgbClr>
              </a:outerShdw>
            </a:effectLst>
          </p:spPr>
          <p:txBody>
            <a:bodyPr wrap="square" rtlCol="0" anchor="ctr"/>
            <a:lstStyle/>
            <a:p>
              <a:pPr>
                <a:lnSpc>
                  <a:spcPct val="130000"/>
                </a:lnSpc>
              </a:pPr>
              <a:r>
                <a:rPr lang="es-BO" sz="1600" b="1" noProof="0" dirty="0">
                  <a:solidFill>
                    <a:schemeClr val="bg1"/>
                  </a:solidFill>
                  <a:effectLst>
                    <a:outerShdw blurRad="38100" dist="38100" dir="2700000" algn="tl">
                      <a:srgbClr val="000000">
                        <a:alpha val="43137"/>
                      </a:srgbClr>
                    </a:outerShdw>
                  </a:effectLst>
                  <a:latin typeface="Century Gothic" panose="020B0502020202020204" pitchFamily="34" charset="0"/>
                </a:rPr>
                <a:t>Dirección General</a:t>
              </a:r>
            </a:p>
            <a:p>
              <a:pPr>
                <a:lnSpc>
                  <a:spcPct val="130000"/>
                </a:lnSpc>
              </a:pPr>
              <a:r>
                <a:rPr lang="es-BO" sz="1600" b="1" noProof="0" dirty="0">
                  <a:solidFill>
                    <a:schemeClr val="bg1"/>
                  </a:solidFill>
                  <a:effectLst>
                    <a:outerShdw blurRad="38100" dist="38100" dir="2700000" algn="tl">
                      <a:srgbClr val="000000">
                        <a:alpha val="43137"/>
                      </a:srgbClr>
                    </a:outerShdw>
                  </a:effectLst>
                  <a:latin typeface="Century Gothic" panose="020B0502020202020204" pitchFamily="34" charset="0"/>
                </a:rPr>
                <a:t>Agua Potable y</a:t>
              </a:r>
            </a:p>
            <a:p>
              <a:pPr>
                <a:lnSpc>
                  <a:spcPct val="130000"/>
                </a:lnSpc>
              </a:pPr>
              <a:r>
                <a:rPr lang="es-BO" sz="1600" b="1" noProof="0" dirty="0">
                  <a:solidFill>
                    <a:schemeClr val="bg1"/>
                  </a:solidFill>
                  <a:effectLst>
                    <a:outerShdw blurRad="38100" dist="38100" dir="2700000" algn="tl">
                      <a:srgbClr val="000000">
                        <a:alpha val="43137"/>
                      </a:srgbClr>
                    </a:outerShdw>
                  </a:effectLst>
                  <a:latin typeface="Century Gothic" panose="020B0502020202020204" pitchFamily="34" charset="0"/>
                </a:rPr>
                <a:t>Alcantarillado Sanitario</a:t>
              </a:r>
            </a:p>
          </p:txBody>
        </p:sp>
        <p:sp>
          <p:nvSpPr>
            <p:cNvPr id="9" name="Shape 6"/>
            <p:cNvSpPr/>
            <p:nvPr/>
          </p:nvSpPr>
          <p:spPr>
            <a:xfrm>
              <a:off x="1234072" y="3805363"/>
              <a:ext cx="1286479" cy="1222485"/>
            </a:xfrm>
            <a:prstGeom prst="ellipse">
              <a:avLst/>
            </a:prstGeom>
            <a:solidFill>
              <a:srgbClr val="0C447C">
                <a:alpha val="89804"/>
              </a:srgbClr>
            </a:solidFill>
            <a:ln w="3175">
              <a:noFill/>
              <a:prstDash val="solid"/>
            </a:ln>
            <a:effectLst/>
            <a:scene3d>
              <a:camera prst="orthographicFront">
                <a:rot lat="0" lon="0" rev="0"/>
              </a:camera>
              <a:lightRig rig="contrasting" dir="t">
                <a:rot lat="0" lon="0" rev="7800000"/>
              </a:lightRig>
            </a:scene3d>
            <a:sp3d>
              <a:bevelT w="139700" h="139700"/>
            </a:sp3d>
          </p:spPr>
          <p:txBody>
            <a:bodyPr/>
            <a:lstStyle/>
            <a:p>
              <a:endParaRPr lang="es-BO" b="1" noProof="0" dirty="0">
                <a:ln w="9525">
                  <a:solidFill>
                    <a:schemeClr val="bg1"/>
                  </a:solidFill>
                  <a:prstDash val="solid"/>
                </a:ln>
                <a:solidFill>
                  <a:srgbClr val="000000"/>
                </a:solidFill>
                <a:effectLst>
                  <a:outerShdw blurRad="12700" dist="38100" dir="2700000" algn="tl" rotWithShape="0">
                    <a:schemeClr val="accent5">
                      <a:lumMod val="60000"/>
                      <a:lumOff val="40000"/>
                    </a:schemeClr>
                  </a:outerShdw>
                </a:effectLst>
                <a:latin typeface="Century Gothic" panose="020B0502020202020204" pitchFamily="34" charset="0"/>
              </a:endParaRPr>
            </a:p>
          </p:txBody>
        </p:sp>
        <p:sp>
          <p:nvSpPr>
            <p:cNvPr id="10" name="Text 7"/>
            <p:cNvSpPr/>
            <p:nvPr/>
          </p:nvSpPr>
          <p:spPr>
            <a:xfrm>
              <a:off x="1072640" y="3593646"/>
              <a:ext cx="1645920" cy="1645920"/>
            </a:xfrm>
            <a:prstGeom prst="rect">
              <a:avLst/>
            </a:prstGeom>
            <a:noFill/>
            <a:ln/>
          </p:spPr>
          <p:txBody>
            <a:bodyPr wrap="square" rtlCol="0" anchor="ctr"/>
            <a:lstStyle/>
            <a:p>
              <a:pPr algn="ctr"/>
              <a:r>
                <a:rPr lang="es-BO" sz="2000" b="1" noProof="0" dirty="0">
                  <a:solidFill>
                    <a:srgbClr val="FFFFFF"/>
                  </a:solidFill>
                  <a:latin typeface="Century Gothic" panose="020B0502020202020204" pitchFamily="34" charset="0"/>
                </a:rPr>
                <a:t>POA</a:t>
              </a:r>
              <a:endParaRPr lang="es-BO" sz="2000" noProof="0" dirty="0">
                <a:latin typeface="Century Gothic" panose="020B0502020202020204" pitchFamily="34" charset="0"/>
              </a:endParaRPr>
            </a:p>
            <a:p>
              <a:pPr algn="ctr"/>
              <a:r>
                <a:rPr lang="es-BO" sz="2000" b="1" noProof="0" dirty="0">
                  <a:solidFill>
                    <a:srgbClr val="FFFFFF"/>
                  </a:solidFill>
                  <a:latin typeface="Century Gothic" panose="020B0502020202020204" pitchFamily="34" charset="0"/>
                </a:rPr>
                <a:t>2026</a:t>
              </a:r>
              <a:endParaRPr lang="es-BO" sz="2000" noProof="0" dirty="0">
                <a:latin typeface="Century Gothic" panose="020B0502020202020204" pitchFamily="34" charset="0"/>
              </a:endParaRPr>
            </a:p>
          </p:txBody>
        </p:sp>
        <p:sp>
          <p:nvSpPr>
            <p:cNvPr id="11" name="Shape 8"/>
            <p:cNvSpPr/>
            <p:nvPr/>
          </p:nvSpPr>
          <p:spPr>
            <a:xfrm>
              <a:off x="1068322" y="2666296"/>
              <a:ext cx="1053465" cy="1012693"/>
            </a:xfrm>
            <a:prstGeom prst="ellipse">
              <a:avLst/>
            </a:prstGeom>
            <a:solidFill>
              <a:srgbClr val="185FA5"/>
            </a:solidFill>
            <a:ln w="12700">
              <a:noFill/>
              <a:prstDash val="solid"/>
            </a:ln>
            <a:effectLst/>
            <a:scene3d>
              <a:camera prst="orthographicFront">
                <a:rot lat="0" lon="0" rev="0"/>
              </a:camera>
              <a:lightRig rig="contrasting" dir="t">
                <a:rot lat="0" lon="0" rev="7800000"/>
              </a:lightRig>
            </a:scene3d>
            <a:sp3d>
              <a:bevelT w="139700" h="139700"/>
            </a:sp3d>
          </p:spPr>
          <p:txBody>
            <a:bodyPr/>
            <a:lstStyle/>
            <a:p>
              <a:pPr algn="ctr"/>
              <a:endParaRPr lang="es-BO" noProof="0" dirty="0">
                <a:latin typeface="Century Gothic" panose="020B0502020202020204" pitchFamily="34" charset="0"/>
              </a:endParaRPr>
            </a:p>
          </p:txBody>
        </p:sp>
        <p:sp>
          <p:nvSpPr>
            <p:cNvPr id="12" name="Text 9"/>
            <p:cNvSpPr/>
            <p:nvPr/>
          </p:nvSpPr>
          <p:spPr>
            <a:xfrm>
              <a:off x="1079499" y="2795434"/>
              <a:ext cx="974514" cy="760112"/>
            </a:xfrm>
            <a:prstGeom prst="rect">
              <a:avLst/>
            </a:prstGeom>
            <a:noFill/>
            <a:ln/>
          </p:spPr>
          <p:txBody>
            <a:bodyPr wrap="square" rtlCol="0" anchor="ctr"/>
            <a:lstStyle/>
            <a:p>
              <a:pPr algn="ctr"/>
              <a:r>
                <a:rPr lang="es-BO" sz="800" b="1" dirty="0">
                  <a:solidFill>
                    <a:srgbClr val="FFFFFF"/>
                  </a:solidFill>
                  <a:latin typeface="Century Gothic" panose="020B0502020202020204" pitchFamily="34" charset="0"/>
                </a:rPr>
                <a:t>Seguimiento y Monitoreo del </a:t>
              </a:r>
              <a:r>
                <a:rPr lang="es-BO" sz="800" b="1" noProof="0" dirty="0">
                  <a:solidFill>
                    <a:srgbClr val="FFFFFF"/>
                  </a:solidFill>
                  <a:latin typeface="Century Gothic" panose="020B0502020202020204" pitchFamily="34" charset="0"/>
                </a:rPr>
                <a:t>Avance Fisco-Financiero</a:t>
              </a:r>
              <a:endParaRPr lang="es-BO" sz="800" noProof="0" dirty="0">
                <a:latin typeface="Century Gothic" panose="020B0502020202020204" pitchFamily="34" charset="0"/>
              </a:endParaRPr>
            </a:p>
          </p:txBody>
        </p:sp>
        <p:sp>
          <p:nvSpPr>
            <p:cNvPr id="13" name="Shape 10"/>
            <p:cNvSpPr/>
            <p:nvPr/>
          </p:nvSpPr>
          <p:spPr>
            <a:xfrm>
              <a:off x="2331720" y="3064379"/>
              <a:ext cx="770888" cy="773725"/>
            </a:xfrm>
            <a:prstGeom prst="ellipse">
              <a:avLst/>
            </a:prstGeom>
            <a:solidFill>
              <a:srgbClr val="185FA5"/>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s-BO" noProof="0" dirty="0">
                <a:latin typeface="Century Gothic" panose="020B0502020202020204" pitchFamily="34" charset="0"/>
              </a:endParaRPr>
            </a:p>
          </p:txBody>
        </p:sp>
        <p:sp>
          <p:nvSpPr>
            <p:cNvPr id="14" name="Text 11"/>
            <p:cNvSpPr/>
            <p:nvPr/>
          </p:nvSpPr>
          <p:spPr>
            <a:xfrm>
              <a:off x="2277998" y="3060864"/>
              <a:ext cx="862710" cy="731520"/>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Mejorar los Sistemas de Información</a:t>
              </a:r>
              <a:endParaRPr lang="es-BO" sz="800" noProof="0" dirty="0">
                <a:latin typeface="Century Gothic" panose="020B0502020202020204" pitchFamily="34" charset="0"/>
              </a:endParaRPr>
            </a:p>
          </p:txBody>
        </p:sp>
        <p:sp>
          <p:nvSpPr>
            <p:cNvPr id="15" name="Shape 12"/>
            <p:cNvSpPr/>
            <p:nvPr/>
          </p:nvSpPr>
          <p:spPr>
            <a:xfrm>
              <a:off x="101346" y="3620934"/>
              <a:ext cx="1024128" cy="979170"/>
            </a:xfrm>
            <a:prstGeom prst="ellipse">
              <a:avLst/>
            </a:prstGeom>
            <a:solidFill>
              <a:srgbClr val="185FA5"/>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s-BO" noProof="0" dirty="0">
                <a:latin typeface="Century Gothic" panose="020B0502020202020204" pitchFamily="34" charset="0"/>
              </a:endParaRPr>
            </a:p>
          </p:txBody>
        </p:sp>
        <p:sp>
          <p:nvSpPr>
            <p:cNvPr id="16" name="Text 13"/>
            <p:cNvSpPr/>
            <p:nvPr/>
          </p:nvSpPr>
          <p:spPr>
            <a:xfrm>
              <a:off x="101346" y="3620934"/>
              <a:ext cx="1024128" cy="979170"/>
            </a:xfrm>
            <a:prstGeom prst="rect">
              <a:avLst/>
            </a:prstGeom>
            <a:noFill/>
            <a:ln/>
          </p:spPr>
          <p:txBody>
            <a:bodyPr wrap="square" rtlCol="0" anchor="ctr"/>
            <a:lstStyle/>
            <a:p>
              <a:pPr algn="ctr"/>
              <a:r>
                <a:rPr lang="es-BO" sz="800" b="1" dirty="0">
                  <a:solidFill>
                    <a:srgbClr val="FFFFFF"/>
                  </a:solidFill>
                  <a:latin typeface="Century Gothic" panose="020B0502020202020204" pitchFamily="34" charset="0"/>
                </a:rPr>
                <a:t>Revisar y evaluar (EDTP) de AP y SB a nivel Nacional </a:t>
              </a:r>
            </a:p>
          </p:txBody>
        </p:sp>
        <p:sp>
          <p:nvSpPr>
            <p:cNvPr id="17" name="Shape 14"/>
            <p:cNvSpPr/>
            <p:nvPr/>
          </p:nvSpPr>
          <p:spPr>
            <a:xfrm>
              <a:off x="2690606" y="3973570"/>
              <a:ext cx="821468" cy="821468"/>
            </a:xfrm>
            <a:prstGeom prst="ellipse">
              <a:avLst/>
            </a:prstGeom>
            <a:solidFill>
              <a:srgbClr val="185FA5"/>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s-BO" noProof="0" dirty="0">
                <a:latin typeface="Century Gothic" panose="020B0502020202020204" pitchFamily="34" charset="0"/>
              </a:endParaRPr>
            </a:p>
          </p:txBody>
        </p:sp>
        <p:sp>
          <p:nvSpPr>
            <p:cNvPr id="18" name="Text 15"/>
            <p:cNvSpPr/>
            <p:nvPr/>
          </p:nvSpPr>
          <p:spPr>
            <a:xfrm>
              <a:off x="2692612" y="4011191"/>
              <a:ext cx="838564" cy="752435"/>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Fiscalización</a:t>
              </a:r>
              <a:endParaRPr lang="es-BO" sz="800" noProof="0" dirty="0">
                <a:latin typeface="Century Gothic" panose="020B0502020202020204" pitchFamily="34" charset="0"/>
              </a:endParaRPr>
            </a:p>
            <a:p>
              <a:pPr algn="ctr"/>
              <a:r>
                <a:rPr lang="es-BO" sz="800" b="1" noProof="0" dirty="0">
                  <a:solidFill>
                    <a:srgbClr val="FFFFFF"/>
                  </a:solidFill>
                  <a:latin typeface="Century Gothic" panose="020B0502020202020204" pitchFamily="34" charset="0"/>
                </a:rPr>
                <a:t>Técnica</a:t>
              </a:r>
              <a:endParaRPr lang="es-BO" sz="800" noProof="0" dirty="0">
                <a:latin typeface="Century Gothic" panose="020B0502020202020204" pitchFamily="34" charset="0"/>
              </a:endParaRPr>
            </a:p>
          </p:txBody>
        </p:sp>
        <p:sp>
          <p:nvSpPr>
            <p:cNvPr id="19" name="Shape 16"/>
            <p:cNvSpPr/>
            <p:nvPr/>
          </p:nvSpPr>
          <p:spPr>
            <a:xfrm>
              <a:off x="2151695" y="5061860"/>
              <a:ext cx="906398" cy="853440"/>
            </a:xfrm>
            <a:prstGeom prst="ellipse">
              <a:avLst/>
            </a:prstGeom>
            <a:solidFill>
              <a:srgbClr val="185FA5"/>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s-BO" noProof="0" dirty="0">
                <a:latin typeface="Century Gothic" panose="020B0502020202020204" pitchFamily="34" charset="0"/>
              </a:endParaRPr>
            </a:p>
          </p:txBody>
        </p:sp>
        <p:sp>
          <p:nvSpPr>
            <p:cNvPr id="20" name="Text 17"/>
            <p:cNvSpPr/>
            <p:nvPr/>
          </p:nvSpPr>
          <p:spPr>
            <a:xfrm>
              <a:off x="2100831" y="5117008"/>
              <a:ext cx="1008127" cy="731520"/>
            </a:xfrm>
            <a:prstGeom prst="rect">
              <a:avLst/>
            </a:prstGeom>
            <a:noFill/>
            <a:ln/>
          </p:spPr>
          <p:txBody>
            <a:bodyPr wrap="square" rtlCol="0" anchor="ctr"/>
            <a:lstStyle/>
            <a:p>
              <a:pPr algn="ctr"/>
              <a:r>
                <a:rPr lang="es-MX" sz="800" b="1" noProof="0" dirty="0">
                  <a:solidFill>
                    <a:srgbClr val="FFFFFF"/>
                  </a:solidFill>
                  <a:latin typeface="Century Gothic" panose="020B0502020202020204" pitchFamily="34" charset="0"/>
                </a:rPr>
                <a:t>Gestión de financiamiento de programas </a:t>
              </a:r>
              <a:endParaRPr lang="es-BO" sz="800" noProof="0" dirty="0">
                <a:latin typeface="Century Gothic" panose="020B0502020202020204" pitchFamily="34" charset="0"/>
              </a:endParaRPr>
            </a:p>
          </p:txBody>
        </p:sp>
        <p:sp>
          <p:nvSpPr>
            <p:cNvPr id="21" name="Shape 18"/>
            <p:cNvSpPr/>
            <p:nvPr/>
          </p:nvSpPr>
          <p:spPr>
            <a:xfrm>
              <a:off x="3657600" y="1634847"/>
              <a:ext cx="5212080" cy="1605452"/>
            </a:xfrm>
            <a:prstGeom prst="rect">
              <a:avLst/>
            </a:prstGeom>
            <a:solidFill>
              <a:srgbClr val="E6F1FB"/>
            </a:solidFill>
            <a:ln w="6350">
              <a:solidFill>
                <a:srgbClr val="B5D4F4"/>
              </a:solidFill>
              <a:prstDash val="solid"/>
            </a:ln>
          </p:spPr>
          <p:txBody>
            <a:bodyPr/>
            <a:lstStyle/>
            <a:p>
              <a:endParaRPr lang="es-BO" noProof="0" dirty="0">
                <a:latin typeface="Century Gothic" panose="020B0502020202020204" pitchFamily="34" charset="0"/>
              </a:endParaRPr>
            </a:p>
          </p:txBody>
        </p:sp>
        <p:sp>
          <p:nvSpPr>
            <p:cNvPr id="22" name="Shape 19"/>
            <p:cNvSpPr/>
            <p:nvPr/>
          </p:nvSpPr>
          <p:spPr>
            <a:xfrm>
              <a:off x="3657600" y="1484507"/>
              <a:ext cx="5212080" cy="338328"/>
            </a:xfrm>
            <a:prstGeom prst="rect">
              <a:avLst/>
            </a:prstGeom>
            <a:solidFill>
              <a:srgbClr val="0C447C"/>
            </a:solidFill>
            <a:ln w="12700">
              <a:solidFill>
                <a:srgbClr val="0C447C"/>
              </a:solidFill>
              <a:prstDash val="solid"/>
            </a:ln>
          </p:spPr>
          <p:txBody>
            <a:bodyPr/>
            <a:lstStyle/>
            <a:p>
              <a:endParaRPr lang="es-BO" noProof="0" dirty="0">
                <a:latin typeface="Century Gothic" panose="020B0502020202020204" pitchFamily="34" charset="0"/>
              </a:endParaRPr>
            </a:p>
          </p:txBody>
        </p:sp>
        <p:sp>
          <p:nvSpPr>
            <p:cNvPr id="23" name="Text 20"/>
            <p:cNvSpPr/>
            <p:nvPr/>
          </p:nvSpPr>
          <p:spPr>
            <a:xfrm>
              <a:off x="3657600" y="1478065"/>
              <a:ext cx="5120640" cy="384048"/>
            </a:xfrm>
            <a:prstGeom prst="rect">
              <a:avLst/>
            </a:prstGeom>
            <a:noFill/>
            <a:ln/>
          </p:spPr>
          <p:txBody>
            <a:bodyPr wrap="square" rtlCol="0" anchor="ctr"/>
            <a:lstStyle/>
            <a:p>
              <a:r>
                <a:rPr lang="es-BO" sz="950" b="1" noProof="0" dirty="0">
                  <a:solidFill>
                    <a:srgbClr val="FFFFFF"/>
                  </a:solidFill>
                  <a:latin typeface="Century Gothic" panose="020B0502020202020204" pitchFamily="34" charset="0"/>
                </a:rPr>
                <a:t>UNIDAD 1 — Infraestructura Sanitaria e Inversión Pública</a:t>
              </a:r>
              <a:endParaRPr lang="es-BO" sz="950" noProof="0" dirty="0">
                <a:latin typeface="Century Gothic" panose="020B0502020202020204" pitchFamily="34" charset="0"/>
              </a:endParaRPr>
            </a:p>
          </p:txBody>
        </p:sp>
        <p:sp>
          <p:nvSpPr>
            <p:cNvPr id="24" name="Shape 21"/>
            <p:cNvSpPr/>
            <p:nvPr/>
          </p:nvSpPr>
          <p:spPr>
            <a:xfrm>
              <a:off x="3767328" y="1843028"/>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25" name="Text 22"/>
            <p:cNvSpPr/>
            <p:nvPr/>
          </p:nvSpPr>
          <p:spPr>
            <a:xfrm>
              <a:off x="3767328" y="1843028"/>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1</a:t>
              </a:r>
              <a:endParaRPr lang="es-BO" sz="800" noProof="0" dirty="0">
                <a:latin typeface="Century Gothic" panose="020B0502020202020204" pitchFamily="34" charset="0"/>
              </a:endParaRPr>
            </a:p>
          </p:txBody>
        </p:sp>
        <p:sp>
          <p:nvSpPr>
            <p:cNvPr id="26" name="Text 23"/>
            <p:cNvSpPr/>
            <p:nvPr/>
          </p:nvSpPr>
          <p:spPr>
            <a:xfrm>
              <a:off x="4014216" y="1834265"/>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Seguimiento y Monitoreo del avance físico-financiero de los programas y proyectos de agua y alcantarillado.</a:t>
              </a:r>
              <a:endParaRPr lang="es-BO" sz="800" noProof="0" dirty="0">
                <a:latin typeface="Century Gothic" panose="020B0502020202020204" pitchFamily="34" charset="0"/>
              </a:endParaRPr>
            </a:p>
          </p:txBody>
        </p:sp>
        <p:sp>
          <p:nvSpPr>
            <p:cNvPr id="27" name="Shape 24"/>
            <p:cNvSpPr/>
            <p:nvPr/>
          </p:nvSpPr>
          <p:spPr>
            <a:xfrm>
              <a:off x="3767328" y="2064643"/>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28" name="Text 25"/>
            <p:cNvSpPr/>
            <p:nvPr/>
          </p:nvSpPr>
          <p:spPr>
            <a:xfrm>
              <a:off x="3767328" y="2064643"/>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2</a:t>
              </a:r>
              <a:endParaRPr lang="es-BO" sz="800" noProof="0" dirty="0">
                <a:latin typeface="Century Gothic" panose="020B0502020202020204" pitchFamily="34" charset="0"/>
              </a:endParaRPr>
            </a:p>
          </p:txBody>
        </p:sp>
        <p:sp>
          <p:nvSpPr>
            <p:cNvPr id="29" name="Shape 27"/>
            <p:cNvSpPr/>
            <p:nvPr/>
          </p:nvSpPr>
          <p:spPr>
            <a:xfrm>
              <a:off x="3767328" y="2289433"/>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30" name="Text 28"/>
            <p:cNvSpPr/>
            <p:nvPr/>
          </p:nvSpPr>
          <p:spPr>
            <a:xfrm>
              <a:off x="3767328" y="2289433"/>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3</a:t>
              </a:r>
              <a:endParaRPr lang="es-BO" sz="800" noProof="0" dirty="0">
                <a:latin typeface="Century Gothic" panose="020B0502020202020204" pitchFamily="34" charset="0"/>
              </a:endParaRPr>
            </a:p>
          </p:txBody>
        </p:sp>
        <p:sp>
          <p:nvSpPr>
            <p:cNvPr id="31" name="Text 29"/>
            <p:cNvSpPr/>
            <p:nvPr/>
          </p:nvSpPr>
          <p:spPr>
            <a:xfrm>
              <a:off x="4041648" y="2977538"/>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Ejecutar el </a:t>
              </a:r>
              <a:r>
                <a:rPr lang="es-BO" sz="800" dirty="0">
                  <a:solidFill>
                    <a:srgbClr val="1A2B3C"/>
                  </a:solidFill>
                  <a:latin typeface="Century Gothic" panose="020B0502020202020204" pitchFamily="34" charset="0"/>
                </a:rPr>
                <a:t>100 </a:t>
              </a:r>
              <a:r>
                <a:rPr lang="es-BO" sz="800" noProof="0" dirty="0">
                  <a:solidFill>
                    <a:srgbClr val="1A2B3C"/>
                  </a:solidFill>
                  <a:latin typeface="Century Gothic" panose="020B0502020202020204" pitchFamily="34" charset="0"/>
                </a:rPr>
                <a:t>% del presupuesto programado.</a:t>
              </a:r>
              <a:endParaRPr lang="es-BO" sz="800" noProof="0" dirty="0">
                <a:latin typeface="Century Gothic" panose="020B0502020202020204" pitchFamily="34" charset="0"/>
              </a:endParaRPr>
            </a:p>
          </p:txBody>
        </p:sp>
        <p:sp>
          <p:nvSpPr>
            <p:cNvPr id="32" name="Shape 30"/>
            <p:cNvSpPr/>
            <p:nvPr/>
          </p:nvSpPr>
          <p:spPr>
            <a:xfrm>
              <a:off x="3767328" y="2514223"/>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33" name="Text 31"/>
            <p:cNvSpPr/>
            <p:nvPr/>
          </p:nvSpPr>
          <p:spPr>
            <a:xfrm>
              <a:off x="3767328" y="2514223"/>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4</a:t>
              </a:r>
              <a:endParaRPr lang="es-BO" sz="800" noProof="0" dirty="0">
                <a:latin typeface="Century Gothic" panose="020B0502020202020204" pitchFamily="34" charset="0"/>
              </a:endParaRPr>
            </a:p>
          </p:txBody>
        </p:sp>
        <p:sp>
          <p:nvSpPr>
            <p:cNvPr id="34" name="Text 32"/>
            <p:cNvSpPr/>
            <p:nvPr/>
          </p:nvSpPr>
          <p:spPr>
            <a:xfrm>
              <a:off x="4014216" y="2061667"/>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Fiscalización técnica vinculada al aumento de cobertura.</a:t>
              </a:r>
              <a:endParaRPr lang="es-BO" sz="800" noProof="0" dirty="0">
                <a:latin typeface="Century Gothic" panose="020B0502020202020204" pitchFamily="34" charset="0"/>
              </a:endParaRPr>
            </a:p>
          </p:txBody>
        </p:sp>
        <p:sp>
          <p:nvSpPr>
            <p:cNvPr id="37" name="Text 35"/>
            <p:cNvSpPr/>
            <p:nvPr/>
          </p:nvSpPr>
          <p:spPr>
            <a:xfrm>
              <a:off x="4023360" y="2294359"/>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Seguimiento a convenios de la contraparte municipal, departamental y EPSA(s).</a:t>
              </a:r>
              <a:endParaRPr lang="es-BO" sz="800" noProof="0" dirty="0">
                <a:latin typeface="Century Gothic" panose="020B0502020202020204" pitchFamily="34" charset="0"/>
              </a:endParaRPr>
            </a:p>
          </p:txBody>
        </p:sp>
        <p:sp>
          <p:nvSpPr>
            <p:cNvPr id="38" name="Shape 36"/>
            <p:cNvSpPr/>
            <p:nvPr/>
          </p:nvSpPr>
          <p:spPr>
            <a:xfrm>
              <a:off x="3657600" y="3315594"/>
              <a:ext cx="5212080" cy="1676997"/>
            </a:xfrm>
            <a:prstGeom prst="rect">
              <a:avLst/>
            </a:prstGeom>
            <a:solidFill>
              <a:srgbClr val="E1F5EE"/>
            </a:solidFill>
            <a:ln w="6350">
              <a:solidFill>
                <a:srgbClr val="9FE1CB"/>
              </a:solidFill>
              <a:prstDash val="solid"/>
            </a:ln>
          </p:spPr>
          <p:txBody>
            <a:bodyPr/>
            <a:lstStyle/>
            <a:p>
              <a:endParaRPr lang="es-BO" noProof="0" dirty="0">
                <a:latin typeface="Century Gothic" panose="020B0502020202020204" pitchFamily="34" charset="0"/>
              </a:endParaRPr>
            </a:p>
          </p:txBody>
        </p:sp>
        <p:sp>
          <p:nvSpPr>
            <p:cNvPr id="39" name="Shape 37"/>
            <p:cNvSpPr/>
            <p:nvPr/>
          </p:nvSpPr>
          <p:spPr>
            <a:xfrm>
              <a:off x="3657600" y="3315593"/>
              <a:ext cx="5212080" cy="292608"/>
            </a:xfrm>
            <a:prstGeom prst="rect">
              <a:avLst/>
            </a:prstGeom>
            <a:solidFill>
              <a:srgbClr val="085041"/>
            </a:solidFill>
            <a:ln w="12700">
              <a:solidFill>
                <a:srgbClr val="085041"/>
              </a:solidFill>
              <a:prstDash val="solid"/>
            </a:ln>
          </p:spPr>
          <p:txBody>
            <a:bodyPr/>
            <a:lstStyle/>
            <a:p>
              <a:endParaRPr lang="es-BO" noProof="0" dirty="0">
                <a:latin typeface="Century Gothic" panose="020B0502020202020204" pitchFamily="34" charset="0"/>
              </a:endParaRPr>
            </a:p>
          </p:txBody>
        </p:sp>
        <p:sp>
          <p:nvSpPr>
            <p:cNvPr id="40" name="Text 38"/>
            <p:cNvSpPr/>
            <p:nvPr/>
          </p:nvSpPr>
          <p:spPr>
            <a:xfrm>
              <a:off x="3703320" y="3315593"/>
              <a:ext cx="5120640" cy="384048"/>
            </a:xfrm>
            <a:prstGeom prst="rect">
              <a:avLst/>
            </a:prstGeom>
            <a:noFill/>
            <a:ln/>
          </p:spPr>
          <p:txBody>
            <a:bodyPr wrap="square" rtlCol="0" anchor="ctr"/>
            <a:lstStyle/>
            <a:p>
              <a:r>
                <a:rPr lang="es-BO" sz="800" b="1" noProof="0" dirty="0">
                  <a:solidFill>
                    <a:srgbClr val="FFFFFF"/>
                  </a:solidFill>
                  <a:latin typeface="Century Gothic" panose="020B0502020202020204" pitchFamily="34" charset="0"/>
                </a:rPr>
                <a:t>UNIDAD 2 — Gestión de Financiamiento</a:t>
              </a:r>
              <a:endParaRPr lang="es-BO" sz="800" noProof="0" dirty="0">
                <a:latin typeface="Century Gothic" panose="020B0502020202020204" pitchFamily="34" charset="0"/>
              </a:endParaRPr>
            </a:p>
          </p:txBody>
        </p:sp>
        <p:sp>
          <p:nvSpPr>
            <p:cNvPr id="41" name="Shape 39"/>
            <p:cNvSpPr/>
            <p:nvPr/>
          </p:nvSpPr>
          <p:spPr>
            <a:xfrm>
              <a:off x="3767328" y="3651779"/>
              <a:ext cx="201168" cy="201168"/>
            </a:xfrm>
            <a:prstGeom prst="ellipse">
              <a:avLst/>
            </a:prstGeom>
            <a:solidFill>
              <a:srgbClr val="085041"/>
            </a:solidFill>
            <a:ln w="12700">
              <a:solidFill>
                <a:srgbClr val="085041"/>
              </a:solidFill>
              <a:prstDash val="solid"/>
            </a:ln>
          </p:spPr>
          <p:txBody>
            <a:bodyPr/>
            <a:lstStyle/>
            <a:p>
              <a:endParaRPr lang="es-BO" sz="800" noProof="0" dirty="0">
                <a:latin typeface="Century Gothic" panose="020B0502020202020204" pitchFamily="34" charset="0"/>
              </a:endParaRPr>
            </a:p>
          </p:txBody>
        </p:sp>
        <p:sp>
          <p:nvSpPr>
            <p:cNvPr id="42" name="Text 40"/>
            <p:cNvSpPr/>
            <p:nvPr/>
          </p:nvSpPr>
          <p:spPr>
            <a:xfrm>
              <a:off x="3767328" y="3651779"/>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1</a:t>
              </a:r>
              <a:endParaRPr lang="es-BO" sz="800" noProof="0" dirty="0">
                <a:latin typeface="Century Gothic" panose="020B0502020202020204" pitchFamily="34" charset="0"/>
              </a:endParaRPr>
            </a:p>
          </p:txBody>
        </p:sp>
        <p:sp>
          <p:nvSpPr>
            <p:cNvPr id="43" name="Text 41"/>
            <p:cNvSpPr/>
            <p:nvPr/>
          </p:nvSpPr>
          <p:spPr>
            <a:xfrm>
              <a:off x="4014216" y="3633491"/>
              <a:ext cx="4754880" cy="292608"/>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Gestión de financiamiento de </a:t>
              </a:r>
              <a:r>
                <a:rPr lang="es-BO" sz="800" noProof="0" dirty="0">
                  <a:solidFill>
                    <a:srgbClr val="FF0000"/>
                  </a:solidFill>
                  <a:latin typeface="Century Gothic" panose="020B0502020202020204" pitchFamily="34" charset="0"/>
                </a:rPr>
                <a:t> </a:t>
              </a:r>
              <a:r>
                <a:rPr lang="es-BO" sz="800" noProof="0" dirty="0">
                  <a:solidFill>
                    <a:srgbClr val="1A2B3C"/>
                  </a:solidFill>
                  <a:latin typeface="Century Gothic" panose="020B0502020202020204" pitchFamily="34" charset="0"/>
                </a:rPr>
                <a:t>programas</a:t>
              </a:r>
              <a:endParaRPr lang="es-BO" sz="800" noProof="0" dirty="0">
                <a:latin typeface="Century Gothic" panose="020B0502020202020204" pitchFamily="34" charset="0"/>
              </a:endParaRPr>
            </a:p>
          </p:txBody>
        </p:sp>
        <p:sp>
          <p:nvSpPr>
            <p:cNvPr id="47" name="Shape 45"/>
            <p:cNvSpPr/>
            <p:nvPr/>
          </p:nvSpPr>
          <p:spPr>
            <a:xfrm>
              <a:off x="3775964" y="4099835"/>
              <a:ext cx="201168" cy="201168"/>
            </a:xfrm>
            <a:prstGeom prst="ellipse">
              <a:avLst/>
            </a:prstGeom>
            <a:solidFill>
              <a:srgbClr val="085041"/>
            </a:solidFill>
            <a:ln w="12700">
              <a:solidFill>
                <a:srgbClr val="085041"/>
              </a:solidFill>
              <a:prstDash val="solid"/>
            </a:ln>
          </p:spPr>
          <p:txBody>
            <a:bodyPr/>
            <a:lstStyle/>
            <a:p>
              <a:endParaRPr lang="es-BO" sz="800" noProof="0" dirty="0">
                <a:latin typeface="Century Gothic" panose="020B0502020202020204" pitchFamily="34" charset="0"/>
              </a:endParaRPr>
            </a:p>
          </p:txBody>
        </p:sp>
        <p:sp>
          <p:nvSpPr>
            <p:cNvPr id="48" name="Text 46"/>
            <p:cNvSpPr/>
            <p:nvPr/>
          </p:nvSpPr>
          <p:spPr>
            <a:xfrm>
              <a:off x="3775964" y="4099835"/>
              <a:ext cx="201168" cy="201168"/>
            </a:xfrm>
            <a:prstGeom prst="rect">
              <a:avLst/>
            </a:prstGeom>
            <a:noFill/>
            <a:ln/>
          </p:spPr>
          <p:txBody>
            <a:bodyPr wrap="square" rtlCol="0" anchor="ctr"/>
            <a:lstStyle/>
            <a:p>
              <a:pPr algn="ctr"/>
              <a:r>
                <a:rPr lang="es-ES" sz="800" b="1" dirty="0">
                  <a:solidFill>
                    <a:srgbClr val="FFFFFF"/>
                  </a:solidFill>
                  <a:latin typeface="Century Gothic" panose="020B0502020202020204" pitchFamily="34" charset="0"/>
                </a:rPr>
                <a:t>2</a:t>
              </a:r>
              <a:endParaRPr lang="es-BO" sz="800" noProof="0" dirty="0">
                <a:latin typeface="Century Gothic" panose="020B0502020202020204" pitchFamily="34" charset="0"/>
              </a:endParaRPr>
            </a:p>
          </p:txBody>
        </p:sp>
        <p:sp>
          <p:nvSpPr>
            <p:cNvPr id="49" name="Text 47"/>
            <p:cNvSpPr/>
            <p:nvPr/>
          </p:nvSpPr>
          <p:spPr>
            <a:xfrm>
              <a:off x="4022852" y="4081547"/>
              <a:ext cx="4754880" cy="292608"/>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Conformar la cartera nacional de proyectos de agua potable y saneamiento</a:t>
              </a:r>
              <a:endParaRPr lang="es-BO" sz="800" noProof="0" dirty="0">
                <a:latin typeface="Century Gothic" panose="020B0502020202020204" pitchFamily="34" charset="0"/>
              </a:endParaRPr>
            </a:p>
          </p:txBody>
        </p:sp>
        <p:sp>
          <p:nvSpPr>
            <p:cNvPr id="50" name="Shape 48"/>
            <p:cNvSpPr/>
            <p:nvPr/>
          </p:nvSpPr>
          <p:spPr>
            <a:xfrm>
              <a:off x="3775964" y="4506026"/>
              <a:ext cx="201168" cy="201168"/>
            </a:xfrm>
            <a:prstGeom prst="ellipse">
              <a:avLst/>
            </a:prstGeom>
            <a:solidFill>
              <a:srgbClr val="085041"/>
            </a:solidFill>
            <a:ln w="12700">
              <a:solidFill>
                <a:srgbClr val="085041"/>
              </a:solidFill>
              <a:prstDash val="solid"/>
            </a:ln>
          </p:spPr>
          <p:txBody>
            <a:bodyPr/>
            <a:lstStyle/>
            <a:p>
              <a:endParaRPr lang="es-BO" sz="800" noProof="0" dirty="0">
                <a:latin typeface="Century Gothic" panose="020B0502020202020204" pitchFamily="34" charset="0"/>
              </a:endParaRPr>
            </a:p>
          </p:txBody>
        </p:sp>
        <p:sp>
          <p:nvSpPr>
            <p:cNvPr id="51" name="Text 49"/>
            <p:cNvSpPr/>
            <p:nvPr/>
          </p:nvSpPr>
          <p:spPr>
            <a:xfrm>
              <a:off x="3775964" y="4506026"/>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3</a:t>
              </a:r>
              <a:endParaRPr lang="es-BO" sz="800" noProof="0" dirty="0">
                <a:latin typeface="Century Gothic" panose="020B0502020202020204" pitchFamily="34" charset="0"/>
              </a:endParaRPr>
            </a:p>
          </p:txBody>
        </p:sp>
        <p:sp>
          <p:nvSpPr>
            <p:cNvPr id="52" name="Text 50"/>
            <p:cNvSpPr/>
            <p:nvPr/>
          </p:nvSpPr>
          <p:spPr>
            <a:xfrm>
              <a:off x="4022852" y="4487738"/>
              <a:ext cx="4754880" cy="292608"/>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Seguimiento a documentos de programas, convenios y contratos de préstamo de financiamiento externo con el Viceministerio de Inversión Pública y Financiamiento Externo (VIPFE).</a:t>
              </a:r>
              <a:endParaRPr lang="es-BO" sz="800" noProof="0" dirty="0">
                <a:latin typeface="Century Gothic" panose="020B0502020202020204" pitchFamily="34" charset="0"/>
              </a:endParaRPr>
            </a:p>
          </p:txBody>
        </p:sp>
        <p:sp>
          <p:nvSpPr>
            <p:cNvPr id="59" name="Shape 16">
              <a:extLst>
                <a:ext uri="{FF2B5EF4-FFF2-40B4-BE49-F238E27FC236}">
                  <a16:creationId xmlns:a16="http://schemas.microsoft.com/office/drawing/2014/main" id="{0B64742D-C0D2-4486-A200-9B46321865B3}"/>
                </a:ext>
              </a:extLst>
            </p:cNvPr>
            <p:cNvSpPr/>
            <p:nvPr/>
          </p:nvSpPr>
          <p:spPr>
            <a:xfrm>
              <a:off x="465291" y="4941083"/>
              <a:ext cx="1008127" cy="921729"/>
            </a:xfrm>
            <a:prstGeom prst="ellipse">
              <a:avLst/>
            </a:prstGeom>
            <a:solidFill>
              <a:srgbClr val="185FA5"/>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s-BO" noProof="0" dirty="0">
                <a:latin typeface="Century Gothic" panose="020B0502020202020204" pitchFamily="34" charset="0"/>
              </a:endParaRPr>
            </a:p>
          </p:txBody>
        </p:sp>
        <p:sp>
          <p:nvSpPr>
            <p:cNvPr id="53" name="Shape 36">
              <a:extLst>
                <a:ext uri="{FF2B5EF4-FFF2-40B4-BE49-F238E27FC236}">
                  <a16:creationId xmlns:a16="http://schemas.microsoft.com/office/drawing/2014/main" id="{86A8E183-912D-458D-F2E5-FBA9842083D7}"/>
                </a:ext>
              </a:extLst>
            </p:cNvPr>
            <p:cNvSpPr/>
            <p:nvPr/>
          </p:nvSpPr>
          <p:spPr>
            <a:xfrm>
              <a:off x="3657600" y="5067284"/>
              <a:ext cx="5212080" cy="1746504"/>
            </a:xfrm>
            <a:prstGeom prst="rect">
              <a:avLst/>
            </a:prstGeom>
            <a:solidFill>
              <a:srgbClr val="9B9B9B">
                <a:alpha val="23922"/>
              </a:srgbClr>
            </a:solidFill>
            <a:ln w="6350">
              <a:solidFill>
                <a:schemeClr val="tx1">
                  <a:lumMod val="50000"/>
                  <a:lumOff val="50000"/>
                </a:schemeClr>
              </a:solidFill>
              <a:prstDash val="solid"/>
            </a:ln>
          </p:spPr>
          <p:txBody>
            <a:bodyPr/>
            <a:lstStyle/>
            <a:p>
              <a:endParaRPr lang="es-BO" noProof="0" dirty="0">
                <a:latin typeface="Century Gothic" panose="020B0502020202020204" pitchFamily="34" charset="0"/>
              </a:endParaRPr>
            </a:p>
          </p:txBody>
        </p:sp>
        <p:sp>
          <p:nvSpPr>
            <p:cNvPr id="54" name="Shape 37">
              <a:extLst>
                <a:ext uri="{FF2B5EF4-FFF2-40B4-BE49-F238E27FC236}">
                  <a16:creationId xmlns:a16="http://schemas.microsoft.com/office/drawing/2014/main" id="{800EB4E0-65B6-2723-6AC7-EAB5E3283918}"/>
                </a:ext>
              </a:extLst>
            </p:cNvPr>
            <p:cNvSpPr/>
            <p:nvPr/>
          </p:nvSpPr>
          <p:spPr>
            <a:xfrm>
              <a:off x="3657600" y="5067284"/>
              <a:ext cx="5212080" cy="384048"/>
            </a:xfrm>
            <a:prstGeom prst="rect">
              <a:avLst/>
            </a:prstGeom>
            <a:solidFill>
              <a:schemeClr val="accent3">
                <a:lumMod val="75000"/>
              </a:schemeClr>
            </a:solidFill>
            <a:ln w="12700">
              <a:solidFill>
                <a:schemeClr val="tx1">
                  <a:lumMod val="65000"/>
                  <a:lumOff val="35000"/>
                </a:schemeClr>
              </a:solidFill>
              <a:prstDash val="solid"/>
            </a:ln>
          </p:spPr>
          <p:txBody>
            <a:bodyPr/>
            <a:lstStyle/>
            <a:p>
              <a:endParaRPr lang="es-BO" noProof="0" dirty="0">
                <a:latin typeface="Century Gothic" panose="020B0502020202020204" pitchFamily="34" charset="0"/>
              </a:endParaRPr>
            </a:p>
          </p:txBody>
        </p:sp>
        <p:sp>
          <p:nvSpPr>
            <p:cNvPr id="55" name="Text 38">
              <a:extLst>
                <a:ext uri="{FF2B5EF4-FFF2-40B4-BE49-F238E27FC236}">
                  <a16:creationId xmlns:a16="http://schemas.microsoft.com/office/drawing/2014/main" id="{814D5EB1-8AE2-9396-F390-F03804809E13}"/>
                </a:ext>
              </a:extLst>
            </p:cNvPr>
            <p:cNvSpPr/>
            <p:nvPr/>
          </p:nvSpPr>
          <p:spPr>
            <a:xfrm>
              <a:off x="3703320" y="5067284"/>
              <a:ext cx="5120640" cy="384048"/>
            </a:xfrm>
            <a:prstGeom prst="rect">
              <a:avLst/>
            </a:prstGeom>
            <a:noFill/>
            <a:ln/>
          </p:spPr>
          <p:txBody>
            <a:bodyPr wrap="square" rtlCol="0" anchor="ctr"/>
            <a:lstStyle/>
            <a:p>
              <a:pPr marL="0" indent="0">
                <a:buNone/>
              </a:pPr>
              <a:r>
                <a:rPr lang="es-BO" sz="800" b="1" noProof="0" dirty="0">
                  <a:solidFill>
                    <a:srgbClr val="FFFFFF"/>
                  </a:solidFill>
                  <a:latin typeface="Century Gothic" panose="020B0502020202020204" pitchFamily="34" charset="0"/>
                </a:rPr>
                <a:t>UNIDAD 3 — Aguas Residuales y Normativa Sectorial</a:t>
              </a:r>
              <a:endParaRPr lang="es-BO" sz="800" noProof="0" dirty="0">
                <a:latin typeface="Century Gothic" panose="020B0502020202020204" pitchFamily="34" charset="0"/>
              </a:endParaRPr>
            </a:p>
          </p:txBody>
        </p:sp>
        <p:sp>
          <p:nvSpPr>
            <p:cNvPr id="56" name="Shape 39">
              <a:extLst>
                <a:ext uri="{FF2B5EF4-FFF2-40B4-BE49-F238E27FC236}">
                  <a16:creationId xmlns:a16="http://schemas.microsoft.com/office/drawing/2014/main" id="{5191B15D-5E0B-9069-6D42-C0082592F695}"/>
                </a:ext>
              </a:extLst>
            </p:cNvPr>
            <p:cNvSpPr/>
            <p:nvPr/>
          </p:nvSpPr>
          <p:spPr>
            <a:xfrm>
              <a:off x="3730752" y="5524484"/>
              <a:ext cx="201168" cy="201168"/>
            </a:xfrm>
            <a:prstGeom prst="ellipse">
              <a:avLst/>
            </a:prstGeom>
            <a:solidFill>
              <a:schemeClr val="accent3">
                <a:lumMod val="75000"/>
              </a:schemeClr>
            </a:solidFill>
            <a:ln w="6350">
              <a:solidFill>
                <a:schemeClr val="tx1"/>
              </a:solidFill>
              <a:prstDash val="solid"/>
            </a:ln>
          </p:spPr>
          <p:txBody>
            <a:bodyPr/>
            <a:lstStyle/>
            <a:p>
              <a:endParaRPr lang="es-BO" sz="800" noProof="0" dirty="0">
                <a:latin typeface="Century Gothic" panose="020B0502020202020204" pitchFamily="34" charset="0"/>
              </a:endParaRPr>
            </a:p>
          </p:txBody>
        </p:sp>
        <p:sp>
          <p:nvSpPr>
            <p:cNvPr id="60" name="Text 40">
              <a:extLst>
                <a:ext uri="{FF2B5EF4-FFF2-40B4-BE49-F238E27FC236}">
                  <a16:creationId xmlns:a16="http://schemas.microsoft.com/office/drawing/2014/main" id="{CFDC196C-5085-6F6C-EF50-90975E242CE8}"/>
                </a:ext>
              </a:extLst>
            </p:cNvPr>
            <p:cNvSpPr/>
            <p:nvPr/>
          </p:nvSpPr>
          <p:spPr>
            <a:xfrm>
              <a:off x="3730752" y="5524484"/>
              <a:ext cx="201168" cy="201168"/>
            </a:xfrm>
            <a:prstGeom prst="rect">
              <a:avLst/>
            </a:prstGeom>
            <a:noFill/>
            <a:ln/>
          </p:spPr>
          <p:txBody>
            <a:bodyPr wrap="square" rtlCol="0" anchor="ctr"/>
            <a:lstStyle/>
            <a:p>
              <a:pPr marL="0" indent="0" algn="ctr">
                <a:buNone/>
              </a:pPr>
              <a:r>
                <a:rPr lang="es-BO" sz="800" b="1" noProof="0" dirty="0">
                  <a:solidFill>
                    <a:srgbClr val="FFFFFF"/>
                  </a:solidFill>
                  <a:latin typeface="Century Gothic" panose="020B0502020202020204" pitchFamily="34" charset="0"/>
                </a:rPr>
                <a:t>1</a:t>
              </a:r>
              <a:endParaRPr lang="es-BO" sz="800" noProof="0" dirty="0">
                <a:latin typeface="Century Gothic" panose="020B0502020202020204" pitchFamily="34" charset="0"/>
              </a:endParaRPr>
            </a:p>
          </p:txBody>
        </p:sp>
        <p:sp>
          <p:nvSpPr>
            <p:cNvPr id="61" name="Text 41">
              <a:extLst>
                <a:ext uri="{FF2B5EF4-FFF2-40B4-BE49-F238E27FC236}">
                  <a16:creationId xmlns:a16="http://schemas.microsoft.com/office/drawing/2014/main" id="{5A090BBD-067C-ED9F-EDEA-E8896F2829F3}"/>
                </a:ext>
              </a:extLst>
            </p:cNvPr>
            <p:cNvSpPr/>
            <p:nvPr/>
          </p:nvSpPr>
          <p:spPr>
            <a:xfrm>
              <a:off x="3977640" y="5506196"/>
              <a:ext cx="4754880" cy="292608"/>
            </a:xfrm>
            <a:prstGeom prst="rect">
              <a:avLst/>
            </a:prstGeom>
            <a:noFill/>
            <a:ln/>
          </p:spPr>
          <p:txBody>
            <a:bodyPr wrap="square" rtlCol="0" anchor="ctr"/>
            <a:lstStyle/>
            <a:p>
              <a:pPr marL="0" indent="0">
                <a:buNone/>
              </a:pPr>
              <a:r>
                <a:rPr lang="es-BO" sz="800" noProof="0" dirty="0">
                  <a:solidFill>
                    <a:srgbClr val="1A2B3C"/>
                  </a:solidFill>
                  <a:latin typeface="Century Gothic" panose="020B0502020202020204" pitchFamily="34" charset="0"/>
                </a:rPr>
                <a:t>Gestión y actualización de políticas,  planes, guías, normas y reglamentos técnicos de diseño ajustadas al cambio climático</a:t>
              </a:r>
              <a:endParaRPr lang="es-BO" sz="800" noProof="0" dirty="0">
                <a:latin typeface="Century Gothic" panose="020B0502020202020204" pitchFamily="34" charset="0"/>
              </a:endParaRPr>
            </a:p>
          </p:txBody>
        </p:sp>
        <p:sp>
          <p:nvSpPr>
            <p:cNvPr id="63" name="Shape 42">
              <a:extLst>
                <a:ext uri="{FF2B5EF4-FFF2-40B4-BE49-F238E27FC236}">
                  <a16:creationId xmlns:a16="http://schemas.microsoft.com/office/drawing/2014/main" id="{B598F0B8-9A5F-224F-0998-12BA26FEC1EB}"/>
                </a:ext>
              </a:extLst>
            </p:cNvPr>
            <p:cNvSpPr/>
            <p:nvPr/>
          </p:nvSpPr>
          <p:spPr>
            <a:xfrm>
              <a:off x="3730752" y="5862812"/>
              <a:ext cx="201168" cy="201168"/>
            </a:xfrm>
            <a:prstGeom prst="ellipse">
              <a:avLst/>
            </a:prstGeom>
            <a:solidFill>
              <a:schemeClr val="accent3">
                <a:lumMod val="75000"/>
              </a:schemeClr>
            </a:solidFill>
            <a:ln w="9525">
              <a:solidFill>
                <a:schemeClr val="tx1"/>
              </a:solidFill>
              <a:prstDash val="solid"/>
            </a:ln>
          </p:spPr>
          <p:txBody>
            <a:bodyPr/>
            <a:lstStyle/>
            <a:p>
              <a:endParaRPr lang="es-BO" sz="800" noProof="0" dirty="0">
                <a:latin typeface="Century Gothic" panose="020B0502020202020204" pitchFamily="34" charset="0"/>
              </a:endParaRPr>
            </a:p>
          </p:txBody>
        </p:sp>
        <p:sp>
          <p:nvSpPr>
            <p:cNvPr id="64" name="Text 43">
              <a:extLst>
                <a:ext uri="{FF2B5EF4-FFF2-40B4-BE49-F238E27FC236}">
                  <a16:creationId xmlns:a16="http://schemas.microsoft.com/office/drawing/2014/main" id="{48F82CEC-A0C3-784C-0550-C4C02DC80895}"/>
                </a:ext>
              </a:extLst>
            </p:cNvPr>
            <p:cNvSpPr/>
            <p:nvPr/>
          </p:nvSpPr>
          <p:spPr>
            <a:xfrm>
              <a:off x="3730752" y="5862812"/>
              <a:ext cx="201168" cy="201168"/>
            </a:xfrm>
            <a:prstGeom prst="rect">
              <a:avLst/>
            </a:prstGeom>
            <a:noFill/>
            <a:ln/>
          </p:spPr>
          <p:txBody>
            <a:bodyPr wrap="square" rtlCol="0" anchor="ctr"/>
            <a:lstStyle/>
            <a:p>
              <a:pPr marL="0" indent="0" algn="ctr">
                <a:buNone/>
              </a:pPr>
              <a:r>
                <a:rPr lang="es-BO" sz="800" b="1" noProof="0" dirty="0">
                  <a:solidFill>
                    <a:srgbClr val="FFFFFF"/>
                  </a:solidFill>
                  <a:latin typeface="Century Gothic" panose="020B0502020202020204" pitchFamily="34" charset="0"/>
                </a:rPr>
                <a:t>2</a:t>
              </a:r>
              <a:endParaRPr lang="es-BO" sz="800" noProof="0" dirty="0">
                <a:latin typeface="Century Gothic" panose="020B0502020202020204" pitchFamily="34" charset="0"/>
              </a:endParaRPr>
            </a:p>
          </p:txBody>
        </p:sp>
        <p:sp>
          <p:nvSpPr>
            <p:cNvPr id="66" name="Shape 45">
              <a:extLst>
                <a:ext uri="{FF2B5EF4-FFF2-40B4-BE49-F238E27FC236}">
                  <a16:creationId xmlns:a16="http://schemas.microsoft.com/office/drawing/2014/main" id="{111C2E70-75DC-0353-AEA4-0FF8C45A28D9}"/>
                </a:ext>
              </a:extLst>
            </p:cNvPr>
            <p:cNvSpPr/>
            <p:nvPr/>
          </p:nvSpPr>
          <p:spPr>
            <a:xfrm>
              <a:off x="3730752" y="6201140"/>
              <a:ext cx="201168" cy="201168"/>
            </a:xfrm>
            <a:prstGeom prst="ellipse">
              <a:avLst/>
            </a:prstGeom>
            <a:solidFill>
              <a:schemeClr val="accent3">
                <a:lumMod val="75000"/>
              </a:schemeClr>
            </a:solidFill>
            <a:ln w="9525">
              <a:solidFill>
                <a:schemeClr val="tx1"/>
              </a:solidFill>
              <a:prstDash val="solid"/>
            </a:ln>
          </p:spPr>
          <p:txBody>
            <a:bodyPr/>
            <a:lstStyle/>
            <a:p>
              <a:endParaRPr lang="es-BO" sz="800" noProof="0" dirty="0">
                <a:latin typeface="Century Gothic" panose="020B0502020202020204" pitchFamily="34" charset="0"/>
              </a:endParaRPr>
            </a:p>
          </p:txBody>
        </p:sp>
        <p:sp>
          <p:nvSpPr>
            <p:cNvPr id="67" name="Text 46">
              <a:extLst>
                <a:ext uri="{FF2B5EF4-FFF2-40B4-BE49-F238E27FC236}">
                  <a16:creationId xmlns:a16="http://schemas.microsoft.com/office/drawing/2014/main" id="{DC5D9AAB-38CF-4836-D9CF-C1DFB0836F82}"/>
                </a:ext>
              </a:extLst>
            </p:cNvPr>
            <p:cNvSpPr/>
            <p:nvPr/>
          </p:nvSpPr>
          <p:spPr>
            <a:xfrm>
              <a:off x="3730752" y="6201140"/>
              <a:ext cx="201168" cy="201168"/>
            </a:xfrm>
            <a:prstGeom prst="rect">
              <a:avLst/>
            </a:prstGeom>
            <a:noFill/>
            <a:ln/>
          </p:spPr>
          <p:txBody>
            <a:bodyPr wrap="square" rtlCol="0" anchor="ctr"/>
            <a:lstStyle/>
            <a:p>
              <a:pPr marL="0" indent="0" algn="ctr">
                <a:buNone/>
              </a:pPr>
              <a:r>
                <a:rPr lang="es-BO" sz="800" b="1" noProof="0" dirty="0">
                  <a:solidFill>
                    <a:srgbClr val="FFFFFF"/>
                  </a:solidFill>
                  <a:latin typeface="Century Gothic" panose="020B0502020202020204" pitchFamily="34" charset="0"/>
                </a:rPr>
                <a:t>3</a:t>
              </a:r>
              <a:endParaRPr lang="es-BO" sz="800" noProof="0" dirty="0">
                <a:latin typeface="Century Gothic" panose="020B0502020202020204" pitchFamily="34" charset="0"/>
              </a:endParaRPr>
            </a:p>
          </p:txBody>
        </p:sp>
        <p:sp>
          <p:nvSpPr>
            <p:cNvPr id="68" name="Text 47">
              <a:extLst>
                <a:ext uri="{FF2B5EF4-FFF2-40B4-BE49-F238E27FC236}">
                  <a16:creationId xmlns:a16="http://schemas.microsoft.com/office/drawing/2014/main" id="{4C4DB77D-3216-0BB7-9D63-7421D0E9EECB}"/>
                </a:ext>
              </a:extLst>
            </p:cNvPr>
            <p:cNvSpPr/>
            <p:nvPr/>
          </p:nvSpPr>
          <p:spPr>
            <a:xfrm>
              <a:off x="3977640" y="6182852"/>
              <a:ext cx="4754880" cy="292608"/>
            </a:xfrm>
            <a:prstGeom prst="rect">
              <a:avLst/>
            </a:prstGeom>
            <a:noFill/>
            <a:ln/>
          </p:spPr>
          <p:txBody>
            <a:bodyPr wrap="square" rtlCol="0" anchor="ctr"/>
            <a:lstStyle/>
            <a:p>
              <a:pPr marL="0" indent="0">
                <a:buNone/>
              </a:pPr>
              <a:r>
                <a:rPr lang="es-BO" sz="800" noProof="0" dirty="0">
                  <a:solidFill>
                    <a:srgbClr val="1A2B3C"/>
                  </a:solidFill>
                  <a:latin typeface="Century Gothic" panose="020B0502020202020204" pitchFamily="34" charset="0"/>
                </a:rPr>
                <a:t>Seguimiento a la implementación de guías y programas de fortalecimiento institucional </a:t>
              </a:r>
              <a:r>
                <a:rPr lang="es-BO" sz="800" noProof="0" dirty="0" err="1">
                  <a:solidFill>
                    <a:srgbClr val="1A2B3C"/>
                  </a:solidFill>
                  <a:latin typeface="Century Gothic" panose="020B0502020202020204" pitchFamily="34" charset="0"/>
                </a:rPr>
                <a:t>EPSAs</a:t>
              </a:r>
              <a:r>
                <a:rPr lang="es-BO" sz="800" noProof="0" dirty="0">
                  <a:solidFill>
                    <a:srgbClr val="1A2B3C"/>
                  </a:solidFill>
                  <a:latin typeface="Century Gothic" panose="020B0502020202020204" pitchFamily="34" charset="0"/>
                </a:rPr>
                <a:t>, mediante el análisis de indicadores de desempeño    </a:t>
              </a:r>
              <a:endParaRPr lang="es-BO" sz="800" noProof="0" dirty="0">
                <a:latin typeface="Century Gothic" panose="020B0502020202020204" pitchFamily="34" charset="0"/>
              </a:endParaRPr>
            </a:p>
          </p:txBody>
        </p:sp>
        <p:sp>
          <p:nvSpPr>
            <p:cNvPr id="69" name="Shape 48">
              <a:extLst>
                <a:ext uri="{FF2B5EF4-FFF2-40B4-BE49-F238E27FC236}">
                  <a16:creationId xmlns:a16="http://schemas.microsoft.com/office/drawing/2014/main" id="{777540B7-200F-BC93-1EE0-DD5583CC766A}"/>
                </a:ext>
              </a:extLst>
            </p:cNvPr>
            <p:cNvSpPr/>
            <p:nvPr/>
          </p:nvSpPr>
          <p:spPr>
            <a:xfrm>
              <a:off x="3730752" y="6539468"/>
              <a:ext cx="201168" cy="201168"/>
            </a:xfrm>
            <a:prstGeom prst="ellipse">
              <a:avLst/>
            </a:prstGeom>
            <a:solidFill>
              <a:schemeClr val="accent3">
                <a:lumMod val="75000"/>
              </a:schemeClr>
            </a:solidFill>
            <a:ln w="9525">
              <a:solidFill>
                <a:schemeClr val="tx1"/>
              </a:solidFill>
              <a:prstDash val="solid"/>
            </a:ln>
          </p:spPr>
          <p:txBody>
            <a:bodyPr/>
            <a:lstStyle/>
            <a:p>
              <a:endParaRPr lang="es-BO" sz="800" noProof="0" dirty="0">
                <a:latin typeface="Century Gothic" panose="020B0502020202020204" pitchFamily="34" charset="0"/>
              </a:endParaRPr>
            </a:p>
          </p:txBody>
        </p:sp>
        <p:sp>
          <p:nvSpPr>
            <p:cNvPr id="70" name="Text 49">
              <a:extLst>
                <a:ext uri="{FF2B5EF4-FFF2-40B4-BE49-F238E27FC236}">
                  <a16:creationId xmlns:a16="http://schemas.microsoft.com/office/drawing/2014/main" id="{B4147666-D4FD-5496-D0F4-8B52BD4B59C3}"/>
                </a:ext>
              </a:extLst>
            </p:cNvPr>
            <p:cNvSpPr/>
            <p:nvPr/>
          </p:nvSpPr>
          <p:spPr>
            <a:xfrm>
              <a:off x="3730752" y="6539468"/>
              <a:ext cx="201168" cy="201168"/>
            </a:xfrm>
            <a:prstGeom prst="rect">
              <a:avLst/>
            </a:prstGeom>
            <a:noFill/>
            <a:ln/>
          </p:spPr>
          <p:txBody>
            <a:bodyPr wrap="square" rtlCol="0" anchor="ctr"/>
            <a:lstStyle/>
            <a:p>
              <a:pPr marL="0" indent="0" algn="ctr">
                <a:buNone/>
              </a:pPr>
              <a:r>
                <a:rPr lang="es-BO" sz="800" b="1" noProof="0" dirty="0">
                  <a:solidFill>
                    <a:srgbClr val="FFFFFF"/>
                  </a:solidFill>
                  <a:latin typeface="Century Gothic" panose="020B0502020202020204" pitchFamily="34" charset="0"/>
                </a:rPr>
                <a:t>4</a:t>
              </a:r>
              <a:endParaRPr lang="es-BO" sz="800" noProof="0" dirty="0">
                <a:latin typeface="Century Gothic" panose="020B0502020202020204" pitchFamily="34" charset="0"/>
              </a:endParaRPr>
            </a:p>
          </p:txBody>
        </p:sp>
        <p:sp>
          <p:nvSpPr>
            <p:cNvPr id="71" name="Text 50">
              <a:extLst>
                <a:ext uri="{FF2B5EF4-FFF2-40B4-BE49-F238E27FC236}">
                  <a16:creationId xmlns:a16="http://schemas.microsoft.com/office/drawing/2014/main" id="{ED9797A3-C25C-BEBD-B4E1-F93F56E9A98C}"/>
                </a:ext>
              </a:extLst>
            </p:cNvPr>
            <p:cNvSpPr/>
            <p:nvPr/>
          </p:nvSpPr>
          <p:spPr>
            <a:xfrm>
              <a:off x="3977640" y="6521180"/>
              <a:ext cx="4754880" cy="292608"/>
            </a:xfrm>
            <a:prstGeom prst="rect">
              <a:avLst/>
            </a:prstGeom>
            <a:noFill/>
            <a:ln/>
          </p:spPr>
          <p:txBody>
            <a:bodyPr wrap="square" rtlCol="0" anchor="ctr"/>
            <a:lstStyle/>
            <a:p>
              <a:r>
                <a:rPr lang="es-BO" sz="800" dirty="0">
                  <a:solidFill>
                    <a:srgbClr val="1A2B3C"/>
                  </a:solidFill>
                  <a:latin typeface="Century Gothic" panose="020B0502020202020204" pitchFamily="34" charset="0"/>
                </a:rPr>
                <a:t>Talleres regionales de </a:t>
              </a:r>
              <a:r>
                <a:rPr lang="es-BO" sz="800" noProof="0" dirty="0">
                  <a:solidFill>
                    <a:srgbClr val="1A2B3C"/>
                  </a:solidFill>
                  <a:latin typeface="Century Gothic" panose="020B0502020202020204" pitchFamily="34" charset="0"/>
                </a:rPr>
                <a:t>capacitación de la normativa sectorial para técnicos municipales</a:t>
              </a:r>
              <a:endParaRPr lang="es-BO" sz="800" noProof="0" dirty="0">
                <a:latin typeface="Century Gothic" panose="020B0502020202020204" pitchFamily="34" charset="0"/>
              </a:endParaRPr>
            </a:p>
          </p:txBody>
        </p:sp>
        <p:sp>
          <p:nvSpPr>
            <p:cNvPr id="75" name="Text 35">
              <a:extLst>
                <a:ext uri="{FF2B5EF4-FFF2-40B4-BE49-F238E27FC236}">
                  <a16:creationId xmlns:a16="http://schemas.microsoft.com/office/drawing/2014/main" id="{8FA70493-70E0-FD05-7E6E-98ADDD8C943C}"/>
                </a:ext>
              </a:extLst>
            </p:cNvPr>
            <p:cNvSpPr/>
            <p:nvPr/>
          </p:nvSpPr>
          <p:spPr>
            <a:xfrm>
              <a:off x="4041648" y="2493883"/>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Revisar Informes Técnicos de Condiciones Previas (</a:t>
              </a:r>
              <a:r>
                <a:rPr lang="es-BO" sz="800" noProof="0" dirty="0" err="1">
                  <a:solidFill>
                    <a:srgbClr val="1A2B3C"/>
                  </a:solidFill>
                  <a:latin typeface="Century Gothic" panose="020B0502020202020204" pitchFamily="34" charset="0"/>
                </a:rPr>
                <a:t>ITCP</a:t>
              </a:r>
              <a:r>
                <a:rPr lang="es-BO" sz="800" noProof="0" dirty="0">
                  <a:solidFill>
                    <a:srgbClr val="1A2B3C"/>
                  </a:solidFill>
                  <a:latin typeface="Century Gothic" panose="020B0502020202020204" pitchFamily="34" charset="0"/>
                </a:rPr>
                <a:t>).</a:t>
              </a:r>
            </a:p>
          </p:txBody>
        </p:sp>
        <p:sp>
          <p:nvSpPr>
            <p:cNvPr id="76" name="Shape 30">
              <a:extLst>
                <a:ext uri="{FF2B5EF4-FFF2-40B4-BE49-F238E27FC236}">
                  <a16:creationId xmlns:a16="http://schemas.microsoft.com/office/drawing/2014/main" id="{8D9C2102-1016-F823-7B99-A1080F3D68A7}"/>
                </a:ext>
              </a:extLst>
            </p:cNvPr>
            <p:cNvSpPr/>
            <p:nvPr/>
          </p:nvSpPr>
          <p:spPr>
            <a:xfrm>
              <a:off x="3765042" y="2742425"/>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78" name="Text 31">
              <a:extLst>
                <a:ext uri="{FF2B5EF4-FFF2-40B4-BE49-F238E27FC236}">
                  <a16:creationId xmlns:a16="http://schemas.microsoft.com/office/drawing/2014/main" id="{813DEAFC-EAB0-4AC7-4BB6-62A119EFA2CF}"/>
                </a:ext>
              </a:extLst>
            </p:cNvPr>
            <p:cNvSpPr/>
            <p:nvPr/>
          </p:nvSpPr>
          <p:spPr>
            <a:xfrm>
              <a:off x="3769360" y="2744496"/>
              <a:ext cx="201168" cy="201168"/>
            </a:xfrm>
            <a:prstGeom prst="rect">
              <a:avLst/>
            </a:prstGeom>
            <a:noFill/>
            <a:ln/>
          </p:spPr>
          <p:txBody>
            <a:bodyPr wrap="square" rtlCol="0" anchor="ctr"/>
            <a:lstStyle/>
            <a:p>
              <a:pPr algn="ctr"/>
              <a:r>
                <a:rPr lang="es-BO" sz="800" b="1" noProof="0" dirty="0">
                  <a:solidFill>
                    <a:srgbClr val="FFFFFF"/>
                  </a:solidFill>
                  <a:latin typeface="Century Gothic" panose="020B0502020202020204" pitchFamily="34" charset="0"/>
                </a:rPr>
                <a:t>5</a:t>
              </a:r>
              <a:endParaRPr lang="es-BO" sz="800" noProof="0" dirty="0">
                <a:latin typeface="Century Gothic" panose="020B0502020202020204" pitchFamily="34" charset="0"/>
              </a:endParaRPr>
            </a:p>
          </p:txBody>
        </p:sp>
        <p:sp>
          <p:nvSpPr>
            <p:cNvPr id="79" name="Text 35">
              <a:extLst>
                <a:ext uri="{FF2B5EF4-FFF2-40B4-BE49-F238E27FC236}">
                  <a16:creationId xmlns:a16="http://schemas.microsoft.com/office/drawing/2014/main" id="{D02B4C1C-9D7B-3911-74A6-4658AB7A374E}"/>
                </a:ext>
              </a:extLst>
            </p:cNvPr>
            <p:cNvSpPr/>
            <p:nvPr/>
          </p:nvSpPr>
          <p:spPr>
            <a:xfrm>
              <a:off x="4060952" y="3034559"/>
              <a:ext cx="4754880" cy="274320"/>
            </a:xfrm>
            <a:prstGeom prst="rect">
              <a:avLst/>
            </a:prstGeom>
            <a:noFill/>
            <a:ln/>
          </p:spPr>
          <p:txBody>
            <a:bodyPr wrap="square" rtlCol="0" anchor="ctr"/>
            <a:lstStyle/>
            <a:p>
              <a:endParaRPr lang="es-BO" sz="800" noProof="0" dirty="0">
                <a:solidFill>
                  <a:srgbClr val="1A2B3C"/>
                </a:solidFill>
                <a:latin typeface="Century Gothic" panose="020B0502020202020204" pitchFamily="34" charset="0"/>
              </a:endParaRPr>
            </a:p>
          </p:txBody>
        </p:sp>
        <p:sp>
          <p:nvSpPr>
            <p:cNvPr id="80" name="Text 35">
              <a:extLst>
                <a:ext uri="{FF2B5EF4-FFF2-40B4-BE49-F238E27FC236}">
                  <a16:creationId xmlns:a16="http://schemas.microsoft.com/office/drawing/2014/main" id="{CEC2BE6D-4363-C6E5-E95C-2C80848F1088}"/>
                </a:ext>
              </a:extLst>
            </p:cNvPr>
            <p:cNvSpPr/>
            <p:nvPr/>
          </p:nvSpPr>
          <p:spPr>
            <a:xfrm>
              <a:off x="4041648" y="2745507"/>
              <a:ext cx="4754880" cy="274320"/>
            </a:xfrm>
            <a:prstGeom prst="rect">
              <a:avLst/>
            </a:prstGeom>
            <a:noFill/>
            <a:ln/>
          </p:spPr>
          <p:txBody>
            <a:bodyPr wrap="square" rtlCol="0" anchor="ctr"/>
            <a:lstStyle/>
            <a:p>
              <a:r>
                <a:rPr lang="es-BO" sz="800" noProof="0" dirty="0">
                  <a:solidFill>
                    <a:srgbClr val="1A2B3C"/>
                  </a:solidFill>
                  <a:latin typeface="Century Gothic" panose="020B0502020202020204" pitchFamily="34" charset="0"/>
                </a:rPr>
                <a:t>Revisar y evaluar proyectos de Agua Potable y Saneamiento a nivel Estudio de Diseño Técnico de Pre Inversión (</a:t>
              </a:r>
              <a:r>
                <a:rPr lang="es-BO" sz="800" noProof="0" dirty="0" err="1">
                  <a:solidFill>
                    <a:srgbClr val="1A2B3C"/>
                  </a:solidFill>
                  <a:latin typeface="Century Gothic" panose="020B0502020202020204" pitchFamily="34" charset="0"/>
                </a:rPr>
                <a:t>EDTP</a:t>
              </a:r>
              <a:r>
                <a:rPr lang="es-BO" sz="800" noProof="0" dirty="0">
                  <a:solidFill>
                    <a:srgbClr val="1A2B3C"/>
                  </a:solidFill>
                  <a:latin typeface="Century Gothic" panose="020B0502020202020204" pitchFamily="34" charset="0"/>
                </a:rPr>
                <a:t>).</a:t>
              </a:r>
            </a:p>
          </p:txBody>
        </p:sp>
        <p:sp>
          <p:nvSpPr>
            <p:cNvPr id="81" name="Text 41">
              <a:extLst>
                <a:ext uri="{FF2B5EF4-FFF2-40B4-BE49-F238E27FC236}">
                  <a16:creationId xmlns:a16="http://schemas.microsoft.com/office/drawing/2014/main" id="{E8A3676F-07D9-4B81-885E-6EC58D36DD81}"/>
                </a:ext>
              </a:extLst>
            </p:cNvPr>
            <p:cNvSpPr/>
            <p:nvPr/>
          </p:nvSpPr>
          <p:spPr>
            <a:xfrm>
              <a:off x="4005072" y="5813634"/>
              <a:ext cx="4754880" cy="292608"/>
            </a:xfrm>
            <a:prstGeom prst="rect">
              <a:avLst/>
            </a:prstGeom>
            <a:noFill/>
            <a:ln/>
          </p:spPr>
          <p:txBody>
            <a:bodyPr wrap="square" rtlCol="0" anchor="ctr"/>
            <a:lstStyle/>
            <a:p>
              <a:pPr marL="0" indent="0">
                <a:buNone/>
              </a:pPr>
              <a:r>
                <a:rPr lang="es-BO" sz="800" noProof="0" dirty="0">
                  <a:solidFill>
                    <a:srgbClr val="1A2B3C"/>
                  </a:solidFill>
                  <a:latin typeface="Century Gothic" panose="020B0502020202020204" pitchFamily="34" charset="0"/>
                </a:rPr>
                <a:t>Seguimiento </a:t>
              </a:r>
              <a:r>
                <a:rPr lang="es-MX" sz="800" noProof="0" dirty="0">
                  <a:solidFill>
                    <a:srgbClr val="1A2B3C"/>
                  </a:solidFill>
                  <a:latin typeface="Century Gothic" panose="020B0502020202020204" pitchFamily="34" charset="0"/>
                </a:rPr>
                <a:t>y coordinación con la Autoridad de Fiscalización y Control Social de Agua Potable y Saneamiento Básico (</a:t>
              </a:r>
              <a:r>
                <a:rPr lang="es-MX" sz="800" noProof="0" dirty="0" err="1">
                  <a:solidFill>
                    <a:srgbClr val="1A2B3C"/>
                  </a:solidFill>
                  <a:latin typeface="Century Gothic" panose="020B0502020202020204" pitchFamily="34" charset="0"/>
                </a:rPr>
                <a:t>AAPS</a:t>
              </a:r>
              <a:r>
                <a:rPr lang="es-MX" sz="800" noProof="0" dirty="0">
                  <a:solidFill>
                    <a:srgbClr val="1A2B3C"/>
                  </a:solidFill>
                  <a:latin typeface="Century Gothic" panose="020B0502020202020204" pitchFamily="34" charset="0"/>
                </a:rPr>
                <a:t>) y </a:t>
              </a:r>
              <a:r>
                <a:rPr lang="es-MX" sz="800" noProof="0" dirty="0" err="1">
                  <a:solidFill>
                    <a:srgbClr val="1A2B3C"/>
                  </a:solidFill>
                  <a:latin typeface="Century Gothic" panose="020B0502020202020204" pitchFamily="34" charset="0"/>
                </a:rPr>
                <a:t>SENASBA</a:t>
              </a:r>
              <a:r>
                <a:rPr lang="es-MX" sz="800" noProof="0" dirty="0">
                  <a:solidFill>
                    <a:srgbClr val="1A2B3C"/>
                  </a:solidFill>
                  <a:latin typeface="Century Gothic" panose="020B0502020202020204" pitchFamily="34" charset="0"/>
                </a:rPr>
                <a:t> </a:t>
              </a:r>
              <a:r>
                <a:rPr lang="es-BO" sz="800" noProof="0" dirty="0">
                  <a:solidFill>
                    <a:srgbClr val="1A2B3C"/>
                  </a:solidFill>
                  <a:latin typeface="Century Gothic" panose="020B0502020202020204" pitchFamily="34" charset="0"/>
                </a:rPr>
                <a:t> </a:t>
              </a:r>
              <a:endParaRPr lang="es-BO" sz="800" noProof="0" dirty="0">
                <a:latin typeface="Century Gothic" panose="020B0502020202020204" pitchFamily="34" charset="0"/>
              </a:endParaRPr>
            </a:p>
          </p:txBody>
        </p:sp>
        <p:sp>
          <p:nvSpPr>
            <p:cNvPr id="83" name="Text 17">
              <a:extLst>
                <a:ext uri="{FF2B5EF4-FFF2-40B4-BE49-F238E27FC236}">
                  <a16:creationId xmlns:a16="http://schemas.microsoft.com/office/drawing/2014/main" id="{662A7FB7-3570-46DA-9A0D-7CB68D057318}"/>
                </a:ext>
              </a:extLst>
            </p:cNvPr>
            <p:cNvSpPr/>
            <p:nvPr/>
          </p:nvSpPr>
          <p:spPr>
            <a:xfrm>
              <a:off x="451177" y="5023414"/>
              <a:ext cx="996313" cy="765639"/>
            </a:xfrm>
            <a:prstGeom prst="rect">
              <a:avLst/>
            </a:prstGeom>
            <a:noFill/>
            <a:ln/>
          </p:spPr>
          <p:txBody>
            <a:bodyPr wrap="square" rtlCol="0" anchor="ctr"/>
            <a:lstStyle/>
            <a:p>
              <a:pPr algn="ctr"/>
              <a:r>
                <a:rPr lang="es-BO" sz="800" b="1" dirty="0">
                  <a:solidFill>
                    <a:srgbClr val="FFFFFF"/>
                  </a:solidFill>
                  <a:latin typeface="Century Gothic" panose="020B0502020202020204" pitchFamily="34" charset="0"/>
                </a:rPr>
                <a:t>Revisar Informes Técnicos de Condiciones Previas (</a:t>
              </a:r>
              <a:r>
                <a:rPr lang="es-BO" sz="800" b="1" dirty="0" err="1">
                  <a:solidFill>
                    <a:srgbClr val="FFFFFF"/>
                  </a:solidFill>
                  <a:latin typeface="Century Gothic" panose="020B0502020202020204" pitchFamily="34" charset="0"/>
                </a:rPr>
                <a:t>ITCP</a:t>
              </a:r>
              <a:r>
                <a:rPr lang="es-BO" sz="800" b="1" dirty="0">
                  <a:solidFill>
                    <a:srgbClr val="FFFFFF"/>
                  </a:solidFill>
                  <a:latin typeface="Century Gothic" panose="020B0502020202020204" pitchFamily="34" charset="0"/>
                </a:rPr>
                <a:t>) de AP y SB</a:t>
              </a:r>
            </a:p>
          </p:txBody>
        </p:sp>
        <p:sp>
          <p:nvSpPr>
            <p:cNvPr id="35" name="CuadroTexto 34">
              <a:extLst>
                <a:ext uri="{FF2B5EF4-FFF2-40B4-BE49-F238E27FC236}">
                  <a16:creationId xmlns:a16="http://schemas.microsoft.com/office/drawing/2014/main" id="{137A1D73-975A-8CED-19AC-8E3802D81519}"/>
                </a:ext>
              </a:extLst>
            </p:cNvPr>
            <p:cNvSpPr txBox="1"/>
            <p:nvPr/>
          </p:nvSpPr>
          <p:spPr>
            <a:xfrm>
              <a:off x="878004" y="1078841"/>
              <a:ext cx="6916795" cy="384413"/>
            </a:xfrm>
            <a:prstGeom prst="rect">
              <a:avLst/>
            </a:prstGeom>
            <a:noFill/>
            <a:ln>
              <a:noFill/>
            </a:ln>
            <a:effectLst>
              <a:outerShdw blurRad="127000" sx="200000" sy="200000" algn="ctr" rotWithShape="0">
                <a:srgbClr val="000000">
                  <a:alpha val="0"/>
                </a:srgbClr>
              </a:outerShdw>
            </a:effectLst>
          </p:spPr>
          <p:txBody>
            <a:bodyPr wrap="square">
              <a:spAutoFit/>
            </a:bodyPr>
            <a:lstStyle/>
            <a:p>
              <a:pPr algn="ctr">
                <a:lnSpc>
                  <a:spcPct val="100000"/>
                </a:lnSpc>
              </a:pPr>
              <a:r>
                <a:rPr lang="es-ES" sz="1600" b="1" dirty="0">
                  <a:effectLst>
                    <a:outerShdw blurRad="38100" dist="38100" dir="2700000" algn="tl">
                      <a:srgbClr val="000000">
                        <a:alpha val="43137"/>
                      </a:srgbClr>
                    </a:outerShdw>
                  </a:effectLst>
                  <a:latin typeface="Century Gothic" panose="020B0502020202020204" pitchFamily="34" charset="0"/>
                </a:rPr>
                <a:t>PROGRAMACIÓN DE </a:t>
              </a:r>
              <a:r>
                <a:rPr lang="es-ES" b="1" dirty="0">
                  <a:effectLst>
                    <a:outerShdw blurRad="38100" dist="38100" dir="2700000" algn="tl">
                      <a:srgbClr val="000000">
                        <a:alpha val="43137"/>
                      </a:srgbClr>
                    </a:outerShdw>
                  </a:effectLst>
                </a:rPr>
                <a:t>OPERACIONES</a:t>
              </a:r>
              <a:r>
                <a:rPr lang="es-ES" sz="1600" b="1" dirty="0">
                  <a:effectLst>
                    <a:outerShdw blurRad="38100" dist="38100" dir="2700000" algn="tl">
                      <a:srgbClr val="000000">
                        <a:alpha val="43137"/>
                      </a:srgbClr>
                    </a:outerShdw>
                  </a:effectLst>
                  <a:latin typeface="Century Gothic" panose="020B0502020202020204" pitchFamily="34" charset="0"/>
                </a:rPr>
                <a:t> SEGÚN EL POA 2026</a:t>
              </a:r>
            </a:p>
          </p:txBody>
        </p:sp>
        <p:sp>
          <p:nvSpPr>
            <p:cNvPr id="4" name="Shape 30">
              <a:extLst>
                <a:ext uri="{FF2B5EF4-FFF2-40B4-BE49-F238E27FC236}">
                  <a16:creationId xmlns:a16="http://schemas.microsoft.com/office/drawing/2014/main" id="{74A84F76-9272-38B6-F1D1-535B84C9E4B3}"/>
                </a:ext>
              </a:extLst>
            </p:cNvPr>
            <p:cNvSpPr/>
            <p:nvPr/>
          </p:nvSpPr>
          <p:spPr>
            <a:xfrm>
              <a:off x="3789678" y="2977417"/>
              <a:ext cx="201168" cy="201168"/>
            </a:xfrm>
            <a:prstGeom prst="ellipse">
              <a:avLst/>
            </a:prstGeom>
            <a:solidFill>
              <a:srgbClr val="0C447C"/>
            </a:solidFill>
            <a:ln w="12700">
              <a:solidFill>
                <a:srgbClr val="0C447C"/>
              </a:solidFill>
              <a:prstDash val="solid"/>
            </a:ln>
          </p:spPr>
          <p:txBody>
            <a:bodyPr/>
            <a:lstStyle/>
            <a:p>
              <a:endParaRPr lang="es-BO" sz="800" noProof="0" dirty="0">
                <a:latin typeface="Century Gothic" panose="020B0502020202020204" pitchFamily="34" charset="0"/>
              </a:endParaRPr>
            </a:p>
          </p:txBody>
        </p:sp>
        <p:sp>
          <p:nvSpPr>
            <p:cNvPr id="6" name="Text 31">
              <a:extLst>
                <a:ext uri="{FF2B5EF4-FFF2-40B4-BE49-F238E27FC236}">
                  <a16:creationId xmlns:a16="http://schemas.microsoft.com/office/drawing/2014/main" id="{7CFDB9F8-B40D-B4C6-B9B3-86028EEBFE00}"/>
                </a:ext>
              </a:extLst>
            </p:cNvPr>
            <p:cNvSpPr/>
            <p:nvPr/>
          </p:nvSpPr>
          <p:spPr>
            <a:xfrm>
              <a:off x="3793996" y="2979488"/>
              <a:ext cx="201168" cy="201168"/>
            </a:xfrm>
            <a:prstGeom prst="rect">
              <a:avLst/>
            </a:prstGeom>
            <a:noFill/>
            <a:ln/>
          </p:spPr>
          <p:txBody>
            <a:bodyPr wrap="square" rtlCol="0" anchor="ctr"/>
            <a:lstStyle/>
            <a:p>
              <a:pPr algn="ctr"/>
              <a:r>
                <a:rPr lang="es-MX" sz="800" b="1" dirty="0">
                  <a:solidFill>
                    <a:srgbClr val="FFFFFF"/>
                  </a:solidFill>
                  <a:latin typeface="Century Gothic" panose="020B0502020202020204" pitchFamily="34" charset="0"/>
                </a:rPr>
                <a:t>6</a:t>
              </a:r>
              <a:endParaRPr lang="es-BO" sz="800" noProof="0" dirty="0">
                <a:latin typeface="Century Gothic" panose="020B0502020202020204" pitchFamily="34" charset="0"/>
              </a:endParaRPr>
            </a:p>
          </p:txBody>
        </p:sp>
      </p:grpSp>
    </p:spTree>
    <p:extLst>
      <p:ext uri="{BB962C8B-B14F-4D97-AF65-F5344CB8AC3E}">
        <p14:creationId xmlns:p14="http://schemas.microsoft.com/office/powerpoint/2010/main" val="9659735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4111426" y="827028"/>
            <a:ext cx="4152900" cy="338554"/>
          </a:xfrm>
          <a:prstGeom prst="rect">
            <a:avLst/>
          </a:prstGeom>
          <a:solidFill>
            <a:srgbClr val="004644">
              <a:alpha val="60000"/>
            </a:srgbClr>
          </a:solidFill>
        </p:spPr>
        <p:txBody>
          <a:bodyPr wrap="square">
            <a:spAutoFit/>
          </a:bodyPr>
          <a:lstStyle/>
          <a:p>
            <a:pPr algn="ctr"/>
            <a:r>
              <a:rPr lang="es-ES" sz="1600" b="1" dirty="0">
                <a:solidFill>
                  <a:schemeClr val="bg1"/>
                </a:solidFill>
                <a:latin typeface="Century Gothic" panose="020B0502020202020204" pitchFamily="34" charset="0"/>
                <a:cs typeface="Arial" charset="0"/>
              </a:rPr>
              <a:t>PROGRAMAS VIGENTES - MARZO 2026</a:t>
            </a:r>
          </a:p>
        </p:txBody>
      </p:sp>
      <p:graphicFrame>
        <p:nvGraphicFramePr>
          <p:cNvPr id="3" name="Diagrama 2">
            <a:extLst>
              <a:ext uri="{FF2B5EF4-FFF2-40B4-BE49-F238E27FC236}">
                <a16:creationId xmlns:a16="http://schemas.microsoft.com/office/drawing/2014/main" id="{B7BB9E8C-BA61-6326-745E-5B9EFE2DE313}"/>
              </a:ext>
            </a:extLst>
          </p:cNvPr>
          <p:cNvGraphicFramePr/>
          <p:nvPr/>
        </p:nvGraphicFramePr>
        <p:xfrm>
          <a:off x="195592" y="1237305"/>
          <a:ext cx="8068734" cy="4455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7D559B05-A7BE-C853-252E-8C18D2AC22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9053" y="1305788"/>
            <a:ext cx="747868" cy="443760"/>
          </a:xfrm>
          <a:prstGeom prst="rect">
            <a:avLst/>
          </a:prstGeom>
        </p:spPr>
      </p:pic>
      <p:pic>
        <p:nvPicPr>
          <p:cNvPr id="7" name="Imagen 6">
            <a:extLst>
              <a:ext uri="{FF2B5EF4-FFF2-40B4-BE49-F238E27FC236}">
                <a16:creationId xmlns:a16="http://schemas.microsoft.com/office/drawing/2014/main" id="{5544E6C4-1147-5F85-82CB-092D3EFB29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6170" y="1271850"/>
            <a:ext cx="831658" cy="395325"/>
          </a:xfrm>
          <a:prstGeom prst="rect">
            <a:avLst/>
          </a:prstGeom>
        </p:spPr>
      </p:pic>
      <p:pic>
        <p:nvPicPr>
          <p:cNvPr id="8" name="Imagen 7">
            <a:extLst>
              <a:ext uri="{FF2B5EF4-FFF2-40B4-BE49-F238E27FC236}">
                <a16:creationId xmlns:a16="http://schemas.microsoft.com/office/drawing/2014/main" id="{7A0A2C1E-45E1-92D3-A828-D4963D4965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8047" y="1271356"/>
            <a:ext cx="747868" cy="443760"/>
          </a:xfrm>
          <a:prstGeom prst="rect">
            <a:avLst/>
          </a:prstGeom>
        </p:spPr>
      </p:pic>
      <p:sp>
        <p:nvSpPr>
          <p:cNvPr id="9" name="CuadroTexto 8">
            <a:extLst>
              <a:ext uri="{FF2B5EF4-FFF2-40B4-BE49-F238E27FC236}">
                <a16:creationId xmlns:a16="http://schemas.microsoft.com/office/drawing/2014/main" id="{19FA4DC6-2C40-4F13-7EEE-E8F81C15B544}"/>
              </a:ext>
            </a:extLst>
          </p:cNvPr>
          <p:cNvSpPr txBox="1"/>
          <p:nvPr/>
        </p:nvSpPr>
        <p:spPr>
          <a:xfrm>
            <a:off x="975152" y="4886937"/>
            <a:ext cx="1815673" cy="784830"/>
          </a:xfrm>
          <a:prstGeom prst="rect">
            <a:avLst/>
          </a:prstGeom>
          <a:solidFill>
            <a:srgbClr val="203864">
              <a:alpha val="89804"/>
            </a:srgbClr>
          </a:solidFill>
        </p:spPr>
        <p:txBody>
          <a:bodyPr wrap="square" rtlCol="0">
            <a:spAutoFit/>
          </a:bodyPr>
          <a:lstStyle/>
          <a:p>
            <a:pPr algn="ctr"/>
            <a:r>
              <a:rPr lang="es-ES" sz="1000" b="1" dirty="0">
                <a:solidFill>
                  <a:schemeClr val="bg1"/>
                </a:solidFill>
                <a:latin typeface="Century Gothic" panose="020B0502020202020204" pitchFamily="34" charset="0"/>
              </a:rPr>
              <a:t>MUNICIPIOS CON IMPLEMENTACIÓN DE GIR Y ADECUACIÓN DE COMPLEJO</a:t>
            </a:r>
          </a:p>
          <a:p>
            <a:pPr algn="ctr"/>
            <a:endParaRPr lang="es-BO" sz="500" b="1" dirty="0">
              <a:solidFill>
                <a:schemeClr val="bg1"/>
              </a:solidFill>
              <a:latin typeface="Century Gothic" panose="020B0502020202020204" pitchFamily="34" charset="0"/>
            </a:endParaRPr>
          </a:p>
        </p:txBody>
      </p:sp>
      <p:sp>
        <p:nvSpPr>
          <p:cNvPr id="10" name="CuadroTexto 9">
            <a:extLst>
              <a:ext uri="{FF2B5EF4-FFF2-40B4-BE49-F238E27FC236}">
                <a16:creationId xmlns:a16="http://schemas.microsoft.com/office/drawing/2014/main" id="{D168EA42-BC7B-E9C6-6420-32815351C98E}"/>
              </a:ext>
            </a:extLst>
          </p:cNvPr>
          <p:cNvSpPr txBox="1"/>
          <p:nvPr/>
        </p:nvSpPr>
        <p:spPr>
          <a:xfrm>
            <a:off x="6315075" y="4837481"/>
            <a:ext cx="1848484" cy="769441"/>
          </a:xfrm>
          <a:prstGeom prst="rect">
            <a:avLst/>
          </a:prstGeom>
          <a:solidFill>
            <a:srgbClr val="203864">
              <a:alpha val="89804"/>
            </a:srgbClr>
          </a:solidFill>
        </p:spPr>
        <p:txBody>
          <a:bodyPr wrap="square" rtlCol="0">
            <a:spAutoFit/>
          </a:bodyPr>
          <a:lstStyle/>
          <a:p>
            <a:pPr lvl="0" algn="ctr">
              <a:buNone/>
            </a:pPr>
            <a:r>
              <a:rPr lang="es-MX" sz="1100" b="1" dirty="0">
                <a:solidFill>
                  <a:schemeClr val="bg1"/>
                </a:solidFill>
                <a:latin typeface="Century Gothic" panose="020B0502020202020204" pitchFamily="34" charset="0"/>
              </a:rPr>
              <a:t>Implementación de la gestión integral de residuos solidos en la ciudad de Oruro</a:t>
            </a:r>
            <a:endParaRPr lang="es-BO" sz="1100" b="1" dirty="0">
              <a:solidFill>
                <a:schemeClr val="bg1"/>
              </a:solidFill>
              <a:latin typeface="Century Gothic" panose="020B0502020202020204" pitchFamily="34" charset="0"/>
            </a:endParaRPr>
          </a:p>
        </p:txBody>
      </p:sp>
      <p:sp>
        <p:nvSpPr>
          <p:cNvPr id="11" name="CuadroTexto 10">
            <a:extLst>
              <a:ext uri="{FF2B5EF4-FFF2-40B4-BE49-F238E27FC236}">
                <a16:creationId xmlns:a16="http://schemas.microsoft.com/office/drawing/2014/main" id="{70C1802E-659A-0BF3-5918-CA053D023ADA}"/>
              </a:ext>
            </a:extLst>
          </p:cNvPr>
          <p:cNvSpPr txBox="1"/>
          <p:nvPr/>
        </p:nvSpPr>
        <p:spPr>
          <a:xfrm>
            <a:off x="3704592" y="4886937"/>
            <a:ext cx="1848484" cy="738664"/>
          </a:xfrm>
          <a:prstGeom prst="rect">
            <a:avLst/>
          </a:prstGeom>
          <a:solidFill>
            <a:srgbClr val="203864">
              <a:alpha val="89804"/>
            </a:srgbClr>
          </a:solidFill>
        </p:spPr>
        <p:txBody>
          <a:bodyPr wrap="square" rtlCol="0">
            <a:spAutoFit/>
          </a:bodyPr>
          <a:lstStyle/>
          <a:p>
            <a:pPr algn="ctr"/>
            <a:r>
              <a:rPr lang="es-ES" sz="1050" b="1" dirty="0">
                <a:solidFill>
                  <a:schemeClr val="bg1"/>
                </a:solidFill>
                <a:latin typeface="Century Gothic" panose="020B0502020202020204" pitchFamily="34" charset="0"/>
              </a:rPr>
              <a:t>IMPLEMENTACIÓN DE COMPLEJOS DE TRATAMIENTO DE RESIDUOS</a:t>
            </a:r>
          </a:p>
        </p:txBody>
      </p:sp>
      <p:sp>
        <p:nvSpPr>
          <p:cNvPr id="2" name="CuadroTexto 1">
            <a:extLst>
              <a:ext uri="{FF2B5EF4-FFF2-40B4-BE49-F238E27FC236}">
                <a16:creationId xmlns:a16="http://schemas.microsoft.com/office/drawing/2014/main" id="{B0273DAB-87A0-36B5-6F09-496B67EBC18B}"/>
              </a:ext>
            </a:extLst>
          </p:cNvPr>
          <p:cNvSpPr txBox="1"/>
          <p:nvPr/>
        </p:nvSpPr>
        <p:spPr>
          <a:xfrm>
            <a:off x="754594" y="6139656"/>
            <a:ext cx="2339945" cy="646331"/>
          </a:xfrm>
          <a:prstGeom prst="rect">
            <a:avLst/>
          </a:prstGeom>
          <a:noFill/>
        </p:spPr>
        <p:txBody>
          <a:bodyPr wrap="square">
            <a:spAutoFit/>
          </a:bodyPr>
          <a:lstStyle/>
          <a:p>
            <a:pPr algn="ctr"/>
            <a:r>
              <a:rPr lang="es-MX" sz="900" dirty="0">
                <a:latin typeface="Century Gothic" panose="020B0502020202020204" pitchFamily="34" charset="0"/>
              </a:rPr>
              <a:t>Componente II Gestión Integral de Residuos Sólidos Urbanos en localidades de la Cuenca Katari </a:t>
            </a:r>
            <a:r>
              <a:rPr lang="es-MX" sz="900" b="1" dirty="0">
                <a:latin typeface="Century Gothic" panose="020B0502020202020204" pitchFamily="34" charset="0"/>
              </a:rPr>
              <a:t>PROGRAMA – (</a:t>
            </a:r>
            <a:r>
              <a:rPr lang="es-MX" sz="900" b="1" dirty="0" err="1">
                <a:latin typeface="Century Gothic" panose="020B0502020202020204" pitchFamily="34" charset="0"/>
              </a:rPr>
              <a:t>PSLT</a:t>
            </a:r>
            <a:r>
              <a:rPr lang="es-MX" sz="900" b="1" dirty="0">
                <a:latin typeface="Century Gothic" panose="020B0502020202020204" pitchFamily="34" charset="0"/>
              </a:rPr>
              <a:t>)</a:t>
            </a:r>
            <a:endParaRPr lang="es-ES" sz="900" b="1" dirty="0">
              <a:latin typeface="Century Gothic" panose="020B0502020202020204" pitchFamily="34" charset="0"/>
            </a:endParaRPr>
          </a:p>
        </p:txBody>
      </p:sp>
      <p:sp>
        <p:nvSpPr>
          <p:cNvPr id="4" name="CuadroTexto 3">
            <a:extLst>
              <a:ext uri="{FF2B5EF4-FFF2-40B4-BE49-F238E27FC236}">
                <a16:creationId xmlns:a16="http://schemas.microsoft.com/office/drawing/2014/main" id="{91A4ABBC-3A0F-C20A-A5BD-61F47A3ADD8D}"/>
              </a:ext>
            </a:extLst>
          </p:cNvPr>
          <p:cNvSpPr txBox="1"/>
          <p:nvPr/>
        </p:nvSpPr>
        <p:spPr>
          <a:xfrm>
            <a:off x="6237871" y="6103824"/>
            <a:ext cx="2178627" cy="646331"/>
          </a:xfrm>
          <a:prstGeom prst="rect">
            <a:avLst/>
          </a:prstGeom>
          <a:noFill/>
        </p:spPr>
        <p:txBody>
          <a:bodyPr wrap="square">
            <a:spAutoFit/>
          </a:bodyPr>
          <a:lstStyle/>
          <a:p>
            <a:pPr algn="ctr"/>
            <a:r>
              <a:rPr lang="es-BO" sz="900" dirty="0">
                <a:latin typeface="Century Gothic" panose="020B0502020202020204" pitchFamily="34" charset="0"/>
              </a:rPr>
              <a:t>PROGRAMA DE AGUA, SANEAMIENTO, RESIDUOS SOLIDOS Y DRENAJE PLUVIAL </a:t>
            </a:r>
          </a:p>
          <a:p>
            <a:pPr algn="ctr"/>
            <a:r>
              <a:rPr lang="es-BO" sz="900" dirty="0">
                <a:latin typeface="Century Gothic" panose="020B0502020202020204" pitchFamily="34" charset="0"/>
              </a:rPr>
              <a:t> </a:t>
            </a:r>
            <a:r>
              <a:rPr lang="es-BO" sz="900" b="1" dirty="0">
                <a:latin typeface="Century Gothic" panose="020B0502020202020204" pitchFamily="34" charset="0"/>
              </a:rPr>
              <a:t>(</a:t>
            </a:r>
            <a:r>
              <a:rPr lang="es-BO" sz="900" b="1" dirty="0" err="1">
                <a:latin typeface="Century Gothic" panose="020B0502020202020204" pitchFamily="34" charset="0"/>
              </a:rPr>
              <a:t>PROASRED</a:t>
            </a:r>
            <a:r>
              <a:rPr lang="es-BO" sz="900" b="1" dirty="0">
                <a:latin typeface="Century Gothic" panose="020B0502020202020204" pitchFamily="34" charset="0"/>
              </a:rPr>
              <a:t>)</a:t>
            </a:r>
          </a:p>
        </p:txBody>
      </p:sp>
      <p:sp>
        <p:nvSpPr>
          <p:cNvPr id="6" name="CuadroTexto 5">
            <a:extLst>
              <a:ext uri="{FF2B5EF4-FFF2-40B4-BE49-F238E27FC236}">
                <a16:creationId xmlns:a16="http://schemas.microsoft.com/office/drawing/2014/main" id="{1F75A892-DF49-C353-EFC8-1AA205406517}"/>
              </a:ext>
            </a:extLst>
          </p:cNvPr>
          <p:cNvSpPr txBox="1"/>
          <p:nvPr/>
        </p:nvSpPr>
        <p:spPr>
          <a:xfrm>
            <a:off x="3563345" y="6194900"/>
            <a:ext cx="2178627" cy="507831"/>
          </a:xfrm>
          <a:prstGeom prst="rect">
            <a:avLst/>
          </a:prstGeom>
          <a:noFill/>
        </p:spPr>
        <p:txBody>
          <a:bodyPr wrap="square">
            <a:spAutoFit/>
          </a:bodyPr>
          <a:lstStyle/>
          <a:p>
            <a:pPr algn="ctr"/>
            <a:r>
              <a:rPr lang="es-ES" sz="900" dirty="0">
                <a:latin typeface="Century Gothic" panose="020B0502020202020204" pitchFamily="34" charset="0"/>
              </a:rPr>
              <a:t>PROGRAMA  MULTISECTORIAL DE </a:t>
            </a:r>
            <a:r>
              <a:rPr lang="es-ES" sz="900" dirty="0" err="1">
                <a:latin typeface="Century Gothic" panose="020B0502020202020204" pitchFamily="34" charset="0"/>
              </a:rPr>
              <a:t>PREINVERSIÓN</a:t>
            </a:r>
            <a:r>
              <a:rPr lang="es-ES" sz="900" dirty="0">
                <a:latin typeface="Century Gothic" panose="020B0502020202020204" pitchFamily="34" charset="0"/>
              </a:rPr>
              <a:t> </a:t>
            </a:r>
          </a:p>
          <a:p>
            <a:pPr algn="ctr"/>
            <a:r>
              <a:rPr lang="es-ES" sz="900" dirty="0">
                <a:latin typeface="Century Gothic" panose="020B0502020202020204" pitchFamily="34" charset="0"/>
              </a:rPr>
              <a:t>  </a:t>
            </a:r>
            <a:r>
              <a:rPr lang="es-ES" sz="900" b="1" dirty="0">
                <a:latin typeface="Century Gothic" panose="020B0502020202020204" pitchFamily="34" charset="0"/>
              </a:rPr>
              <a:t>(</a:t>
            </a:r>
            <a:r>
              <a:rPr lang="es-ES" sz="900" b="1" dirty="0" err="1">
                <a:latin typeface="Century Gothic" panose="020B0502020202020204" pitchFamily="34" charset="0"/>
              </a:rPr>
              <a:t>PROMULPRE</a:t>
            </a:r>
            <a:r>
              <a:rPr lang="es-ES" sz="900" b="1" dirty="0">
                <a:latin typeface="Century Gothic" panose="020B0502020202020204" pitchFamily="34" charset="0"/>
              </a:rPr>
              <a:t>)</a:t>
            </a:r>
          </a:p>
        </p:txBody>
      </p:sp>
      <p:pic>
        <p:nvPicPr>
          <p:cNvPr id="13" name="Imagen 12">
            <a:extLst>
              <a:ext uri="{FF2B5EF4-FFF2-40B4-BE49-F238E27FC236}">
                <a16:creationId xmlns:a16="http://schemas.microsoft.com/office/drawing/2014/main" id="{78AD1561-38CF-9C95-FF89-3CD1CA49D2C9}"/>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31695" y="5753311"/>
            <a:ext cx="1302585" cy="356388"/>
          </a:xfrm>
          <a:prstGeom prst="rect">
            <a:avLst/>
          </a:prstGeom>
        </p:spPr>
      </p:pic>
      <p:pic>
        <p:nvPicPr>
          <p:cNvPr id="14" name="Imagen 13">
            <a:extLst>
              <a:ext uri="{FF2B5EF4-FFF2-40B4-BE49-F238E27FC236}">
                <a16:creationId xmlns:a16="http://schemas.microsoft.com/office/drawing/2014/main" id="{52FBD91E-D2B0-745E-4AC4-A28E9A30DD6C}"/>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0422" y="5762665"/>
            <a:ext cx="1025511" cy="375085"/>
          </a:xfrm>
          <a:prstGeom prst="rect">
            <a:avLst/>
          </a:prstGeom>
        </p:spPr>
      </p:pic>
      <p:pic>
        <p:nvPicPr>
          <p:cNvPr id="15" name="Imagen 14">
            <a:extLst>
              <a:ext uri="{FF2B5EF4-FFF2-40B4-BE49-F238E27FC236}">
                <a16:creationId xmlns:a16="http://schemas.microsoft.com/office/drawing/2014/main" id="{B5848C46-5DCF-79EA-983F-86A9A10E5C5C}"/>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r="2105" b="3525"/>
          <a:stretch>
            <a:fillRect/>
          </a:stretch>
        </p:blipFill>
        <p:spPr>
          <a:xfrm>
            <a:off x="4059244" y="5684746"/>
            <a:ext cx="1025511" cy="530922"/>
          </a:xfrm>
          <a:prstGeom prst="rect">
            <a:avLst/>
          </a:prstGeom>
        </p:spPr>
      </p:pic>
      <p:sp>
        <p:nvSpPr>
          <p:cNvPr id="16" name="CuadroTexto 15">
            <a:extLst>
              <a:ext uri="{FF2B5EF4-FFF2-40B4-BE49-F238E27FC236}">
                <a16:creationId xmlns:a16="http://schemas.microsoft.com/office/drawing/2014/main" id="{517BD3AF-3112-9991-7C46-7F9E30D56FDB}"/>
              </a:ext>
            </a:extLst>
          </p:cNvPr>
          <p:cNvSpPr txBox="1"/>
          <p:nvPr/>
        </p:nvSpPr>
        <p:spPr>
          <a:xfrm>
            <a:off x="5252492" y="241124"/>
            <a:ext cx="3051110" cy="584775"/>
          </a:xfrm>
          <a:prstGeom prst="rect">
            <a:avLst/>
          </a:prstGeom>
          <a:noFill/>
          <a:ln>
            <a:noFill/>
          </a:ln>
        </p:spPr>
        <p:txBody>
          <a:bodyPr wrap="square">
            <a:spAutoFit/>
          </a:bodyPr>
          <a:lstStyle/>
          <a:p>
            <a:pPr algn="r"/>
            <a:r>
              <a:rPr lang="es-ES" sz="1600" b="1" dirty="0">
                <a:cs typeface="Arial" charset="0"/>
              </a:rPr>
              <a:t>DIRECCIÓN GENERAL DE GESTION INTEGRAL DE RESIDUOS </a:t>
            </a:r>
          </a:p>
        </p:txBody>
      </p:sp>
    </p:spTree>
    <p:extLst>
      <p:ext uri="{BB962C8B-B14F-4D97-AF65-F5344CB8AC3E}">
        <p14:creationId xmlns:p14="http://schemas.microsoft.com/office/powerpoint/2010/main" val="32374548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2057400" y="1114466"/>
            <a:ext cx="5029200" cy="707886"/>
          </a:xfrm>
          <a:prstGeom prst="rect">
            <a:avLst/>
          </a:prstGeom>
          <a:noFill/>
          <a:ln>
            <a:noFill/>
          </a:ln>
        </p:spPr>
        <p:txBody>
          <a:bodyPr wrap="square">
            <a:spAutoFit/>
          </a:bodyPr>
          <a:lstStyle/>
          <a:p>
            <a:pPr algn="ctr"/>
            <a:r>
              <a:rPr lang="es-ES" sz="2000" b="1" dirty="0">
                <a:cs typeface="Arial" charset="0"/>
              </a:rPr>
              <a:t>PRESUPUESTO VIGENTE 2026</a:t>
            </a:r>
          </a:p>
          <a:p>
            <a:pPr algn="ctr"/>
            <a:r>
              <a:rPr lang="es-ES" sz="2000" b="1" dirty="0">
                <a:cs typeface="Arial" charset="0"/>
              </a:rPr>
              <a:t>SECTOR RESIDUOS </a:t>
            </a:r>
          </a:p>
        </p:txBody>
      </p:sp>
      <p:graphicFrame>
        <p:nvGraphicFramePr>
          <p:cNvPr id="2" name="Gráfico 1">
            <a:extLst>
              <a:ext uri="{FF2B5EF4-FFF2-40B4-BE49-F238E27FC236}">
                <a16:creationId xmlns:a16="http://schemas.microsoft.com/office/drawing/2014/main" id="{A87A0749-0A51-955E-90ED-A2E16219CD20}"/>
              </a:ext>
            </a:extLst>
          </p:cNvPr>
          <p:cNvGraphicFramePr>
            <a:graphicFrameLocks/>
          </p:cNvGraphicFramePr>
          <p:nvPr>
            <p:extLst>
              <p:ext uri="{D42A27DB-BD31-4B8C-83A1-F6EECF244321}">
                <p14:modId xmlns:p14="http://schemas.microsoft.com/office/powerpoint/2010/main" val="1813314914"/>
              </p:ext>
            </p:extLst>
          </p:nvPr>
        </p:nvGraphicFramePr>
        <p:xfrm>
          <a:off x="3670179" y="1398928"/>
          <a:ext cx="4854645" cy="34142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a 8">
            <a:extLst>
              <a:ext uri="{FF2B5EF4-FFF2-40B4-BE49-F238E27FC236}">
                <a16:creationId xmlns:a16="http://schemas.microsoft.com/office/drawing/2014/main" id="{0E46760C-5F07-83D9-8561-F810F62D9585}"/>
              </a:ext>
            </a:extLst>
          </p:cNvPr>
          <p:cNvGraphicFramePr/>
          <p:nvPr>
            <p:extLst>
              <p:ext uri="{D42A27DB-BD31-4B8C-83A1-F6EECF244321}">
                <p14:modId xmlns:p14="http://schemas.microsoft.com/office/powerpoint/2010/main" val="1678291732"/>
              </p:ext>
            </p:extLst>
          </p:nvPr>
        </p:nvGraphicFramePr>
        <p:xfrm>
          <a:off x="4126643" y="4649907"/>
          <a:ext cx="3941719" cy="2172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7BF84370-7890-3389-9C6C-2B133B0FA489}"/>
              </a:ext>
            </a:extLst>
          </p:cNvPr>
          <p:cNvSpPr txBox="1"/>
          <p:nvPr/>
        </p:nvSpPr>
        <p:spPr>
          <a:xfrm>
            <a:off x="5832066" y="5060189"/>
            <a:ext cx="1921936" cy="769441"/>
          </a:xfrm>
          <a:prstGeom prst="rect">
            <a:avLst/>
          </a:prstGeom>
          <a:noFill/>
        </p:spPr>
        <p:txBody>
          <a:bodyPr wrap="square" rtlCol="0">
            <a:spAutoFit/>
          </a:bodyPr>
          <a:lstStyle/>
          <a:p>
            <a:pPr algn="ctr"/>
            <a:r>
              <a:rPr lang="es-ES" sz="1400" b="1" dirty="0">
                <a:latin typeface="Century Gothic" panose="020B0502020202020204" pitchFamily="34" charset="0"/>
              </a:rPr>
              <a:t>USD 61,597,805,24</a:t>
            </a:r>
          </a:p>
          <a:p>
            <a:pPr algn="ctr"/>
            <a:r>
              <a:rPr lang="es-BO" sz="1000" dirty="0">
                <a:effectLst/>
                <a:latin typeface="Century Gothic" panose="020B0502020202020204" pitchFamily="34" charset="0"/>
                <a:ea typeface="Calibri" panose="020F0502020204030204" pitchFamily="34" charset="0"/>
              </a:rPr>
              <a:t>Gestión 2027</a:t>
            </a:r>
            <a:endParaRPr lang="es-BO" sz="1000" dirty="0">
              <a:latin typeface="Century Gothic" panose="020B0502020202020204" pitchFamily="34" charset="0"/>
            </a:endParaRPr>
          </a:p>
          <a:p>
            <a:pPr algn="ctr"/>
            <a:endParaRPr lang="es-ES" sz="2000" b="1" dirty="0">
              <a:latin typeface="Century Gothic" panose="020B0502020202020204" pitchFamily="34" charset="0"/>
            </a:endParaRPr>
          </a:p>
        </p:txBody>
      </p:sp>
      <p:sp>
        <p:nvSpPr>
          <p:cNvPr id="14" name="CuadroTexto 13">
            <a:extLst>
              <a:ext uri="{FF2B5EF4-FFF2-40B4-BE49-F238E27FC236}">
                <a16:creationId xmlns:a16="http://schemas.microsoft.com/office/drawing/2014/main" id="{0CD33A8E-9B19-43A4-763A-DAFBC8C444CB}"/>
              </a:ext>
            </a:extLst>
          </p:cNvPr>
          <p:cNvSpPr txBox="1"/>
          <p:nvPr/>
        </p:nvSpPr>
        <p:spPr>
          <a:xfrm>
            <a:off x="4381893" y="4557762"/>
            <a:ext cx="3372109" cy="261610"/>
          </a:xfrm>
          <a:prstGeom prst="rect">
            <a:avLst/>
          </a:prstGeom>
          <a:solidFill>
            <a:srgbClr val="004644">
              <a:alpha val="60000"/>
            </a:srgbClr>
          </a:solidFill>
          <a:ln>
            <a:solidFill>
              <a:srgbClr val="004644"/>
            </a:solidFill>
          </a:ln>
        </p:spPr>
        <p:txBody>
          <a:bodyPr wrap="square">
            <a:spAutoFit/>
          </a:bodyPr>
          <a:lstStyle/>
          <a:p>
            <a:pPr algn="ctr"/>
            <a:r>
              <a:rPr lang="es-ES" sz="1100" b="1" dirty="0">
                <a:solidFill>
                  <a:schemeClr val="bg1"/>
                </a:solidFill>
                <a:latin typeface="Century Gothic" panose="020B0502020202020204" pitchFamily="34" charset="0"/>
                <a:cs typeface="Arial" charset="0"/>
              </a:rPr>
              <a:t>PROGRAMAS EN GESTIÓN - MARZO 2026</a:t>
            </a:r>
          </a:p>
        </p:txBody>
      </p:sp>
      <p:sp>
        <p:nvSpPr>
          <p:cNvPr id="15" name="CuadroTexto 10">
            <a:extLst>
              <a:ext uri="{FF2B5EF4-FFF2-40B4-BE49-F238E27FC236}">
                <a16:creationId xmlns:a16="http://schemas.microsoft.com/office/drawing/2014/main" id="{7E747F19-CC89-437E-A8F6-09046C7E948E}"/>
              </a:ext>
            </a:extLst>
          </p:cNvPr>
          <p:cNvSpPr txBox="1"/>
          <p:nvPr/>
        </p:nvSpPr>
        <p:spPr>
          <a:xfrm>
            <a:off x="1103630" y="4204803"/>
            <a:ext cx="2650817" cy="2046714"/>
          </a:xfrm>
          <a:prstGeom prst="rect">
            <a:avLst/>
          </a:prstGeom>
          <a:noFill/>
        </p:spPr>
        <p:txBody>
          <a:bodyPr wrap="square">
            <a:spAutoFit/>
          </a:bodyPr>
          <a:lstStyle>
            <a:defPPr>
              <a:defRPr lang="es-BO"/>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s-BO" sz="1400" b="1" dirty="0">
                <a:solidFill>
                  <a:srgbClr val="0070C0"/>
                </a:solidFill>
                <a:latin typeface="Century Gothic" panose="020B0502020202020204" pitchFamily="34" charset="0"/>
                <a:ea typeface="Tahoma" panose="020B0604030504040204" pitchFamily="34" charset="0"/>
                <a:cs typeface="Tahoma" panose="020B0604030504040204" pitchFamily="34" charset="0"/>
              </a:rPr>
              <a:t>Presupuesto Vigente:</a:t>
            </a:r>
          </a:p>
          <a:p>
            <a:endParaRPr lang="es-BO" sz="1200" b="1" dirty="0">
              <a:solidFill>
                <a:srgbClr val="0070C0"/>
              </a:solidFill>
              <a:latin typeface="Century Gothic" panose="020B0502020202020204" pitchFamily="34" charset="0"/>
              <a:ea typeface="Tahoma" panose="020B0604030504040204" pitchFamily="34" charset="0"/>
              <a:cs typeface="Tahoma" panose="020B0604030504040204" pitchFamily="34" charset="0"/>
            </a:endParaRPr>
          </a:p>
          <a:p>
            <a:r>
              <a:rPr lang="es-BO" b="1" dirty="0">
                <a:latin typeface="Century Gothic" panose="020B0502020202020204" pitchFamily="34" charset="0"/>
                <a:ea typeface="Tahoma" panose="020B0604030504040204" pitchFamily="34" charset="0"/>
                <a:cs typeface="Tahoma" panose="020B0604030504040204" pitchFamily="34" charset="0"/>
              </a:rPr>
              <a:t>Bs30.930.692,99</a:t>
            </a:r>
            <a:endParaRPr lang="es-BO" sz="15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3</a:t>
            </a:r>
            <a:r>
              <a:rPr lang="es-BO" sz="2500" b="1" dirty="0">
                <a:latin typeface="Century Gothic" panose="020B0502020202020204" pitchFamily="34" charset="0"/>
                <a:ea typeface="Tahoma" panose="020B0604030504040204" pitchFamily="34" charset="0"/>
                <a:cs typeface="Tahoma" panose="020B0604030504040204" pitchFamily="34" charset="0"/>
              </a:rPr>
              <a:t> </a:t>
            </a:r>
            <a:r>
              <a:rPr lang="es-BO" sz="1500" b="1" dirty="0">
                <a:latin typeface="Century Gothic" panose="020B0502020202020204" pitchFamily="34" charset="0"/>
                <a:ea typeface="Tahoma" panose="020B0604030504040204" pitchFamily="34" charset="0"/>
                <a:cs typeface="Tahoma" panose="020B0604030504040204" pitchFamily="34" charset="0"/>
              </a:rPr>
              <a:t>PROGRAMAS EN</a:t>
            </a:r>
          </a:p>
          <a:p>
            <a:r>
              <a:rPr lang="es-BO" sz="1500" b="1" dirty="0">
                <a:latin typeface="Century Gothic" panose="020B0502020202020204" pitchFamily="34" charset="0"/>
                <a:ea typeface="Tahoma" panose="020B0604030504040204" pitchFamily="34" charset="0"/>
                <a:cs typeface="Tahoma" panose="020B0604030504040204" pitchFamily="34" charset="0"/>
              </a:rPr>
              <a:t>           EJECUCIÓN </a:t>
            </a:r>
          </a:p>
          <a:p>
            <a:endParaRPr lang="es-BO" sz="12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22</a:t>
            </a:r>
            <a:r>
              <a:rPr lang="es-BO" sz="1500" b="1" dirty="0">
                <a:latin typeface="Century Gothic" panose="020B0502020202020204" pitchFamily="34" charset="0"/>
                <a:ea typeface="Tahoma" panose="020B0604030504040204" pitchFamily="34" charset="0"/>
                <a:cs typeface="Tahoma" panose="020B0604030504040204" pitchFamily="34" charset="0"/>
              </a:rPr>
              <a:t> PROYECTOS</a:t>
            </a:r>
          </a:p>
        </p:txBody>
      </p:sp>
      <p:pic>
        <p:nvPicPr>
          <p:cNvPr id="16" name="Imagen 15">
            <a:extLst>
              <a:ext uri="{FF2B5EF4-FFF2-40B4-BE49-F238E27FC236}">
                <a16:creationId xmlns:a16="http://schemas.microsoft.com/office/drawing/2014/main" id="{0E716E71-F0D8-492F-8CCD-37E9C6E71132}"/>
              </a:ext>
            </a:extLst>
          </p:cNvPr>
          <p:cNvPicPr>
            <a:picLocks noChangeAspect="1"/>
          </p:cNvPicPr>
          <p:nvPr/>
        </p:nvPicPr>
        <p:blipFill>
          <a:blip r:embed="rId8" cstate="print">
            <a:extLst>
              <a:ext uri="{28A0092B-C50C-407E-A947-70E740481C1C}">
                <a14:useLocalDpi xmlns:a14="http://schemas.microsoft.com/office/drawing/2010/main" val="0"/>
              </a:ext>
            </a:extLst>
          </a:blip>
          <a:srcRect r="2105" b="3525"/>
          <a:stretch>
            <a:fillRect/>
          </a:stretch>
        </p:blipFill>
        <p:spPr>
          <a:xfrm>
            <a:off x="1321871" y="2798093"/>
            <a:ext cx="1189766" cy="615959"/>
          </a:xfrm>
          <a:prstGeom prst="rect">
            <a:avLst/>
          </a:prstGeom>
        </p:spPr>
      </p:pic>
      <p:pic>
        <p:nvPicPr>
          <p:cNvPr id="17" name="Imagen 16">
            <a:extLst>
              <a:ext uri="{FF2B5EF4-FFF2-40B4-BE49-F238E27FC236}">
                <a16:creationId xmlns:a16="http://schemas.microsoft.com/office/drawing/2014/main" id="{6B60264C-EB5D-4A0B-AB05-B892417EF4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21871" y="3451171"/>
            <a:ext cx="1275968" cy="540000"/>
          </a:xfrm>
          <a:prstGeom prst="rect">
            <a:avLst/>
          </a:prstGeom>
        </p:spPr>
      </p:pic>
      <p:sp>
        <p:nvSpPr>
          <p:cNvPr id="18" name="CuadroTexto 17">
            <a:extLst>
              <a:ext uri="{FF2B5EF4-FFF2-40B4-BE49-F238E27FC236}">
                <a16:creationId xmlns:a16="http://schemas.microsoft.com/office/drawing/2014/main" id="{582E8BEC-FA17-4611-815E-D52DCAAD5C54}"/>
              </a:ext>
            </a:extLst>
          </p:cNvPr>
          <p:cNvSpPr txBox="1"/>
          <p:nvPr/>
        </p:nvSpPr>
        <p:spPr>
          <a:xfrm>
            <a:off x="821560" y="1823282"/>
            <a:ext cx="2471680" cy="276999"/>
          </a:xfrm>
          <a:prstGeom prst="rect">
            <a:avLst/>
          </a:prstGeom>
          <a:solidFill>
            <a:srgbClr val="004644">
              <a:alpha val="60000"/>
            </a:srgbClr>
          </a:solidFill>
        </p:spPr>
        <p:txBody>
          <a:bodyPr wrap="square">
            <a:spAutoFit/>
          </a:bodyPr>
          <a:lstStyle>
            <a:defPPr>
              <a:defRPr lang="es-BO"/>
            </a:defPPr>
            <a:lvl1pPr algn="ctr">
              <a:defRPr sz="1600" b="1">
                <a:solidFill>
                  <a:schemeClr val="bg1"/>
                </a:solidFill>
                <a:latin typeface="Century Gothic" panose="020B0502020202020204" pitchFamily="34" charset="0"/>
                <a:cs typeface="Arial" charset="0"/>
              </a:defRPr>
            </a:lvl1pPr>
          </a:lstStyle>
          <a:p>
            <a:r>
              <a:rPr lang="es-MX" sz="1200" dirty="0"/>
              <a:t>ENTIDADES EJECUTORAS:</a:t>
            </a:r>
            <a:endParaRPr lang="es-BO" sz="1200" dirty="0"/>
          </a:p>
        </p:txBody>
      </p:sp>
      <p:pic>
        <p:nvPicPr>
          <p:cNvPr id="19" name="Imagen 18">
            <a:extLst>
              <a:ext uri="{FF2B5EF4-FFF2-40B4-BE49-F238E27FC236}">
                <a16:creationId xmlns:a16="http://schemas.microsoft.com/office/drawing/2014/main" id="{E31678CF-6518-4DF5-8FE7-AF8AD39D27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0912" y="2186314"/>
            <a:ext cx="1691685" cy="462845"/>
          </a:xfrm>
          <a:prstGeom prst="rect">
            <a:avLst/>
          </a:prstGeom>
        </p:spPr>
      </p:pic>
    </p:spTree>
    <p:extLst>
      <p:ext uri="{BB962C8B-B14F-4D97-AF65-F5344CB8AC3E}">
        <p14:creationId xmlns:p14="http://schemas.microsoft.com/office/powerpoint/2010/main" val="31812190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95F44680-87CC-4FC7-98D3-F027D4F475C7}"/>
              </a:ext>
            </a:extLst>
          </p:cNvPr>
          <p:cNvSpPr/>
          <p:nvPr/>
        </p:nvSpPr>
        <p:spPr>
          <a:xfrm>
            <a:off x="559837" y="1782490"/>
            <a:ext cx="3465997" cy="4335862"/>
          </a:xfrm>
          <a:prstGeom prst="rect">
            <a:avLst/>
          </a:prstGeom>
          <a:solidFill>
            <a:srgbClr val="008080"/>
          </a:solidFill>
          <a:ln w="12700">
            <a:solidFill>
              <a:srgbClr val="042C53"/>
            </a:solidFill>
            <a:prstDash val="solid"/>
          </a:ln>
        </p:spPr>
        <p:txBody>
          <a:bodyPr/>
          <a:lstStyle/>
          <a:p>
            <a:endParaRPr lang="es-BO" dirty="0">
              <a:latin typeface="Century Gothic" panose="020B0502020202020204" pitchFamily="34" charset="0"/>
            </a:endParaRPr>
          </a:p>
        </p:txBody>
      </p:sp>
      <p:sp>
        <p:nvSpPr>
          <p:cNvPr id="7" name="Text 2">
            <a:extLst>
              <a:ext uri="{FF2B5EF4-FFF2-40B4-BE49-F238E27FC236}">
                <a16:creationId xmlns:a16="http://schemas.microsoft.com/office/drawing/2014/main" id="{2814ADC2-3821-4E6A-B53D-1440A03159ED}"/>
              </a:ext>
            </a:extLst>
          </p:cNvPr>
          <p:cNvSpPr/>
          <p:nvPr/>
        </p:nvSpPr>
        <p:spPr>
          <a:xfrm>
            <a:off x="690466" y="1972776"/>
            <a:ext cx="2920412" cy="827711"/>
          </a:xfrm>
          <a:prstGeom prst="rect">
            <a:avLst/>
          </a:prstGeom>
          <a:noFill/>
          <a:ln/>
        </p:spPr>
        <p:txBody>
          <a:bodyPr wrap="square" rtlCol="0" anchor="ctr"/>
          <a:lstStyle/>
          <a:p>
            <a:pPr marL="0" indent="0">
              <a:buNone/>
            </a:pPr>
            <a:r>
              <a:rPr lang="en-US" b="1" dirty="0">
                <a:ln w="0"/>
                <a:solidFill>
                  <a:schemeClr val="bg1"/>
                </a:solidFill>
                <a:effectLst>
                  <a:outerShdw blurRad="38100" dist="19050" dir="2700000" algn="tl" rotWithShape="0">
                    <a:schemeClr val="dk1">
                      <a:alpha val="40000"/>
                    </a:schemeClr>
                  </a:outerShdw>
                </a:effectLst>
                <a:latin typeface="Century Gothic" panose="020B0502020202020204" pitchFamily="34" charset="0"/>
              </a:rPr>
              <a:t>DIRECCIÓN GENERAL DE GESTION INTEGRAL DE RESIDUOS</a:t>
            </a:r>
          </a:p>
        </p:txBody>
      </p:sp>
      <p:grpSp>
        <p:nvGrpSpPr>
          <p:cNvPr id="3" name="Grupo 2">
            <a:extLst>
              <a:ext uri="{FF2B5EF4-FFF2-40B4-BE49-F238E27FC236}">
                <a16:creationId xmlns:a16="http://schemas.microsoft.com/office/drawing/2014/main" id="{3F91FD45-2B78-DB48-AB24-C37D7DDE5457}"/>
              </a:ext>
            </a:extLst>
          </p:cNvPr>
          <p:cNvGrpSpPr/>
          <p:nvPr/>
        </p:nvGrpSpPr>
        <p:grpSpPr>
          <a:xfrm>
            <a:off x="690466" y="2970563"/>
            <a:ext cx="3200400" cy="2926080"/>
            <a:chOff x="322975" y="3040017"/>
            <a:chExt cx="3200400" cy="2926080"/>
          </a:xfrm>
        </p:grpSpPr>
        <p:sp>
          <p:nvSpPr>
            <p:cNvPr id="11" name="Shape 6">
              <a:extLst>
                <a:ext uri="{FF2B5EF4-FFF2-40B4-BE49-F238E27FC236}">
                  <a16:creationId xmlns:a16="http://schemas.microsoft.com/office/drawing/2014/main" id="{CB25B21F-7FAF-4706-9FB3-DE5C9AC4AF03}"/>
                </a:ext>
              </a:extLst>
            </p:cNvPr>
            <p:cNvSpPr/>
            <p:nvPr/>
          </p:nvSpPr>
          <p:spPr>
            <a:xfrm>
              <a:off x="1099553" y="3518206"/>
              <a:ext cx="1645920" cy="1645920"/>
            </a:xfrm>
            <a:prstGeom prst="ellipse">
              <a:avLst/>
            </a:prstGeom>
            <a:solidFill>
              <a:srgbClr val="002060"/>
            </a:solidFill>
            <a:ln w="19050">
              <a:solidFill>
                <a:schemeClr val="bg1"/>
              </a:solidFill>
              <a:prstDash val="solid"/>
            </a:ln>
          </p:spPr>
          <p:txBody>
            <a:bodyPr/>
            <a:lstStyle/>
            <a:p>
              <a:endParaRPr lang="es-BO"/>
            </a:p>
          </p:txBody>
        </p:sp>
        <p:sp>
          <p:nvSpPr>
            <p:cNvPr id="12" name="Text 7">
              <a:extLst>
                <a:ext uri="{FF2B5EF4-FFF2-40B4-BE49-F238E27FC236}">
                  <a16:creationId xmlns:a16="http://schemas.microsoft.com/office/drawing/2014/main" id="{AF0100AF-4ECC-4378-9002-CA1896E9BFC7}"/>
                </a:ext>
              </a:extLst>
            </p:cNvPr>
            <p:cNvSpPr/>
            <p:nvPr/>
          </p:nvSpPr>
          <p:spPr>
            <a:xfrm>
              <a:off x="1089267" y="3553432"/>
              <a:ext cx="1645920" cy="1645920"/>
            </a:xfrm>
            <a:prstGeom prst="rect">
              <a:avLst/>
            </a:prstGeom>
            <a:noFill/>
            <a:ln/>
          </p:spPr>
          <p:txBody>
            <a:bodyPr wrap="square" rtlCol="0" anchor="ctr"/>
            <a:lstStyle/>
            <a:p>
              <a:pPr marL="0" indent="0" algn="ctr">
                <a:buNone/>
              </a:pPr>
              <a:r>
                <a:rPr lang="en-US" sz="1600" b="1" dirty="0">
                  <a:solidFill>
                    <a:srgbClr val="FFFFFF"/>
                  </a:solidFill>
                  <a:latin typeface="Century Gothic" panose="020B0502020202020204" pitchFamily="34" charset="0"/>
                </a:rPr>
                <a:t>POA</a:t>
              </a:r>
              <a:endParaRPr lang="en-US" sz="1600" dirty="0">
                <a:latin typeface="Century Gothic" panose="020B0502020202020204" pitchFamily="34" charset="0"/>
              </a:endParaRPr>
            </a:p>
            <a:p>
              <a:pPr marL="0" indent="0" algn="ctr">
                <a:buNone/>
              </a:pPr>
              <a:r>
                <a:rPr lang="en-US" sz="1600" b="1" dirty="0">
                  <a:solidFill>
                    <a:srgbClr val="FFFFFF"/>
                  </a:solidFill>
                  <a:latin typeface="Century Gothic" panose="020B0502020202020204" pitchFamily="34" charset="0"/>
                </a:rPr>
                <a:t>2026</a:t>
              </a:r>
              <a:endParaRPr lang="en-US" sz="1600" dirty="0">
                <a:latin typeface="Century Gothic" panose="020B0502020202020204" pitchFamily="34" charset="0"/>
              </a:endParaRPr>
            </a:p>
          </p:txBody>
        </p:sp>
        <p:sp>
          <p:nvSpPr>
            <p:cNvPr id="13" name="Shape 8">
              <a:extLst>
                <a:ext uri="{FF2B5EF4-FFF2-40B4-BE49-F238E27FC236}">
                  <a16:creationId xmlns:a16="http://schemas.microsoft.com/office/drawing/2014/main" id="{69D17B9B-46A4-45DA-9A6D-D3825F021AEA}"/>
                </a:ext>
              </a:extLst>
            </p:cNvPr>
            <p:cNvSpPr/>
            <p:nvPr/>
          </p:nvSpPr>
          <p:spPr>
            <a:xfrm>
              <a:off x="643015" y="3040017"/>
              <a:ext cx="731520" cy="731520"/>
            </a:xfrm>
            <a:prstGeom prst="ellipse">
              <a:avLst/>
            </a:prstGeom>
            <a:solidFill>
              <a:srgbClr val="0070C0"/>
            </a:solidFill>
            <a:ln w="12700">
              <a:solidFill>
                <a:srgbClr val="B5D4F4"/>
              </a:solidFill>
              <a:prstDash val="solid"/>
            </a:ln>
          </p:spPr>
          <p:txBody>
            <a:bodyPr/>
            <a:lstStyle/>
            <a:p>
              <a:endParaRPr lang="es-BO"/>
            </a:p>
          </p:txBody>
        </p:sp>
        <p:sp>
          <p:nvSpPr>
            <p:cNvPr id="14" name="Text 9">
              <a:extLst>
                <a:ext uri="{FF2B5EF4-FFF2-40B4-BE49-F238E27FC236}">
                  <a16:creationId xmlns:a16="http://schemas.microsoft.com/office/drawing/2014/main" id="{B633EF85-5106-4ED7-ACAC-167F31274BC8}"/>
                </a:ext>
              </a:extLst>
            </p:cNvPr>
            <p:cNvSpPr/>
            <p:nvPr/>
          </p:nvSpPr>
          <p:spPr>
            <a:xfrm>
              <a:off x="618301" y="3040017"/>
              <a:ext cx="797456"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Seguimiento</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físico-fin</a:t>
              </a:r>
              <a:r>
                <a:rPr lang="en-US" sz="650" b="1" dirty="0">
                  <a:solidFill>
                    <a:srgbClr val="FFFFFF"/>
                  </a:solidFill>
                  <a:latin typeface="Century Gothic" panose="020B0502020202020204" pitchFamily="34" charset="0"/>
                </a:rPr>
                <a:t>.</a:t>
              </a:r>
              <a:endParaRPr lang="en-US" sz="650" dirty="0">
                <a:latin typeface="Century Gothic" panose="020B0502020202020204" pitchFamily="34" charset="0"/>
              </a:endParaRPr>
            </a:p>
          </p:txBody>
        </p:sp>
        <p:sp>
          <p:nvSpPr>
            <p:cNvPr id="15" name="Shape 10">
              <a:extLst>
                <a:ext uri="{FF2B5EF4-FFF2-40B4-BE49-F238E27FC236}">
                  <a16:creationId xmlns:a16="http://schemas.microsoft.com/office/drawing/2014/main" id="{660B5C85-C293-4DEF-8A11-451D8DA0C4EA}"/>
                </a:ext>
              </a:extLst>
            </p:cNvPr>
            <p:cNvSpPr/>
            <p:nvPr/>
          </p:nvSpPr>
          <p:spPr>
            <a:xfrm>
              <a:off x="2426095" y="3040017"/>
              <a:ext cx="731520" cy="731520"/>
            </a:xfrm>
            <a:prstGeom prst="ellipse">
              <a:avLst/>
            </a:prstGeom>
            <a:solidFill>
              <a:srgbClr val="0070C0"/>
            </a:solidFill>
            <a:ln w="12700">
              <a:solidFill>
                <a:srgbClr val="B5D4F4"/>
              </a:solidFill>
              <a:prstDash val="solid"/>
            </a:ln>
          </p:spPr>
          <p:txBody>
            <a:bodyPr/>
            <a:lstStyle/>
            <a:p>
              <a:endParaRPr lang="es-BO"/>
            </a:p>
          </p:txBody>
        </p:sp>
        <p:sp>
          <p:nvSpPr>
            <p:cNvPr id="16" name="Text 11">
              <a:extLst>
                <a:ext uri="{FF2B5EF4-FFF2-40B4-BE49-F238E27FC236}">
                  <a16:creationId xmlns:a16="http://schemas.microsoft.com/office/drawing/2014/main" id="{A1F712EE-786C-4549-9C0F-E452E1C4D90C}"/>
                </a:ext>
              </a:extLst>
            </p:cNvPr>
            <p:cNvSpPr/>
            <p:nvPr/>
          </p:nvSpPr>
          <p:spPr>
            <a:xfrm>
              <a:off x="2426095" y="3040017"/>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Sistemas</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SGP</a:t>
              </a:r>
              <a:endParaRPr lang="en-US" sz="800" dirty="0">
                <a:latin typeface="Century Gothic" panose="020B0502020202020204" pitchFamily="34" charset="0"/>
              </a:endParaRPr>
            </a:p>
          </p:txBody>
        </p:sp>
        <p:sp>
          <p:nvSpPr>
            <p:cNvPr id="17" name="Shape 12">
              <a:extLst>
                <a:ext uri="{FF2B5EF4-FFF2-40B4-BE49-F238E27FC236}">
                  <a16:creationId xmlns:a16="http://schemas.microsoft.com/office/drawing/2014/main" id="{59680093-1844-4A30-A198-595CBBDD2A08}"/>
                </a:ext>
              </a:extLst>
            </p:cNvPr>
            <p:cNvSpPr/>
            <p:nvPr/>
          </p:nvSpPr>
          <p:spPr>
            <a:xfrm>
              <a:off x="322975" y="4137297"/>
              <a:ext cx="731520" cy="731520"/>
            </a:xfrm>
            <a:prstGeom prst="ellipse">
              <a:avLst/>
            </a:prstGeom>
            <a:solidFill>
              <a:srgbClr val="0070C0"/>
            </a:solidFill>
            <a:ln w="12700">
              <a:solidFill>
                <a:srgbClr val="B5D4F4"/>
              </a:solidFill>
              <a:prstDash val="solid"/>
            </a:ln>
          </p:spPr>
          <p:txBody>
            <a:bodyPr/>
            <a:lstStyle/>
            <a:p>
              <a:endParaRPr lang="es-BO"/>
            </a:p>
          </p:txBody>
        </p:sp>
        <p:sp>
          <p:nvSpPr>
            <p:cNvPr id="18" name="Text 13">
              <a:extLst>
                <a:ext uri="{FF2B5EF4-FFF2-40B4-BE49-F238E27FC236}">
                  <a16:creationId xmlns:a16="http://schemas.microsoft.com/office/drawing/2014/main" id="{C93C466F-6A81-4F1E-8110-B4DA98114C6F}"/>
                </a:ext>
              </a:extLst>
            </p:cNvPr>
            <p:cNvSpPr/>
            <p:nvPr/>
          </p:nvSpPr>
          <p:spPr>
            <a:xfrm>
              <a:off x="322975" y="4137297"/>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Ejecución</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100 %</a:t>
              </a:r>
              <a:endParaRPr lang="en-US" sz="800" dirty="0">
                <a:latin typeface="Century Gothic" panose="020B0502020202020204" pitchFamily="34" charset="0"/>
              </a:endParaRPr>
            </a:p>
          </p:txBody>
        </p:sp>
        <p:sp>
          <p:nvSpPr>
            <p:cNvPr id="19" name="Shape 14">
              <a:extLst>
                <a:ext uri="{FF2B5EF4-FFF2-40B4-BE49-F238E27FC236}">
                  <a16:creationId xmlns:a16="http://schemas.microsoft.com/office/drawing/2014/main" id="{3ACA210B-2BDD-435C-BCA9-7EE5B656C3D1}"/>
                </a:ext>
              </a:extLst>
            </p:cNvPr>
            <p:cNvSpPr/>
            <p:nvPr/>
          </p:nvSpPr>
          <p:spPr>
            <a:xfrm>
              <a:off x="2791855" y="4137297"/>
              <a:ext cx="731520" cy="731520"/>
            </a:xfrm>
            <a:prstGeom prst="ellipse">
              <a:avLst/>
            </a:prstGeom>
            <a:solidFill>
              <a:srgbClr val="0070C0"/>
            </a:solidFill>
            <a:ln w="12700">
              <a:solidFill>
                <a:srgbClr val="B5D4F4"/>
              </a:solidFill>
              <a:prstDash val="solid"/>
            </a:ln>
          </p:spPr>
          <p:txBody>
            <a:bodyPr/>
            <a:lstStyle/>
            <a:p>
              <a:endParaRPr lang="es-BO"/>
            </a:p>
          </p:txBody>
        </p:sp>
        <p:sp>
          <p:nvSpPr>
            <p:cNvPr id="20" name="Text 15">
              <a:extLst>
                <a:ext uri="{FF2B5EF4-FFF2-40B4-BE49-F238E27FC236}">
                  <a16:creationId xmlns:a16="http://schemas.microsoft.com/office/drawing/2014/main" id="{DE4E252B-E034-40A1-9729-4C25FA061C4C}"/>
                </a:ext>
              </a:extLst>
            </p:cNvPr>
            <p:cNvSpPr/>
            <p:nvPr/>
          </p:nvSpPr>
          <p:spPr>
            <a:xfrm>
              <a:off x="2791855" y="4137297"/>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Fiscal.</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técnica</a:t>
              </a:r>
              <a:endParaRPr lang="en-US" sz="800" dirty="0">
                <a:latin typeface="Century Gothic" panose="020B0502020202020204" pitchFamily="34" charset="0"/>
              </a:endParaRPr>
            </a:p>
          </p:txBody>
        </p:sp>
        <p:sp>
          <p:nvSpPr>
            <p:cNvPr id="21" name="Shape 16">
              <a:extLst>
                <a:ext uri="{FF2B5EF4-FFF2-40B4-BE49-F238E27FC236}">
                  <a16:creationId xmlns:a16="http://schemas.microsoft.com/office/drawing/2014/main" id="{EF8DADC1-E4D6-444C-A187-67737AEA8A2A}"/>
                </a:ext>
              </a:extLst>
            </p:cNvPr>
            <p:cNvSpPr/>
            <p:nvPr/>
          </p:nvSpPr>
          <p:spPr>
            <a:xfrm>
              <a:off x="1511695" y="5234577"/>
              <a:ext cx="731520" cy="731520"/>
            </a:xfrm>
            <a:prstGeom prst="ellipse">
              <a:avLst/>
            </a:prstGeom>
            <a:solidFill>
              <a:srgbClr val="0070C0"/>
            </a:solidFill>
            <a:ln w="12700">
              <a:solidFill>
                <a:srgbClr val="B5D4F4"/>
              </a:solidFill>
              <a:prstDash val="solid"/>
            </a:ln>
          </p:spPr>
          <p:txBody>
            <a:bodyPr/>
            <a:lstStyle/>
            <a:p>
              <a:endParaRPr lang="es-BO"/>
            </a:p>
          </p:txBody>
        </p:sp>
        <p:sp>
          <p:nvSpPr>
            <p:cNvPr id="22" name="Text 17">
              <a:extLst>
                <a:ext uri="{FF2B5EF4-FFF2-40B4-BE49-F238E27FC236}">
                  <a16:creationId xmlns:a16="http://schemas.microsoft.com/office/drawing/2014/main" id="{C6E8CF9B-B167-48A2-837D-3AD172ACC87A}"/>
                </a:ext>
              </a:extLst>
            </p:cNvPr>
            <p:cNvSpPr/>
            <p:nvPr/>
          </p:nvSpPr>
          <p:spPr>
            <a:xfrm>
              <a:off x="1511695" y="5234577"/>
              <a:ext cx="731520" cy="731520"/>
            </a:xfrm>
            <a:prstGeom prst="rect">
              <a:avLst/>
            </a:prstGeom>
            <a:noFill/>
            <a:ln/>
          </p:spPr>
          <p:txBody>
            <a:bodyPr wrap="square" rtlCol="0" anchor="ctr"/>
            <a:lstStyle/>
            <a:p>
              <a:pPr marL="0" indent="0" algn="ctr">
                <a:buNone/>
              </a:pPr>
              <a:r>
                <a:rPr lang="en-US" sz="800" b="1" dirty="0" err="1">
                  <a:solidFill>
                    <a:srgbClr val="FFFFFF"/>
                  </a:solidFill>
                  <a:latin typeface="Century Gothic" panose="020B0502020202020204" pitchFamily="34" charset="0"/>
                </a:rPr>
                <a:t>Gestionar</a:t>
              </a:r>
              <a:endParaRPr lang="en-US" sz="800" dirty="0">
                <a:latin typeface="Century Gothic" panose="020B0502020202020204" pitchFamily="34" charset="0"/>
              </a:endParaRPr>
            </a:p>
            <a:p>
              <a:pPr marL="0" indent="0" algn="ctr">
                <a:buNone/>
              </a:pPr>
              <a:r>
                <a:rPr lang="en-US" sz="800" b="1" dirty="0" err="1">
                  <a:solidFill>
                    <a:srgbClr val="FFFFFF"/>
                  </a:solidFill>
                  <a:latin typeface="Century Gothic" panose="020B0502020202020204" pitchFamily="34" charset="0"/>
                </a:rPr>
                <a:t>Financ</a:t>
              </a:r>
              <a:r>
                <a:rPr lang="en-US" sz="800" b="1" dirty="0">
                  <a:solidFill>
                    <a:srgbClr val="FFFFFF"/>
                  </a:solidFill>
                  <a:latin typeface="Century Gothic" panose="020B0502020202020204" pitchFamily="34" charset="0"/>
                </a:rPr>
                <a:t>.</a:t>
              </a:r>
              <a:endParaRPr lang="en-US" sz="800" dirty="0">
                <a:latin typeface="Century Gothic" panose="020B0502020202020204" pitchFamily="34" charset="0"/>
              </a:endParaRPr>
            </a:p>
          </p:txBody>
        </p:sp>
      </p:grpSp>
      <p:grpSp>
        <p:nvGrpSpPr>
          <p:cNvPr id="2" name="Grupo 1">
            <a:extLst>
              <a:ext uri="{FF2B5EF4-FFF2-40B4-BE49-F238E27FC236}">
                <a16:creationId xmlns:a16="http://schemas.microsoft.com/office/drawing/2014/main" id="{D97C10F3-2D77-984A-8B7D-7274EE3B27D0}"/>
              </a:ext>
            </a:extLst>
          </p:cNvPr>
          <p:cNvGrpSpPr/>
          <p:nvPr/>
        </p:nvGrpSpPr>
        <p:grpSpPr>
          <a:xfrm>
            <a:off x="4111577" y="1826919"/>
            <a:ext cx="4435264" cy="4291434"/>
            <a:chOff x="3757300" y="1703078"/>
            <a:chExt cx="4978436" cy="3752237"/>
          </a:xfrm>
        </p:grpSpPr>
        <p:sp>
          <p:nvSpPr>
            <p:cNvPr id="23" name="Shape 18">
              <a:extLst>
                <a:ext uri="{FF2B5EF4-FFF2-40B4-BE49-F238E27FC236}">
                  <a16:creationId xmlns:a16="http://schemas.microsoft.com/office/drawing/2014/main" id="{6DC78EFE-1F5D-419D-B7A7-156B1A0D5003}"/>
                </a:ext>
              </a:extLst>
            </p:cNvPr>
            <p:cNvSpPr/>
            <p:nvPr/>
          </p:nvSpPr>
          <p:spPr>
            <a:xfrm>
              <a:off x="3804990" y="2870510"/>
              <a:ext cx="4930746" cy="2584805"/>
            </a:xfrm>
            <a:prstGeom prst="rect">
              <a:avLst/>
            </a:prstGeom>
            <a:solidFill>
              <a:srgbClr val="E6F1FB"/>
            </a:solidFill>
            <a:ln w="6350">
              <a:solidFill>
                <a:srgbClr val="B5D4F4"/>
              </a:solidFill>
              <a:prstDash val="solid"/>
            </a:ln>
          </p:spPr>
          <p:txBody>
            <a:bodyPr/>
            <a:lstStyle/>
            <a:p>
              <a:endParaRPr lang="es-BO"/>
            </a:p>
          </p:txBody>
        </p:sp>
        <p:sp>
          <p:nvSpPr>
            <p:cNvPr id="24" name="Shape 19">
              <a:extLst>
                <a:ext uri="{FF2B5EF4-FFF2-40B4-BE49-F238E27FC236}">
                  <a16:creationId xmlns:a16="http://schemas.microsoft.com/office/drawing/2014/main" id="{4264E1D3-BC8A-43F6-BF9E-81932EEB49B8}"/>
                </a:ext>
              </a:extLst>
            </p:cNvPr>
            <p:cNvSpPr/>
            <p:nvPr/>
          </p:nvSpPr>
          <p:spPr>
            <a:xfrm>
              <a:off x="3804990" y="1703078"/>
              <a:ext cx="4930746" cy="384048"/>
            </a:xfrm>
            <a:prstGeom prst="rect">
              <a:avLst/>
            </a:prstGeom>
            <a:solidFill>
              <a:srgbClr val="0C447C"/>
            </a:solidFill>
            <a:ln w="12700">
              <a:solidFill>
                <a:srgbClr val="0C447C"/>
              </a:solidFill>
              <a:prstDash val="solid"/>
            </a:ln>
          </p:spPr>
          <p:txBody>
            <a:bodyPr/>
            <a:lstStyle/>
            <a:p>
              <a:endParaRPr lang="es-BO"/>
            </a:p>
          </p:txBody>
        </p:sp>
        <p:sp>
          <p:nvSpPr>
            <p:cNvPr id="25" name="Text 20">
              <a:extLst>
                <a:ext uri="{FF2B5EF4-FFF2-40B4-BE49-F238E27FC236}">
                  <a16:creationId xmlns:a16="http://schemas.microsoft.com/office/drawing/2014/main" id="{35784E85-3107-42EB-BA3D-88B65D6E5611}"/>
                </a:ext>
              </a:extLst>
            </p:cNvPr>
            <p:cNvSpPr/>
            <p:nvPr/>
          </p:nvSpPr>
          <p:spPr>
            <a:xfrm>
              <a:off x="3757300" y="1708942"/>
              <a:ext cx="4978436" cy="384048"/>
            </a:xfrm>
            <a:prstGeom prst="rect">
              <a:avLst/>
            </a:prstGeom>
            <a:noFill/>
            <a:ln/>
          </p:spPr>
          <p:txBody>
            <a:bodyPr wrap="square" rtlCol="0" anchor="ctr"/>
            <a:lstStyle/>
            <a:p>
              <a:pPr marL="0" indent="0" algn="ctr">
                <a:buNone/>
              </a:pPr>
              <a:r>
                <a:rPr lang="es-ES" sz="1100" b="1" dirty="0">
                  <a:solidFill>
                    <a:srgbClr val="FFFFFF"/>
                  </a:solidFill>
                  <a:latin typeface="Century Gothic" panose="020B0502020202020204" pitchFamily="34" charset="0"/>
                </a:rPr>
                <a:t>UNIDAD DE GESTIÓN INTEGRAL DE RESIDUOS E INNOVACIÓN </a:t>
              </a:r>
            </a:p>
          </p:txBody>
        </p:sp>
        <p:sp>
          <p:nvSpPr>
            <p:cNvPr id="26" name="Shape 21">
              <a:extLst>
                <a:ext uri="{FF2B5EF4-FFF2-40B4-BE49-F238E27FC236}">
                  <a16:creationId xmlns:a16="http://schemas.microsoft.com/office/drawing/2014/main" id="{18BFC9F4-AED0-4CFB-AB21-79A72E976D9B}"/>
                </a:ext>
              </a:extLst>
            </p:cNvPr>
            <p:cNvSpPr/>
            <p:nvPr/>
          </p:nvSpPr>
          <p:spPr>
            <a:xfrm>
              <a:off x="3878142" y="3022620"/>
              <a:ext cx="201168" cy="201168"/>
            </a:xfrm>
            <a:prstGeom prst="ellipse">
              <a:avLst/>
            </a:prstGeom>
            <a:solidFill>
              <a:srgbClr val="0C447C"/>
            </a:solidFill>
            <a:ln w="12700">
              <a:solidFill>
                <a:srgbClr val="0C447C"/>
              </a:solidFill>
              <a:prstDash val="solid"/>
            </a:ln>
          </p:spPr>
          <p:txBody>
            <a:bodyPr/>
            <a:lstStyle/>
            <a:p>
              <a:endParaRPr lang="es-BO"/>
            </a:p>
          </p:txBody>
        </p:sp>
        <p:sp>
          <p:nvSpPr>
            <p:cNvPr id="27" name="Text 22">
              <a:extLst>
                <a:ext uri="{FF2B5EF4-FFF2-40B4-BE49-F238E27FC236}">
                  <a16:creationId xmlns:a16="http://schemas.microsoft.com/office/drawing/2014/main" id="{66A9F6DC-75BD-4087-A616-59EF3B005538}"/>
                </a:ext>
              </a:extLst>
            </p:cNvPr>
            <p:cNvSpPr/>
            <p:nvPr/>
          </p:nvSpPr>
          <p:spPr>
            <a:xfrm>
              <a:off x="3878142" y="3022620"/>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1</a:t>
              </a:r>
              <a:endParaRPr lang="en-US" sz="800" dirty="0">
                <a:latin typeface="Century Gothic" panose="020B0502020202020204" pitchFamily="34" charset="0"/>
              </a:endParaRPr>
            </a:p>
          </p:txBody>
        </p:sp>
        <p:sp>
          <p:nvSpPr>
            <p:cNvPr id="28" name="Text 23">
              <a:extLst>
                <a:ext uri="{FF2B5EF4-FFF2-40B4-BE49-F238E27FC236}">
                  <a16:creationId xmlns:a16="http://schemas.microsoft.com/office/drawing/2014/main" id="{59DA4DA8-6255-4C0A-B46F-EB6A5D2BD1A8}"/>
                </a:ext>
              </a:extLst>
            </p:cNvPr>
            <p:cNvSpPr/>
            <p:nvPr/>
          </p:nvSpPr>
          <p:spPr>
            <a:xfrm>
              <a:off x="4125030" y="3022620"/>
              <a:ext cx="4466772" cy="274320"/>
            </a:xfrm>
            <a:prstGeom prst="rect">
              <a:avLst/>
            </a:prstGeom>
            <a:noFill/>
            <a:ln/>
          </p:spPr>
          <p:txBody>
            <a:bodyPr wrap="square" rtlCol="0" anchor="ctr"/>
            <a:lstStyle/>
            <a:p>
              <a:pPr marL="0" indent="0" algn="just">
                <a:buNone/>
              </a:pPr>
              <a:r>
                <a:rPr lang="es-MX" sz="900" dirty="0">
                  <a:solidFill>
                    <a:srgbClr val="1A2B3C"/>
                  </a:solidFill>
                  <a:latin typeface="Century Gothic" panose="020B0502020202020204" pitchFamily="34" charset="0"/>
                </a:rPr>
                <a:t>Seguimiento a la ejecución físico-financiero de los diferentes programas a cargo de entidades sub ejecutoras</a:t>
              </a:r>
              <a:endParaRPr lang="es-ES" sz="900" b="1" dirty="0">
                <a:solidFill>
                  <a:srgbClr val="1A2B3C"/>
                </a:solidFill>
                <a:latin typeface="Century Gothic" panose="020B0502020202020204" pitchFamily="34" charset="0"/>
              </a:endParaRPr>
            </a:p>
          </p:txBody>
        </p:sp>
        <p:sp>
          <p:nvSpPr>
            <p:cNvPr id="29" name="Shape 24">
              <a:extLst>
                <a:ext uri="{FF2B5EF4-FFF2-40B4-BE49-F238E27FC236}">
                  <a16:creationId xmlns:a16="http://schemas.microsoft.com/office/drawing/2014/main" id="{D48BC2CC-1A4E-4AE4-A201-B1571AD9AC9E}"/>
                </a:ext>
              </a:extLst>
            </p:cNvPr>
            <p:cNvSpPr/>
            <p:nvPr/>
          </p:nvSpPr>
          <p:spPr>
            <a:xfrm>
              <a:off x="3860516" y="3350766"/>
              <a:ext cx="201168" cy="201168"/>
            </a:xfrm>
            <a:prstGeom prst="ellipse">
              <a:avLst/>
            </a:prstGeom>
            <a:solidFill>
              <a:srgbClr val="0C447C"/>
            </a:solidFill>
            <a:ln w="12700">
              <a:solidFill>
                <a:srgbClr val="0C447C"/>
              </a:solidFill>
              <a:prstDash val="solid"/>
            </a:ln>
          </p:spPr>
          <p:txBody>
            <a:bodyPr/>
            <a:lstStyle/>
            <a:p>
              <a:endParaRPr lang="es-BO"/>
            </a:p>
          </p:txBody>
        </p:sp>
        <p:sp>
          <p:nvSpPr>
            <p:cNvPr id="30" name="Text 25">
              <a:extLst>
                <a:ext uri="{FF2B5EF4-FFF2-40B4-BE49-F238E27FC236}">
                  <a16:creationId xmlns:a16="http://schemas.microsoft.com/office/drawing/2014/main" id="{7872B33F-091B-4D0A-B161-A36C032AF70A}"/>
                </a:ext>
              </a:extLst>
            </p:cNvPr>
            <p:cNvSpPr/>
            <p:nvPr/>
          </p:nvSpPr>
          <p:spPr>
            <a:xfrm>
              <a:off x="3860516" y="3350766"/>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2</a:t>
              </a:r>
              <a:endParaRPr lang="en-US" sz="800" dirty="0">
                <a:latin typeface="Century Gothic" panose="020B0502020202020204" pitchFamily="34" charset="0"/>
              </a:endParaRPr>
            </a:p>
          </p:txBody>
        </p:sp>
        <p:sp>
          <p:nvSpPr>
            <p:cNvPr id="31" name="Text 26">
              <a:extLst>
                <a:ext uri="{FF2B5EF4-FFF2-40B4-BE49-F238E27FC236}">
                  <a16:creationId xmlns:a16="http://schemas.microsoft.com/office/drawing/2014/main" id="{72B92689-FD43-4CE9-8C57-3025F85C9761}"/>
                </a:ext>
              </a:extLst>
            </p:cNvPr>
            <p:cNvSpPr/>
            <p:nvPr/>
          </p:nvSpPr>
          <p:spPr>
            <a:xfrm>
              <a:off x="4125030" y="3342660"/>
              <a:ext cx="4466772" cy="274320"/>
            </a:xfrm>
            <a:prstGeom prst="rect">
              <a:avLst/>
            </a:prstGeom>
            <a:noFill/>
            <a:ln/>
          </p:spPr>
          <p:txBody>
            <a:bodyPr wrap="square" rtlCol="0" anchor="ctr"/>
            <a:lstStyle/>
            <a:p>
              <a:pPr marL="0" indent="0" algn="just">
                <a:buNone/>
              </a:pPr>
              <a:r>
                <a:rPr lang="es-MX" sz="900" dirty="0">
                  <a:solidFill>
                    <a:srgbClr val="1A2B3C"/>
                  </a:solidFill>
                  <a:latin typeface="Century Gothic" panose="020B0502020202020204" pitchFamily="34" charset="0"/>
                </a:rPr>
                <a:t>Se gestionarán ante el </a:t>
              </a:r>
              <a:r>
                <a:rPr lang="es-MX" sz="900" dirty="0" err="1">
                  <a:solidFill>
                    <a:srgbClr val="1A2B3C"/>
                  </a:solidFill>
                  <a:latin typeface="Century Gothic" panose="020B0502020202020204" pitchFamily="34" charset="0"/>
                </a:rPr>
                <a:t>VIPFE</a:t>
              </a:r>
              <a:r>
                <a:rPr lang="es-MX" sz="900" dirty="0">
                  <a:solidFill>
                    <a:srgbClr val="1A2B3C"/>
                  </a:solidFill>
                  <a:latin typeface="Century Gothic" panose="020B0502020202020204" pitchFamily="34" charset="0"/>
                </a:rPr>
                <a:t> programas para el financiamiento correspondiente</a:t>
              </a:r>
              <a:endParaRPr lang="en-US" sz="900" dirty="0">
                <a:latin typeface="Century Gothic" panose="020B0502020202020204" pitchFamily="34" charset="0"/>
              </a:endParaRPr>
            </a:p>
          </p:txBody>
        </p:sp>
        <p:sp>
          <p:nvSpPr>
            <p:cNvPr id="32" name="Shape 27">
              <a:extLst>
                <a:ext uri="{FF2B5EF4-FFF2-40B4-BE49-F238E27FC236}">
                  <a16:creationId xmlns:a16="http://schemas.microsoft.com/office/drawing/2014/main" id="{FAC45EAA-29E3-43A8-8F67-C0FF98EF783F}"/>
                </a:ext>
              </a:extLst>
            </p:cNvPr>
            <p:cNvSpPr/>
            <p:nvPr/>
          </p:nvSpPr>
          <p:spPr>
            <a:xfrm>
              <a:off x="3860516" y="3724146"/>
              <a:ext cx="201168" cy="201168"/>
            </a:xfrm>
            <a:prstGeom prst="ellipse">
              <a:avLst/>
            </a:prstGeom>
            <a:solidFill>
              <a:srgbClr val="0C447C"/>
            </a:solidFill>
            <a:ln w="12700">
              <a:solidFill>
                <a:srgbClr val="0C447C"/>
              </a:solidFill>
              <a:prstDash val="solid"/>
            </a:ln>
          </p:spPr>
          <p:txBody>
            <a:bodyPr/>
            <a:lstStyle/>
            <a:p>
              <a:endParaRPr lang="es-BO"/>
            </a:p>
          </p:txBody>
        </p:sp>
        <p:sp>
          <p:nvSpPr>
            <p:cNvPr id="33" name="Text 28">
              <a:extLst>
                <a:ext uri="{FF2B5EF4-FFF2-40B4-BE49-F238E27FC236}">
                  <a16:creationId xmlns:a16="http://schemas.microsoft.com/office/drawing/2014/main" id="{B60775FA-2581-467A-9813-B3FBDF4326A5}"/>
                </a:ext>
              </a:extLst>
            </p:cNvPr>
            <p:cNvSpPr/>
            <p:nvPr/>
          </p:nvSpPr>
          <p:spPr>
            <a:xfrm>
              <a:off x="3860516" y="3724146"/>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3</a:t>
              </a:r>
              <a:endParaRPr lang="en-US" sz="800" dirty="0">
                <a:latin typeface="Century Gothic" panose="020B0502020202020204" pitchFamily="34" charset="0"/>
              </a:endParaRPr>
            </a:p>
          </p:txBody>
        </p:sp>
        <p:sp>
          <p:nvSpPr>
            <p:cNvPr id="34" name="Text 29">
              <a:extLst>
                <a:ext uri="{FF2B5EF4-FFF2-40B4-BE49-F238E27FC236}">
                  <a16:creationId xmlns:a16="http://schemas.microsoft.com/office/drawing/2014/main" id="{64B23080-0149-4753-9AAD-1B211CDB1618}"/>
                </a:ext>
              </a:extLst>
            </p:cNvPr>
            <p:cNvSpPr/>
            <p:nvPr/>
          </p:nvSpPr>
          <p:spPr>
            <a:xfrm>
              <a:off x="4125030" y="3625629"/>
              <a:ext cx="4466772" cy="356616"/>
            </a:xfrm>
            <a:prstGeom prst="rect">
              <a:avLst/>
            </a:prstGeom>
            <a:noFill/>
            <a:ln/>
          </p:spPr>
          <p:txBody>
            <a:bodyPr wrap="square" rtlCol="0" anchor="ctr"/>
            <a:lstStyle/>
            <a:p>
              <a:pPr algn="just"/>
              <a:r>
                <a:rPr lang="es-MX" sz="900" dirty="0">
                  <a:effectLst/>
                  <a:latin typeface="Century Gothic" panose="020B0502020202020204" pitchFamily="34" charset="0"/>
                </a:rPr>
                <a:t>Elaboración de carteras de proyecto con base a </a:t>
              </a:r>
              <a:r>
                <a:rPr lang="es-MX" sz="900" dirty="0" err="1">
                  <a:effectLst/>
                  <a:latin typeface="Century Gothic" panose="020B0502020202020204" pitchFamily="34" charset="0"/>
                </a:rPr>
                <a:t>ITCP’s</a:t>
              </a:r>
              <a:r>
                <a:rPr lang="es-MX" sz="900" dirty="0">
                  <a:effectLst/>
                  <a:latin typeface="Century Gothic" panose="020B0502020202020204" pitchFamily="34" charset="0"/>
                </a:rPr>
                <a:t> y </a:t>
              </a:r>
              <a:r>
                <a:rPr lang="es-MX" sz="900" dirty="0" err="1">
                  <a:effectLst/>
                  <a:latin typeface="Century Gothic" panose="020B0502020202020204" pitchFamily="34" charset="0"/>
                </a:rPr>
                <a:t>EDTP’s</a:t>
              </a:r>
              <a:r>
                <a:rPr lang="es-MX" sz="900" dirty="0">
                  <a:effectLst/>
                  <a:latin typeface="Century Gothic" panose="020B0502020202020204" pitchFamily="34" charset="0"/>
                </a:rPr>
                <a:t> para los diferentes programas</a:t>
              </a:r>
            </a:p>
          </p:txBody>
        </p:sp>
        <p:sp>
          <p:nvSpPr>
            <p:cNvPr id="35" name="Shape 30">
              <a:extLst>
                <a:ext uri="{FF2B5EF4-FFF2-40B4-BE49-F238E27FC236}">
                  <a16:creationId xmlns:a16="http://schemas.microsoft.com/office/drawing/2014/main" id="{DD071CD8-4AC4-4515-98D5-51471CEA27B6}"/>
                </a:ext>
              </a:extLst>
            </p:cNvPr>
            <p:cNvSpPr/>
            <p:nvPr/>
          </p:nvSpPr>
          <p:spPr>
            <a:xfrm>
              <a:off x="3860516" y="4044186"/>
              <a:ext cx="201168" cy="201168"/>
            </a:xfrm>
            <a:prstGeom prst="ellipse">
              <a:avLst/>
            </a:prstGeom>
            <a:solidFill>
              <a:srgbClr val="0C447C"/>
            </a:solidFill>
            <a:ln w="12700">
              <a:solidFill>
                <a:srgbClr val="0C447C"/>
              </a:solidFill>
              <a:prstDash val="solid"/>
            </a:ln>
          </p:spPr>
          <p:txBody>
            <a:bodyPr/>
            <a:lstStyle/>
            <a:p>
              <a:endParaRPr lang="es-BO"/>
            </a:p>
          </p:txBody>
        </p:sp>
        <p:sp>
          <p:nvSpPr>
            <p:cNvPr id="36" name="Text 31">
              <a:extLst>
                <a:ext uri="{FF2B5EF4-FFF2-40B4-BE49-F238E27FC236}">
                  <a16:creationId xmlns:a16="http://schemas.microsoft.com/office/drawing/2014/main" id="{B152AA0E-2D23-4346-85A6-AB8251F24A89}"/>
                </a:ext>
              </a:extLst>
            </p:cNvPr>
            <p:cNvSpPr/>
            <p:nvPr/>
          </p:nvSpPr>
          <p:spPr>
            <a:xfrm>
              <a:off x="3860516" y="4044186"/>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4</a:t>
              </a:r>
              <a:endParaRPr lang="en-US" sz="800" dirty="0">
                <a:latin typeface="Century Gothic" panose="020B0502020202020204" pitchFamily="34" charset="0"/>
              </a:endParaRPr>
            </a:p>
          </p:txBody>
        </p:sp>
        <p:sp>
          <p:nvSpPr>
            <p:cNvPr id="37" name="Text 32">
              <a:extLst>
                <a:ext uri="{FF2B5EF4-FFF2-40B4-BE49-F238E27FC236}">
                  <a16:creationId xmlns:a16="http://schemas.microsoft.com/office/drawing/2014/main" id="{69D8ACFB-A590-4772-AC45-1FC78D676D42}"/>
                </a:ext>
              </a:extLst>
            </p:cNvPr>
            <p:cNvSpPr/>
            <p:nvPr/>
          </p:nvSpPr>
          <p:spPr>
            <a:xfrm>
              <a:off x="4125030" y="3982740"/>
              <a:ext cx="4466772" cy="274320"/>
            </a:xfrm>
            <a:prstGeom prst="rect">
              <a:avLst/>
            </a:prstGeom>
            <a:noFill/>
            <a:ln/>
          </p:spPr>
          <p:txBody>
            <a:bodyPr wrap="square" rtlCol="0" anchor="ctr"/>
            <a:lstStyle/>
            <a:p>
              <a:pPr algn="just"/>
              <a:r>
                <a:rPr lang="es-MX" sz="900" dirty="0">
                  <a:effectLst/>
                  <a:latin typeface="Century Gothic" panose="020B0502020202020204" pitchFamily="34" charset="0"/>
                </a:rPr>
                <a:t>Se efectuará el monitoreo y seguimiento a los Gobiernos Municipales en el cierre técnico de los botaderos.</a:t>
              </a:r>
            </a:p>
          </p:txBody>
        </p:sp>
        <p:sp>
          <p:nvSpPr>
            <p:cNvPr id="38" name="Shape 33">
              <a:extLst>
                <a:ext uri="{FF2B5EF4-FFF2-40B4-BE49-F238E27FC236}">
                  <a16:creationId xmlns:a16="http://schemas.microsoft.com/office/drawing/2014/main" id="{3F766960-95C6-4C22-A5B2-4ACE00BEED0A}"/>
                </a:ext>
              </a:extLst>
            </p:cNvPr>
            <p:cNvSpPr/>
            <p:nvPr/>
          </p:nvSpPr>
          <p:spPr>
            <a:xfrm>
              <a:off x="3860516" y="4364226"/>
              <a:ext cx="201168" cy="201168"/>
            </a:xfrm>
            <a:prstGeom prst="ellipse">
              <a:avLst/>
            </a:prstGeom>
            <a:solidFill>
              <a:srgbClr val="0C447C"/>
            </a:solidFill>
            <a:ln w="12700">
              <a:solidFill>
                <a:srgbClr val="0C447C"/>
              </a:solidFill>
              <a:prstDash val="solid"/>
            </a:ln>
          </p:spPr>
          <p:txBody>
            <a:bodyPr/>
            <a:lstStyle/>
            <a:p>
              <a:endParaRPr lang="es-BO"/>
            </a:p>
          </p:txBody>
        </p:sp>
        <p:sp>
          <p:nvSpPr>
            <p:cNvPr id="39" name="Text 34">
              <a:extLst>
                <a:ext uri="{FF2B5EF4-FFF2-40B4-BE49-F238E27FC236}">
                  <a16:creationId xmlns:a16="http://schemas.microsoft.com/office/drawing/2014/main" id="{DE038255-B149-4344-B85C-44B21EBA60A9}"/>
                </a:ext>
              </a:extLst>
            </p:cNvPr>
            <p:cNvSpPr/>
            <p:nvPr/>
          </p:nvSpPr>
          <p:spPr>
            <a:xfrm>
              <a:off x="3860516" y="4364226"/>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5</a:t>
              </a:r>
              <a:endParaRPr lang="en-US" sz="800" dirty="0">
                <a:latin typeface="Century Gothic" panose="020B0502020202020204" pitchFamily="34" charset="0"/>
              </a:endParaRPr>
            </a:p>
          </p:txBody>
        </p:sp>
        <p:sp>
          <p:nvSpPr>
            <p:cNvPr id="40" name="Text 35">
              <a:extLst>
                <a:ext uri="{FF2B5EF4-FFF2-40B4-BE49-F238E27FC236}">
                  <a16:creationId xmlns:a16="http://schemas.microsoft.com/office/drawing/2014/main" id="{EBD7FBAF-4ADB-41B9-B519-FF4D0F4F2387}"/>
                </a:ext>
              </a:extLst>
            </p:cNvPr>
            <p:cNvSpPr/>
            <p:nvPr/>
          </p:nvSpPr>
          <p:spPr>
            <a:xfrm>
              <a:off x="4125030" y="4302780"/>
              <a:ext cx="4466772" cy="274320"/>
            </a:xfrm>
            <a:prstGeom prst="rect">
              <a:avLst/>
            </a:prstGeom>
            <a:noFill/>
            <a:ln/>
          </p:spPr>
          <p:txBody>
            <a:bodyPr wrap="square" rtlCol="0" anchor="ctr"/>
            <a:lstStyle/>
            <a:p>
              <a:pPr marL="0" indent="0" algn="just">
                <a:buNone/>
              </a:pPr>
              <a:r>
                <a:rPr lang="es-MX" sz="900" dirty="0">
                  <a:effectLst/>
                  <a:latin typeface="Century Gothic" panose="020B0502020202020204" pitchFamily="34" charset="0"/>
                </a:rPr>
                <a:t>Se realizarán talleres de capacitación, referentes a la Gestión Integral de Residuos en todos sus componentes.</a:t>
              </a:r>
            </a:p>
          </p:txBody>
        </p:sp>
        <p:sp>
          <p:nvSpPr>
            <p:cNvPr id="8" name="Shape 33">
              <a:extLst>
                <a:ext uri="{FF2B5EF4-FFF2-40B4-BE49-F238E27FC236}">
                  <a16:creationId xmlns:a16="http://schemas.microsoft.com/office/drawing/2014/main" id="{790B2D32-CD7B-E6FE-012B-6ACF714AEECC}"/>
                </a:ext>
              </a:extLst>
            </p:cNvPr>
            <p:cNvSpPr/>
            <p:nvPr/>
          </p:nvSpPr>
          <p:spPr>
            <a:xfrm>
              <a:off x="3844027" y="4703909"/>
              <a:ext cx="217657" cy="201168"/>
            </a:xfrm>
            <a:prstGeom prst="ellipse">
              <a:avLst/>
            </a:prstGeom>
            <a:solidFill>
              <a:srgbClr val="0C447C"/>
            </a:solidFill>
            <a:ln w="12700">
              <a:solidFill>
                <a:srgbClr val="0C447C"/>
              </a:solidFill>
              <a:prstDash val="solid"/>
            </a:ln>
          </p:spPr>
          <p:txBody>
            <a:bodyPr anchor="ctr"/>
            <a:lstStyle/>
            <a:p>
              <a:pPr algn="ctr"/>
              <a:r>
                <a:rPr lang="es-MX" sz="800" dirty="0">
                  <a:solidFill>
                    <a:schemeClr val="bg1"/>
                  </a:solidFill>
                  <a:latin typeface="Century Gothic" panose="020B0502020202020204" pitchFamily="34" charset="0"/>
                </a:rPr>
                <a:t>6</a:t>
              </a:r>
              <a:endParaRPr lang="es-BO" sz="800" dirty="0">
                <a:solidFill>
                  <a:schemeClr val="bg1"/>
                </a:solidFill>
                <a:latin typeface="Century Gothic" panose="020B0502020202020204" pitchFamily="34" charset="0"/>
              </a:endParaRPr>
            </a:p>
          </p:txBody>
        </p:sp>
        <p:sp>
          <p:nvSpPr>
            <p:cNvPr id="60" name="Text 35">
              <a:extLst>
                <a:ext uri="{FF2B5EF4-FFF2-40B4-BE49-F238E27FC236}">
                  <a16:creationId xmlns:a16="http://schemas.microsoft.com/office/drawing/2014/main" id="{222A3AE8-DFE0-F9D4-C919-57C4A2867F62}"/>
                </a:ext>
              </a:extLst>
            </p:cNvPr>
            <p:cNvSpPr/>
            <p:nvPr/>
          </p:nvSpPr>
          <p:spPr>
            <a:xfrm>
              <a:off x="4125030" y="4634506"/>
              <a:ext cx="4466772" cy="648773"/>
            </a:xfrm>
            <a:prstGeom prst="rect">
              <a:avLst/>
            </a:prstGeom>
            <a:noFill/>
            <a:ln/>
          </p:spPr>
          <p:txBody>
            <a:bodyPr wrap="square" rtlCol="0" anchor="ctr"/>
            <a:lstStyle/>
            <a:p>
              <a:pPr marL="0" indent="0" algn="just">
                <a:buNone/>
              </a:pPr>
              <a:r>
                <a:rPr lang="es-MX" sz="900" dirty="0">
                  <a:effectLst/>
                  <a:latin typeface="Century Gothic" panose="020B0502020202020204" pitchFamily="34" charset="0"/>
                </a:rPr>
                <a:t>Seguimiento en el desarrollo de la plataforma </a:t>
              </a:r>
              <a:r>
                <a:rPr lang="es-MX" sz="900" dirty="0" err="1">
                  <a:effectLst/>
                  <a:latin typeface="Century Gothic" panose="020B0502020202020204" pitchFamily="34" charset="0"/>
                </a:rPr>
                <a:t>SIGIR</a:t>
              </a:r>
              <a:r>
                <a:rPr lang="es-MX" sz="900" dirty="0">
                  <a:effectLst/>
                  <a:latin typeface="Century Gothic" panose="020B0502020202020204" pitchFamily="34" charset="0"/>
                </a:rPr>
                <a:t> 2.0. para la generación de informes modulares e interoperables con capacidad de registro en línea y fuera de línea, que aporten información para un modelo de gestión de residuos sostenible y con perspectiva de género.</a:t>
              </a:r>
            </a:p>
          </p:txBody>
        </p:sp>
        <p:sp>
          <p:nvSpPr>
            <p:cNvPr id="62" name="Shape 19">
              <a:extLst>
                <a:ext uri="{FF2B5EF4-FFF2-40B4-BE49-F238E27FC236}">
                  <a16:creationId xmlns:a16="http://schemas.microsoft.com/office/drawing/2014/main" id="{1FDE23E8-5408-2CDF-EE70-563BEBC721FD}"/>
                </a:ext>
              </a:extLst>
            </p:cNvPr>
            <p:cNvSpPr/>
            <p:nvPr/>
          </p:nvSpPr>
          <p:spPr>
            <a:xfrm>
              <a:off x="3804990" y="2118167"/>
              <a:ext cx="4930746" cy="740877"/>
            </a:xfrm>
            <a:prstGeom prst="rect">
              <a:avLst/>
            </a:prstGeom>
            <a:solidFill>
              <a:schemeClr val="accent5">
                <a:lumMod val="40000"/>
                <a:lumOff val="60000"/>
              </a:schemeClr>
            </a:solidFill>
            <a:ln w="12700">
              <a:solidFill>
                <a:srgbClr val="0C447C"/>
              </a:solidFill>
              <a:prstDash val="solid"/>
            </a:ln>
          </p:spPr>
          <p:txBody>
            <a:bodyPr/>
            <a:lstStyle/>
            <a:p>
              <a:pPr algn="just">
                <a:buNone/>
              </a:pPr>
              <a:r>
                <a:rPr lang="es-MX" sz="1000" kern="1200" dirty="0">
                  <a:effectLst/>
                  <a:latin typeface="Century Gothic" panose="020B0502020202020204" pitchFamily="34" charset="0"/>
                </a:rPr>
                <a:t>Gestionar financiamiento, elaborar normativa, coordinar interinstitucionalmente, brindar asistencia técnica, administrar el sistema de información y supervisar proyectos de inversión en gestión integral de residuos </a:t>
              </a:r>
              <a:endParaRPr lang="es-BO" sz="1000" kern="1200" dirty="0">
                <a:effectLst/>
                <a:latin typeface="Century Gothic" panose="020B0502020202020204" pitchFamily="34" charset="0"/>
              </a:endParaRPr>
            </a:p>
          </p:txBody>
        </p:sp>
      </p:grpSp>
      <p:sp>
        <p:nvSpPr>
          <p:cNvPr id="44" name="CuadroTexto 43">
            <a:extLst>
              <a:ext uri="{FF2B5EF4-FFF2-40B4-BE49-F238E27FC236}">
                <a16:creationId xmlns:a16="http://schemas.microsoft.com/office/drawing/2014/main" id="{CF7CD24F-229F-4B10-BFAB-831DB44A1955}"/>
              </a:ext>
            </a:extLst>
          </p:cNvPr>
          <p:cNvSpPr txBox="1"/>
          <p:nvPr/>
        </p:nvSpPr>
        <p:spPr>
          <a:xfrm>
            <a:off x="1133669" y="1198372"/>
            <a:ext cx="6876661" cy="400110"/>
          </a:xfrm>
          <a:prstGeom prst="rect">
            <a:avLst/>
          </a:prstGeom>
          <a:noFill/>
          <a:ln>
            <a:noFill/>
          </a:ln>
          <a:effectLst>
            <a:outerShdw algn="ctr" rotWithShape="0">
              <a:srgbClr val="000000">
                <a:alpha val="0"/>
              </a:srgbClr>
            </a:outerShdw>
          </a:effectLst>
        </p:spPr>
        <p:txBody>
          <a:bodyPr wrap="square">
            <a:spAutoFit/>
          </a:bodyPr>
          <a:lstStyle/>
          <a:p>
            <a:pPr algn="ctr">
              <a:lnSpc>
                <a:spcPct val="100000"/>
              </a:lnSpc>
            </a:pPr>
            <a:r>
              <a:rPr lang="es-ES" sz="2000" b="1" dirty="0">
                <a:effectLst>
                  <a:outerShdw blurRad="38100" dist="38100" dir="2700000" algn="tl">
                    <a:srgbClr val="000000">
                      <a:alpha val="43137"/>
                    </a:srgbClr>
                  </a:outerShdw>
                </a:effectLst>
              </a:rPr>
              <a:t>PROGRAMACIÓN DE OPERACIONES SEGÚN EL POA 2026</a:t>
            </a:r>
          </a:p>
        </p:txBody>
      </p:sp>
    </p:spTree>
    <p:extLst>
      <p:ext uri="{BB962C8B-B14F-4D97-AF65-F5344CB8AC3E}">
        <p14:creationId xmlns:p14="http://schemas.microsoft.com/office/powerpoint/2010/main" val="29487558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0" y="1059478"/>
            <a:ext cx="9144000" cy="338554"/>
          </a:xfrm>
          <a:prstGeom prst="rect">
            <a:avLst/>
          </a:prstGeom>
          <a:solidFill>
            <a:schemeClr val="bg1">
              <a:alpha val="60000"/>
            </a:schemeClr>
          </a:solidFill>
        </p:spPr>
        <p:txBody>
          <a:bodyPr wrap="square">
            <a:spAutoFit/>
          </a:bodyPr>
          <a:lstStyle/>
          <a:p>
            <a:pPr algn="ctr"/>
            <a:r>
              <a:rPr lang="es-ES" sz="1600" b="1" dirty="0">
                <a:latin typeface="Century Gothic" panose="020B0502020202020204" pitchFamily="34" charset="0"/>
                <a:cs typeface="Arial" charset="0"/>
              </a:rPr>
              <a:t>PROGRAMAS VIGENTES - MARZO 202</a:t>
            </a:r>
            <a:r>
              <a:rPr lang="es-ES" sz="1600" b="1" dirty="0">
                <a:solidFill>
                  <a:schemeClr val="bg1"/>
                </a:solidFill>
                <a:latin typeface="Century Gothic" panose="020B0502020202020204" pitchFamily="34" charset="0"/>
                <a:cs typeface="Arial" charset="0"/>
              </a:rPr>
              <a:t>6</a:t>
            </a:r>
          </a:p>
        </p:txBody>
      </p:sp>
      <p:graphicFrame>
        <p:nvGraphicFramePr>
          <p:cNvPr id="2" name="Diagrama 1">
            <a:extLst>
              <a:ext uri="{FF2B5EF4-FFF2-40B4-BE49-F238E27FC236}">
                <a16:creationId xmlns:a16="http://schemas.microsoft.com/office/drawing/2014/main" id="{BBE94F33-7F73-49C8-8BC4-5C37B3F0A830}"/>
              </a:ext>
            </a:extLst>
          </p:cNvPr>
          <p:cNvGraphicFramePr/>
          <p:nvPr>
            <p:extLst>
              <p:ext uri="{D42A27DB-BD31-4B8C-83A1-F6EECF244321}">
                <p14:modId xmlns:p14="http://schemas.microsoft.com/office/powerpoint/2010/main" val="2191492003"/>
              </p:ext>
            </p:extLst>
          </p:nvPr>
        </p:nvGraphicFramePr>
        <p:xfrm>
          <a:off x="-186267" y="1398032"/>
          <a:ext cx="9042400" cy="5383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405738E8-6D54-457A-A42A-20D64080FE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53915" y="1398032"/>
            <a:ext cx="747868" cy="443760"/>
          </a:xfrm>
          <a:prstGeom prst="rect">
            <a:avLst/>
          </a:prstGeom>
        </p:spPr>
      </p:pic>
      <p:pic>
        <p:nvPicPr>
          <p:cNvPr id="6" name="Imagen 5">
            <a:extLst>
              <a:ext uri="{FF2B5EF4-FFF2-40B4-BE49-F238E27FC236}">
                <a16:creationId xmlns:a16="http://schemas.microsoft.com/office/drawing/2014/main" id="{1EB418EB-667A-4D91-9AF2-2EDF383414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43971" y="1398032"/>
            <a:ext cx="729096" cy="468000"/>
          </a:xfrm>
          <a:prstGeom prst="rect">
            <a:avLst/>
          </a:prstGeom>
        </p:spPr>
      </p:pic>
      <p:pic>
        <p:nvPicPr>
          <p:cNvPr id="13" name="Imagen 12">
            <a:extLst>
              <a:ext uri="{FF2B5EF4-FFF2-40B4-BE49-F238E27FC236}">
                <a16:creationId xmlns:a16="http://schemas.microsoft.com/office/drawing/2014/main" id="{24CBD953-9C1E-4003-8615-FD17C1012B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03077" y="1398032"/>
            <a:ext cx="831658" cy="395325"/>
          </a:xfrm>
          <a:prstGeom prst="rect">
            <a:avLst/>
          </a:prstGeom>
        </p:spPr>
      </p:pic>
      <p:sp>
        <p:nvSpPr>
          <p:cNvPr id="14" name="CuadroTexto 13">
            <a:extLst>
              <a:ext uri="{FF2B5EF4-FFF2-40B4-BE49-F238E27FC236}">
                <a16:creationId xmlns:a16="http://schemas.microsoft.com/office/drawing/2014/main" id="{42ECD416-7574-48D6-BE03-1522B0DE22BB}"/>
              </a:ext>
            </a:extLst>
          </p:cNvPr>
          <p:cNvSpPr txBox="1"/>
          <p:nvPr/>
        </p:nvSpPr>
        <p:spPr>
          <a:xfrm>
            <a:off x="708026" y="5932364"/>
            <a:ext cx="1969559" cy="784830"/>
          </a:xfrm>
          <a:prstGeom prst="rect">
            <a:avLst/>
          </a:prstGeom>
          <a:solidFill>
            <a:schemeClr val="accent5">
              <a:lumMod val="50000"/>
            </a:schemeClr>
          </a:solidFill>
        </p:spPr>
        <p:txBody>
          <a:bodyPr wrap="square" rtlCol="0">
            <a:spAutoFit/>
          </a:bodyPr>
          <a:lstStyle/>
          <a:p>
            <a:pPr algn="ctr"/>
            <a:r>
              <a:rPr lang="es-ES" sz="1500" b="1" dirty="0">
                <a:solidFill>
                  <a:schemeClr val="bg1"/>
                </a:solidFill>
                <a:latin typeface="Century Gothic" panose="020B0502020202020204" pitchFamily="34" charset="0"/>
              </a:rPr>
              <a:t>PROGRAMA ENCAMINADO DESDE 11/2025</a:t>
            </a:r>
            <a:endParaRPr lang="es-BO" sz="1500" b="1" dirty="0">
              <a:solidFill>
                <a:schemeClr val="bg1"/>
              </a:solidFill>
              <a:latin typeface="Century Gothic" panose="020B0502020202020204" pitchFamily="34" charset="0"/>
            </a:endParaRPr>
          </a:p>
        </p:txBody>
      </p:sp>
      <p:sp>
        <p:nvSpPr>
          <p:cNvPr id="19" name="CuadroTexto 18">
            <a:extLst>
              <a:ext uri="{FF2B5EF4-FFF2-40B4-BE49-F238E27FC236}">
                <a16:creationId xmlns:a16="http://schemas.microsoft.com/office/drawing/2014/main" id="{F0C13993-A18B-4C6F-BDD9-94CE0AF1DCE1}"/>
              </a:ext>
            </a:extLst>
          </p:cNvPr>
          <p:cNvSpPr txBox="1"/>
          <p:nvPr/>
        </p:nvSpPr>
        <p:spPr>
          <a:xfrm>
            <a:off x="6802684" y="5589676"/>
            <a:ext cx="1969559" cy="830997"/>
          </a:xfrm>
          <a:prstGeom prst="rect">
            <a:avLst/>
          </a:prstGeom>
          <a:solidFill>
            <a:schemeClr val="accent5">
              <a:lumMod val="50000"/>
            </a:schemeClr>
          </a:solidFill>
        </p:spPr>
        <p:txBody>
          <a:bodyPr wrap="square" rtlCol="0">
            <a:spAutoFit/>
          </a:bodyPr>
          <a:lstStyle/>
          <a:p>
            <a:pPr lvl="0" algn="ctr">
              <a:buNone/>
            </a:pPr>
            <a:r>
              <a:rPr lang="es-ES" sz="1200" b="1" dirty="0">
                <a:solidFill>
                  <a:schemeClr val="bg1"/>
                </a:solidFill>
                <a:latin typeface="Century Gothic" panose="020B0502020202020204" pitchFamily="34" charset="0"/>
              </a:rPr>
              <a:t>RECURSOS DISPONIBLES</a:t>
            </a:r>
            <a:endParaRPr lang="es-BO" sz="1200" b="1" dirty="0">
              <a:solidFill>
                <a:schemeClr val="bg1"/>
              </a:solidFill>
              <a:latin typeface="Century Gothic" panose="020B0502020202020204" pitchFamily="34" charset="0"/>
            </a:endParaRPr>
          </a:p>
          <a:p>
            <a:pPr lvl="0" algn="ctr">
              <a:buNone/>
            </a:pPr>
            <a:r>
              <a:rPr lang="es-ES" sz="1200" b="1" dirty="0">
                <a:solidFill>
                  <a:schemeClr val="bg1"/>
                </a:solidFill>
                <a:latin typeface="Century Gothic" panose="020B0502020202020204" pitchFamily="34" charset="0"/>
              </a:rPr>
              <a:t>CARTERA ABIERTA PARA PRESENTAR PROYECTOS: MENORES A 60HA</a:t>
            </a:r>
            <a:endParaRPr lang="es-BO" sz="1200" b="1" dirty="0">
              <a:solidFill>
                <a:schemeClr val="bg1"/>
              </a:solidFill>
              <a:latin typeface="Century Gothic" panose="020B0502020202020204" pitchFamily="34" charset="0"/>
            </a:endParaRPr>
          </a:p>
        </p:txBody>
      </p:sp>
      <p:pic>
        <p:nvPicPr>
          <p:cNvPr id="9" name="Imagen 8">
            <a:extLst>
              <a:ext uri="{FF2B5EF4-FFF2-40B4-BE49-F238E27FC236}">
                <a16:creationId xmlns:a16="http://schemas.microsoft.com/office/drawing/2014/main" id="{56100873-82A0-419E-8691-C688A0921569}"/>
              </a:ext>
            </a:extLst>
          </p:cNvPr>
          <p:cNvPicPr>
            <a:picLocks noChangeAspect="1"/>
          </p:cNvPicPr>
          <p:nvPr/>
        </p:nvPicPr>
        <p:blipFill>
          <a:blip r:embed="rId10"/>
          <a:stretch>
            <a:fillRect/>
          </a:stretch>
        </p:blipFill>
        <p:spPr>
          <a:xfrm>
            <a:off x="261188" y="925636"/>
            <a:ext cx="4067743" cy="123842"/>
          </a:xfrm>
          <a:prstGeom prst="rect">
            <a:avLst/>
          </a:prstGeom>
        </p:spPr>
      </p:pic>
      <p:sp>
        <p:nvSpPr>
          <p:cNvPr id="3" name="CuadroTexto 2">
            <a:extLst>
              <a:ext uri="{FF2B5EF4-FFF2-40B4-BE49-F238E27FC236}">
                <a16:creationId xmlns:a16="http://schemas.microsoft.com/office/drawing/2014/main" id="{B05D27DF-6EEB-4693-9A98-A4F094C3E734}"/>
              </a:ext>
            </a:extLst>
          </p:cNvPr>
          <p:cNvSpPr txBox="1"/>
          <p:nvPr/>
        </p:nvSpPr>
        <p:spPr>
          <a:xfrm>
            <a:off x="4328931" y="325599"/>
            <a:ext cx="4811642" cy="338554"/>
          </a:xfrm>
          <a:prstGeom prst="rect">
            <a:avLst/>
          </a:prstGeom>
          <a:solidFill>
            <a:srgbClr val="004644"/>
          </a:solidFill>
        </p:spPr>
        <p:txBody>
          <a:bodyPr wrap="square">
            <a:spAutoFit/>
          </a:bodyPr>
          <a:lstStyle/>
          <a:p>
            <a:pPr algn="ctr"/>
            <a:r>
              <a:rPr lang="es-ES" sz="1600" b="1" dirty="0">
                <a:solidFill>
                  <a:schemeClr val="bg1"/>
                </a:solidFill>
                <a:latin typeface="Century Gothic" panose="020B0502020202020204" pitchFamily="34" charset="0"/>
                <a:cs typeface="Arial" charset="0"/>
              </a:rPr>
              <a:t>DIRECCIÓN GENERAL DE RIEGO - DGR</a:t>
            </a:r>
          </a:p>
        </p:txBody>
      </p:sp>
    </p:spTree>
    <p:extLst>
      <p:ext uri="{BB962C8B-B14F-4D97-AF65-F5344CB8AC3E}">
        <p14:creationId xmlns:p14="http://schemas.microsoft.com/office/powerpoint/2010/main" val="16666939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0" y="1322122"/>
            <a:ext cx="9144000" cy="400110"/>
          </a:xfrm>
          <a:prstGeom prst="rect">
            <a:avLst/>
          </a:prstGeom>
          <a:noFill/>
        </p:spPr>
        <p:txBody>
          <a:bodyPr wrap="square">
            <a:spAutoFit/>
          </a:bodyPr>
          <a:lstStyle/>
          <a:p>
            <a:pPr algn="ctr"/>
            <a:r>
              <a:rPr lang="es-ES" sz="2000" b="1" dirty="0">
                <a:cs typeface="Arial" charset="0"/>
              </a:rPr>
              <a:t>PROGRAMAS EN GESTIÓN - MARZO 2026</a:t>
            </a:r>
          </a:p>
        </p:txBody>
      </p:sp>
      <p:pic>
        <p:nvPicPr>
          <p:cNvPr id="6" name="Imagen 5">
            <a:extLst>
              <a:ext uri="{FF2B5EF4-FFF2-40B4-BE49-F238E27FC236}">
                <a16:creationId xmlns:a16="http://schemas.microsoft.com/office/drawing/2014/main" id="{01F3727E-28FE-4107-A33C-F240F29C72E4}"/>
              </a:ext>
            </a:extLst>
          </p:cNvPr>
          <p:cNvPicPr>
            <a:picLocks noChangeAspect="1"/>
          </p:cNvPicPr>
          <p:nvPr/>
        </p:nvPicPr>
        <p:blipFill>
          <a:blip r:embed="rId2"/>
          <a:stretch>
            <a:fillRect/>
          </a:stretch>
        </p:blipFill>
        <p:spPr>
          <a:xfrm>
            <a:off x="261188" y="925636"/>
            <a:ext cx="4067743" cy="123842"/>
          </a:xfrm>
          <a:prstGeom prst="rect">
            <a:avLst/>
          </a:prstGeom>
        </p:spPr>
      </p:pic>
      <p:grpSp>
        <p:nvGrpSpPr>
          <p:cNvPr id="2" name="Grupo 1">
            <a:extLst>
              <a:ext uri="{FF2B5EF4-FFF2-40B4-BE49-F238E27FC236}">
                <a16:creationId xmlns:a16="http://schemas.microsoft.com/office/drawing/2014/main" id="{A952EFF4-3218-954F-AA84-BE75EC145C80}"/>
              </a:ext>
            </a:extLst>
          </p:cNvPr>
          <p:cNvGrpSpPr/>
          <p:nvPr/>
        </p:nvGrpSpPr>
        <p:grpSpPr>
          <a:xfrm>
            <a:off x="81728" y="1924369"/>
            <a:ext cx="8760107" cy="4007995"/>
            <a:chOff x="-160868" y="1693338"/>
            <a:chExt cx="9419166" cy="4309533"/>
          </a:xfrm>
        </p:grpSpPr>
        <p:graphicFrame>
          <p:nvGraphicFramePr>
            <p:cNvPr id="3" name="Diagrama 2">
              <a:extLst>
                <a:ext uri="{FF2B5EF4-FFF2-40B4-BE49-F238E27FC236}">
                  <a16:creationId xmlns:a16="http://schemas.microsoft.com/office/drawing/2014/main" id="{071CE835-9731-413B-BE45-2E3533FB42AA}"/>
                </a:ext>
              </a:extLst>
            </p:cNvPr>
            <p:cNvGraphicFramePr/>
            <p:nvPr>
              <p:extLst>
                <p:ext uri="{D42A27DB-BD31-4B8C-83A1-F6EECF244321}">
                  <p14:modId xmlns:p14="http://schemas.microsoft.com/office/powerpoint/2010/main" val="1475103921"/>
                </p:ext>
              </p:extLst>
            </p:nvPr>
          </p:nvGraphicFramePr>
          <p:xfrm>
            <a:off x="-160868" y="1693338"/>
            <a:ext cx="5376333" cy="4309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a:extLst>
                <a:ext uri="{FF2B5EF4-FFF2-40B4-BE49-F238E27FC236}">
                  <a16:creationId xmlns:a16="http://schemas.microsoft.com/office/drawing/2014/main" id="{7A801771-17BD-478C-9FDA-762B0FBA9EDE}"/>
                </a:ext>
              </a:extLst>
            </p:cNvPr>
            <p:cNvSpPr txBox="1"/>
            <p:nvPr/>
          </p:nvSpPr>
          <p:spPr>
            <a:xfrm>
              <a:off x="3409418" y="2417256"/>
              <a:ext cx="1839026" cy="1032591"/>
            </a:xfrm>
            <a:prstGeom prst="rect">
              <a:avLst/>
            </a:prstGeom>
            <a:noFill/>
          </p:spPr>
          <p:txBody>
            <a:bodyPr wrap="square" rtlCol="0">
              <a:noAutofit/>
            </a:bodyPr>
            <a:lstStyle/>
            <a:p>
              <a:pPr algn="ctr"/>
              <a:r>
                <a:rPr lang="es-ES" sz="1500" b="1" dirty="0">
                  <a:latin typeface="Century Gothic" panose="020B0502020202020204" pitchFamily="34" charset="0"/>
                </a:rPr>
                <a:t>USD230,000,000</a:t>
              </a:r>
            </a:p>
            <a:p>
              <a:pPr algn="ctr"/>
              <a:r>
                <a:rPr lang="es-BO" sz="1500" dirty="0">
                  <a:effectLst/>
                  <a:latin typeface="Century Gothic" panose="020B0502020202020204" pitchFamily="34" charset="0"/>
                  <a:ea typeface="Calibri" panose="020F0502020204030204" pitchFamily="34" charset="0"/>
                </a:rPr>
                <a:t>Gestión 2027</a:t>
              </a:r>
              <a:endParaRPr lang="es-BO" sz="1500" dirty="0">
                <a:latin typeface="Century Gothic" panose="020B0502020202020204" pitchFamily="34" charset="0"/>
              </a:endParaRPr>
            </a:p>
            <a:p>
              <a:pPr algn="ctr"/>
              <a:endParaRPr lang="es-ES" sz="2500" b="1" dirty="0">
                <a:latin typeface="Century Gothic" panose="020B0502020202020204" pitchFamily="34" charset="0"/>
              </a:endParaRPr>
            </a:p>
          </p:txBody>
        </p:sp>
        <p:sp>
          <p:nvSpPr>
            <p:cNvPr id="9" name="CuadroTexto 8">
              <a:extLst>
                <a:ext uri="{FF2B5EF4-FFF2-40B4-BE49-F238E27FC236}">
                  <a16:creationId xmlns:a16="http://schemas.microsoft.com/office/drawing/2014/main" id="{C20AB64A-CF68-4123-A8A9-F16254E45172}"/>
                </a:ext>
              </a:extLst>
            </p:cNvPr>
            <p:cNvSpPr txBox="1"/>
            <p:nvPr/>
          </p:nvSpPr>
          <p:spPr>
            <a:xfrm>
              <a:off x="2295059" y="4006874"/>
              <a:ext cx="1839026" cy="553998"/>
            </a:xfrm>
            <a:prstGeom prst="rect">
              <a:avLst/>
            </a:prstGeom>
            <a:noFill/>
          </p:spPr>
          <p:txBody>
            <a:bodyPr wrap="square" rtlCol="0">
              <a:spAutoFit/>
            </a:bodyPr>
            <a:lstStyle/>
            <a:p>
              <a:pPr algn="ctr"/>
              <a:r>
                <a:rPr lang="es-ES" sz="1500" b="1" dirty="0">
                  <a:latin typeface="Century Gothic" panose="020B0502020202020204" pitchFamily="34" charset="0"/>
                </a:rPr>
                <a:t>USD150,000,000</a:t>
              </a:r>
            </a:p>
            <a:p>
              <a:pPr algn="ctr"/>
              <a:r>
                <a:rPr lang="es-BO" sz="1500" dirty="0">
                  <a:effectLst/>
                  <a:latin typeface="Century Gothic" panose="020B0502020202020204" pitchFamily="34" charset="0"/>
                  <a:ea typeface="Calibri" panose="020F0502020204030204" pitchFamily="34" charset="0"/>
                </a:rPr>
                <a:t>Gestión 2027</a:t>
              </a:r>
              <a:endParaRPr lang="es-BO" sz="1500" dirty="0">
                <a:latin typeface="Century Gothic" panose="020B0502020202020204" pitchFamily="34" charset="0"/>
              </a:endParaRPr>
            </a:p>
          </p:txBody>
        </p:sp>
        <p:graphicFrame>
          <p:nvGraphicFramePr>
            <p:cNvPr id="8" name="Diagrama 7">
              <a:extLst>
                <a:ext uri="{FF2B5EF4-FFF2-40B4-BE49-F238E27FC236}">
                  <a16:creationId xmlns:a16="http://schemas.microsoft.com/office/drawing/2014/main" id="{1E22B923-74C4-4BCE-92F3-C9B13F82B6AC}"/>
                </a:ext>
              </a:extLst>
            </p:cNvPr>
            <p:cNvGraphicFramePr/>
            <p:nvPr>
              <p:extLst>
                <p:ext uri="{D42A27DB-BD31-4B8C-83A1-F6EECF244321}">
                  <p14:modId xmlns:p14="http://schemas.microsoft.com/office/powerpoint/2010/main" val="76280273"/>
                </p:ext>
              </p:extLst>
            </p:nvPr>
          </p:nvGraphicFramePr>
          <p:xfrm>
            <a:off x="3881965" y="1693338"/>
            <a:ext cx="5376333" cy="43095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CuadroTexto 9">
              <a:extLst>
                <a:ext uri="{FF2B5EF4-FFF2-40B4-BE49-F238E27FC236}">
                  <a16:creationId xmlns:a16="http://schemas.microsoft.com/office/drawing/2014/main" id="{F5DCFB19-BF9F-48B2-BB5B-2343638B7BAE}"/>
                </a:ext>
              </a:extLst>
            </p:cNvPr>
            <p:cNvSpPr txBox="1"/>
            <p:nvPr/>
          </p:nvSpPr>
          <p:spPr>
            <a:xfrm>
              <a:off x="7304974" y="2408663"/>
              <a:ext cx="1839026" cy="1032591"/>
            </a:xfrm>
            <a:prstGeom prst="rect">
              <a:avLst/>
            </a:prstGeom>
            <a:noFill/>
          </p:spPr>
          <p:txBody>
            <a:bodyPr wrap="square" rtlCol="0">
              <a:noAutofit/>
            </a:bodyPr>
            <a:lstStyle/>
            <a:p>
              <a:pPr algn="ctr"/>
              <a:r>
                <a:rPr lang="es-ES" sz="1500" b="1" dirty="0">
                  <a:latin typeface="Century Gothic" panose="020B0502020202020204" pitchFamily="34" charset="0"/>
                </a:rPr>
                <a:t>USD140,000,000</a:t>
              </a:r>
            </a:p>
            <a:p>
              <a:pPr algn="ctr"/>
              <a:r>
                <a:rPr lang="es-BO" sz="1500" dirty="0">
                  <a:effectLst/>
                  <a:latin typeface="Century Gothic" panose="020B0502020202020204" pitchFamily="34" charset="0"/>
                  <a:ea typeface="Calibri" panose="020F0502020204030204" pitchFamily="34" charset="0"/>
                </a:rPr>
                <a:t>Gestión 2027</a:t>
              </a:r>
              <a:endParaRPr lang="es-BO" sz="1500" dirty="0">
                <a:latin typeface="Century Gothic" panose="020B0502020202020204" pitchFamily="34" charset="0"/>
              </a:endParaRPr>
            </a:p>
            <a:p>
              <a:pPr algn="ctr"/>
              <a:endParaRPr lang="es-ES" sz="2500" b="1" dirty="0">
                <a:latin typeface="Century Gothic" panose="020B0502020202020204" pitchFamily="34" charset="0"/>
              </a:endParaRPr>
            </a:p>
          </p:txBody>
        </p:sp>
        <p:sp>
          <p:nvSpPr>
            <p:cNvPr id="11" name="CuadroTexto 10">
              <a:extLst>
                <a:ext uri="{FF2B5EF4-FFF2-40B4-BE49-F238E27FC236}">
                  <a16:creationId xmlns:a16="http://schemas.microsoft.com/office/drawing/2014/main" id="{348DE2AC-9C11-4172-9865-6C37516F3CC0}"/>
                </a:ext>
              </a:extLst>
            </p:cNvPr>
            <p:cNvSpPr txBox="1"/>
            <p:nvPr/>
          </p:nvSpPr>
          <p:spPr>
            <a:xfrm>
              <a:off x="6317368" y="4006874"/>
              <a:ext cx="1839026" cy="553998"/>
            </a:xfrm>
            <a:prstGeom prst="rect">
              <a:avLst/>
            </a:prstGeom>
            <a:noFill/>
          </p:spPr>
          <p:txBody>
            <a:bodyPr wrap="square" rtlCol="0">
              <a:spAutoFit/>
            </a:bodyPr>
            <a:lstStyle/>
            <a:p>
              <a:pPr algn="ctr"/>
              <a:r>
                <a:rPr lang="es-ES" sz="1500" b="1" dirty="0">
                  <a:latin typeface="Century Gothic" panose="020B0502020202020204" pitchFamily="34" charset="0"/>
                </a:rPr>
                <a:t>USD200,000,000</a:t>
              </a:r>
            </a:p>
            <a:p>
              <a:pPr algn="ctr"/>
              <a:r>
                <a:rPr lang="es-BO" sz="1500" dirty="0">
                  <a:effectLst/>
                  <a:latin typeface="Century Gothic" panose="020B0502020202020204" pitchFamily="34" charset="0"/>
                  <a:ea typeface="Calibri" panose="020F0502020204030204" pitchFamily="34" charset="0"/>
                </a:rPr>
                <a:t>Gestión 2027</a:t>
              </a:r>
              <a:endParaRPr lang="es-BO" sz="1500" dirty="0">
                <a:latin typeface="Century Gothic" panose="020B0502020202020204" pitchFamily="34" charset="0"/>
              </a:endParaRPr>
            </a:p>
          </p:txBody>
        </p:sp>
      </p:grpSp>
    </p:spTree>
    <p:extLst>
      <p:ext uri="{BB962C8B-B14F-4D97-AF65-F5344CB8AC3E}">
        <p14:creationId xmlns:p14="http://schemas.microsoft.com/office/powerpoint/2010/main" val="20777369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1F3727E-28FE-4107-A33C-F240F29C72E4}"/>
              </a:ext>
            </a:extLst>
          </p:cNvPr>
          <p:cNvPicPr>
            <a:picLocks noChangeAspect="1"/>
          </p:cNvPicPr>
          <p:nvPr/>
        </p:nvPicPr>
        <p:blipFill>
          <a:blip r:embed="rId2"/>
          <a:stretch>
            <a:fillRect/>
          </a:stretch>
        </p:blipFill>
        <p:spPr>
          <a:xfrm>
            <a:off x="261188" y="925636"/>
            <a:ext cx="4067743" cy="123842"/>
          </a:xfrm>
          <a:prstGeom prst="rect">
            <a:avLst/>
          </a:prstGeom>
        </p:spPr>
      </p:pic>
      <p:pic>
        <p:nvPicPr>
          <p:cNvPr id="7" name="Imagen 6">
            <a:extLst>
              <a:ext uri="{FF2B5EF4-FFF2-40B4-BE49-F238E27FC236}">
                <a16:creationId xmlns:a16="http://schemas.microsoft.com/office/drawing/2014/main" id="{8F100CAC-217A-4B41-BD88-1F500D3F67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306" y="2991948"/>
            <a:ext cx="1089933" cy="457846"/>
          </a:xfrm>
          <a:prstGeom prst="rect">
            <a:avLst/>
          </a:prstGeom>
        </p:spPr>
      </p:pic>
      <p:pic>
        <p:nvPicPr>
          <p:cNvPr id="8" name="Imagen 7">
            <a:extLst>
              <a:ext uri="{FF2B5EF4-FFF2-40B4-BE49-F238E27FC236}">
                <a16:creationId xmlns:a16="http://schemas.microsoft.com/office/drawing/2014/main" id="{A21A4E41-E376-4301-B651-FD5A14447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1092" y="2174326"/>
            <a:ext cx="685414" cy="696194"/>
          </a:xfrm>
          <a:prstGeom prst="rect">
            <a:avLst/>
          </a:prstGeom>
        </p:spPr>
      </p:pic>
      <p:pic>
        <p:nvPicPr>
          <p:cNvPr id="10" name="Imagen 9">
            <a:extLst>
              <a:ext uri="{FF2B5EF4-FFF2-40B4-BE49-F238E27FC236}">
                <a16:creationId xmlns:a16="http://schemas.microsoft.com/office/drawing/2014/main" id="{6925D0EC-3DF3-4620-8662-CEE2913A14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0306" y="3571222"/>
            <a:ext cx="1081845" cy="457846"/>
          </a:xfrm>
          <a:prstGeom prst="rect">
            <a:avLst/>
          </a:prstGeom>
        </p:spPr>
      </p:pic>
      <p:sp>
        <p:nvSpPr>
          <p:cNvPr id="11" name="CuadroTexto 10">
            <a:extLst>
              <a:ext uri="{FF2B5EF4-FFF2-40B4-BE49-F238E27FC236}">
                <a16:creationId xmlns:a16="http://schemas.microsoft.com/office/drawing/2014/main" id="{87097721-51A4-4E0C-B237-EB86831CEF9E}"/>
              </a:ext>
            </a:extLst>
          </p:cNvPr>
          <p:cNvSpPr txBox="1"/>
          <p:nvPr/>
        </p:nvSpPr>
        <p:spPr>
          <a:xfrm>
            <a:off x="638054" y="1764544"/>
            <a:ext cx="1875399" cy="261610"/>
          </a:xfrm>
          <a:prstGeom prst="rect">
            <a:avLst/>
          </a:prstGeom>
          <a:solidFill>
            <a:schemeClr val="accent2">
              <a:lumMod val="75000"/>
            </a:schemeClr>
          </a:solidFill>
        </p:spPr>
        <p:txBody>
          <a:bodyPr wrap="square">
            <a:spAutoFit/>
          </a:bodyPr>
          <a:lstStyle/>
          <a:p>
            <a:pPr algn="just"/>
            <a:r>
              <a:rPr lang="es-MX" sz="1100" b="1" dirty="0">
                <a:solidFill>
                  <a:schemeClr val="bg1"/>
                </a:solidFill>
                <a:latin typeface="Century Gothic" panose="020B0502020202020204" pitchFamily="34" charset="0"/>
                <a:cs typeface="Arial" charset="0"/>
              </a:rPr>
              <a:t>ENTIDADES EJECUTORAS</a:t>
            </a:r>
            <a:endParaRPr lang="es-BO" sz="1100" b="1" dirty="0">
              <a:solidFill>
                <a:schemeClr val="bg1"/>
              </a:solidFill>
              <a:latin typeface="Century Gothic" panose="020B0502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5DC91149-9AF4-440D-B8EB-139C29A86327}"/>
              </a:ext>
            </a:extLst>
          </p:cNvPr>
          <p:cNvSpPr txBox="1"/>
          <p:nvPr/>
        </p:nvSpPr>
        <p:spPr>
          <a:xfrm>
            <a:off x="1725690" y="1056658"/>
            <a:ext cx="5206482" cy="707886"/>
          </a:xfrm>
          <a:prstGeom prst="rect">
            <a:avLst/>
          </a:prstGeom>
          <a:noFill/>
          <a:ln>
            <a:noFill/>
          </a:ln>
        </p:spPr>
        <p:txBody>
          <a:bodyPr wrap="square">
            <a:spAutoFit/>
          </a:bodyPr>
          <a:lstStyle/>
          <a:p>
            <a:pPr algn="ctr"/>
            <a:r>
              <a:rPr lang="es-ES" sz="2000" b="1" dirty="0">
                <a:cs typeface="Arial" charset="0"/>
              </a:rPr>
              <a:t>PRESUPUESTO VIGENTE 2026</a:t>
            </a:r>
          </a:p>
          <a:p>
            <a:pPr algn="ctr"/>
            <a:r>
              <a:rPr lang="es-ES" sz="2000" b="1" dirty="0">
                <a:cs typeface="Arial" charset="0"/>
              </a:rPr>
              <a:t>SECTOR RIEGO</a:t>
            </a:r>
          </a:p>
        </p:txBody>
      </p:sp>
      <p:grpSp>
        <p:nvGrpSpPr>
          <p:cNvPr id="2" name="Grupo 1">
            <a:extLst>
              <a:ext uri="{FF2B5EF4-FFF2-40B4-BE49-F238E27FC236}">
                <a16:creationId xmlns:a16="http://schemas.microsoft.com/office/drawing/2014/main" id="{D276186E-6624-D546-B359-A0E18AE0929C}"/>
              </a:ext>
            </a:extLst>
          </p:cNvPr>
          <p:cNvGrpSpPr/>
          <p:nvPr/>
        </p:nvGrpSpPr>
        <p:grpSpPr>
          <a:xfrm>
            <a:off x="2705878" y="1680275"/>
            <a:ext cx="5747657" cy="4487260"/>
            <a:chOff x="2295059" y="1588826"/>
            <a:chExt cx="6427909" cy="4635557"/>
          </a:xfrm>
        </p:grpSpPr>
        <p:graphicFrame>
          <p:nvGraphicFramePr>
            <p:cNvPr id="16" name="Gráfico 15">
              <a:extLst>
                <a:ext uri="{FF2B5EF4-FFF2-40B4-BE49-F238E27FC236}">
                  <a16:creationId xmlns:a16="http://schemas.microsoft.com/office/drawing/2014/main" id="{076B0346-16F8-49F9-B268-95603AD5E7D5}"/>
                </a:ext>
              </a:extLst>
            </p:cNvPr>
            <p:cNvGraphicFramePr>
              <a:graphicFrameLocks/>
            </p:cNvGraphicFramePr>
            <p:nvPr>
              <p:extLst>
                <p:ext uri="{D42A27DB-BD31-4B8C-83A1-F6EECF244321}">
                  <p14:modId xmlns:p14="http://schemas.microsoft.com/office/powerpoint/2010/main" val="600977050"/>
                </p:ext>
              </p:extLst>
            </p:nvPr>
          </p:nvGraphicFramePr>
          <p:xfrm>
            <a:off x="2295059" y="1588826"/>
            <a:ext cx="6212710" cy="4635557"/>
          </p:xfrm>
          <a:graphic>
            <a:graphicData uri="http://schemas.openxmlformats.org/drawingml/2006/chart">
              <c:chart xmlns:c="http://schemas.openxmlformats.org/drawingml/2006/chart" xmlns:r="http://schemas.openxmlformats.org/officeDocument/2006/relationships" r:id="rId6"/>
            </a:graphicData>
          </a:graphic>
        </p:graphicFrame>
        <p:pic>
          <p:nvPicPr>
            <p:cNvPr id="17" name="Imagen 16">
              <a:extLst>
                <a:ext uri="{FF2B5EF4-FFF2-40B4-BE49-F238E27FC236}">
                  <a16:creationId xmlns:a16="http://schemas.microsoft.com/office/drawing/2014/main" id="{180E4EF1-6FA3-43D1-8223-A9358860383A}"/>
                </a:ext>
              </a:extLst>
            </p:cNvPr>
            <p:cNvPicPr>
              <a:picLocks noChangeAspect="1"/>
            </p:cNvPicPr>
            <p:nvPr/>
          </p:nvPicPr>
          <p:blipFill rotWithShape="1">
            <a:blip r:embed="rId7">
              <a:alphaModFix amt="50000"/>
            </a:blip>
            <a:srcRect l="29535" t="6441" r="30581" b="15434"/>
            <a:stretch/>
          </p:blipFill>
          <p:spPr>
            <a:xfrm>
              <a:off x="7473211" y="1811080"/>
              <a:ext cx="1249757" cy="1253986"/>
            </a:xfrm>
            <a:prstGeom prst="ellipse">
              <a:avLst/>
            </a:prstGeom>
            <a:ln>
              <a:noFill/>
            </a:ln>
            <a:effectLst>
              <a:softEdge rad="112500"/>
            </a:effectLst>
          </p:spPr>
        </p:pic>
      </p:grpSp>
      <p:sp>
        <p:nvSpPr>
          <p:cNvPr id="18" name="CuadroTexto 10">
            <a:extLst>
              <a:ext uri="{FF2B5EF4-FFF2-40B4-BE49-F238E27FC236}">
                <a16:creationId xmlns:a16="http://schemas.microsoft.com/office/drawing/2014/main" id="{CE515936-6673-4BD1-9C63-CA902037F003}"/>
              </a:ext>
            </a:extLst>
          </p:cNvPr>
          <p:cNvSpPr txBox="1"/>
          <p:nvPr/>
        </p:nvSpPr>
        <p:spPr>
          <a:xfrm>
            <a:off x="631716" y="4092228"/>
            <a:ext cx="2650817" cy="2046714"/>
          </a:xfrm>
          <a:prstGeom prst="rect">
            <a:avLst/>
          </a:prstGeom>
          <a:noFill/>
        </p:spPr>
        <p:txBody>
          <a:bodyPr wrap="square">
            <a:spAutoFit/>
          </a:bodyPr>
          <a:lstStyle>
            <a:defPPr>
              <a:defRPr lang="es-BO"/>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s-BO" sz="1400" b="1" dirty="0">
                <a:solidFill>
                  <a:srgbClr val="0070C0"/>
                </a:solidFill>
                <a:latin typeface="Century Gothic" panose="020B0502020202020204" pitchFamily="34" charset="0"/>
                <a:ea typeface="Tahoma" panose="020B0604030504040204" pitchFamily="34" charset="0"/>
                <a:cs typeface="Tahoma" panose="020B0604030504040204" pitchFamily="34" charset="0"/>
              </a:rPr>
              <a:t>Presupuesto Vigente:</a:t>
            </a:r>
          </a:p>
          <a:p>
            <a:endParaRPr lang="es-BO" sz="1200" b="1" dirty="0">
              <a:solidFill>
                <a:srgbClr val="0070C0"/>
              </a:solidFill>
              <a:latin typeface="Century Gothic" panose="020B0502020202020204" pitchFamily="34" charset="0"/>
              <a:ea typeface="Tahoma" panose="020B0604030504040204" pitchFamily="34" charset="0"/>
              <a:cs typeface="Tahoma" panose="020B0604030504040204" pitchFamily="34" charset="0"/>
            </a:endParaRPr>
          </a:p>
          <a:p>
            <a:r>
              <a:rPr lang="es-BO" b="1" dirty="0">
                <a:latin typeface="Century Gothic" panose="020B0502020202020204" pitchFamily="34" charset="0"/>
                <a:ea typeface="Tahoma" panose="020B0604030504040204" pitchFamily="34" charset="0"/>
                <a:cs typeface="Tahoma" panose="020B0604030504040204" pitchFamily="34" charset="0"/>
              </a:rPr>
              <a:t>Bs501.490.459,94</a:t>
            </a: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8</a:t>
            </a:r>
            <a:r>
              <a:rPr lang="es-BO" sz="2500" b="1" dirty="0">
                <a:latin typeface="Century Gothic" panose="020B0502020202020204" pitchFamily="34" charset="0"/>
                <a:ea typeface="Tahoma" panose="020B0604030504040204" pitchFamily="34" charset="0"/>
                <a:cs typeface="Tahoma" panose="020B0604030504040204" pitchFamily="34" charset="0"/>
              </a:rPr>
              <a:t> </a:t>
            </a:r>
            <a:r>
              <a:rPr lang="es-BO" sz="1500" b="1" dirty="0">
                <a:latin typeface="Century Gothic" panose="020B0502020202020204" pitchFamily="34" charset="0"/>
                <a:ea typeface="Tahoma" panose="020B0604030504040204" pitchFamily="34" charset="0"/>
                <a:cs typeface="Tahoma" panose="020B0604030504040204" pitchFamily="34" charset="0"/>
              </a:rPr>
              <a:t>PROGRAMAS EN</a:t>
            </a:r>
          </a:p>
          <a:p>
            <a:r>
              <a:rPr lang="es-BO" sz="1500" b="1" dirty="0">
                <a:latin typeface="Century Gothic" panose="020B0502020202020204" pitchFamily="34" charset="0"/>
                <a:ea typeface="Tahoma" panose="020B0604030504040204" pitchFamily="34" charset="0"/>
                <a:cs typeface="Tahoma" panose="020B0604030504040204" pitchFamily="34" charset="0"/>
              </a:rPr>
              <a:t>           EJECUCIÓN </a:t>
            </a:r>
          </a:p>
          <a:p>
            <a:endParaRPr lang="es-BO" sz="12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267</a:t>
            </a:r>
            <a:r>
              <a:rPr lang="es-BO" sz="1500" b="1" dirty="0">
                <a:latin typeface="Century Gothic" panose="020B0502020202020204" pitchFamily="34" charset="0"/>
                <a:ea typeface="Tahoma" panose="020B0604030504040204" pitchFamily="34" charset="0"/>
                <a:cs typeface="Tahoma" panose="020B0604030504040204" pitchFamily="34" charset="0"/>
              </a:rPr>
              <a:t> PROYECTOS</a:t>
            </a:r>
          </a:p>
        </p:txBody>
      </p:sp>
    </p:spTree>
    <p:extLst>
      <p:ext uri="{BB962C8B-B14F-4D97-AF65-F5344CB8AC3E}">
        <p14:creationId xmlns:p14="http://schemas.microsoft.com/office/powerpoint/2010/main" val="13928478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95F44680-87CC-4FC7-98D3-F027D4F475C7}"/>
              </a:ext>
            </a:extLst>
          </p:cNvPr>
          <p:cNvSpPr/>
          <p:nvPr/>
        </p:nvSpPr>
        <p:spPr>
          <a:xfrm>
            <a:off x="488408" y="1707178"/>
            <a:ext cx="3474720" cy="4709160"/>
          </a:xfrm>
          <a:prstGeom prst="rect">
            <a:avLst/>
          </a:prstGeom>
          <a:solidFill>
            <a:schemeClr val="accent6">
              <a:lumMod val="40000"/>
              <a:lumOff val="60000"/>
            </a:schemeClr>
          </a:solidFill>
          <a:ln w="12700">
            <a:solidFill>
              <a:srgbClr val="042C53"/>
            </a:solidFill>
            <a:prstDash val="solid"/>
          </a:ln>
        </p:spPr>
        <p:txBody>
          <a:bodyPr/>
          <a:lstStyle/>
          <a:p>
            <a:endParaRPr lang="es-BO"/>
          </a:p>
        </p:txBody>
      </p:sp>
      <p:sp>
        <p:nvSpPr>
          <p:cNvPr id="7" name="Text 2">
            <a:extLst>
              <a:ext uri="{FF2B5EF4-FFF2-40B4-BE49-F238E27FC236}">
                <a16:creationId xmlns:a16="http://schemas.microsoft.com/office/drawing/2014/main" id="{2814ADC2-3821-4E6A-B53D-1440A03159ED}"/>
              </a:ext>
            </a:extLst>
          </p:cNvPr>
          <p:cNvSpPr/>
          <p:nvPr/>
        </p:nvSpPr>
        <p:spPr>
          <a:xfrm>
            <a:off x="700683" y="1780006"/>
            <a:ext cx="2936963" cy="1097280"/>
          </a:xfrm>
          <a:prstGeom prst="rect">
            <a:avLst/>
          </a:prstGeom>
          <a:noFill/>
          <a:ln/>
        </p:spPr>
        <p:txBody>
          <a:bodyPr wrap="square" rtlCol="0" anchor="ctr"/>
          <a:lstStyle/>
          <a:p>
            <a:pPr marL="0" indent="0">
              <a:lnSpc>
                <a:spcPct val="130000"/>
              </a:lnSpc>
              <a:buNone/>
            </a:pPr>
            <a:r>
              <a:rPr lang="en-US" sz="2000" b="1" dirty="0">
                <a:latin typeface="Century Gothic" panose="020B0502020202020204" pitchFamily="34" charset="0"/>
              </a:rPr>
              <a:t>DIRECCIÓN GENERAL DE RIEGO</a:t>
            </a:r>
          </a:p>
        </p:txBody>
      </p:sp>
      <p:sp>
        <p:nvSpPr>
          <p:cNvPr id="11" name="Shape 6">
            <a:extLst>
              <a:ext uri="{FF2B5EF4-FFF2-40B4-BE49-F238E27FC236}">
                <a16:creationId xmlns:a16="http://schemas.microsoft.com/office/drawing/2014/main" id="{CB25B21F-7FAF-4706-9FB3-DE5C9AC4AF03}"/>
              </a:ext>
            </a:extLst>
          </p:cNvPr>
          <p:cNvSpPr/>
          <p:nvPr/>
        </p:nvSpPr>
        <p:spPr>
          <a:xfrm>
            <a:off x="1391263" y="3427694"/>
            <a:ext cx="1645920" cy="1645920"/>
          </a:xfrm>
          <a:prstGeom prst="ellipse">
            <a:avLst/>
          </a:prstGeom>
          <a:solidFill>
            <a:schemeClr val="accent6">
              <a:lumMod val="75000"/>
            </a:schemeClr>
          </a:solidFill>
          <a:ln w="19050">
            <a:solidFill>
              <a:schemeClr val="bg1"/>
            </a:solidFill>
            <a:prstDash val="solid"/>
          </a:ln>
        </p:spPr>
        <p:txBody>
          <a:bodyPr/>
          <a:lstStyle/>
          <a:p>
            <a:endParaRPr lang="es-BO"/>
          </a:p>
        </p:txBody>
      </p:sp>
      <p:sp>
        <p:nvSpPr>
          <p:cNvPr id="12" name="Text 7">
            <a:extLst>
              <a:ext uri="{FF2B5EF4-FFF2-40B4-BE49-F238E27FC236}">
                <a16:creationId xmlns:a16="http://schemas.microsoft.com/office/drawing/2014/main" id="{AF0100AF-4ECC-4378-9002-CA1896E9BFC7}"/>
              </a:ext>
            </a:extLst>
          </p:cNvPr>
          <p:cNvSpPr/>
          <p:nvPr/>
        </p:nvSpPr>
        <p:spPr>
          <a:xfrm>
            <a:off x="1380977" y="3462920"/>
            <a:ext cx="1645920" cy="1645920"/>
          </a:xfrm>
          <a:prstGeom prst="rect">
            <a:avLst/>
          </a:prstGeom>
          <a:noFill/>
          <a:ln/>
        </p:spPr>
        <p:txBody>
          <a:bodyPr wrap="square" rtlCol="0" anchor="ctr"/>
          <a:lstStyle/>
          <a:p>
            <a:pPr marL="0" indent="0" algn="ctr">
              <a:buNone/>
            </a:pPr>
            <a:r>
              <a:rPr lang="en-US" sz="1600" b="1" dirty="0">
                <a:solidFill>
                  <a:srgbClr val="FFFFFF"/>
                </a:solidFill>
                <a:latin typeface="Century Gothic" panose="020B0502020202020204" pitchFamily="34" charset="0"/>
              </a:rPr>
              <a:t>POA</a:t>
            </a:r>
            <a:endParaRPr lang="en-US" sz="1600" dirty="0">
              <a:latin typeface="Century Gothic" panose="020B0502020202020204" pitchFamily="34" charset="0"/>
            </a:endParaRPr>
          </a:p>
          <a:p>
            <a:pPr marL="0" indent="0" algn="ctr">
              <a:buNone/>
            </a:pPr>
            <a:r>
              <a:rPr lang="en-US" sz="1600" b="1" dirty="0">
                <a:solidFill>
                  <a:srgbClr val="FFFFFF"/>
                </a:solidFill>
                <a:latin typeface="Century Gothic" panose="020B0502020202020204" pitchFamily="34" charset="0"/>
              </a:rPr>
              <a:t>2026</a:t>
            </a:r>
            <a:endParaRPr lang="en-US" sz="1600" dirty="0">
              <a:latin typeface="Century Gothic" panose="020B0502020202020204" pitchFamily="34" charset="0"/>
            </a:endParaRPr>
          </a:p>
        </p:txBody>
      </p:sp>
      <p:sp>
        <p:nvSpPr>
          <p:cNvPr id="13" name="Shape 8">
            <a:extLst>
              <a:ext uri="{FF2B5EF4-FFF2-40B4-BE49-F238E27FC236}">
                <a16:creationId xmlns:a16="http://schemas.microsoft.com/office/drawing/2014/main" id="{69D17B9B-46A4-45DA-9A6D-D3825F021AEA}"/>
              </a:ext>
            </a:extLst>
          </p:cNvPr>
          <p:cNvSpPr/>
          <p:nvPr/>
        </p:nvSpPr>
        <p:spPr>
          <a:xfrm>
            <a:off x="934725" y="2949505"/>
            <a:ext cx="731520" cy="731520"/>
          </a:xfrm>
          <a:prstGeom prst="ellipse">
            <a:avLst/>
          </a:prstGeom>
          <a:solidFill>
            <a:schemeClr val="accent6">
              <a:lumMod val="75000"/>
            </a:schemeClr>
          </a:solidFill>
          <a:ln w="12700">
            <a:solidFill>
              <a:srgbClr val="B5D4F4"/>
            </a:solidFill>
            <a:prstDash val="solid"/>
          </a:ln>
        </p:spPr>
        <p:txBody>
          <a:bodyPr/>
          <a:lstStyle/>
          <a:p>
            <a:endParaRPr lang="es-BO"/>
          </a:p>
        </p:txBody>
      </p:sp>
      <p:sp>
        <p:nvSpPr>
          <p:cNvPr id="14" name="Text 9">
            <a:extLst>
              <a:ext uri="{FF2B5EF4-FFF2-40B4-BE49-F238E27FC236}">
                <a16:creationId xmlns:a16="http://schemas.microsoft.com/office/drawing/2014/main" id="{B633EF85-5106-4ED7-ACAC-167F31274BC8}"/>
              </a:ext>
            </a:extLst>
          </p:cNvPr>
          <p:cNvSpPr/>
          <p:nvPr/>
        </p:nvSpPr>
        <p:spPr>
          <a:xfrm>
            <a:off x="910011" y="2949505"/>
            <a:ext cx="797456"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Seguimiento</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físico-fin</a:t>
            </a:r>
            <a:r>
              <a:rPr lang="en-US" sz="650" b="1" dirty="0">
                <a:solidFill>
                  <a:srgbClr val="FFFFFF"/>
                </a:solidFill>
                <a:latin typeface="Century Gothic" panose="020B0502020202020204" pitchFamily="34" charset="0"/>
              </a:rPr>
              <a:t>.</a:t>
            </a:r>
            <a:endParaRPr lang="en-US" sz="650" dirty="0">
              <a:latin typeface="Century Gothic" panose="020B0502020202020204" pitchFamily="34" charset="0"/>
            </a:endParaRPr>
          </a:p>
        </p:txBody>
      </p:sp>
      <p:sp>
        <p:nvSpPr>
          <p:cNvPr id="15" name="Shape 10">
            <a:extLst>
              <a:ext uri="{FF2B5EF4-FFF2-40B4-BE49-F238E27FC236}">
                <a16:creationId xmlns:a16="http://schemas.microsoft.com/office/drawing/2014/main" id="{660B5C85-C293-4DEF-8A11-451D8DA0C4EA}"/>
              </a:ext>
            </a:extLst>
          </p:cNvPr>
          <p:cNvSpPr/>
          <p:nvPr/>
        </p:nvSpPr>
        <p:spPr>
          <a:xfrm>
            <a:off x="2717805" y="2949505"/>
            <a:ext cx="731520" cy="731520"/>
          </a:xfrm>
          <a:prstGeom prst="ellipse">
            <a:avLst/>
          </a:prstGeom>
          <a:solidFill>
            <a:schemeClr val="accent6">
              <a:lumMod val="75000"/>
            </a:schemeClr>
          </a:solidFill>
          <a:ln w="12700">
            <a:solidFill>
              <a:srgbClr val="B5D4F4"/>
            </a:solidFill>
            <a:prstDash val="solid"/>
          </a:ln>
        </p:spPr>
        <p:txBody>
          <a:bodyPr/>
          <a:lstStyle/>
          <a:p>
            <a:endParaRPr lang="es-BO"/>
          </a:p>
        </p:txBody>
      </p:sp>
      <p:sp>
        <p:nvSpPr>
          <p:cNvPr id="16" name="Text 11">
            <a:extLst>
              <a:ext uri="{FF2B5EF4-FFF2-40B4-BE49-F238E27FC236}">
                <a16:creationId xmlns:a16="http://schemas.microsoft.com/office/drawing/2014/main" id="{A1F712EE-786C-4549-9C0F-E452E1C4D90C}"/>
              </a:ext>
            </a:extLst>
          </p:cNvPr>
          <p:cNvSpPr/>
          <p:nvPr/>
        </p:nvSpPr>
        <p:spPr>
          <a:xfrm>
            <a:off x="2717805" y="2949505"/>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Sistemas</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SGP</a:t>
            </a:r>
            <a:endParaRPr lang="en-US" sz="800" dirty="0">
              <a:latin typeface="Century Gothic" panose="020B0502020202020204" pitchFamily="34" charset="0"/>
            </a:endParaRPr>
          </a:p>
        </p:txBody>
      </p:sp>
      <p:sp>
        <p:nvSpPr>
          <p:cNvPr id="17" name="Shape 12">
            <a:extLst>
              <a:ext uri="{FF2B5EF4-FFF2-40B4-BE49-F238E27FC236}">
                <a16:creationId xmlns:a16="http://schemas.microsoft.com/office/drawing/2014/main" id="{59680093-1844-4A30-A198-595CBBDD2A08}"/>
              </a:ext>
            </a:extLst>
          </p:cNvPr>
          <p:cNvSpPr/>
          <p:nvPr/>
        </p:nvSpPr>
        <p:spPr>
          <a:xfrm>
            <a:off x="614685" y="4046785"/>
            <a:ext cx="731520" cy="731520"/>
          </a:xfrm>
          <a:prstGeom prst="ellipse">
            <a:avLst/>
          </a:prstGeom>
          <a:solidFill>
            <a:schemeClr val="accent6">
              <a:lumMod val="75000"/>
            </a:schemeClr>
          </a:solidFill>
          <a:ln w="12700">
            <a:solidFill>
              <a:srgbClr val="B5D4F4"/>
            </a:solidFill>
            <a:prstDash val="solid"/>
          </a:ln>
        </p:spPr>
        <p:txBody>
          <a:bodyPr/>
          <a:lstStyle/>
          <a:p>
            <a:endParaRPr lang="es-BO"/>
          </a:p>
        </p:txBody>
      </p:sp>
      <p:sp>
        <p:nvSpPr>
          <p:cNvPr id="18" name="Text 13">
            <a:extLst>
              <a:ext uri="{FF2B5EF4-FFF2-40B4-BE49-F238E27FC236}">
                <a16:creationId xmlns:a16="http://schemas.microsoft.com/office/drawing/2014/main" id="{C93C466F-6A81-4F1E-8110-B4DA98114C6F}"/>
              </a:ext>
            </a:extLst>
          </p:cNvPr>
          <p:cNvSpPr/>
          <p:nvPr/>
        </p:nvSpPr>
        <p:spPr>
          <a:xfrm>
            <a:off x="614685" y="4046785"/>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Ejecución</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100%</a:t>
            </a:r>
            <a:endParaRPr lang="en-US" sz="800" dirty="0">
              <a:latin typeface="Century Gothic" panose="020B0502020202020204" pitchFamily="34" charset="0"/>
            </a:endParaRPr>
          </a:p>
        </p:txBody>
      </p:sp>
      <p:sp>
        <p:nvSpPr>
          <p:cNvPr id="19" name="Shape 14">
            <a:extLst>
              <a:ext uri="{FF2B5EF4-FFF2-40B4-BE49-F238E27FC236}">
                <a16:creationId xmlns:a16="http://schemas.microsoft.com/office/drawing/2014/main" id="{3ACA210B-2BDD-435C-BCA9-7EE5B656C3D1}"/>
              </a:ext>
            </a:extLst>
          </p:cNvPr>
          <p:cNvSpPr/>
          <p:nvPr/>
        </p:nvSpPr>
        <p:spPr>
          <a:xfrm>
            <a:off x="3083565" y="4046785"/>
            <a:ext cx="731520" cy="731520"/>
          </a:xfrm>
          <a:prstGeom prst="ellipse">
            <a:avLst/>
          </a:prstGeom>
          <a:solidFill>
            <a:schemeClr val="accent6">
              <a:lumMod val="75000"/>
            </a:schemeClr>
          </a:solidFill>
          <a:ln w="12700">
            <a:solidFill>
              <a:srgbClr val="B5D4F4"/>
            </a:solidFill>
            <a:prstDash val="solid"/>
          </a:ln>
        </p:spPr>
        <p:txBody>
          <a:bodyPr/>
          <a:lstStyle/>
          <a:p>
            <a:endParaRPr lang="es-BO"/>
          </a:p>
        </p:txBody>
      </p:sp>
      <p:sp>
        <p:nvSpPr>
          <p:cNvPr id="20" name="Text 15">
            <a:extLst>
              <a:ext uri="{FF2B5EF4-FFF2-40B4-BE49-F238E27FC236}">
                <a16:creationId xmlns:a16="http://schemas.microsoft.com/office/drawing/2014/main" id="{DE4E252B-E034-40A1-9729-4C25FA061C4C}"/>
              </a:ext>
            </a:extLst>
          </p:cNvPr>
          <p:cNvSpPr/>
          <p:nvPr/>
        </p:nvSpPr>
        <p:spPr>
          <a:xfrm>
            <a:off x="3083565" y="4046785"/>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Fiscal.</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técnica</a:t>
            </a:r>
            <a:endParaRPr lang="en-US" sz="800" dirty="0">
              <a:latin typeface="Century Gothic" panose="020B0502020202020204" pitchFamily="34" charset="0"/>
            </a:endParaRPr>
          </a:p>
        </p:txBody>
      </p:sp>
      <p:sp>
        <p:nvSpPr>
          <p:cNvPr id="21" name="Shape 16">
            <a:extLst>
              <a:ext uri="{FF2B5EF4-FFF2-40B4-BE49-F238E27FC236}">
                <a16:creationId xmlns:a16="http://schemas.microsoft.com/office/drawing/2014/main" id="{EF8DADC1-E4D6-444C-A187-67737AEA8A2A}"/>
              </a:ext>
            </a:extLst>
          </p:cNvPr>
          <p:cNvSpPr/>
          <p:nvPr/>
        </p:nvSpPr>
        <p:spPr>
          <a:xfrm>
            <a:off x="1803405" y="5144065"/>
            <a:ext cx="731520" cy="731520"/>
          </a:xfrm>
          <a:prstGeom prst="ellipse">
            <a:avLst/>
          </a:prstGeom>
          <a:solidFill>
            <a:schemeClr val="accent6">
              <a:lumMod val="75000"/>
            </a:schemeClr>
          </a:solidFill>
          <a:ln w="12700">
            <a:solidFill>
              <a:srgbClr val="B5D4F4"/>
            </a:solidFill>
            <a:prstDash val="solid"/>
          </a:ln>
        </p:spPr>
        <p:txBody>
          <a:bodyPr/>
          <a:lstStyle/>
          <a:p>
            <a:endParaRPr lang="es-BO"/>
          </a:p>
        </p:txBody>
      </p:sp>
      <p:sp>
        <p:nvSpPr>
          <p:cNvPr id="22" name="Text 17">
            <a:extLst>
              <a:ext uri="{FF2B5EF4-FFF2-40B4-BE49-F238E27FC236}">
                <a16:creationId xmlns:a16="http://schemas.microsoft.com/office/drawing/2014/main" id="{C6E8CF9B-B167-48A2-837D-3AD172ACC87A}"/>
              </a:ext>
            </a:extLst>
          </p:cNvPr>
          <p:cNvSpPr/>
          <p:nvPr/>
        </p:nvSpPr>
        <p:spPr>
          <a:xfrm>
            <a:off x="1803405" y="5144065"/>
            <a:ext cx="731520" cy="731520"/>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Convenios</a:t>
            </a:r>
            <a:endParaRPr lang="en-US" sz="800" dirty="0">
              <a:latin typeface="Century Gothic" panose="020B0502020202020204" pitchFamily="34" charset="0"/>
            </a:endParaRPr>
          </a:p>
          <a:p>
            <a:pPr marL="0" indent="0" algn="ctr">
              <a:buNone/>
            </a:pPr>
            <a:r>
              <a:rPr lang="en-US" sz="800" b="1" dirty="0">
                <a:solidFill>
                  <a:srgbClr val="FFFFFF"/>
                </a:solidFill>
                <a:latin typeface="Century Gothic" panose="020B0502020202020204" pitchFamily="34" charset="0"/>
              </a:rPr>
              <a:t>financ.</a:t>
            </a:r>
            <a:endParaRPr lang="en-US" sz="800" dirty="0">
              <a:latin typeface="Century Gothic" panose="020B0502020202020204" pitchFamily="34" charset="0"/>
            </a:endParaRPr>
          </a:p>
        </p:txBody>
      </p:sp>
      <p:grpSp>
        <p:nvGrpSpPr>
          <p:cNvPr id="2" name="Grupo 1">
            <a:extLst>
              <a:ext uri="{FF2B5EF4-FFF2-40B4-BE49-F238E27FC236}">
                <a16:creationId xmlns:a16="http://schemas.microsoft.com/office/drawing/2014/main" id="{4C31E43C-1E44-4446-927D-BCB942FAA092}"/>
              </a:ext>
            </a:extLst>
          </p:cNvPr>
          <p:cNvGrpSpPr/>
          <p:nvPr/>
        </p:nvGrpSpPr>
        <p:grpSpPr>
          <a:xfrm>
            <a:off x="4083291" y="1707178"/>
            <a:ext cx="4566187" cy="4709160"/>
            <a:chOff x="3819919" y="1707178"/>
            <a:chExt cx="5212080" cy="4709160"/>
          </a:xfrm>
        </p:grpSpPr>
        <p:sp>
          <p:nvSpPr>
            <p:cNvPr id="23" name="Shape 18">
              <a:extLst>
                <a:ext uri="{FF2B5EF4-FFF2-40B4-BE49-F238E27FC236}">
                  <a16:creationId xmlns:a16="http://schemas.microsoft.com/office/drawing/2014/main" id="{6DC78EFE-1F5D-419D-B7A7-156B1A0D5003}"/>
                </a:ext>
              </a:extLst>
            </p:cNvPr>
            <p:cNvSpPr/>
            <p:nvPr/>
          </p:nvSpPr>
          <p:spPr>
            <a:xfrm>
              <a:off x="3819919" y="1707178"/>
              <a:ext cx="5212080" cy="2240280"/>
            </a:xfrm>
            <a:prstGeom prst="rect">
              <a:avLst/>
            </a:prstGeom>
            <a:solidFill>
              <a:srgbClr val="E6F1FB"/>
            </a:solidFill>
            <a:ln w="6350">
              <a:solidFill>
                <a:srgbClr val="B5D4F4"/>
              </a:solidFill>
              <a:prstDash val="solid"/>
            </a:ln>
          </p:spPr>
          <p:txBody>
            <a:bodyPr/>
            <a:lstStyle/>
            <a:p>
              <a:endParaRPr lang="es-BO"/>
            </a:p>
          </p:txBody>
        </p:sp>
        <p:sp>
          <p:nvSpPr>
            <p:cNvPr id="24" name="Shape 19">
              <a:extLst>
                <a:ext uri="{FF2B5EF4-FFF2-40B4-BE49-F238E27FC236}">
                  <a16:creationId xmlns:a16="http://schemas.microsoft.com/office/drawing/2014/main" id="{4264E1D3-BC8A-43F6-BF9E-81932EEB49B8}"/>
                </a:ext>
              </a:extLst>
            </p:cNvPr>
            <p:cNvSpPr/>
            <p:nvPr/>
          </p:nvSpPr>
          <p:spPr>
            <a:xfrm>
              <a:off x="3819919" y="1707178"/>
              <a:ext cx="5212080" cy="384048"/>
            </a:xfrm>
            <a:prstGeom prst="rect">
              <a:avLst/>
            </a:prstGeom>
            <a:solidFill>
              <a:srgbClr val="0C447C"/>
            </a:solidFill>
            <a:ln w="12700">
              <a:solidFill>
                <a:srgbClr val="0C447C"/>
              </a:solidFill>
              <a:prstDash val="solid"/>
            </a:ln>
          </p:spPr>
          <p:txBody>
            <a:bodyPr/>
            <a:lstStyle/>
            <a:p>
              <a:endParaRPr lang="es-BO"/>
            </a:p>
          </p:txBody>
        </p:sp>
        <p:sp>
          <p:nvSpPr>
            <p:cNvPr id="26" name="Shape 21">
              <a:extLst>
                <a:ext uri="{FF2B5EF4-FFF2-40B4-BE49-F238E27FC236}">
                  <a16:creationId xmlns:a16="http://schemas.microsoft.com/office/drawing/2014/main" id="{18BFC9F4-AED0-4CFB-AB21-79A72E976D9B}"/>
                </a:ext>
              </a:extLst>
            </p:cNvPr>
            <p:cNvSpPr/>
            <p:nvPr/>
          </p:nvSpPr>
          <p:spPr>
            <a:xfrm>
              <a:off x="3893071" y="2164378"/>
              <a:ext cx="201168" cy="201168"/>
            </a:xfrm>
            <a:prstGeom prst="ellipse">
              <a:avLst/>
            </a:prstGeom>
            <a:solidFill>
              <a:srgbClr val="0C447C"/>
            </a:solidFill>
            <a:ln w="12700">
              <a:solidFill>
                <a:srgbClr val="0C447C"/>
              </a:solidFill>
              <a:prstDash val="solid"/>
            </a:ln>
          </p:spPr>
          <p:txBody>
            <a:bodyPr/>
            <a:lstStyle/>
            <a:p>
              <a:endParaRPr lang="es-BO"/>
            </a:p>
          </p:txBody>
        </p:sp>
        <p:sp>
          <p:nvSpPr>
            <p:cNvPr id="27" name="Text 22">
              <a:extLst>
                <a:ext uri="{FF2B5EF4-FFF2-40B4-BE49-F238E27FC236}">
                  <a16:creationId xmlns:a16="http://schemas.microsoft.com/office/drawing/2014/main" id="{66A9F6DC-75BD-4087-A616-59EF3B005538}"/>
                </a:ext>
              </a:extLst>
            </p:cNvPr>
            <p:cNvSpPr/>
            <p:nvPr/>
          </p:nvSpPr>
          <p:spPr>
            <a:xfrm>
              <a:off x="3893071" y="216437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1</a:t>
              </a:r>
              <a:endParaRPr lang="en-US" sz="800" dirty="0">
                <a:latin typeface="Century Gothic" panose="020B0502020202020204" pitchFamily="34" charset="0"/>
              </a:endParaRPr>
            </a:p>
          </p:txBody>
        </p:sp>
        <p:sp>
          <p:nvSpPr>
            <p:cNvPr id="28" name="Text 23">
              <a:extLst>
                <a:ext uri="{FF2B5EF4-FFF2-40B4-BE49-F238E27FC236}">
                  <a16:creationId xmlns:a16="http://schemas.microsoft.com/office/drawing/2014/main" id="{59DA4DA8-6255-4C0A-B46F-EB6A5D2BD1A8}"/>
                </a:ext>
              </a:extLst>
            </p:cNvPr>
            <p:cNvSpPr/>
            <p:nvPr/>
          </p:nvSpPr>
          <p:spPr>
            <a:xfrm>
              <a:off x="4139959" y="2146090"/>
              <a:ext cx="4754880" cy="274320"/>
            </a:xfrm>
            <a:prstGeom prst="rect">
              <a:avLst/>
            </a:prstGeom>
            <a:noFill/>
            <a:ln/>
          </p:spPr>
          <p:txBody>
            <a:bodyPr wrap="square" rtlCol="0" anchor="ctr"/>
            <a:lstStyle/>
            <a:p>
              <a:pPr marL="0" indent="0">
                <a:buNone/>
              </a:pPr>
              <a:r>
                <a:rPr lang="es-ES" sz="900" dirty="0">
                  <a:solidFill>
                    <a:srgbClr val="1A2B3C"/>
                  </a:solidFill>
                  <a:latin typeface="Century Gothic" panose="020B0502020202020204" pitchFamily="34" charset="0"/>
                </a:rPr>
                <a:t>Conformación de cartera nacional para el </a:t>
              </a:r>
              <a:r>
                <a:rPr lang="es-ES" sz="900" b="1" dirty="0">
                  <a:solidFill>
                    <a:srgbClr val="1A2B3C"/>
                  </a:solidFill>
                  <a:latin typeface="Century Gothic" panose="020B0502020202020204" pitchFamily="34" charset="0"/>
                </a:rPr>
                <a:t>PROGRAMA GESTIÓN RESILIENTE DEL AGUA PARA RIEGO COMUNITARIO Y FAMIILAR</a:t>
              </a:r>
            </a:p>
          </p:txBody>
        </p:sp>
        <p:sp>
          <p:nvSpPr>
            <p:cNvPr id="29" name="Shape 24">
              <a:extLst>
                <a:ext uri="{FF2B5EF4-FFF2-40B4-BE49-F238E27FC236}">
                  <a16:creationId xmlns:a16="http://schemas.microsoft.com/office/drawing/2014/main" id="{D48BC2CC-1A4E-4AE4-A201-B1571AD9AC9E}"/>
                </a:ext>
              </a:extLst>
            </p:cNvPr>
            <p:cNvSpPr/>
            <p:nvPr/>
          </p:nvSpPr>
          <p:spPr>
            <a:xfrm>
              <a:off x="3893071" y="2484418"/>
              <a:ext cx="201168" cy="201168"/>
            </a:xfrm>
            <a:prstGeom prst="ellipse">
              <a:avLst/>
            </a:prstGeom>
            <a:solidFill>
              <a:srgbClr val="0C447C"/>
            </a:solidFill>
            <a:ln w="12700">
              <a:solidFill>
                <a:srgbClr val="0C447C"/>
              </a:solidFill>
              <a:prstDash val="solid"/>
            </a:ln>
          </p:spPr>
          <p:txBody>
            <a:bodyPr/>
            <a:lstStyle/>
            <a:p>
              <a:endParaRPr lang="es-BO"/>
            </a:p>
          </p:txBody>
        </p:sp>
        <p:sp>
          <p:nvSpPr>
            <p:cNvPr id="30" name="Text 25">
              <a:extLst>
                <a:ext uri="{FF2B5EF4-FFF2-40B4-BE49-F238E27FC236}">
                  <a16:creationId xmlns:a16="http://schemas.microsoft.com/office/drawing/2014/main" id="{7872B33F-091B-4D0A-B161-A36C032AF70A}"/>
                </a:ext>
              </a:extLst>
            </p:cNvPr>
            <p:cNvSpPr/>
            <p:nvPr/>
          </p:nvSpPr>
          <p:spPr>
            <a:xfrm>
              <a:off x="3893071" y="248441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2</a:t>
              </a:r>
              <a:endParaRPr lang="en-US" sz="800" dirty="0">
                <a:latin typeface="Century Gothic" panose="020B0502020202020204" pitchFamily="34" charset="0"/>
              </a:endParaRPr>
            </a:p>
          </p:txBody>
        </p:sp>
        <p:sp>
          <p:nvSpPr>
            <p:cNvPr id="31" name="Text 26">
              <a:extLst>
                <a:ext uri="{FF2B5EF4-FFF2-40B4-BE49-F238E27FC236}">
                  <a16:creationId xmlns:a16="http://schemas.microsoft.com/office/drawing/2014/main" id="{72B92689-FD43-4CE9-8C57-3025F85C9761}"/>
                </a:ext>
              </a:extLst>
            </p:cNvPr>
            <p:cNvSpPr/>
            <p:nvPr/>
          </p:nvSpPr>
          <p:spPr>
            <a:xfrm>
              <a:off x="4139959" y="2466130"/>
              <a:ext cx="4754880" cy="274320"/>
            </a:xfrm>
            <a:prstGeom prst="rect">
              <a:avLst/>
            </a:prstGeom>
            <a:noFill/>
            <a:ln/>
          </p:spPr>
          <p:txBody>
            <a:bodyPr wrap="square" rtlCol="0" anchor="ctr"/>
            <a:lstStyle/>
            <a:p>
              <a:pPr marL="0" indent="0">
                <a:buNone/>
              </a:pPr>
              <a:r>
                <a:rPr lang="es-ES" sz="900" b="1" dirty="0">
                  <a:solidFill>
                    <a:srgbClr val="1A2B3C"/>
                  </a:solidFill>
                  <a:latin typeface="Century Gothic" panose="020B0502020202020204" pitchFamily="34" charset="0"/>
                </a:rPr>
                <a:t>CAPACITACIONES TÉCNICAS </a:t>
              </a:r>
              <a:r>
                <a:rPr lang="es-ES" sz="900" dirty="0">
                  <a:solidFill>
                    <a:srgbClr val="1A2B3C"/>
                  </a:solidFill>
                  <a:latin typeface="Century Gothic" panose="020B0502020202020204" pitchFamily="34" charset="0"/>
                </a:rPr>
                <a:t>A NIVEL NACIONAL en </a:t>
              </a:r>
              <a:r>
                <a:rPr lang="es-ES" sz="900" dirty="0" err="1">
                  <a:solidFill>
                    <a:srgbClr val="1A2B3C"/>
                  </a:solidFill>
                  <a:latin typeface="Century Gothic" panose="020B0502020202020204" pitchFamily="34" charset="0"/>
                </a:rPr>
                <a:t>ITCPs</a:t>
              </a:r>
              <a:r>
                <a:rPr lang="es-ES" sz="900" dirty="0">
                  <a:solidFill>
                    <a:srgbClr val="1A2B3C"/>
                  </a:solidFill>
                  <a:latin typeface="Century Gothic" panose="020B0502020202020204" pitchFamily="34" charset="0"/>
                </a:rPr>
                <a:t> Y EDTP para proyectos de RIEGO.</a:t>
              </a:r>
              <a:endParaRPr lang="en-US" sz="900" dirty="0">
                <a:latin typeface="Century Gothic" panose="020B0502020202020204" pitchFamily="34" charset="0"/>
              </a:endParaRPr>
            </a:p>
          </p:txBody>
        </p:sp>
        <p:sp>
          <p:nvSpPr>
            <p:cNvPr id="32" name="Shape 27">
              <a:extLst>
                <a:ext uri="{FF2B5EF4-FFF2-40B4-BE49-F238E27FC236}">
                  <a16:creationId xmlns:a16="http://schemas.microsoft.com/office/drawing/2014/main" id="{FAC45EAA-29E3-43A8-8F67-C0FF98EF783F}"/>
                </a:ext>
              </a:extLst>
            </p:cNvPr>
            <p:cNvSpPr/>
            <p:nvPr/>
          </p:nvSpPr>
          <p:spPr>
            <a:xfrm>
              <a:off x="3893071" y="2804458"/>
              <a:ext cx="201168" cy="201168"/>
            </a:xfrm>
            <a:prstGeom prst="ellipse">
              <a:avLst/>
            </a:prstGeom>
            <a:solidFill>
              <a:srgbClr val="0C447C"/>
            </a:solidFill>
            <a:ln w="12700">
              <a:solidFill>
                <a:srgbClr val="0C447C"/>
              </a:solidFill>
              <a:prstDash val="solid"/>
            </a:ln>
          </p:spPr>
          <p:txBody>
            <a:bodyPr/>
            <a:lstStyle/>
            <a:p>
              <a:endParaRPr lang="es-BO"/>
            </a:p>
          </p:txBody>
        </p:sp>
        <p:sp>
          <p:nvSpPr>
            <p:cNvPr id="33" name="Text 28">
              <a:extLst>
                <a:ext uri="{FF2B5EF4-FFF2-40B4-BE49-F238E27FC236}">
                  <a16:creationId xmlns:a16="http://schemas.microsoft.com/office/drawing/2014/main" id="{B60775FA-2581-467A-9813-B3FBDF4326A5}"/>
                </a:ext>
              </a:extLst>
            </p:cNvPr>
            <p:cNvSpPr/>
            <p:nvPr/>
          </p:nvSpPr>
          <p:spPr>
            <a:xfrm>
              <a:off x="3893071" y="280445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3</a:t>
              </a:r>
              <a:endParaRPr lang="en-US" sz="800" dirty="0">
                <a:latin typeface="Century Gothic" panose="020B0502020202020204" pitchFamily="34" charset="0"/>
              </a:endParaRPr>
            </a:p>
          </p:txBody>
        </p:sp>
        <p:sp>
          <p:nvSpPr>
            <p:cNvPr id="34" name="Text 29">
              <a:extLst>
                <a:ext uri="{FF2B5EF4-FFF2-40B4-BE49-F238E27FC236}">
                  <a16:creationId xmlns:a16="http://schemas.microsoft.com/office/drawing/2014/main" id="{64B23080-0149-4753-9AAD-1B211CDB1618}"/>
                </a:ext>
              </a:extLst>
            </p:cNvPr>
            <p:cNvSpPr/>
            <p:nvPr/>
          </p:nvSpPr>
          <p:spPr>
            <a:xfrm>
              <a:off x="4139959" y="2749099"/>
              <a:ext cx="4754880" cy="356616"/>
            </a:xfrm>
            <a:prstGeom prst="rect">
              <a:avLst/>
            </a:prstGeom>
            <a:noFill/>
            <a:ln/>
          </p:spPr>
          <p:txBody>
            <a:bodyPr wrap="square" rtlCol="0" anchor="ctr"/>
            <a:lstStyle/>
            <a:p>
              <a:r>
                <a:rPr lang="es-MX" sz="900" dirty="0">
                  <a:effectLst/>
                  <a:latin typeface="Century Gothic" panose="020B0502020202020204" pitchFamily="34" charset="0"/>
                </a:rPr>
                <a:t>Formulación de programas de riego con </a:t>
              </a:r>
              <a:r>
                <a:rPr lang="es-MX" sz="900" b="1" dirty="0">
                  <a:effectLst/>
                  <a:latin typeface="Century Gothic" panose="020B0502020202020204" pitchFamily="34" charset="0"/>
                </a:rPr>
                <a:t>enfoque productivo </a:t>
              </a:r>
              <a:r>
                <a:rPr lang="es-MX" sz="900" dirty="0">
                  <a:effectLst/>
                  <a:latin typeface="Century Gothic" panose="020B0502020202020204" pitchFamily="34" charset="0"/>
                </a:rPr>
                <a:t>coordinación con </a:t>
              </a:r>
              <a:r>
                <a:rPr lang="es-MX" sz="900" b="1" dirty="0">
                  <a:effectLst/>
                  <a:latin typeface="Century Gothic" panose="020B0502020202020204" pitchFamily="34" charset="0"/>
                </a:rPr>
                <a:t>VDADI</a:t>
              </a:r>
              <a:r>
                <a:rPr lang="es-MX" sz="900" dirty="0">
                  <a:effectLst/>
                  <a:latin typeface="Century Gothic" panose="020B0502020202020204" pitchFamily="34" charset="0"/>
                </a:rPr>
                <a:t> y </a:t>
              </a:r>
              <a:r>
                <a:rPr lang="es-MX" sz="900" b="1" dirty="0">
                  <a:effectLst/>
                  <a:latin typeface="Century Gothic" panose="020B0502020202020204" pitchFamily="34" charset="0"/>
                </a:rPr>
                <a:t>VCLI.</a:t>
              </a:r>
              <a:endParaRPr lang="en-US" sz="900" dirty="0">
                <a:latin typeface="Century Gothic" panose="020B0502020202020204" pitchFamily="34" charset="0"/>
              </a:endParaRPr>
            </a:p>
          </p:txBody>
        </p:sp>
        <p:sp>
          <p:nvSpPr>
            <p:cNvPr id="35" name="Shape 30">
              <a:extLst>
                <a:ext uri="{FF2B5EF4-FFF2-40B4-BE49-F238E27FC236}">
                  <a16:creationId xmlns:a16="http://schemas.microsoft.com/office/drawing/2014/main" id="{DD071CD8-4AC4-4515-98D5-51471CEA27B6}"/>
                </a:ext>
              </a:extLst>
            </p:cNvPr>
            <p:cNvSpPr/>
            <p:nvPr/>
          </p:nvSpPr>
          <p:spPr>
            <a:xfrm>
              <a:off x="3893071" y="3124498"/>
              <a:ext cx="201168" cy="201168"/>
            </a:xfrm>
            <a:prstGeom prst="ellipse">
              <a:avLst/>
            </a:prstGeom>
            <a:solidFill>
              <a:srgbClr val="0C447C"/>
            </a:solidFill>
            <a:ln w="12700">
              <a:solidFill>
                <a:srgbClr val="0C447C"/>
              </a:solidFill>
              <a:prstDash val="solid"/>
            </a:ln>
          </p:spPr>
          <p:txBody>
            <a:bodyPr/>
            <a:lstStyle/>
            <a:p>
              <a:endParaRPr lang="es-BO"/>
            </a:p>
          </p:txBody>
        </p:sp>
        <p:sp>
          <p:nvSpPr>
            <p:cNvPr id="36" name="Text 31">
              <a:extLst>
                <a:ext uri="{FF2B5EF4-FFF2-40B4-BE49-F238E27FC236}">
                  <a16:creationId xmlns:a16="http://schemas.microsoft.com/office/drawing/2014/main" id="{B152AA0E-2D23-4346-85A6-AB8251F24A89}"/>
                </a:ext>
              </a:extLst>
            </p:cNvPr>
            <p:cNvSpPr/>
            <p:nvPr/>
          </p:nvSpPr>
          <p:spPr>
            <a:xfrm>
              <a:off x="3893071" y="312449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4</a:t>
              </a:r>
              <a:endParaRPr lang="en-US" sz="800" dirty="0">
                <a:latin typeface="Century Gothic" panose="020B0502020202020204" pitchFamily="34" charset="0"/>
              </a:endParaRPr>
            </a:p>
          </p:txBody>
        </p:sp>
        <p:sp>
          <p:nvSpPr>
            <p:cNvPr id="37" name="Text 32">
              <a:extLst>
                <a:ext uri="{FF2B5EF4-FFF2-40B4-BE49-F238E27FC236}">
                  <a16:creationId xmlns:a16="http://schemas.microsoft.com/office/drawing/2014/main" id="{69D8ACFB-A590-4772-AC45-1FC78D676D42}"/>
                </a:ext>
              </a:extLst>
            </p:cNvPr>
            <p:cNvSpPr/>
            <p:nvPr/>
          </p:nvSpPr>
          <p:spPr>
            <a:xfrm>
              <a:off x="4139959" y="3106210"/>
              <a:ext cx="4754880" cy="274320"/>
            </a:xfrm>
            <a:prstGeom prst="rect">
              <a:avLst/>
            </a:prstGeom>
            <a:noFill/>
            <a:ln/>
          </p:spPr>
          <p:txBody>
            <a:bodyPr wrap="square" rtlCol="0" anchor="ctr"/>
            <a:lstStyle/>
            <a:p>
              <a:r>
                <a:rPr lang="es-MX" sz="900" b="1" dirty="0">
                  <a:effectLst/>
                  <a:latin typeface="Century Gothic" panose="020B0502020202020204" pitchFamily="34" charset="0"/>
                </a:rPr>
                <a:t>Mejorar la participación de la mujeres en la consolidación de asociaciones de regantes</a:t>
              </a:r>
              <a:r>
                <a:rPr lang="es-MX" sz="900" dirty="0">
                  <a:effectLst/>
                  <a:latin typeface="Century Gothic" panose="020B0502020202020204" pitchFamily="34" charset="0"/>
                </a:rPr>
                <a:t>. </a:t>
              </a:r>
            </a:p>
          </p:txBody>
        </p:sp>
        <p:sp>
          <p:nvSpPr>
            <p:cNvPr id="38" name="Shape 33">
              <a:extLst>
                <a:ext uri="{FF2B5EF4-FFF2-40B4-BE49-F238E27FC236}">
                  <a16:creationId xmlns:a16="http://schemas.microsoft.com/office/drawing/2014/main" id="{3F766960-95C6-4C22-A5B2-4ACE00BEED0A}"/>
                </a:ext>
              </a:extLst>
            </p:cNvPr>
            <p:cNvSpPr/>
            <p:nvPr/>
          </p:nvSpPr>
          <p:spPr>
            <a:xfrm>
              <a:off x="3893071" y="3444538"/>
              <a:ext cx="201168" cy="201168"/>
            </a:xfrm>
            <a:prstGeom prst="ellipse">
              <a:avLst/>
            </a:prstGeom>
            <a:solidFill>
              <a:srgbClr val="0C447C"/>
            </a:solidFill>
            <a:ln w="12700">
              <a:solidFill>
                <a:srgbClr val="0C447C"/>
              </a:solidFill>
              <a:prstDash val="solid"/>
            </a:ln>
          </p:spPr>
          <p:txBody>
            <a:bodyPr/>
            <a:lstStyle/>
            <a:p>
              <a:endParaRPr lang="es-BO"/>
            </a:p>
          </p:txBody>
        </p:sp>
        <p:sp>
          <p:nvSpPr>
            <p:cNvPr id="39" name="Text 34">
              <a:extLst>
                <a:ext uri="{FF2B5EF4-FFF2-40B4-BE49-F238E27FC236}">
                  <a16:creationId xmlns:a16="http://schemas.microsoft.com/office/drawing/2014/main" id="{DE038255-B149-4344-B85C-44B21EBA60A9}"/>
                </a:ext>
              </a:extLst>
            </p:cNvPr>
            <p:cNvSpPr/>
            <p:nvPr/>
          </p:nvSpPr>
          <p:spPr>
            <a:xfrm>
              <a:off x="3893071" y="344453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5</a:t>
              </a:r>
              <a:endParaRPr lang="en-US" sz="800" dirty="0">
                <a:latin typeface="Century Gothic" panose="020B0502020202020204" pitchFamily="34" charset="0"/>
              </a:endParaRPr>
            </a:p>
          </p:txBody>
        </p:sp>
        <p:sp>
          <p:nvSpPr>
            <p:cNvPr id="40" name="Text 35">
              <a:extLst>
                <a:ext uri="{FF2B5EF4-FFF2-40B4-BE49-F238E27FC236}">
                  <a16:creationId xmlns:a16="http://schemas.microsoft.com/office/drawing/2014/main" id="{EBD7FBAF-4ADB-41B9-B519-FF4D0F4F2387}"/>
                </a:ext>
              </a:extLst>
            </p:cNvPr>
            <p:cNvSpPr/>
            <p:nvPr/>
          </p:nvSpPr>
          <p:spPr>
            <a:xfrm>
              <a:off x="4139959" y="3426250"/>
              <a:ext cx="4754880" cy="274320"/>
            </a:xfrm>
            <a:prstGeom prst="rect">
              <a:avLst/>
            </a:prstGeom>
            <a:noFill/>
            <a:ln/>
          </p:spPr>
          <p:txBody>
            <a:bodyPr wrap="square" rtlCol="0" anchor="ctr"/>
            <a:lstStyle/>
            <a:p>
              <a:pPr marL="0" indent="0">
                <a:buNone/>
              </a:pPr>
              <a:r>
                <a:rPr lang="es-ES" sz="900" b="1" dirty="0">
                  <a:effectLst/>
                  <a:latin typeface="Century Gothic" panose="020B0502020202020204" pitchFamily="34" charset="0"/>
                </a:rPr>
                <a:t>Implementación del modelo agroindustrial resiliente </a:t>
              </a:r>
              <a:r>
                <a:rPr lang="es-ES" sz="900" dirty="0">
                  <a:effectLst/>
                  <a:latin typeface="Century Gothic" panose="020B0502020202020204" pitchFamily="34" charset="0"/>
                </a:rPr>
                <a:t>a partir de las inversiones en infraestructura.</a:t>
              </a:r>
              <a:endParaRPr lang="en-US" sz="900" dirty="0">
                <a:latin typeface="Century Gothic" panose="020B0502020202020204" pitchFamily="34" charset="0"/>
              </a:endParaRPr>
            </a:p>
          </p:txBody>
        </p:sp>
        <p:sp>
          <p:nvSpPr>
            <p:cNvPr id="41" name="Shape 36">
              <a:extLst>
                <a:ext uri="{FF2B5EF4-FFF2-40B4-BE49-F238E27FC236}">
                  <a16:creationId xmlns:a16="http://schemas.microsoft.com/office/drawing/2014/main" id="{E1A2A407-E81B-41B5-A517-16FD12B34F30}"/>
                </a:ext>
              </a:extLst>
            </p:cNvPr>
            <p:cNvSpPr/>
            <p:nvPr/>
          </p:nvSpPr>
          <p:spPr>
            <a:xfrm>
              <a:off x="3819919" y="4130338"/>
              <a:ext cx="5212080" cy="2286000"/>
            </a:xfrm>
            <a:prstGeom prst="rect">
              <a:avLst/>
            </a:prstGeom>
            <a:solidFill>
              <a:srgbClr val="E1F5EE"/>
            </a:solidFill>
            <a:ln w="6350">
              <a:solidFill>
                <a:srgbClr val="9FE1CB"/>
              </a:solidFill>
              <a:prstDash val="solid"/>
            </a:ln>
          </p:spPr>
          <p:txBody>
            <a:bodyPr/>
            <a:lstStyle/>
            <a:p>
              <a:endParaRPr lang="es-BO"/>
            </a:p>
          </p:txBody>
        </p:sp>
        <p:sp>
          <p:nvSpPr>
            <p:cNvPr id="42" name="Shape 37">
              <a:extLst>
                <a:ext uri="{FF2B5EF4-FFF2-40B4-BE49-F238E27FC236}">
                  <a16:creationId xmlns:a16="http://schemas.microsoft.com/office/drawing/2014/main" id="{B86D4EF2-2DA2-42B9-A7F3-38697397ABA8}"/>
                </a:ext>
              </a:extLst>
            </p:cNvPr>
            <p:cNvSpPr/>
            <p:nvPr/>
          </p:nvSpPr>
          <p:spPr>
            <a:xfrm>
              <a:off x="3819919" y="4130338"/>
              <a:ext cx="5212080" cy="384048"/>
            </a:xfrm>
            <a:prstGeom prst="rect">
              <a:avLst/>
            </a:prstGeom>
            <a:solidFill>
              <a:srgbClr val="085041"/>
            </a:solidFill>
            <a:ln w="12700">
              <a:solidFill>
                <a:srgbClr val="085041"/>
              </a:solidFill>
              <a:prstDash val="solid"/>
            </a:ln>
          </p:spPr>
          <p:txBody>
            <a:bodyPr/>
            <a:lstStyle/>
            <a:p>
              <a:endParaRPr lang="es-BO"/>
            </a:p>
          </p:txBody>
        </p:sp>
        <p:sp>
          <p:nvSpPr>
            <p:cNvPr id="43" name="Text 38">
              <a:extLst>
                <a:ext uri="{FF2B5EF4-FFF2-40B4-BE49-F238E27FC236}">
                  <a16:creationId xmlns:a16="http://schemas.microsoft.com/office/drawing/2014/main" id="{01512E1A-8CD6-46C2-9BE9-750158083BB0}"/>
                </a:ext>
              </a:extLst>
            </p:cNvPr>
            <p:cNvSpPr/>
            <p:nvPr/>
          </p:nvSpPr>
          <p:spPr>
            <a:xfrm>
              <a:off x="3865639" y="4130338"/>
              <a:ext cx="5120640" cy="384048"/>
            </a:xfrm>
            <a:prstGeom prst="rect">
              <a:avLst/>
            </a:prstGeom>
            <a:noFill/>
            <a:ln/>
          </p:spPr>
          <p:txBody>
            <a:bodyPr wrap="square" rtlCol="0" anchor="ctr"/>
            <a:lstStyle/>
            <a:p>
              <a:pPr marL="0" indent="0">
                <a:buNone/>
              </a:pPr>
              <a:r>
                <a:rPr lang="es-ES" sz="950" b="1" dirty="0">
                  <a:solidFill>
                    <a:srgbClr val="FFFFFF"/>
                  </a:solidFill>
                  <a:latin typeface="Century Gothic" panose="020B0502020202020204" pitchFamily="34" charset="0"/>
                </a:rPr>
                <a:t>UNIDAD DE PROGRAMAS Y PROYECTOS DE RIEGO</a:t>
              </a:r>
            </a:p>
          </p:txBody>
        </p:sp>
        <p:sp>
          <p:nvSpPr>
            <p:cNvPr id="44" name="Shape 39">
              <a:extLst>
                <a:ext uri="{FF2B5EF4-FFF2-40B4-BE49-F238E27FC236}">
                  <a16:creationId xmlns:a16="http://schemas.microsoft.com/office/drawing/2014/main" id="{6E6477A8-B0C1-4401-9546-9EED371CF3A5}"/>
                </a:ext>
              </a:extLst>
            </p:cNvPr>
            <p:cNvSpPr/>
            <p:nvPr/>
          </p:nvSpPr>
          <p:spPr>
            <a:xfrm>
              <a:off x="3893071" y="4587538"/>
              <a:ext cx="201168" cy="201168"/>
            </a:xfrm>
            <a:prstGeom prst="ellipse">
              <a:avLst/>
            </a:prstGeom>
            <a:solidFill>
              <a:srgbClr val="085041"/>
            </a:solidFill>
            <a:ln w="12700">
              <a:solidFill>
                <a:srgbClr val="085041"/>
              </a:solidFill>
              <a:prstDash val="solid"/>
            </a:ln>
          </p:spPr>
          <p:txBody>
            <a:bodyPr/>
            <a:lstStyle/>
            <a:p>
              <a:endParaRPr lang="es-BO"/>
            </a:p>
          </p:txBody>
        </p:sp>
        <p:sp>
          <p:nvSpPr>
            <p:cNvPr id="45" name="Text 40">
              <a:extLst>
                <a:ext uri="{FF2B5EF4-FFF2-40B4-BE49-F238E27FC236}">
                  <a16:creationId xmlns:a16="http://schemas.microsoft.com/office/drawing/2014/main" id="{4053AA77-3F4D-4637-8582-548D7BAE32D6}"/>
                </a:ext>
              </a:extLst>
            </p:cNvPr>
            <p:cNvSpPr/>
            <p:nvPr/>
          </p:nvSpPr>
          <p:spPr>
            <a:xfrm>
              <a:off x="3893071" y="4587538"/>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1</a:t>
              </a:r>
              <a:endParaRPr lang="en-US" sz="800" dirty="0">
                <a:latin typeface="Century Gothic" panose="020B0502020202020204" pitchFamily="34" charset="0"/>
              </a:endParaRPr>
            </a:p>
          </p:txBody>
        </p:sp>
        <p:sp>
          <p:nvSpPr>
            <p:cNvPr id="46" name="Text 41">
              <a:extLst>
                <a:ext uri="{FF2B5EF4-FFF2-40B4-BE49-F238E27FC236}">
                  <a16:creationId xmlns:a16="http://schemas.microsoft.com/office/drawing/2014/main" id="{D9B60D12-5521-4E80-B973-154F2720C05F}"/>
                </a:ext>
              </a:extLst>
            </p:cNvPr>
            <p:cNvSpPr/>
            <p:nvPr/>
          </p:nvSpPr>
          <p:spPr>
            <a:xfrm>
              <a:off x="4139959" y="4569250"/>
              <a:ext cx="4754880" cy="292608"/>
            </a:xfrm>
            <a:prstGeom prst="rect">
              <a:avLst/>
            </a:prstGeom>
            <a:noFill/>
            <a:ln/>
          </p:spPr>
          <p:txBody>
            <a:bodyPr wrap="square" rtlCol="0" anchor="ctr"/>
            <a:lstStyle/>
            <a:p>
              <a:pPr algn="just"/>
              <a:r>
                <a:rPr lang="es-ES" sz="900" b="1" dirty="0">
                  <a:effectLst/>
                  <a:latin typeface="Century Gothic" panose="020B0502020202020204" pitchFamily="34" charset="0"/>
                </a:rPr>
                <a:t>Monitoreo integral de la cartera sectorial </a:t>
              </a:r>
              <a:r>
                <a:rPr lang="es-ES" sz="900" dirty="0">
                  <a:effectLst/>
                  <a:latin typeface="Century Gothic" panose="020B0502020202020204" pitchFamily="34" charset="0"/>
                </a:rPr>
                <a:t>para la ejecución del presupuesto vigente.</a:t>
              </a:r>
              <a:endParaRPr lang="es-ES" sz="900" b="1" dirty="0">
                <a:effectLst/>
                <a:latin typeface="Century Gothic" panose="020B0502020202020204" pitchFamily="34" charset="0"/>
              </a:endParaRPr>
            </a:p>
          </p:txBody>
        </p:sp>
        <p:sp>
          <p:nvSpPr>
            <p:cNvPr id="47" name="Shape 42">
              <a:extLst>
                <a:ext uri="{FF2B5EF4-FFF2-40B4-BE49-F238E27FC236}">
                  <a16:creationId xmlns:a16="http://schemas.microsoft.com/office/drawing/2014/main" id="{D036A1B4-4C44-49F5-8E87-16BCFFFEE867}"/>
                </a:ext>
              </a:extLst>
            </p:cNvPr>
            <p:cNvSpPr/>
            <p:nvPr/>
          </p:nvSpPr>
          <p:spPr>
            <a:xfrm>
              <a:off x="3893071" y="4925866"/>
              <a:ext cx="201168" cy="201168"/>
            </a:xfrm>
            <a:prstGeom prst="ellipse">
              <a:avLst/>
            </a:prstGeom>
            <a:solidFill>
              <a:srgbClr val="085041"/>
            </a:solidFill>
            <a:ln w="12700">
              <a:solidFill>
                <a:srgbClr val="085041"/>
              </a:solidFill>
              <a:prstDash val="solid"/>
            </a:ln>
          </p:spPr>
          <p:txBody>
            <a:bodyPr/>
            <a:lstStyle/>
            <a:p>
              <a:endParaRPr lang="es-BO"/>
            </a:p>
          </p:txBody>
        </p:sp>
        <p:sp>
          <p:nvSpPr>
            <p:cNvPr id="48" name="Text 43">
              <a:extLst>
                <a:ext uri="{FF2B5EF4-FFF2-40B4-BE49-F238E27FC236}">
                  <a16:creationId xmlns:a16="http://schemas.microsoft.com/office/drawing/2014/main" id="{1FAB90CE-79BC-4AC6-98D5-842D78B6D3EF}"/>
                </a:ext>
              </a:extLst>
            </p:cNvPr>
            <p:cNvSpPr/>
            <p:nvPr/>
          </p:nvSpPr>
          <p:spPr>
            <a:xfrm>
              <a:off x="3893071" y="4925866"/>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2</a:t>
              </a:r>
              <a:endParaRPr lang="en-US" sz="800" dirty="0">
                <a:latin typeface="Century Gothic" panose="020B0502020202020204" pitchFamily="34" charset="0"/>
              </a:endParaRPr>
            </a:p>
          </p:txBody>
        </p:sp>
        <p:sp>
          <p:nvSpPr>
            <p:cNvPr id="49" name="Text 44">
              <a:extLst>
                <a:ext uri="{FF2B5EF4-FFF2-40B4-BE49-F238E27FC236}">
                  <a16:creationId xmlns:a16="http://schemas.microsoft.com/office/drawing/2014/main" id="{82A80604-71C7-45ED-A5CE-056715CB9569}"/>
                </a:ext>
              </a:extLst>
            </p:cNvPr>
            <p:cNvSpPr/>
            <p:nvPr/>
          </p:nvSpPr>
          <p:spPr>
            <a:xfrm>
              <a:off x="4139959" y="4907578"/>
              <a:ext cx="4754880" cy="292608"/>
            </a:xfrm>
            <a:prstGeom prst="rect">
              <a:avLst/>
            </a:prstGeom>
            <a:noFill/>
            <a:ln/>
          </p:spPr>
          <p:txBody>
            <a:bodyPr wrap="square" rtlCol="0" anchor="ctr"/>
            <a:lstStyle/>
            <a:p>
              <a:pPr marL="0" indent="0">
                <a:buNone/>
              </a:pPr>
              <a:r>
                <a:rPr lang="es-ES" sz="900" dirty="0">
                  <a:effectLst/>
                  <a:latin typeface="Century Gothic" panose="020B0502020202020204" pitchFamily="34" charset="0"/>
                </a:rPr>
                <a:t>Fiscalización técnica y seguimiento de los programas </a:t>
              </a:r>
              <a:r>
                <a:rPr lang="es-ES" sz="900" b="1" dirty="0">
                  <a:effectLst/>
                  <a:latin typeface="Century Gothic" panose="020B0502020202020204" pitchFamily="34" charset="0"/>
                </a:rPr>
                <a:t>PRITEC, PRESAS, PACC y RUMBO.</a:t>
              </a:r>
              <a:endParaRPr lang="en-US" sz="900" dirty="0">
                <a:latin typeface="Century Gothic" panose="020B0502020202020204" pitchFamily="34" charset="0"/>
              </a:endParaRPr>
            </a:p>
          </p:txBody>
        </p:sp>
        <p:sp>
          <p:nvSpPr>
            <p:cNvPr id="50" name="Shape 45">
              <a:extLst>
                <a:ext uri="{FF2B5EF4-FFF2-40B4-BE49-F238E27FC236}">
                  <a16:creationId xmlns:a16="http://schemas.microsoft.com/office/drawing/2014/main" id="{CE09D54B-83BD-450C-BB63-DC73920E42D1}"/>
                </a:ext>
              </a:extLst>
            </p:cNvPr>
            <p:cNvSpPr/>
            <p:nvPr/>
          </p:nvSpPr>
          <p:spPr>
            <a:xfrm>
              <a:off x="3893071" y="5264194"/>
              <a:ext cx="201168" cy="201168"/>
            </a:xfrm>
            <a:prstGeom prst="ellipse">
              <a:avLst/>
            </a:prstGeom>
            <a:solidFill>
              <a:srgbClr val="085041"/>
            </a:solidFill>
            <a:ln w="12700">
              <a:solidFill>
                <a:srgbClr val="085041"/>
              </a:solidFill>
              <a:prstDash val="solid"/>
            </a:ln>
          </p:spPr>
          <p:txBody>
            <a:bodyPr/>
            <a:lstStyle/>
            <a:p>
              <a:endParaRPr lang="es-BO"/>
            </a:p>
          </p:txBody>
        </p:sp>
        <p:sp>
          <p:nvSpPr>
            <p:cNvPr id="51" name="Text 46">
              <a:extLst>
                <a:ext uri="{FF2B5EF4-FFF2-40B4-BE49-F238E27FC236}">
                  <a16:creationId xmlns:a16="http://schemas.microsoft.com/office/drawing/2014/main" id="{3E4AAE73-85E0-48BD-9846-FE4393A0EE2D}"/>
                </a:ext>
              </a:extLst>
            </p:cNvPr>
            <p:cNvSpPr/>
            <p:nvPr/>
          </p:nvSpPr>
          <p:spPr>
            <a:xfrm>
              <a:off x="3893071" y="5264194"/>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3</a:t>
              </a:r>
              <a:endParaRPr lang="en-US" sz="800" dirty="0">
                <a:latin typeface="Century Gothic" panose="020B0502020202020204" pitchFamily="34" charset="0"/>
              </a:endParaRPr>
            </a:p>
          </p:txBody>
        </p:sp>
        <p:sp>
          <p:nvSpPr>
            <p:cNvPr id="52" name="Text 47">
              <a:extLst>
                <a:ext uri="{FF2B5EF4-FFF2-40B4-BE49-F238E27FC236}">
                  <a16:creationId xmlns:a16="http://schemas.microsoft.com/office/drawing/2014/main" id="{B3A5003B-F898-4AA8-BF54-626F0A323780}"/>
                </a:ext>
              </a:extLst>
            </p:cNvPr>
            <p:cNvSpPr/>
            <p:nvPr/>
          </p:nvSpPr>
          <p:spPr>
            <a:xfrm>
              <a:off x="4139959" y="5245906"/>
              <a:ext cx="4754880" cy="292608"/>
            </a:xfrm>
            <a:prstGeom prst="rect">
              <a:avLst/>
            </a:prstGeom>
            <a:noFill/>
            <a:ln/>
          </p:spPr>
          <p:txBody>
            <a:bodyPr wrap="square" rtlCol="0" anchor="ctr"/>
            <a:lstStyle/>
            <a:p>
              <a:pPr marL="0" indent="0">
                <a:buNone/>
              </a:pPr>
              <a:r>
                <a:rPr lang="en-US" sz="900" dirty="0">
                  <a:solidFill>
                    <a:srgbClr val="1A2B3C"/>
                  </a:solidFill>
                  <a:latin typeface="Century Gothic" panose="020B0502020202020204" pitchFamily="34" charset="0"/>
                </a:rPr>
                <a:t>Gestionar convenios de financiamiento internacional y apoyo presupuestario</a:t>
              </a:r>
              <a:endParaRPr lang="en-US" sz="900" dirty="0">
                <a:latin typeface="Century Gothic" panose="020B0502020202020204" pitchFamily="34" charset="0"/>
              </a:endParaRPr>
            </a:p>
          </p:txBody>
        </p:sp>
        <p:sp>
          <p:nvSpPr>
            <p:cNvPr id="53" name="Shape 48">
              <a:extLst>
                <a:ext uri="{FF2B5EF4-FFF2-40B4-BE49-F238E27FC236}">
                  <a16:creationId xmlns:a16="http://schemas.microsoft.com/office/drawing/2014/main" id="{D99E133B-3D2C-4CED-861A-A6150985330D}"/>
                </a:ext>
              </a:extLst>
            </p:cNvPr>
            <p:cNvSpPr/>
            <p:nvPr/>
          </p:nvSpPr>
          <p:spPr>
            <a:xfrm>
              <a:off x="3893071" y="5602522"/>
              <a:ext cx="201168" cy="201168"/>
            </a:xfrm>
            <a:prstGeom prst="ellipse">
              <a:avLst/>
            </a:prstGeom>
            <a:solidFill>
              <a:srgbClr val="085041"/>
            </a:solidFill>
            <a:ln w="12700">
              <a:solidFill>
                <a:srgbClr val="085041"/>
              </a:solidFill>
              <a:prstDash val="solid"/>
            </a:ln>
          </p:spPr>
          <p:txBody>
            <a:bodyPr/>
            <a:lstStyle/>
            <a:p>
              <a:endParaRPr lang="es-BO"/>
            </a:p>
          </p:txBody>
        </p:sp>
        <p:sp>
          <p:nvSpPr>
            <p:cNvPr id="54" name="Text 49">
              <a:extLst>
                <a:ext uri="{FF2B5EF4-FFF2-40B4-BE49-F238E27FC236}">
                  <a16:creationId xmlns:a16="http://schemas.microsoft.com/office/drawing/2014/main" id="{C2178471-2D5F-445C-BFB4-D93AB1CA28FA}"/>
                </a:ext>
              </a:extLst>
            </p:cNvPr>
            <p:cNvSpPr/>
            <p:nvPr/>
          </p:nvSpPr>
          <p:spPr>
            <a:xfrm>
              <a:off x="3893071" y="5602522"/>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4</a:t>
              </a:r>
              <a:endParaRPr lang="en-US" sz="800" dirty="0">
                <a:latin typeface="Century Gothic" panose="020B0502020202020204" pitchFamily="34" charset="0"/>
              </a:endParaRPr>
            </a:p>
          </p:txBody>
        </p:sp>
        <p:sp>
          <p:nvSpPr>
            <p:cNvPr id="55" name="Text 50">
              <a:extLst>
                <a:ext uri="{FF2B5EF4-FFF2-40B4-BE49-F238E27FC236}">
                  <a16:creationId xmlns:a16="http://schemas.microsoft.com/office/drawing/2014/main" id="{28925BEB-D9F9-46E5-A278-985E2D92549F}"/>
                </a:ext>
              </a:extLst>
            </p:cNvPr>
            <p:cNvSpPr/>
            <p:nvPr/>
          </p:nvSpPr>
          <p:spPr>
            <a:xfrm>
              <a:off x="4139959" y="5584234"/>
              <a:ext cx="4754880" cy="292608"/>
            </a:xfrm>
            <a:prstGeom prst="rect">
              <a:avLst/>
            </a:prstGeom>
            <a:noFill/>
            <a:ln/>
          </p:spPr>
          <p:txBody>
            <a:bodyPr wrap="square" rtlCol="0" anchor="ctr"/>
            <a:lstStyle/>
            <a:p>
              <a:pPr marL="0" indent="0">
                <a:buNone/>
              </a:pPr>
              <a:r>
                <a:rPr lang="es-ES" sz="900" dirty="0">
                  <a:latin typeface="Century Gothic" panose="020B0502020202020204" pitchFamily="34" charset="0"/>
                </a:rPr>
                <a:t>I</a:t>
              </a:r>
              <a:r>
                <a:rPr lang="es-ES" sz="900" dirty="0">
                  <a:effectLst/>
                  <a:latin typeface="Century Gothic" panose="020B0502020202020204" pitchFamily="34" charset="0"/>
                </a:rPr>
                <a:t>dentificado de cuellos de botella en la coordinación en la ejecución de programas y proyectos</a:t>
              </a:r>
              <a:r>
                <a:rPr lang="es-ES" sz="900" dirty="0">
                  <a:latin typeface="Century Gothic" panose="020B0502020202020204" pitchFamily="34" charset="0"/>
                </a:rPr>
                <a:t> de inversión</a:t>
              </a:r>
              <a:r>
                <a:rPr lang="es-ES" sz="900" dirty="0">
                  <a:effectLst/>
                  <a:latin typeface="Century Gothic" panose="020B0502020202020204" pitchFamily="34" charset="0"/>
                </a:rPr>
                <a:t> </a:t>
              </a:r>
              <a:endParaRPr lang="en-US" sz="900" dirty="0">
                <a:latin typeface="Century Gothic" panose="020B0502020202020204" pitchFamily="34" charset="0"/>
              </a:endParaRPr>
            </a:p>
          </p:txBody>
        </p:sp>
        <p:sp>
          <p:nvSpPr>
            <p:cNvPr id="56" name="Shape 51">
              <a:extLst>
                <a:ext uri="{FF2B5EF4-FFF2-40B4-BE49-F238E27FC236}">
                  <a16:creationId xmlns:a16="http://schemas.microsoft.com/office/drawing/2014/main" id="{E5EB7D63-411E-498E-8F61-5A6C9DE67003}"/>
                </a:ext>
              </a:extLst>
            </p:cNvPr>
            <p:cNvSpPr/>
            <p:nvPr/>
          </p:nvSpPr>
          <p:spPr>
            <a:xfrm>
              <a:off x="3893071" y="5940850"/>
              <a:ext cx="201168" cy="201168"/>
            </a:xfrm>
            <a:prstGeom prst="ellipse">
              <a:avLst/>
            </a:prstGeom>
            <a:solidFill>
              <a:srgbClr val="085041"/>
            </a:solidFill>
            <a:ln w="12700">
              <a:solidFill>
                <a:srgbClr val="085041"/>
              </a:solidFill>
              <a:prstDash val="solid"/>
            </a:ln>
          </p:spPr>
          <p:txBody>
            <a:bodyPr/>
            <a:lstStyle/>
            <a:p>
              <a:endParaRPr lang="es-BO"/>
            </a:p>
          </p:txBody>
        </p:sp>
        <p:sp>
          <p:nvSpPr>
            <p:cNvPr id="57" name="Text 52">
              <a:extLst>
                <a:ext uri="{FF2B5EF4-FFF2-40B4-BE49-F238E27FC236}">
                  <a16:creationId xmlns:a16="http://schemas.microsoft.com/office/drawing/2014/main" id="{7C9BDCB7-2B05-4519-9F5A-E10FE867A3C9}"/>
                </a:ext>
              </a:extLst>
            </p:cNvPr>
            <p:cNvSpPr/>
            <p:nvPr/>
          </p:nvSpPr>
          <p:spPr>
            <a:xfrm>
              <a:off x="3893071" y="5940850"/>
              <a:ext cx="201168" cy="201168"/>
            </a:xfrm>
            <a:prstGeom prst="rect">
              <a:avLst/>
            </a:prstGeom>
            <a:noFill/>
            <a:ln/>
          </p:spPr>
          <p:txBody>
            <a:bodyPr wrap="square" rtlCol="0" anchor="ctr"/>
            <a:lstStyle/>
            <a:p>
              <a:pPr marL="0" indent="0" algn="ctr">
                <a:buNone/>
              </a:pPr>
              <a:r>
                <a:rPr lang="en-US" sz="800" b="1" dirty="0">
                  <a:solidFill>
                    <a:srgbClr val="FFFFFF"/>
                  </a:solidFill>
                  <a:latin typeface="Century Gothic" panose="020B0502020202020204" pitchFamily="34" charset="0"/>
                </a:rPr>
                <a:t>5</a:t>
              </a:r>
              <a:endParaRPr lang="en-US" sz="800" dirty="0">
                <a:latin typeface="Century Gothic" panose="020B0502020202020204" pitchFamily="34" charset="0"/>
              </a:endParaRPr>
            </a:p>
          </p:txBody>
        </p:sp>
        <p:sp>
          <p:nvSpPr>
            <p:cNvPr id="58" name="Text 53">
              <a:extLst>
                <a:ext uri="{FF2B5EF4-FFF2-40B4-BE49-F238E27FC236}">
                  <a16:creationId xmlns:a16="http://schemas.microsoft.com/office/drawing/2014/main" id="{C7B6B1F4-EDA8-40E3-8E9C-B7454B66CE80}"/>
                </a:ext>
              </a:extLst>
            </p:cNvPr>
            <p:cNvSpPr/>
            <p:nvPr/>
          </p:nvSpPr>
          <p:spPr>
            <a:xfrm>
              <a:off x="4139959" y="5922562"/>
              <a:ext cx="4754880" cy="292608"/>
            </a:xfrm>
            <a:prstGeom prst="rect">
              <a:avLst/>
            </a:prstGeom>
            <a:noFill/>
            <a:ln/>
          </p:spPr>
          <p:txBody>
            <a:bodyPr wrap="square" rtlCol="0" anchor="ctr"/>
            <a:lstStyle/>
            <a:p>
              <a:pPr algn="just"/>
              <a:r>
                <a:rPr lang="es-ES" sz="900" b="1" dirty="0">
                  <a:effectLst/>
                  <a:latin typeface="Century Gothic" panose="020B0502020202020204" pitchFamily="34" charset="0"/>
                  <a:ea typeface="Times New Roman" panose="02020603050405020304" pitchFamily="18" charset="0"/>
                </a:rPr>
                <a:t>Ejecución proyectada de 100% </a:t>
              </a:r>
              <a:r>
                <a:rPr lang="es-ES" sz="900" dirty="0">
                  <a:effectLst/>
                  <a:latin typeface="Century Gothic" panose="020B0502020202020204" pitchFamily="34" charset="0"/>
                  <a:ea typeface="Times New Roman" panose="02020603050405020304" pitchFamily="18" charset="0"/>
                </a:rPr>
                <a:t>del monto programado hasta diciembre de 2026.</a:t>
              </a:r>
            </a:p>
          </p:txBody>
        </p:sp>
      </p:grpSp>
      <p:pic>
        <p:nvPicPr>
          <p:cNvPr id="60" name="Imagen 59">
            <a:extLst>
              <a:ext uri="{FF2B5EF4-FFF2-40B4-BE49-F238E27FC236}">
                <a16:creationId xmlns:a16="http://schemas.microsoft.com/office/drawing/2014/main" id="{5FE7BAE0-EE51-4810-8E89-68327E3033B2}"/>
              </a:ext>
            </a:extLst>
          </p:cNvPr>
          <p:cNvPicPr>
            <a:picLocks noChangeAspect="1"/>
          </p:cNvPicPr>
          <p:nvPr/>
        </p:nvPicPr>
        <p:blipFill>
          <a:blip r:embed="rId2"/>
          <a:stretch>
            <a:fillRect/>
          </a:stretch>
        </p:blipFill>
        <p:spPr>
          <a:xfrm>
            <a:off x="261188" y="925636"/>
            <a:ext cx="4067743" cy="123842"/>
          </a:xfrm>
          <a:prstGeom prst="rect">
            <a:avLst/>
          </a:prstGeom>
        </p:spPr>
      </p:pic>
      <p:sp>
        <p:nvSpPr>
          <p:cNvPr id="61" name="CuadroTexto 60">
            <a:extLst>
              <a:ext uri="{FF2B5EF4-FFF2-40B4-BE49-F238E27FC236}">
                <a16:creationId xmlns:a16="http://schemas.microsoft.com/office/drawing/2014/main" id="{8DCF113E-3510-431C-A68E-A5FD7FBE8335}"/>
              </a:ext>
            </a:extLst>
          </p:cNvPr>
          <p:cNvSpPr txBox="1"/>
          <p:nvPr/>
        </p:nvSpPr>
        <p:spPr>
          <a:xfrm>
            <a:off x="0" y="1243060"/>
            <a:ext cx="9144000" cy="400110"/>
          </a:xfrm>
          <a:prstGeom prst="rect">
            <a:avLst/>
          </a:prstGeom>
          <a:noFill/>
          <a:ln>
            <a:noFill/>
          </a:ln>
        </p:spPr>
        <p:txBody>
          <a:bodyPr wrap="square">
            <a:spAutoFit/>
          </a:bodyPr>
          <a:lstStyle/>
          <a:p>
            <a:pPr algn="ctr">
              <a:lnSpc>
                <a:spcPct val="100000"/>
              </a:lnSpc>
            </a:pPr>
            <a:r>
              <a:rPr lang="es-ES" sz="2000" b="1" dirty="0">
                <a:effectLst>
                  <a:outerShdw blurRad="38100" dist="38100" dir="2700000" algn="tl">
                    <a:srgbClr val="000000">
                      <a:alpha val="43137"/>
                    </a:srgbClr>
                  </a:outerShdw>
                </a:effectLst>
              </a:rPr>
              <a:t>PROGRAMACIÓN DE OPERACIONES SEGÚN EL POA 2026</a:t>
            </a:r>
          </a:p>
        </p:txBody>
      </p:sp>
      <p:sp>
        <p:nvSpPr>
          <p:cNvPr id="25" name="Text 20">
            <a:extLst>
              <a:ext uri="{FF2B5EF4-FFF2-40B4-BE49-F238E27FC236}">
                <a16:creationId xmlns:a16="http://schemas.microsoft.com/office/drawing/2014/main" id="{35784E85-3107-42EB-BA3D-88B65D6E5611}"/>
              </a:ext>
            </a:extLst>
          </p:cNvPr>
          <p:cNvSpPr/>
          <p:nvPr/>
        </p:nvSpPr>
        <p:spPr>
          <a:xfrm>
            <a:off x="4175403" y="1716322"/>
            <a:ext cx="4054197" cy="384048"/>
          </a:xfrm>
          <a:prstGeom prst="rect">
            <a:avLst/>
          </a:prstGeom>
          <a:noFill/>
          <a:ln/>
        </p:spPr>
        <p:txBody>
          <a:bodyPr wrap="square" rtlCol="0" anchor="ctr"/>
          <a:lstStyle/>
          <a:p>
            <a:pPr marL="0" indent="0">
              <a:buNone/>
            </a:pPr>
            <a:r>
              <a:rPr lang="es-ES" sz="950" b="1" dirty="0">
                <a:solidFill>
                  <a:srgbClr val="FFFFFF"/>
                </a:solidFill>
                <a:latin typeface="Century Gothic" panose="020B0502020202020204" pitchFamily="34" charset="0"/>
              </a:rPr>
              <a:t>UNIDAD DE GESTIÓN DE RIEGO</a:t>
            </a:r>
          </a:p>
        </p:txBody>
      </p:sp>
    </p:spTree>
    <p:extLst>
      <p:ext uri="{BB962C8B-B14F-4D97-AF65-F5344CB8AC3E}">
        <p14:creationId xmlns:p14="http://schemas.microsoft.com/office/powerpoint/2010/main" val="6365479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adroTexto 28">
            <a:extLst>
              <a:ext uri="{FF2B5EF4-FFF2-40B4-BE49-F238E27FC236}">
                <a16:creationId xmlns:a16="http://schemas.microsoft.com/office/drawing/2014/main" id="{47DE5770-B8F0-4647-B19A-6248E49F7D6B}"/>
              </a:ext>
            </a:extLst>
          </p:cNvPr>
          <p:cNvSpPr txBox="1"/>
          <p:nvPr/>
        </p:nvSpPr>
        <p:spPr>
          <a:xfrm>
            <a:off x="719137" y="1064019"/>
            <a:ext cx="7705725" cy="323165"/>
          </a:xfrm>
          <a:prstGeom prst="rect">
            <a:avLst/>
          </a:prstGeom>
          <a:solidFill>
            <a:schemeClr val="bg1">
              <a:alpha val="60000"/>
            </a:schemeClr>
          </a:solidFill>
        </p:spPr>
        <p:txBody>
          <a:bodyPr wrap="square">
            <a:spAutoFit/>
          </a:bodyPr>
          <a:lstStyle/>
          <a:p>
            <a:pPr algn="ctr"/>
            <a:r>
              <a:rPr lang="es-ES" sz="1500" b="1" dirty="0">
                <a:latin typeface="Century Gothic" panose="020B0502020202020204" pitchFamily="34" charset="0"/>
                <a:cs typeface="Arial" charset="0"/>
              </a:rPr>
              <a:t>PROGRAMAS VIGENTES DE CUENCAS Y RECURSOS HÍDRICOS- MARZO 2026</a:t>
            </a:r>
          </a:p>
        </p:txBody>
      </p:sp>
      <p:graphicFrame>
        <p:nvGraphicFramePr>
          <p:cNvPr id="2" name="Diagrama 1">
            <a:extLst>
              <a:ext uri="{FF2B5EF4-FFF2-40B4-BE49-F238E27FC236}">
                <a16:creationId xmlns:a16="http://schemas.microsoft.com/office/drawing/2014/main" id="{BBE94F33-7F73-49C8-8BC4-5C37B3F0A830}"/>
              </a:ext>
            </a:extLst>
          </p:cNvPr>
          <p:cNvGraphicFramePr/>
          <p:nvPr>
            <p:extLst>
              <p:ext uri="{D42A27DB-BD31-4B8C-83A1-F6EECF244321}">
                <p14:modId xmlns:p14="http://schemas.microsoft.com/office/powerpoint/2010/main" val="1399622296"/>
              </p:ext>
            </p:extLst>
          </p:nvPr>
        </p:nvGraphicFramePr>
        <p:xfrm>
          <a:off x="-186267" y="1398032"/>
          <a:ext cx="9042400" cy="5383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5">
            <a:extLst>
              <a:ext uri="{FF2B5EF4-FFF2-40B4-BE49-F238E27FC236}">
                <a16:creationId xmlns:a16="http://schemas.microsoft.com/office/drawing/2014/main" id="{1EB418EB-667A-4D91-9AF2-2EDF3834144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9423" y="1398032"/>
            <a:ext cx="729096" cy="468000"/>
          </a:xfrm>
          <a:prstGeom prst="rect">
            <a:avLst/>
          </a:prstGeom>
        </p:spPr>
      </p:pic>
      <p:pic>
        <p:nvPicPr>
          <p:cNvPr id="13" name="Imagen 12">
            <a:extLst>
              <a:ext uri="{FF2B5EF4-FFF2-40B4-BE49-F238E27FC236}">
                <a16:creationId xmlns:a16="http://schemas.microsoft.com/office/drawing/2014/main" id="{24CBD953-9C1E-4003-8615-FD17C1012B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0514" y="1402334"/>
            <a:ext cx="831658" cy="395325"/>
          </a:xfrm>
          <a:prstGeom prst="rect">
            <a:avLst/>
          </a:prstGeom>
        </p:spPr>
      </p:pic>
      <p:sp>
        <p:nvSpPr>
          <p:cNvPr id="19" name="CuadroTexto 18">
            <a:extLst>
              <a:ext uri="{FF2B5EF4-FFF2-40B4-BE49-F238E27FC236}">
                <a16:creationId xmlns:a16="http://schemas.microsoft.com/office/drawing/2014/main" id="{F0C13993-A18B-4C6F-BDD9-94CE0AF1DCE1}"/>
              </a:ext>
            </a:extLst>
          </p:cNvPr>
          <p:cNvSpPr txBox="1"/>
          <p:nvPr/>
        </p:nvSpPr>
        <p:spPr>
          <a:xfrm>
            <a:off x="6558421" y="4724107"/>
            <a:ext cx="1950098" cy="1384995"/>
          </a:xfrm>
          <a:prstGeom prst="rect">
            <a:avLst/>
          </a:prstGeom>
          <a:solidFill>
            <a:schemeClr val="accent5">
              <a:lumMod val="50000"/>
            </a:schemeClr>
          </a:solidFill>
        </p:spPr>
        <p:txBody>
          <a:bodyPr wrap="square" rtlCol="0">
            <a:spAutoFit/>
          </a:bodyPr>
          <a:lstStyle/>
          <a:p>
            <a:pPr lvl="0" algn="ctr">
              <a:buNone/>
            </a:pPr>
            <a:r>
              <a:rPr lang="es-ES" sz="1200" b="1" dirty="0">
                <a:solidFill>
                  <a:schemeClr val="bg1"/>
                </a:solidFill>
                <a:latin typeface="Century Gothic" panose="020B0502020202020204" pitchFamily="34" charset="0"/>
              </a:rPr>
              <a:t>RECURSOS DISPONIBLES</a:t>
            </a:r>
            <a:endParaRPr lang="es-BO" sz="1200" b="1" dirty="0">
              <a:solidFill>
                <a:schemeClr val="bg1"/>
              </a:solidFill>
              <a:latin typeface="Century Gothic" panose="020B0502020202020204" pitchFamily="34" charset="0"/>
            </a:endParaRPr>
          </a:p>
          <a:p>
            <a:pPr lvl="0" algn="ctr">
              <a:buNone/>
            </a:pPr>
            <a:r>
              <a:rPr lang="es-ES" sz="1200" b="1" dirty="0">
                <a:solidFill>
                  <a:schemeClr val="bg1"/>
                </a:solidFill>
                <a:latin typeface="Century Gothic" panose="020B0502020202020204" pitchFamily="34" charset="0"/>
              </a:rPr>
              <a:t>CARTERA ABIERTA PARA PRESENTAR PROYECTOS: DE MANEJO INTEGRAL DE CUENCAS Y GESTIÓN DE RIESGOS HIDROLÓGICOS</a:t>
            </a:r>
            <a:endParaRPr lang="es-BO" sz="1200" b="1" dirty="0">
              <a:solidFill>
                <a:schemeClr val="bg1"/>
              </a:solidFill>
              <a:latin typeface="Century Gothic" panose="020B0502020202020204" pitchFamily="34" charset="0"/>
            </a:endParaRPr>
          </a:p>
        </p:txBody>
      </p:sp>
      <p:pic>
        <p:nvPicPr>
          <p:cNvPr id="1026" name="Picture 2" descr="Unión Europea archivos - Ópera Global Business">
            <a:extLst>
              <a:ext uri="{FF2B5EF4-FFF2-40B4-BE49-F238E27FC236}">
                <a16:creationId xmlns:a16="http://schemas.microsoft.com/office/drawing/2014/main" id="{8ABDED46-5850-4C05-88C6-0FF41CC3F760}"/>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1830"/>
          <a:stretch/>
        </p:blipFill>
        <p:spPr bwMode="auto">
          <a:xfrm>
            <a:off x="2340153" y="1398032"/>
            <a:ext cx="729096" cy="56669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1C1CBEC-C22F-4B5D-98BA-2ACF94D93542}"/>
              </a:ext>
            </a:extLst>
          </p:cNvPr>
          <p:cNvPicPr>
            <a:picLocks noChangeAspect="1"/>
          </p:cNvPicPr>
          <p:nvPr/>
        </p:nvPicPr>
        <p:blipFill>
          <a:blip r:embed="rId10"/>
          <a:stretch>
            <a:fillRect/>
          </a:stretch>
        </p:blipFill>
        <p:spPr>
          <a:xfrm>
            <a:off x="261188" y="925636"/>
            <a:ext cx="4067743" cy="123842"/>
          </a:xfrm>
          <a:prstGeom prst="rect">
            <a:avLst/>
          </a:prstGeom>
        </p:spPr>
      </p:pic>
      <p:sp>
        <p:nvSpPr>
          <p:cNvPr id="3" name="CuadroTexto 2">
            <a:extLst>
              <a:ext uri="{FF2B5EF4-FFF2-40B4-BE49-F238E27FC236}">
                <a16:creationId xmlns:a16="http://schemas.microsoft.com/office/drawing/2014/main" id="{67BD1200-B4CA-4D17-9F38-C706D5C757B9}"/>
              </a:ext>
            </a:extLst>
          </p:cNvPr>
          <p:cNvSpPr txBox="1"/>
          <p:nvPr/>
        </p:nvSpPr>
        <p:spPr>
          <a:xfrm>
            <a:off x="4466332" y="341226"/>
            <a:ext cx="4042187" cy="646331"/>
          </a:xfrm>
          <a:prstGeom prst="rect">
            <a:avLst/>
          </a:prstGeom>
          <a:noFill/>
          <a:ln>
            <a:no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b="1" kern="1200" dirty="0">
                <a:effectLst/>
                <a:ea typeface="+mn-ea"/>
                <a:cs typeface="+mn-cs"/>
              </a:rPr>
              <a:t>DIRECCIÓN GENERAL DE CUENCAS Y RECURSOS HÍDRICOS </a:t>
            </a:r>
            <a:endParaRPr lang="es-BO" b="1" kern="1200" dirty="0">
              <a:effectLst/>
              <a:ea typeface="+mn-ea"/>
              <a:cs typeface="+mn-cs"/>
            </a:endParaRPr>
          </a:p>
        </p:txBody>
      </p:sp>
    </p:spTree>
    <p:extLst>
      <p:ext uri="{BB962C8B-B14F-4D97-AF65-F5344CB8AC3E}">
        <p14:creationId xmlns:p14="http://schemas.microsoft.com/office/powerpoint/2010/main" val="5518896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B936983-B0BD-4DDC-B631-7539F12FE4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70" y="1853523"/>
            <a:ext cx="1285507" cy="540000"/>
          </a:xfrm>
          <a:prstGeom prst="rect">
            <a:avLst/>
          </a:prstGeom>
        </p:spPr>
      </p:pic>
      <p:pic>
        <p:nvPicPr>
          <p:cNvPr id="5" name="Imagen 4">
            <a:extLst>
              <a:ext uri="{FF2B5EF4-FFF2-40B4-BE49-F238E27FC236}">
                <a16:creationId xmlns:a16="http://schemas.microsoft.com/office/drawing/2014/main" id="{B03FAD07-3A9D-4B70-A025-5A381422A0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1808" y="2482768"/>
            <a:ext cx="808402" cy="821117"/>
          </a:xfrm>
          <a:prstGeom prst="rect">
            <a:avLst/>
          </a:prstGeom>
        </p:spPr>
      </p:pic>
      <p:sp>
        <p:nvSpPr>
          <p:cNvPr id="28" name="CuadroTexto 27">
            <a:extLst>
              <a:ext uri="{FF2B5EF4-FFF2-40B4-BE49-F238E27FC236}">
                <a16:creationId xmlns:a16="http://schemas.microsoft.com/office/drawing/2014/main" id="{85DD6FF9-F78C-4DFD-894C-FF7C9E2EB5B3}"/>
              </a:ext>
            </a:extLst>
          </p:cNvPr>
          <p:cNvSpPr txBox="1"/>
          <p:nvPr/>
        </p:nvSpPr>
        <p:spPr>
          <a:xfrm>
            <a:off x="624678" y="1618082"/>
            <a:ext cx="1875399" cy="261610"/>
          </a:xfrm>
          <a:prstGeom prst="rect">
            <a:avLst/>
          </a:prstGeom>
          <a:solidFill>
            <a:schemeClr val="accent2">
              <a:lumMod val="75000"/>
            </a:schemeClr>
          </a:solidFill>
        </p:spPr>
        <p:txBody>
          <a:bodyPr wrap="square">
            <a:spAutoFit/>
          </a:bodyPr>
          <a:lstStyle/>
          <a:p>
            <a:pPr algn="just"/>
            <a:r>
              <a:rPr lang="es-MX" sz="1100" b="1" dirty="0">
                <a:solidFill>
                  <a:schemeClr val="bg1"/>
                </a:solidFill>
                <a:latin typeface="Century Gothic" panose="020B0502020202020204" pitchFamily="34" charset="0"/>
                <a:cs typeface="Arial" charset="0"/>
              </a:rPr>
              <a:t>ENTIDADES EJECUTORAS</a:t>
            </a:r>
            <a:endParaRPr lang="es-BO" sz="1100" b="1" dirty="0">
              <a:solidFill>
                <a:schemeClr val="bg1"/>
              </a:solidFill>
              <a:latin typeface="Century Gothic" panose="020B0502020202020204" pitchFamily="34" charset="0"/>
              <a:cs typeface="Arial" panose="020B0604020202020204" pitchFamily="34" charset="0"/>
            </a:endParaRPr>
          </a:p>
        </p:txBody>
      </p:sp>
      <p:sp>
        <p:nvSpPr>
          <p:cNvPr id="29" name="CuadroTexto 28">
            <a:extLst>
              <a:ext uri="{FF2B5EF4-FFF2-40B4-BE49-F238E27FC236}">
                <a16:creationId xmlns:a16="http://schemas.microsoft.com/office/drawing/2014/main" id="{47DE5770-B8F0-4647-B19A-6248E49F7D6B}"/>
              </a:ext>
            </a:extLst>
          </p:cNvPr>
          <p:cNvSpPr txBox="1"/>
          <p:nvPr/>
        </p:nvSpPr>
        <p:spPr>
          <a:xfrm>
            <a:off x="907070" y="1062786"/>
            <a:ext cx="7408506" cy="707886"/>
          </a:xfrm>
          <a:prstGeom prst="rect">
            <a:avLst/>
          </a:prstGeom>
          <a:noFill/>
          <a:ln>
            <a:noFill/>
          </a:ln>
        </p:spPr>
        <p:txBody>
          <a:bodyPr wrap="square">
            <a:spAutoFit/>
          </a:bodyPr>
          <a:lstStyle/>
          <a:p>
            <a:pPr algn="ctr"/>
            <a:r>
              <a:rPr lang="es-ES" sz="2000" b="1" dirty="0">
                <a:cs typeface="Arial" charset="0"/>
              </a:rPr>
              <a:t>EJECUCIÓN FINANCIERA SECTOR DE CUENCAS Y RECURSOS HÍDRICOS MARZO 2026</a:t>
            </a:r>
          </a:p>
        </p:txBody>
      </p:sp>
      <p:sp>
        <p:nvSpPr>
          <p:cNvPr id="14" name="CuadroTexto 13">
            <a:extLst>
              <a:ext uri="{FF2B5EF4-FFF2-40B4-BE49-F238E27FC236}">
                <a16:creationId xmlns:a16="http://schemas.microsoft.com/office/drawing/2014/main" id="{B662A416-A29D-4854-825F-D47DDF9CCD19}"/>
              </a:ext>
            </a:extLst>
          </p:cNvPr>
          <p:cNvSpPr txBox="1"/>
          <p:nvPr/>
        </p:nvSpPr>
        <p:spPr>
          <a:xfrm>
            <a:off x="882136" y="3303885"/>
            <a:ext cx="1413195" cy="738664"/>
          </a:xfrm>
          <a:prstGeom prst="rect">
            <a:avLst/>
          </a:prstGeom>
          <a:noFill/>
        </p:spPr>
        <p:txBody>
          <a:bodyPr wrap="square" rtlCol="0">
            <a:spAutoFit/>
          </a:bodyPr>
          <a:lstStyle/>
          <a:p>
            <a:r>
              <a:rPr lang="es-MX" sz="1400" b="1" dirty="0">
                <a:latin typeface="Century Gothic" panose="020B0502020202020204" pitchFamily="34" charset="0"/>
              </a:rPr>
              <a:t>Entidades Territoriales Autónomas</a:t>
            </a:r>
            <a:endParaRPr lang="es-BO" sz="1400" b="1" dirty="0">
              <a:latin typeface="Century Gothic" panose="020B0502020202020204" pitchFamily="34" charset="0"/>
            </a:endParaRPr>
          </a:p>
        </p:txBody>
      </p:sp>
      <p:graphicFrame>
        <p:nvGraphicFramePr>
          <p:cNvPr id="15" name="Gráfico 14">
            <a:extLst>
              <a:ext uri="{FF2B5EF4-FFF2-40B4-BE49-F238E27FC236}">
                <a16:creationId xmlns:a16="http://schemas.microsoft.com/office/drawing/2014/main" id="{78862C81-DB8B-478F-8877-C1DB613D4144}"/>
              </a:ext>
            </a:extLst>
          </p:cNvPr>
          <p:cNvGraphicFramePr>
            <a:graphicFrameLocks/>
          </p:cNvGraphicFramePr>
          <p:nvPr>
            <p:extLst>
              <p:ext uri="{D42A27DB-BD31-4B8C-83A1-F6EECF244321}">
                <p14:modId xmlns:p14="http://schemas.microsoft.com/office/powerpoint/2010/main" val="3616320277"/>
              </p:ext>
            </p:extLst>
          </p:nvPr>
        </p:nvGraphicFramePr>
        <p:xfrm>
          <a:off x="2616244" y="1748887"/>
          <a:ext cx="6107878" cy="4284654"/>
        </p:xfrm>
        <a:graphic>
          <a:graphicData uri="http://schemas.openxmlformats.org/drawingml/2006/chart">
            <c:chart xmlns:c="http://schemas.openxmlformats.org/drawingml/2006/chart" xmlns:r="http://schemas.openxmlformats.org/officeDocument/2006/relationships" r:id="rId4"/>
          </a:graphicData>
        </a:graphic>
      </p:graphicFrame>
      <p:pic>
        <p:nvPicPr>
          <p:cNvPr id="11" name="Imagen 10">
            <a:extLst>
              <a:ext uri="{FF2B5EF4-FFF2-40B4-BE49-F238E27FC236}">
                <a16:creationId xmlns:a16="http://schemas.microsoft.com/office/drawing/2014/main" id="{151822CC-2D03-4667-848A-A7A8E3B710EF}"/>
              </a:ext>
            </a:extLst>
          </p:cNvPr>
          <p:cNvPicPr>
            <a:picLocks noChangeAspect="1"/>
          </p:cNvPicPr>
          <p:nvPr/>
        </p:nvPicPr>
        <p:blipFill>
          <a:blip r:embed="rId5"/>
          <a:stretch>
            <a:fillRect/>
          </a:stretch>
        </p:blipFill>
        <p:spPr>
          <a:xfrm>
            <a:off x="261188" y="925636"/>
            <a:ext cx="4067743" cy="123842"/>
          </a:xfrm>
          <a:prstGeom prst="rect">
            <a:avLst/>
          </a:prstGeom>
        </p:spPr>
      </p:pic>
      <p:sp>
        <p:nvSpPr>
          <p:cNvPr id="18" name="CuadroTexto 10">
            <a:extLst>
              <a:ext uri="{FF2B5EF4-FFF2-40B4-BE49-F238E27FC236}">
                <a16:creationId xmlns:a16="http://schemas.microsoft.com/office/drawing/2014/main" id="{AFB2056F-60BC-454A-8ABB-55F3AE89BF41}"/>
              </a:ext>
            </a:extLst>
          </p:cNvPr>
          <p:cNvSpPr txBox="1"/>
          <p:nvPr/>
        </p:nvSpPr>
        <p:spPr>
          <a:xfrm>
            <a:off x="666838" y="4125002"/>
            <a:ext cx="2650817" cy="2046714"/>
          </a:xfrm>
          <a:prstGeom prst="rect">
            <a:avLst/>
          </a:prstGeom>
          <a:noFill/>
        </p:spPr>
        <p:txBody>
          <a:bodyPr wrap="square">
            <a:spAutoFit/>
          </a:bodyPr>
          <a:lstStyle>
            <a:defPPr>
              <a:defRPr lang="es-BO"/>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s-BO" sz="1400" b="1" dirty="0">
                <a:solidFill>
                  <a:srgbClr val="0070C0"/>
                </a:solidFill>
                <a:latin typeface="Century Gothic" panose="020B0502020202020204" pitchFamily="34" charset="0"/>
                <a:ea typeface="Tahoma" panose="020B0604030504040204" pitchFamily="34" charset="0"/>
                <a:cs typeface="Tahoma" panose="020B0604030504040204" pitchFamily="34" charset="0"/>
              </a:rPr>
              <a:t>Presupuesto Vigente:</a:t>
            </a:r>
          </a:p>
          <a:p>
            <a:endParaRPr lang="es-BO" sz="1200" b="1" dirty="0">
              <a:solidFill>
                <a:srgbClr val="0070C0"/>
              </a:solidFill>
              <a:latin typeface="Century Gothic" panose="020B0502020202020204" pitchFamily="34" charset="0"/>
              <a:ea typeface="Tahoma" panose="020B0604030504040204" pitchFamily="34" charset="0"/>
              <a:cs typeface="Tahoma" panose="020B0604030504040204" pitchFamily="34" charset="0"/>
            </a:endParaRPr>
          </a:p>
          <a:p>
            <a:r>
              <a:rPr lang="es-BO" b="1" dirty="0">
                <a:latin typeface="Century Gothic" panose="020B0502020202020204" pitchFamily="34" charset="0"/>
                <a:ea typeface="Tahoma" panose="020B0604030504040204" pitchFamily="34" charset="0"/>
                <a:cs typeface="Tahoma" panose="020B0604030504040204" pitchFamily="34" charset="0"/>
              </a:rPr>
              <a:t>Bs36.784.001,00</a:t>
            </a: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6</a:t>
            </a:r>
            <a:r>
              <a:rPr lang="es-BO" sz="2500" b="1" dirty="0">
                <a:latin typeface="Century Gothic" panose="020B0502020202020204" pitchFamily="34" charset="0"/>
                <a:ea typeface="Tahoma" panose="020B0604030504040204" pitchFamily="34" charset="0"/>
                <a:cs typeface="Tahoma" panose="020B0604030504040204" pitchFamily="34" charset="0"/>
              </a:rPr>
              <a:t> </a:t>
            </a:r>
            <a:r>
              <a:rPr lang="es-BO" sz="1500" b="1" dirty="0">
                <a:latin typeface="Century Gothic" panose="020B0502020202020204" pitchFamily="34" charset="0"/>
                <a:ea typeface="Tahoma" panose="020B0604030504040204" pitchFamily="34" charset="0"/>
                <a:cs typeface="Tahoma" panose="020B0604030504040204" pitchFamily="34" charset="0"/>
              </a:rPr>
              <a:t>PROGRAMAS EN</a:t>
            </a:r>
          </a:p>
          <a:p>
            <a:r>
              <a:rPr lang="es-BO" sz="1500" b="1" dirty="0">
                <a:latin typeface="Century Gothic" panose="020B0502020202020204" pitchFamily="34" charset="0"/>
                <a:ea typeface="Tahoma" panose="020B0604030504040204" pitchFamily="34" charset="0"/>
                <a:cs typeface="Tahoma" panose="020B0604030504040204" pitchFamily="34" charset="0"/>
              </a:rPr>
              <a:t>           EJECUCIÓN </a:t>
            </a:r>
          </a:p>
          <a:p>
            <a:endParaRPr lang="es-BO" sz="1200" b="1" dirty="0">
              <a:latin typeface="Century Gothic" panose="020B0502020202020204" pitchFamily="34" charset="0"/>
              <a:ea typeface="Tahoma" panose="020B0604030504040204" pitchFamily="34" charset="0"/>
              <a:cs typeface="Tahoma" panose="020B0604030504040204" pitchFamily="34" charset="0"/>
            </a:endParaRPr>
          </a:p>
          <a:p>
            <a:r>
              <a:rPr lang="es-BO" sz="2800" b="1" dirty="0">
                <a:solidFill>
                  <a:schemeClr val="accent2">
                    <a:lumMod val="75000"/>
                  </a:schemeClr>
                </a:solidFill>
                <a:latin typeface="Century Gothic" panose="020B0502020202020204" pitchFamily="34" charset="0"/>
                <a:ea typeface="Tahoma" panose="020B0604030504040204" pitchFamily="34" charset="0"/>
                <a:cs typeface="Tahoma" panose="020B0604030504040204" pitchFamily="34" charset="0"/>
              </a:rPr>
              <a:t>41</a:t>
            </a:r>
            <a:r>
              <a:rPr lang="es-BO" sz="1500" b="1" dirty="0">
                <a:latin typeface="Century Gothic" panose="020B0502020202020204" pitchFamily="34" charset="0"/>
                <a:ea typeface="Tahoma" panose="020B0604030504040204" pitchFamily="34" charset="0"/>
                <a:cs typeface="Tahoma" panose="020B0604030504040204" pitchFamily="34" charset="0"/>
              </a:rPr>
              <a:t> PROYECTOS</a:t>
            </a:r>
          </a:p>
        </p:txBody>
      </p:sp>
    </p:spTree>
    <p:extLst>
      <p:ext uri="{BB962C8B-B14F-4D97-AF65-F5344CB8AC3E}">
        <p14:creationId xmlns:p14="http://schemas.microsoft.com/office/powerpoint/2010/main" val="42729723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95F44680-87CC-4FC7-98D3-F027D4F475C7}"/>
              </a:ext>
            </a:extLst>
          </p:cNvPr>
          <p:cNvSpPr/>
          <p:nvPr/>
        </p:nvSpPr>
        <p:spPr>
          <a:xfrm>
            <a:off x="447869" y="1575039"/>
            <a:ext cx="3433732" cy="4800117"/>
          </a:xfrm>
          <a:prstGeom prst="rect">
            <a:avLst/>
          </a:prstGeom>
          <a:solidFill>
            <a:srgbClr val="042C53"/>
          </a:solidFill>
          <a:ln w="12700">
            <a:solidFill>
              <a:srgbClr val="042C53"/>
            </a:solidFill>
            <a:prstDash val="solid"/>
          </a:ln>
        </p:spPr>
        <p:txBody>
          <a:bodyPr/>
          <a:lstStyle/>
          <a:p>
            <a:endParaRPr lang="es-BO"/>
          </a:p>
        </p:txBody>
      </p:sp>
      <p:sp>
        <p:nvSpPr>
          <p:cNvPr id="7" name="Text 2">
            <a:extLst>
              <a:ext uri="{FF2B5EF4-FFF2-40B4-BE49-F238E27FC236}">
                <a16:creationId xmlns:a16="http://schemas.microsoft.com/office/drawing/2014/main" id="{2814ADC2-3821-4E6A-B53D-1440A03159ED}"/>
              </a:ext>
            </a:extLst>
          </p:cNvPr>
          <p:cNvSpPr/>
          <p:nvPr/>
        </p:nvSpPr>
        <p:spPr>
          <a:xfrm>
            <a:off x="572383" y="1694991"/>
            <a:ext cx="2863690" cy="1097280"/>
          </a:xfrm>
          <a:prstGeom prst="rect">
            <a:avLst/>
          </a:prstGeom>
          <a:noFill/>
          <a:ln/>
        </p:spPr>
        <p:txBody>
          <a:bodyPr wrap="square" rtlCol="0" anchor="ctr"/>
          <a:lstStyle/>
          <a:p>
            <a:pPr marL="0" indent="0">
              <a:lnSpc>
                <a:spcPct val="130000"/>
              </a:lnSpc>
              <a:buNone/>
            </a:pPr>
            <a:r>
              <a:rPr lang="es-BO" b="1" dirty="0">
                <a:solidFill>
                  <a:srgbClr val="FFFFFF"/>
                </a:solidFill>
              </a:rPr>
              <a:t>DIRECCIÓN GENERAL DE CUENCAS Y RECURSOS HÍDRICOS </a:t>
            </a:r>
            <a:endParaRPr lang="es-BO" b="1" dirty="0"/>
          </a:p>
        </p:txBody>
      </p:sp>
      <p:grpSp>
        <p:nvGrpSpPr>
          <p:cNvPr id="3" name="Grupo 2">
            <a:extLst>
              <a:ext uri="{FF2B5EF4-FFF2-40B4-BE49-F238E27FC236}">
                <a16:creationId xmlns:a16="http://schemas.microsoft.com/office/drawing/2014/main" id="{218005A5-F102-8C41-BAB3-2BCF4A91DE7B}"/>
              </a:ext>
            </a:extLst>
          </p:cNvPr>
          <p:cNvGrpSpPr/>
          <p:nvPr/>
        </p:nvGrpSpPr>
        <p:grpSpPr>
          <a:xfrm>
            <a:off x="3964611" y="1665996"/>
            <a:ext cx="4731520" cy="4709160"/>
            <a:chOff x="3815321" y="1614593"/>
            <a:chExt cx="5212080" cy="4709160"/>
          </a:xfrm>
        </p:grpSpPr>
        <p:sp>
          <p:nvSpPr>
            <p:cNvPr id="23" name="Shape 18">
              <a:extLst>
                <a:ext uri="{FF2B5EF4-FFF2-40B4-BE49-F238E27FC236}">
                  <a16:creationId xmlns:a16="http://schemas.microsoft.com/office/drawing/2014/main" id="{6DC78EFE-1F5D-419D-B7A7-156B1A0D5003}"/>
                </a:ext>
              </a:extLst>
            </p:cNvPr>
            <p:cNvSpPr/>
            <p:nvPr/>
          </p:nvSpPr>
          <p:spPr>
            <a:xfrm>
              <a:off x="3815321" y="1614593"/>
              <a:ext cx="5212080" cy="2240280"/>
            </a:xfrm>
            <a:prstGeom prst="rect">
              <a:avLst/>
            </a:prstGeom>
            <a:solidFill>
              <a:srgbClr val="E6F1FB"/>
            </a:solidFill>
            <a:ln w="6350">
              <a:solidFill>
                <a:srgbClr val="B5D4F4"/>
              </a:solidFill>
              <a:prstDash val="solid"/>
            </a:ln>
          </p:spPr>
          <p:txBody>
            <a:bodyPr/>
            <a:lstStyle/>
            <a:p>
              <a:endParaRPr lang="es-BO"/>
            </a:p>
          </p:txBody>
        </p:sp>
        <p:sp>
          <p:nvSpPr>
            <p:cNvPr id="24" name="Shape 19">
              <a:extLst>
                <a:ext uri="{FF2B5EF4-FFF2-40B4-BE49-F238E27FC236}">
                  <a16:creationId xmlns:a16="http://schemas.microsoft.com/office/drawing/2014/main" id="{4264E1D3-BC8A-43F6-BF9E-81932EEB49B8}"/>
                </a:ext>
              </a:extLst>
            </p:cNvPr>
            <p:cNvSpPr/>
            <p:nvPr/>
          </p:nvSpPr>
          <p:spPr>
            <a:xfrm>
              <a:off x="3815321" y="1614593"/>
              <a:ext cx="5212080" cy="384048"/>
            </a:xfrm>
            <a:prstGeom prst="rect">
              <a:avLst/>
            </a:prstGeom>
            <a:solidFill>
              <a:srgbClr val="0C447C"/>
            </a:solidFill>
            <a:ln w="12700">
              <a:solidFill>
                <a:srgbClr val="0C447C"/>
              </a:solidFill>
              <a:prstDash val="solid"/>
            </a:ln>
          </p:spPr>
          <p:txBody>
            <a:bodyPr/>
            <a:lstStyle/>
            <a:p>
              <a:endParaRPr lang="es-BO"/>
            </a:p>
          </p:txBody>
        </p:sp>
        <p:sp>
          <p:nvSpPr>
            <p:cNvPr id="25" name="Text 20">
              <a:extLst>
                <a:ext uri="{FF2B5EF4-FFF2-40B4-BE49-F238E27FC236}">
                  <a16:creationId xmlns:a16="http://schemas.microsoft.com/office/drawing/2014/main" id="{35784E85-3107-42EB-BA3D-88B65D6E5611}"/>
                </a:ext>
              </a:extLst>
            </p:cNvPr>
            <p:cNvSpPr/>
            <p:nvPr/>
          </p:nvSpPr>
          <p:spPr>
            <a:xfrm>
              <a:off x="3861041" y="1614593"/>
              <a:ext cx="5120640" cy="384048"/>
            </a:xfrm>
            <a:prstGeom prst="rect">
              <a:avLst/>
            </a:prstGeom>
            <a:noFill/>
            <a:ln/>
          </p:spPr>
          <p:txBody>
            <a:bodyPr wrap="square" rtlCol="0" anchor="ctr"/>
            <a:lstStyle/>
            <a:p>
              <a:pPr marL="0" indent="0">
                <a:buNone/>
              </a:pPr>
              <a:r>
                <a:rPr lang="es-MX" sz="1000" b="1" dirty="0">
                  <a:solidFill>
                    <a:srgbClr val="FFFFFF"/>
                  </a:solidFill>
                </a:rPr>
                <a:t>UNIDAD DE PLANIFICACIÓN HÍDRICA Y CALIDAD DE AGUA </a:t>
              </a:r>
              <a:r>
                <a:rPr lang="en-US" sz="1000" b="1" dirty="0">
                  <a:solidFill>
                    <a:srgbClr val="FFFFFF"/>
                  </a:solidFill>
                </a:rPr>
                <a:t>— GESTIÓN HÍDRICA INTEGRAL</a:t>
              </a:r>
            </a:p>
          </p:txBody>
        </p:sp>
        <p:sp>
          <p:nvSpPr>
            <p:cNvPr id="26" name="Shape 21">
              <a:extLst>
                <a:ext uri="{FF2B5EF4-FFF2-40B4-BE49-F238E27FC236}">
                  <a16:creationId xmlns:a16="http://schemas.microsoft.com/office/drawing/2014/main" id="{18BFC9F4-AED0-4CFB-AB21-79A72E976D9B}"/>
                </a:ext>
              </a:extLst>
            </p:cNvPr>
            <p:cNvSpPr/>
            <p:nvPr/>
          </p:nvSpPr>
          <p:spPr>
            <a:xfrm>
              <a:off x="3888473" y="2071793"/>
              <a:ext cx="201168" cy="201168"/>
            </a:xfrm>
            <a:prstGeom prst="ellipse">
              <a:avLst/>
            </a:prstGeom>
            <a:solidFill>
              <a:srgbClr val="0C447C"/>
            </a:solidFill>
            <a:ln w="12700">
              <a:solidFill>
                <a:srgbClr val="0C447C"/>
              </a:solidFill>
              <a:prstDash val="solid"/>
            </a:ln>
          </p:spPr>
          <p:txBody>
            <a:bodyPr/>
            <a:lstStyle/>
            <a:p>
              <a:endParaRPr lang="es-BO"/>
            </a:p>
          </p:txBody>
        </p:sp>
        <p:sp>
          <p:nvSpPr>
            <p:cNvPr id="27" name="Text 22">
              <a:extLst>
                <a:ext uri="{FF2B5EF4-FFF2-40B4-BE49-F238E27FC236}">
                  <a16:creationId xmlns:a16="http://schemas.microsoft.com/office/drawing/2014/main" id="{66A9F6DC-75BD-4087-A616-59EF3B005538}"/>
                </a:ext>
              </a:extLst>
            </p:cNvPr>
            <p:cNvSpPr/>
            <p:nvPr/>
          </p:nvSpPr>
          <p:spPr>
            <a:xfrm>
              <a:off x="3888473" y="2071793"/>
              <a:ext cx="201168" cy="201168"/>
            </a:xfrm>
            <a:prstGeom prst="rect">
              <a:avLst/>
            </a:prstGeom>
            <a:noFill/>
            <a:ln/>
          </p:spPr>
          <p:txBody>
            <a:bodyPr wrap="square" rtlCol="0" anchor="ctr"/>
            <a:lstStyle/>
            <a:p>
              <a:pPr marL="0" indent="0" algn="ctr">
                <a:buNone/>
              </a:pPr>
              <a:r>
                <a:rPr lang="en-US" sz="800" b="1" dirty="0">
                  <a:solidFill>
                    <a:srgbClr val="FFFFFF"/>
                  </a:solidFill>
                </a:rPr>
                <a:t>1</a:t>
              </a:r>
              <a:endParaRPr lang="en-US" sz="800" dirty="0"/>
            </a:p>
          </p:txBody>
        </p:sp>
        <p:sp>
          <p:nvSpPr>
            <p:cNvPr id="28" name="Text 23">
              <a:extLst>
                <a:ext uri="{FF2B5EF4-FFF2-40B4-BE49-F238E27FC236}">
                  <a16:creationId xmlns:a16="http://schemas.microsoft.com/office/drawing/2014/main" id="{59DA4DA8-6255-4C0A-B46F-EB6A5D2BD1A8}"/>
                </a:ext>
              </a:extLst>
            </p:cNvPr>
            <p:cNvSpPr/>
            <p:nvPr/>
          </p:nvSpPr>
          <p:spPr>
            <a:xfrm>
              <a:off x="4135361" y="2053505"/>
              <a:ext cx="4754880" cy="274320"/>
            </a:xfrm>
            <a:prstGeom prst="rect">
              <a:avLst/>
            </a:prstGeom>
            <a:noFill/>
            <a:ln/>
          </p:spPr>
          <p:txBody>
            <a:bodyPr wrap="square" rtlCol="0" anchor="ctr"/>
            <a:lstStyle/>
            <a:p>
              <a:pPr marL="0" indent="0">
                <a:buNone/>
              </a:pPr>
              <a:r>
                <a:rPr lang="es-MX" sz="1000" dirty="0">
                  <a:solidFill>
                    <a:srgbClr val="1A2B3C"/>
                  </a:solidFill>
                </a:rPr>
                <a:t>Sistematización de información hídrica por cuenca para fortalecer la planificación hídrica nacional.</a:t>
              </a:r>
              <a:endParaRPr lang="en-US" sz="1000" dirty="0"/>
            </a:p>
          </p:txBody>
        </p:sp>
        <p:sp>
          <p:nvSpPr>
            <p:cNvPr id="29" name="Shape 24">
              <a:extLst>
                <a:ext uri="{FF2B5EF4-FFF2-40B4-BE49-F238E27FC236}">
                  <a16:creationId xmlns:a16="http://schemas.microsoft.com/office/drawing/2014/main" id="{D48BC2CC-1A4E-4AE4-A201-B1571AD9AC9E}"/>
                </a:ext>
              </a:extLst>
            </p:cNvPr>
            <p:cNvSpPr/>
            <p:nvPr/>
          </p:nvSpPr>
          <p:spPr>
            <a:xfrm>
              <a:off x="3888473" y="2391833"/>
              <a:ext cx="201168" cy="201168"/>
            </a:xfrm>
            <a:prstGeom prst="ellipse">
              <a:avLst/>
            </a:prstGeom>
            <a:solidFill>
              <a:srgbClr val="0C447C"/>
            </a:solidFill>
            <a:ln w="12700">
              <a:solidFill>
                <a:srgbClr val="0C447C"/>
              </a:solidFill>
              <a:prstDash val="solid"/>
            </a:ln>
          </p:spPr>
          <p:txBody>
            <a:bodyPr/>
            <a:lstStyle/>
            <a:p>
              <a:endParaRPr lang="es-BO"/>
            </a:p>
          </p:txBody>
        </p:sp>
        <p:sp>
          <p:nvSpPr>
            <p:cNvPr id="30" name="Text 25">
              <a:extLst>
                <a:ext uri="{FF2B5EF4-FFF2-40B4-BE49-F238E27FC236}">
                  <a16:creationId xmlns:a16="http://schemas.microsoft.com/office/drawing/2014/main" id="{7872B33F-091B-4D0A-B161-A36C032AF70A}"/>
                </a:ext>
              </a:extLst>
            </p:cNvPr>
            <p:cNvSpPr/>
            <p:nvPr/>
          </p:nvSpPr>
          <p:spPr>
            <a:xfrm>
              <a:off x="3888473" y="2391833"/>
              <a:ext cx="201168" cy="201168"/>
            </a:xfrm>
            <a:prstGeom prst="rect">
              <a:avLst/>
            </a:prstGeom>
            <a:noFill/>
            <a:ln/>
          </p:spPr>
          <p:txBody>
            <a:bodyPr wrap="square" rtlCol="0" anchor="ctr"/>
            <a:lstStyle/>
            <a:p>
              <a:pPr marL="0" indent="0" algn="ctr">
                <a:buNone/>
              </a:pPr>
              <a:r>
                <a:rPr lang="en-US" sz="800" b="1" dirty="0">
                  <a:solidFill>
                    <a:srgbClr val="FFFFFF"/>
                  </a:solidFill>
                </a:rPr>
                <a:t>2</a:t>
              </a:r>
              <a:endParaRPr lang="en-US" sz="800" dirty="0"/>
            </a:p>
          </p:txBody>
        </p:sp>
        <p:sp>
          <p:nvSpPr>
            <p:cNvPr id="31" name="Text 26">
              <a:extLst>
                <a:ext uri="{FF2B5EF4-FFF2-40B4-BE49-F238E27FC236}">
                  <a16:creationId xmlns:a16="http://schemas.microsoft.com/office/drawing/2014/main" id="{72B92689-FD43-4CE9-8C57-3025F85C9761}"/>
                </a:ext>
              </a:extLst>
            </p:cNvPr>
            <p:cNvSpPr/>
            <p:nvPr/>
          </p:nvSpPr>
          <p:spPr>
            <a:xfrm>
              <a:off x="4135361" y="2373545"/>
              <a:ext cx="4754880" cy="274320"/>
            </a:xfrm>
            <a:prstGeom prst="rect">
              <a:avLst/>
            </a:prstGeom>
            <a:noFill/>
            <a:ln/>
          </p:spPr>
          <p:txBody>
            <a:bodyPr wrap="square" rtlCol="0" anchor="ctr"/>
            <a:lstStyle/>
            <a:p>
              <a:pPr marL="0" indent="0">
                <a:buNone/>
              </a:pPr>
              <a:r>
                <a:rPr lang="es-MX" sz="1000" dirty="0">
                  <a:solidFill>
                    <a:srgbClr val="1A2B3C"/>
                  </a:solidFill>
                </a:rPr>
                <a:t>Monitoreo de calidad de agua mediante campañas en cuerpos de agua priorizados.</a:t>
              </a:r>
              <a:endParaRPr lang="en-US" sz="1000" dirty="0"/>
            </a:p>
          </p:txBody>
        </p:sp>
        <p:sp>
          <p:nvSpPr>
            <p:cNvPr id="32" name="Shape 27">
              <a:extLst>
                <a:ext uri="{FF2B5EF4-FFF2-40B4-BE49-F238E27FC236}">
                  <a16:creationId xmlns:a16="http://schemas.microsoft.com/office/drawing/2014/main" id="{FAC45EAA-29E3-43A8-8F67-C0FF98EF783F}"/>
                </a:ext>
              </a:extLst>
            </p:cNvPr>
            <p:cNvSpPr/>
            <p:nvPr/>
          </p:nvSpPr>
          <p:spPr>
            <a:xfrm>
              <a:off x="3888473" y="2711873"/>
              <a:ext cx="201168" cy="201168"/>
            </a:xfrm>
            <a:prstGeom prst="ellipse">
              <a:avLst/>
            </a:prstGeom>
            <a:solidFill>
              <a:srgbClr val="0C447C"/>
            </a:solidFill>
            <a:ln w="12700">
              <a:solidFill>
                <a:srgbClr val="0C447C"/>
              </a:solidFill>
              <a:prstDash val="solid"/>
            </a:ln>
          </p:spPr>
          <p:txBody>
            <a:bodyPr/>
            <a:lstStyle/>
            <a:p>
              <a:endParaRPr lang="es-BO"/>
            </a:p>
          </p:txBody>
        </p:sp>
        <p:sp>
          <p:nvSpPr>
            <p:cNvPr id="33" name="Text 28">
              <a:extLst>
                <a:ext uri="{FF2B5EF4-FFF2-40B4-BE49-F238E27FC236}">
                  <a16:creationId xmlns:a16="http://schemas.microsoft.com/office/drawing/2014/main" id="{B60775FA-2581-467A-9813-B3FBDF4326A5}"/>
                </a:ext>
              </a:extLst>
            </p:cNvPr>
            <p:cNvSpPr/>
            <p:nvPr/>
          </p:nvSpPr>
          <p:spPr>
            <a:xfrm>
              <a:off x="3888473" y="2711873"/>
              <a:ext cx="201168" cy="201168"/>
            </a:xfrm>
            <a:prstGeom prst="rect">
              <a:avLst/>
            </a:prstGeom>
            <a:noFill/>
            <a:ln/>
          </p:spPr>
          <p:txBody>
            <a:bodyPr wrap="square" rtlCol="0" anchor="ctr"/>
            <a:lstStyle/>
            <a:p>
              <a:pPr marL="0" indent="0" algn="ctr">
                <a:buNone/>
              </a:pPr>
              <a:r>
                <a:rPr lang="en-US" sz="800" b="1" dirty="0">
                  <a:solidFill>
                    <a:srgbClr val="FFFFFF"/>
                  </a:solidFill>
                </a:rPr>
                <a:t>3</a:t>
              </a:r>
              <a:endParaRPr lang="en-US" sz="800" dirty="0"/>
            </a:p>
          </p:txBody>
        </p:sp>
        <p:sp>
          <p:nvSpPr>
            <p:cNvPr id="34" name="Text 29">
              <a:extLst>
                <a:ext uri="{FF2B5EF4-FFF2-40B4-BE49-F238E27FC236}">
                  <a16:creationId xmlns:a16="http://schemas.microsoft.com/office/drawing/2014/main" id="{64B23080-0149-4753-9AAD-1B211CDB1618}"/>
                </a:ext>
              </a:extLst>
            </p:cNvPr>
            <p:cNvSpPr/>
            <p:nvPr/>
          </p:nvSpPr>
          <p:spPr>
            <a:xfrm>
              <a:off x="4135361" y="2693585"/>
              <a:ext cx="4754880" cy="274320"/>
            </a:xfrm>
            <a:prstGeom prst="rect">
              <a:avLst/>
            </a:prstGeom>
            <a:noFill/>
            <a:ln/>
          </p:spPr>
          <p:txBody>
            <a:bodyPr wrap="square" rtlCol="0" anchor="ctr"/>
            <a:lstStyle/>
            <a:p>
              <a:pPr marL="0" indent="0">
                <a:buNone/>
              </a:pPr>
              <a:r>
                <a:rPr lang="es-MX" sz="1000" dirty="0">
                  <a:solidFill>
                    <a:srgbClr val="1A2B3C"/>
                  </a:solidFill>
                </a:rPr>
                <a:t>Fortalecimiento de capacidades técnicas con talleres en planificación hídrica y calidad de agua.</a:t>
              </a:r>
              <a:endParaRPr lang="en-US" sz="1000" dirty="0"/>
            </a:p>
          </p:txBody>
        </p:sp>
        <p:sp>
          <p:nvSpPr>
            <p:cNvPr id="35" name="Shape 30">
              <a:extLst>
                <a:ext uri="{FF2B5EF4-FFF2-40B4-BE49-F238E27FC236}">
                  <a16:creationId xmlns:a16="http://schemas.microsoft.com/office/drawing/2014/main" id="{DD071CD8-4AC4-4515-98D5-51471CEA27B6}"/>
                </a:ext>
              </a:extLst>
            </p:cNvPr>
            <p:cNvSpPr/>
            <p:nvPr/>
          </p:nvSpPr>
          <p:spPr>
            <a:xfrm>
              <a:off x="3888473" y="3031913"/>
              <a:ext cx="201168" cy="201168"/>
            </a:xfrm>
            <a:prstGeom prst="ellipse">
              <a:avLst/>
            </a:prstGeom>
            <a:solidFill>
              <a:srgbClr val="0C447C"/>
            </a:solidFill>
            <a:ln w="12700">
              <a:solidFill>
                <a:srgbClr val="0C447C"/>
              </a:solidFill>
              <a:prstDash val="solid"/>
            </a:ln>
          </p:spPr>
          <p:txBody>
            <a:bodyPr/>
            <a:lstStyle/>
            <a:p>
              <a:endParaRPr lang="es-BO"/>
            </a:p>
          </p:txBody>
        </p:sp>
        <p:sp>
          <p:nvSpPr>
            <p:cNvPr id="36" name="Text 31">
              <a:extLst>
                <a:ext uri="{FF2B5EF4-FFF2-40B4-BE49-F238E27FC236}">
                  <a16:creationId xmlns:a16="http://schemas.microsoft.com/office/drawing/2014/main" id="{B152AA0E-2D23-4346-85A6-AB8251F24A89}"/>
                </a:ext>
              </a:extLst>
            </p:cNvPr>
            <p:cNvSpPr/>
            <p:nvPr/>
          </p:nvSpPr>
          <p:spPr>
            <a:xfrm>
              <a:off x="3888473" y="3031913"/>
              <a:ext cx="201168" cy="201168"/>
            </a:xfrm>
            <a:prstGeom prst="rect">
              <a:avLst/>
            </a:prstGeom>
            <a:noFill/>
            <a:ln/>
          </p:spPr>
          <p:txBody>
            <a:bodyPr wrap="square" rtlCol="0" anchor="ctr"/>
            <a:lstStyle/>
            <a:p>
              <a:pPr marL="0" indent="0" algn="ctr">
                <a:buNone/>
              </a:pPr>
              <a:r>
                <a:rPr lang="en-US" sz="800" b="1" dirty="0">
                  <a:solidFill>
                    <a:srgbClr val="FFFFFF"/>
                  </a:solidFill>
                </a:rPr>
                <a:t>4</a:t>
              </a:r>
              <a:endParaRPr lang="en-US" sz="800" dirty="0"/>
            </a:p>
          </p:txBody>
        </p:sp>
        <p:sp>
          <p:nvSpPr>
            <p:cNvPr id="37" name="Text 32">
              <a:extLst>
                <a:ext uri="{FF2B5EF4-FFF2-40B4-BE49-F238E27FC236}">
                  <a16:creationId xmlns:a16="http://schemas.microsoft.com/office/drawing/2014/main" id="{69D8ACFB-A590-4772-AC45-1FC78D676D42}"/>
                </a:ext>
              </a:extLst>
            </p:cNvPr>
            <p:cNvSpPr/>
            <p:nvPr/>
          </p:nvSpPr>
          <p:spPr>
            <a:xfrm>
              <a:off x="4135361" y="3013625"/>
              <a:ext cx="4754880" cy="274320"/>
            </a:xfrm>
            <a:prstGeom prst="rect">
              <a:avLst/>
            </a:prstGeom>
            <a:noFill/>
            <a:ln/>
          </p:spPr>
          <p:txBody>
            <a:bodyPr wrap="square" rtlCol="0" anchor="ctr"/>
            <a:lstStyle/>
            <a:p>
              <a:pPr marL="0" indent="0">
                <a:buNone/>
              </a:pPr>
              <a:r>
                <a:rPr lang="es-MX" sz="1000" dirty="0">
                  <a:solidFill>
                    <a:srgbClr val="1A2B3C"/>
                  </a:solidFill>
                </a:rPr>
                <a:t>Implementación y seguimiento de instrumentos y plataformas de planificación hídrica a nivel de cuenca.</a:t>
              </a:r>
              <a:endParaRPr lang="en-US" sz="1000" dirty="0"/>
            </a:p>
          </p:txBody>
        </p:sp>
        <p:sp>
          <p:nvSpPr>
            <p:cNvPr id="38" name="Shape 33">
              <a:extLst>
                <a:ext uri="{FF2B5EF4-FFF2-40B4-BE49-F238E27FC236}">
                  <a16:creationId xmlns:a16="http://schemas.microsoft.com/office/drawing/2014/main" id="{3F766960-95C6-4C22-A5B2-4ACE00BEED0A}"/>
                </a:ext>
              </a:extLst>
            </p:cNvPr>
            <p:cNvSpPr/>
            <p:nvPr/>
          </p:nvSpPr>
          <p:spPr>
            <a:xfrm>
              <a:off x="3888473" y="3351953"/>
              <a:ext cx="201168" cy="201168"/>
            </a:xfrm>
            <a:prstGeom prst="ellipse">
              <a:avLst/>
            </a:prstGeom>
            <a:solidFill>
              <a:srgbClr val="0C447C"/>
            </a:solidFill>
            <a:ln w="12700">
              <a:solidFill>
                <a:srgbClr val="0C447C"/>
              </a:solidFill>
              <a:prstDash val="solid"/>
            </a:ln>
          </p:spPr>
          <p:txBody>
            <a:bodyPr/>
            <a:lstStyle/>
            <a:p>
              <a:endParaRPr lang="es-BO"/>
            </a:p>
          </p:txBody>
        </p:sp>
        <p:sp>
          <p:nvSpPr>
            <p:cNvPr id="39" name="Text 34">
              <a:extLst>
                <a:ext uri="{FF2B5EF4-FFF2-40B4-BE49-F238E27FC236}">
                  <a16:creationId xmlns:a16="http://schemas.microsoft.com/office/drawing/2014/main" id="{DE038255-B149-4344-B85C-44B21EBA60A9}"/>
                </a:ext>
              </a:extLst>
            </p:cNvPr>
            <p:cNvSpPr/>
            <p:nvPr/>
          </p:nvSpPr>
          <p:spPr>
            <a:xfrm>
              <a:off x="3888473" y="3351953"/>
              <a:ext cx="201168" cy="201168"/>
            </a:xfrm>
            <a:prstGeom prst="rect">
              <a:avLst/>
            </a:prstGeom>
            <a:noFill/>
            <a:ln/>
          </p:spPr>
          <p:txBody>
            <a:bodyPr wrap="square" rtlCol="0" anchor="ctr"/>
            <a:lstStyle/>
            <a:p>
              <a:pPr marL="0" indent="0" algn="ctr">
                <a:buNone/>
              </a:pPr>
              <a:r>
                <a:rPr lang="en-US" sz="800" b="1" dirty="0">
                  <a:solidFill>
                    <a:srgbClr val="FFFFFF"/>
                  </a:solidFill>
                </a:rPr>
                <a:t>5</a:t>
              </a:r>
              <a:endParaRPr lang="en-US" sz="800" dirty="0"/>
            </a:p>
          </p:txBody>
        </p:sp>
        <p:sp>
          <p:nvSpPr>
            <p:cNvPr id="40" name="Text 35">
              <a:extLst>
                <a:ext uri="{FF2B5EF4-FFF2-40B4-BE49-F238E27FC236}">
                  <a16:creationId xmlns:a16="http://schemas.microsoft.com/office/drawing/2014/main" id="{EBD7FBAF-4ADB-41B9-B519-FF4D0F4F2387}"/>
                </a:ext>
              </a:extLst>
            </p:cNvPr>
            <p:cNvSpPr/>
            <p:nvPr/>
          </p:nvSpPr>
          <p:spPr>
            <a:xfrm>
              <a:off x="4135361" y="3333665"/>
              <a:ext cx="4754880" cy="274320"/>
            </a:xfrm>
            <a:prstGeom prst="rect">
              <a:avLst/>
            </a:prstGeom>
            <a:noFill/>
            <a:ln/>
          </p:spPr>
          <p:txBody>
            <a:bodyPr wrap="square" rtlCol="0" anchor="ctr"/>
            <a:lstStyle/>
            <a:p>
              <a:pPr marL="0" indent="0">
                <a:buNone/>
              </a:pPr>
              <a:r>
                <a:rPr lang="es-MX" sz="1000" dirty="0">
                  <a:solidFill>
                    <a:srgbClr val="1A2B3C"/>
                  </a:solidFill>
                </a:rPr>
                <a:t>Elaboración de estudios y guías técnicas para la gestión y planificación hídrica.</a:t>
              </a:r>
              <a:endParaRPr lang="en-US" sz="1000" dirty="0"/>
            </a:p>
          </p:txBody>
        </p:sp>
        <p:sp>
          <p:nvSpPr>
            <p:cNvPr id="41" name="Shape 36">
              <a:extLst>
                <a:ext uri="{FF2B5EF4-FFF2-40B4-BE49-F238E27FC236}">
                  <a16:creationId xmlns:a16="http://schemas.microsoft.com/office/drawing/2014/main" id="{E1A2A407-E81B-41B5-A517-16FD12B34F30}"/>
                </a:ext>
              </a:extLst>
            </p:cNvPr>
            <p:cNvSpPr/>
            <p:nvPr/>
          </p:nvSpPr>
          <p:spPr>
            <a:xfrm>
              <a:off x="3815321" y="4037753"/>
              <a:ext cx="5212080" cy="2286000"/>
            </a:xfrm>
            <a:prstGeom prst="rect">
              <a:avLst/>
            </a:prstGeom>
            <a:solidFill>
              <a:srgbClr val="E1F5EE"/>
            </a:solidFill>
            <a:ln w="6350">
              <a:solidFill>
                <a:srgbClr val="9FE1CB"/>
              </a:solidFill>
              <a:prstDash val="solid"/>
            </a:ln>
          </p:spPr>
          <p:txBody>
            <a:bodyPr/>
            <a:lstStyle/>
            <a:p>
              <a:endParaRPr lang="es-BO"/>
            </a:p>
          </p:txBody>
        </p:sp>
        <p:sp>
          <p:nvSpPr>
            <p:cNvPr id="42" name="Shape 37">
              <a:extLst>
                <a:ext uri="{FF2B5EF4-FFF2-40B4-BE49-F238E27FC236}">
                  <a16:creationId xmlns:a16="http://schemas.microsoft.com/office/drawing/2014/main" id="{B86D4EF2-2DA2-42B9-A7F3-38697397ABA8}"/>
                </a:ext>
              </a:extLst>
            </p:cNvPr>
            <p:cNvSpPr/>
            <p:nvPr/>
          </p:nvSpPr>
          <p:spPr>
            <a:xfrm>
              <a:off x="3815321" y="4037753"/>
              <a:ext cx="5212080" cy="384048"/>
            </a:xfrm>
            <a:prstGeom prst="rect">
              <a:avLst/>
            </a:prstGeom>
            <a:solidFill>
              <a:srgbClr val="085041"/>
            </a:solidFill>
            <a:ln w="12700">
              <a:solidFill>
                <a:srgbClr val="085041"/>
              </a:solidFill>
              <a:prstDash val="solid"/>
            </a:ln>
          </p:spPr>
          <p:txBody>
            <a:bodyPr/>
            <a:lstStyle/>
            <a:p>
              <a:endParaRPr lang="es-BO"/>
            </a:p>
          </p:txBody>
        </p:sp>
        <p:sp>
          <p:nvSpPr>
            <p:cNvPr id="43" name="Text 38">
              <a:extLst>
                <a:ext uri="{FF2B5EF4-FFF2-40B4-BE49-F238E27FC236}">
                  <a16:creationId xmlns:a16="http://schemas.microsoft.com/office/drawing/2014/main" id="{01512E1A-8CD6-46C2-9BE9-750158083BB0}"/>
                </a:ext>
              </a:extLst>
            </p:cNvPr>
            <p:cNvSpPr/>
            <p:nvPr/>
          </p:nvSpPr>
          <p:spPr>
            <a:xfrm>
              <a:off x="3861041" y="4037753"/>
              <a:ext cx="5120640" cy="384048"/>
            </a:xfrm>
            <a:prstGeom prst="rect">
              <a:avLst/>
            </a:prstGeom>
            <a:noFill/>
            <a:ln/>
          </p:spPr>
          <p:txBody>
            <a:bodyPr wrap="square" rtlCol="0" anchor="ctr"/>
            <a:lstStyle/>
            <a:p>
              <a:pPr marL="0" indent="0">
                <a:buNone/>
              </a:pPr>
              <a:r>
                <a:rPr lang="es-MX" sz="950" b="1" dirty="0">
                  <a:solidFill>
                    <a:srgbClr val="FFFFFF"/>
                  </a:solidFill>
                </a:rPr>
                <a:t>UNIDAD DE GESTIÓN DE RIESGOS HIDROLÓGICOS, PROYECTOS Y TEMAS ESTRATÉGICOS </a:t>
              </a:r>
              <a:r>
                <a:rPr lang="en-US" sz="950" b="1" dirty="0">
                  <a:solidFill>
                    <a:srgbClr val="FFFFFF"/>
                  </a:solidFill>
                </a:rPr>
                <a:t> — </a:t>
              </a:r>
              <a:r>
                <a:rPr lang="es-MX" sz="950" b="1" dirty="0">
                  <a:solidFill>
                    <a:srgbClr val="FFFFFF"/>
                  </a:solidFill>
                </a:rPr>
                <a:t>SEGUIMIENTO A LA EJECUCIÓN DE PROGRAMAS</a:t>
              </a:r>
            </a:p>
          </p:txBody>
        </p:sp>
        <p:sp>
          <p:nvSpPr>
            <p:cNvPr id="44" name="Shape 39">
              <a:extLst>
                <a:ext uri="{FF2B5EF4-FFF2-40B4-BE49-F238E27FC236}">
                  <a16:creationId xmlns:a16="http://schemas.microsoft.com/office/drawing/2014/main" id="{6E6477A8-B0C1-4401-9546-9EED371CF3A5}"/>
                </a:ext>
              </a:extLst>
            </p:cNvPr>
            <p:cNvSpPr/>
            <p:nvPr/>
          </p:nvSpPr>
          <p:spPr>
            <a:xfrm>
              <a:off x="3888473" y="4494953"/>
              <a:ext cx="201168" cy="201168"/>
            </a:xfrm>
            <a:prstGeom prst="ellipse">
              <a:avLst/>
            </a:prstGeom>
            <a:solidFill>
              <a:srgbClr val="085041"/>
            </a:solidFill>
            <a:ln w="12700">
              <a:solidFill>
                <a:srgbClr val="085041"/>
              </a:solidFill>
              <a:prstDash val="solid"/>
            </a:ln>
          </p:spPr>
          <p:txBody>
            <a:bodyPr/>
            <a:lstStyle/>
            <a:p>
              <a:endParaRPr lang="es-BO"/>
            </a:p>
          </p:txBody>
        </p:sp>
        <p:sp>
          <p:nvSpPr>
            <p:cNvPr id="45" name="Text 40">
              <a:extLst>
                <a:ext uri="{FF2B5EF4-FFF2-40B4-BE49-F238E27FC236}">
                  <a16:creationId xmlns:a16="http://schemas.microsoft.com/office/drawing/2014/main" id="{4053AA77-3F4D-4637-8582-548D7BAE32D6}"/>
                </a:ext>
              </a:extLst>
            </p:cNvPr>
            <p:cNvSpPr/>
            <p:nvPr/>
          </p:nvSpPr>
          <p:spPr>
            <a:xfrm>
              <a:off x="3888473" y="4494953"/>
              <a:ext cx="201168" cy="201168"/>
            </a:xfrm>
            <a:prstGeom prst="rect">
              <a:avLst/>
            </a:prstGeom>
            <a:noFill/>
            <a:ln/>
          </p:spPr>
          <p:txBody>
            <a:bodyPr wrap="square" rtlCol="0" anchor="ctr"/>
            <a:lstStyle/>
            <a:p>
              <a:pPr marL="0" indent="0" algn="ctr">
                <a:buNone/>
              </a:pPr>
              <a:r>
                <a:rPr lang="en-US" sz="800" b="1" dirty="0">
                  <a:solidFill>
                    <a:srgbClr val="FFFFFF"/>
                  </a:solidFill>
                </a:rPr>
                <a:t>1</a:t>
              </a:r>
              <a:endParaRPr lang="en-US" sz="800" dirty="0"/>
            </a:p>
          </p:txBody>
        </p:sp>
        <p:sp>
          <p:nvSpPr>
            <p:cNvPr id="46" name="Text 41">
              <a:extLst>
                <a:ext uri="{FF2B5EF4-FFF2-40B4-BE49-F238E27FC236}">
                  <a16:creationId xmlns:a16="http://schemas.microsoft.com/office/drawing/2014/main" id="{D9B60D12-5521-4E80-B973-154F2720C05F}"/>
                </a:ext>
              </a:extLst>
            </p:cNvPr>
            <p:cNvSpPr/>
            <p:nvPr/>
          </p:nvSpPr>
          <p:spPr>
            <a:xfrm>
              <a:off x="4135361" y="4476665"/>
              <a:ext cx="4754880" cy="292608"/>
            </a:xfrm>
            <a:prstGeom prst="rect">
              <a:avLst/>
            </a:prstGeom>
            <a:noFill/>
            <a:ln/>
          </p:spPr>
          <p:txBody>
            <a:bodyPr wrap="square" rtlCol="0" anchor="ctr"/>
            <a:lstStyle/>
            <a:p>
              <a:pPr marL="0" indent="0">
                <a:buNone/>
              </a:pPr>
              <a:r>
                <a:rPr lang="es-MX" sz="1000" dirty="0">
                  <a:solidFill>
                    <a:srgbClr val="1A2B3C"/>
                  </a:solidFill>
                </a:rPr>
                <a:t>Cartera de inversión: Programa “Gestión Resiliente del Agua para Riego Comunitario y Familiar” (MIC/GRH).</a:t>
              </a:r>
              <a:endParaRPr lang="en-US" sz="1000" dirty="0"/>
            </a:p>
          </p:txBody>
        </p:sp>
        <p:sp>
          <p:nvSpPr>
            <p:cNvPr id="47" name="Shape 42">
              <a:extLst>
                <a:ext uri="{FF2B5EF4-FFF2-40B4-BE49-F238E27FC236}">
                  <a16:creationId xmlns:a16="http://schemas.microsoft.com/office/drawing/2014/main" id="{D036A1B4-4C44-49F5-8E87-16BCFFFEE867}"/>
                </a:ext>
              </a:extLst>
            </p:cNvPr>
            <p:cNvSpPr/>
            <p:nvPr/>
          </p:nvSpPr>
          <p:spPr>
            <a:xfrm>
              <a:off x="3888473" y="4833281"/>
              <a:ext cx="201168" cy="201168"/>
            </a:xfrm>
            <a:prstGeom prst="ellipse">
              <a:avLst/>
            </a:prstGeom>
            <a:solidFill>
              <a:srgbClr val="085041"/>
            </a:solidFill>
            <a:ln w="12700">
              <a:solidFill>
                <a:srgbClr val="085041"/>
              </a:solidFill>
              <a:prstDash val="solid"/>
            </a:ln>
          </p:spPr>
          <p:txBody>
            <a:bodyPr/>
            <a:lstStyle/>
            <a:p>
              <a:endParaRPr lang="es-BO"/>
            </a:p>
          </p:txBody>
        </p:sp>
        <p:sp>
          <p:nvSpPr>
            <p:cNvPr id="48" name="Text 43">
              <a:extLst>
                <a:ext uri="{FF2B5EF4-FFF2-40B4-BE49-F238E27FC236}">
                  <a16:creationId xmlns:a16="http://schemas.microsoft.com/office/drawing/2014/main" id="{1FAB90CE-79BC-4AC6-98D5-842D78B6D3EF}"/>
                </a:ext>
              </a:extLst>
            </p:cNvPr>
            <p:cNvSpPr/>
            <p:nvPr/>
          </p:nvSpPr>
          <p:spPr>
            <a:xfrm>
              <a:off x="3888473" y="4833281"/>
              <a:ext cx="201168" cy="201168"/>
            </a:xfrm>
            <a:prstGeom prst="rect">
              <a:avLst/>
            </a:prstGeom>
            <a:noFill/>
            <a:ln/>
          </p:spPr>
          <p:txBody>
            <a:bodyPr wrap="square" rtlCol="0" anchor="ctr"/>
            <a:lstStyle/>
            <a:p>
              <a:pPr marL="0" indent="0" algn="ctr">
                <a:buNone/>
              </a:pPr>
              <a:r>
                <a:rPr lang="en-US" sz="800" b="1" dirty="0">
                  <a:solidFill>
                    <a:srgbClr val="FFFFFF"/>
                  </a:solidFill>
                </a:rPr>
                <a:t>2</a:t>
              </a:r>
              <a:endParaRPr lang="en-US" sz="800" dirty="0"/>
            </a:p>
          </p:txBody>
        </p:sp>
        <p:sp>
          <p:nvSpPr>
            <p:cNvPr id="49" name="Text 44">
              <a:extLst>
                <a:ext uri="{FF2B5EF4-FFF2-40B4-BE49-F238E27FC236}">
                  <a16:creationId xmlns:a16="http://schemas.microsoft.com/office/drawing/2014/main" id="{82A80604-71C7-45ED-A5CE-056715CB9569}"/>
                </a:ext>
              </a:extLst>
            </p:cNvPr>
            <p:cNvSpPr/>
            <p:nvPr/>
          </p:nvSpPr>
          <p:spPr>
            <a:xfrm>
              <a:off x="4135361" y="4814993"/>
              <a:ext cx="4754880" cy="292608"/>
            </a:xfrm>
            <a:prstGeom prst="rect">
              <a:avLst/>
            </a:prstGeom>
            <a:noFill/>
            <a:ln/>
          </p:spPr>
          <p:txBody>
            <a:bodyPr wrap="square" rtlCol="0" anchor="ctr"/>
            <a:lstStyle/>
            <a:p>
              <a:pPr marL="0" indent="0">
                <a:buNone/>
              </a:pPr>
              <a:r>
                <a:rPr lang="es-MX" sz="1000" dirty="0">
                  <a:solidFill>
                    <a:srgbClr val="1A2B3C"/>
                  </a:solidFill>
                </a:rPr>
                <a:t>Capacitación técnica: riesgos hidrológicos y manejo de cuencas.</a:t>
              </a:r>
              <a:endParaRPr lang="en-US" sz="1000" dirty="0"/>
            </a:p>
          </p:txBody>
        </p:sp>
        <p:sp>
          <p:nvSpPr>
            <p:cNvPr id="50" name="Shape 45">
              <a:extLst>
                <a:ext uri="{FF2B5EF4-FFF2-40B4-BE49-F238E27FC236}">
                  <a16:creationId xmlns:a16="http://schemas.microsoft.com/office/drawing/2014/main" id="{CE09D54B-83BD-450C-BB63-DC73920E42D1}"/>
                </a:ext>
              </a:extLst>
            </p:cNvPr>
            <p:cNvSpPr/>
            <p:nvPr/>
          </p:nvSpPr>
          <p:spPr>
            <a:xfrm>
              <a:off x="3888473" y="5171609"/>
              <a:ext cx="201168" cy="201168"/>
            </a:xfrm>
            <a:prstGeom prst="ellipse">
              <a:avLst/>
            </a:prstGeom>
            <a:solidFill>
              <a:srgbClr val="085041"/>
            </a:solidFill>
            <a:ln w="12700">
              <a:solidFill>
                <a:srgbClr val="085041"/>
              </a:solidFill>
              <a:prstDash val="solid"/>
            </a:ln>
          </p:spPr>
          <p:txBody>
            <a:bodyPr/>
            <a:lstStyle/>
            <a:p>
              <a:endParaRPr lang="es-BO"/>
            </a:p>
          </p:txBody>
        </p:sp>
        <p:sp>
          <p:nvSpPr>
            <p:cNvPr id="51" name="Text 46">
              <a:extLst>
                <a:ext uri="{FF2B5EF4-FFF2-40B4-BE49-F238E27FC236}">
                  <a16:creationId xmlns:a16="http://schemas.microsoft.com/office/drawing/2014/main" id="{3E4AAE73-85E0-48BD-9846-FE4393A0EE2D}"/>
                </a:ext>
              </a:extLst>
            </p:cNvPr>
            <p:cNvSpPr/>
            <p:nvPr/>
          </p:nvSpPr>
          <p:spPr>
            <a:xfrm>
              <a:off x="3888473" y="5171609"/>
              <a:ext cx="201168" cy="201168"/>
            </a:xfrm>
            <a:prstGeom prst="rect">
              <a:avLst/>
            </a:prstGeom>
            <a:noFill/>
            <a:ln/>
          </p:spPr>
          <p:txBody>
            <a:bodyPr wrap="square" rtlCol="0" anchor="ctr"/>
            <a:lstStyle/>
            <a:p>
              <a:pPr marL="0" indent="0" algn="ctr">
                <a:buNone/>
              </a:pPr>
              <a:r>
                <a:rPr lang="en-US" sz="800" b="1" dirty="0">
                  <a:solidFill>
                    <a:srgbClr val="FFFFFF"/>
                  </a:solidFill>
                </a:rPr>
                <a:t>3</a:t>
              </a:r>
              <a:endParaRPr lang="en-US" sz="800" dirty="0"/>
            </a:p>
          </p:txBody>
        </p:sp>
        <p:sp>
          <p:nvSpPr>
            <p:cNvPr id="52" name="Text 47">
              <a:extLst>
                <a:ext uri="{FF2B5EF4-FFF2-40B4-BE49-F238E27FC236}">
                  <a16:creationId xmlns:a16="http://schemas.microsoft.com/office/drawing/2014/main" id="{B3A5003B-F898-4AA8-BF54-626F0A323780}"/>
                </a:ext>
              </a:extLst>
            </p:cNvPr>
            <p:cNvSpPr/>
            <p:nvPr/>
          </p:nvSpPr>
          <p:spPr>
            <a:xfrm>
              <a:off x="4135361" y="5153321"/>
              <a:ext cx="4754880" cy="292608"/>
            </a:xfrm>
            <a:prstGeom prst="rect">
              <a:avLst/>
            </a:prstGeom>
            <a:noFill/>
            <a:ln/>
          </p:spPr>
          <p:txBody>
            <a:bodyPr wrap="square" rtlCol="0" anchor="ctr"/>
            <a:lstStyle/>
            <a:p>
              <a:pPr marL="0" indent="0">
                <a:buNone/>
              </a:pPr>
              <a:r>
                <a:rPr lang="es-MX" sz="1000" dirty="0">
                  <a:solidFill>
                    <a:srgbClr val="1A2B3C"/>
                  </a:solidFill>
                </a:rPr>
                <a:t>Fiscalización técnica: PRITEC, APS III, APS IV, BO‑L1188 (calidad, plazos y avance físico‑financiero; enfoque climático).</a:t>
              </a:r>
              <a:endParaRPr lang="en-US" sz="1000" dirty="0"/>
            </a:p>
          </p:txBody>
        </p:sp>
        <p:sp>
          <p:nvSpPr>
            <p:cNvPr id="53" name="Shape 48">
              <a:extLst>
                <a:ext uri="{FF2B5EF4-FFF2-40B4-BE49-F238E27FC236}">
                  <a16:creationId xmlns:a16="http://schemas.microsoft.com/office/drawing/2014/main" id="{D99E133B-3D2C-4CED-861A-A6150985330D}"/>
                </a:ext>
              </a:extLst>
            </p:cNvPr>
            <p:cNvSpPr/>
            <p:nvPr/>
          </p:nvSpPr>
          <p:spPr>
            <a:xfrm>
              <a:off x="3888473" y="5509937"/>
              <a:ext cx="201168" cy="201168"/>
            </a:xfrm>
            <a:prstGeom prst="ellipse">
              <a:avLst/>
            </a:prstGeom>
            <a:solidFill>
              <a:srgbClr val="085041"/>
            </a:solidFill>
            <a:ln w="12700">
              <a:solidFill>
                <a:srgbClr val="085041"/>
              </a:solidFill>
              <a:prstDash val="solid"/>
            </a:ln>
          </p:spPr>
          <p:txBody>
            <a:bodyPr/>
            <a:lstStyle/>
            <a:p>
              <a:endParaRPr lang="es-BO"/>
            </a:p>
          </p:txBody>
        </p:sp>
        <p:sp>
          <p:nvSpPr>
            <p:cNvPr id="54" name="Text 49">
              <a:extLst>
                <a:ext uri="{FF2B5EF4-FFF2-40B4-BE49-F238E27FC236}">
                  <a16:creationId xmlns:a16="http://schemas.microsoft.com/office/drawing/2014/main" id="{C2178471-2D5F-445C-BFB4-D93AB1CA28FA}"/>
                </a:ext>
              </a:extLst>
            </p:cNvPr>
            <p:cNvSpPr/>
            <p:nvPr/>
          </p:nvSpPr>
          <p:spPr>
            <a:xfrm>
              <a:off x="3888473" y="5509937"/>
              <a:ext cx="201168" cy="201168"/>
            </a:xfrm>
            <a:prstGeom prst="rect">
              <a:avLst/>
            </a:prstGeom>
            <a:noFill/>
            <a:ln/>
          </p:spPr>
          <p:txBody>
            <a:bodyPr wrap="square" rtlCol="0" anchor="ctr"/>
            <a:lstStyle/>
            <a:p>
              <a:pPr marL="0" indent="0" algn="ctr">
                <a:buNone/>
              </a:pPr>
              <a:r>
                <a:rPr lang="en-US" sz="800" b="1" dirty="0">
                  <a:solidFill>
                    <a:srgbClr val="FFFFFF"/>
                  </a:solidFill>
                </a:rPr>
                <a:t>4</a:t>
              </a:r>
              <a:endParaRPr lang="en-US" sz="800" dirty="0"/>
            </a:p>
          </p:txBody>
        </p:sp>
        <p:sp>
          <p:nvSpPr>
            <p:cNvPr id="55" name="Text 50">
              <a:extLst>
                <a:ext uri="{FF2B5EF4-FFF2-40B4-BE49-F238E27FC236}">
                  <a16:creationId xmlns:a16="http://schemas.microsoft.com/office/drawing/2014/main" id="{28925BEB-D9F9-46E5-A278-985E2D92549F}"/>
                </a:ext>
              </a:extLst>
            </p:cNvPr>
            <p:cNvSpPr/>
            <p:nvPr/>
          </p:nvSpPr>
          <p:spPr>
            <a:xfrm>
              <a:off x="4135361" y="5491649"/>
              <a:ext cx="4754880" cy="292608"/>
            </a:xfrm>
            <a:prstGeom prst="rect">
              <a:avLst/>
            </a:prstGeom>
            <a:noFill/>
            <a:ln/>
          </p:spPr>
          <p:txBody>
            <a:bodyPr wrap="square" rtlCol="0" anchor="ctr"/>
            <a:lstStyle/>
            <a:p>
              <a:pPr marL="0" indent="0">
                <a:buNone/>
              </a:pPr>
              <a:r>
                <a:rPr lang="es-MX" sz="1000" dirty="0">
                  <a:solidFill>
                    <a:srgbClr val="1A2B3C"/>
                  </a:solidFill>
                </a:rPr>
                <a:t>Meta de ejecución: 100% a dic‑2026 (monitoreo, reportes, alertas tempranas y decisiones basadas en evidencia).</a:t>
              </a:r>
              <a:endParaRPr lang="en-US" sz="1000" dirty="0"/>
            </a:p>
          </p:txBody>
        </p:sp>
        <p:sp>
          <p:nvSpPr>
            <p:cNvPr id="56" name="Shape 51">
              <a:extLst>
                <a:ext uri="{FF2B5EF4-FFF2-40B4-BE49-F238E27FC236}">
                  <a16:creationId xmlns:a16="http://schemas.microsoft.com/office/drawing/2014/main" id="{E5EB7D63-411E-498E-8F61-5A6C9DE67003}"/>
                </a:ext>
              </a:extLst>
            </p:cNvPr>
            <p:cNvSpPr/>
            <p:nvPr/>
          </p:nvSpPr>
          <p:spPr>
            <a:xfrm>
              <a:off x="3888473" y="5848265"/>
              <a:ext cx="201168" cy="201168"/>
            </a:xfrm>
            <a:prstGeom prst="ellipse">
              <a:avLst/>
            </a:prstGeom>
            <a:solidFill>
              <a:srgbClr val="085041"/>
            </a:solidFill>
            <a:ln w="12700">
              <a:solidFill>
                <a:srgbClr val="085041"/>
              </a:solidFill>
              <a:prstDash val="solid"/>
            </a:ln>
          </p:spPr>
          <p:txBody>
            <a:bodyPr/>
            <a:lstStyle/>
            <a:p>
              <a:endParaRPr lang="es-BO"/>
            </a:p>
          </p:txBody>
        </p:sp>
        <p:sp>
          <p:nvSpPr>
            <p:cNvPr id="57" name="Text 52">
              <a:extLst>
                <a:ext uri="{FF2B5EF4-FFF2-40B4-BE49-F238E27FC236}">
                  <a16:creationId xmlns:a16="http://schemas.microsoft.com/office/drawing/2014/main" id="{7C9BDCB7-2B05-4519-9F5A-E10FE867A3C9}"/>
                </a:ext>
              </a:extLst>
            </p:cNvPr>
            <p:cNvSpPr/>
            <p:nvPr/>
          </p:nvSpPr>
          <p:spPr>
            <a:xfrm>
              <a:off x="3888473" y="5848265"/>
              <a:ext cx="201168" cy="201168"/>
            </a:xfrm>
            <a:prstGeom prst="rect">
              <a:avLst/>
            </a:prstGeom>
            <a:noFill/>
            <a:ln/>
          </p:spPr>
          <p:txBody>
            <a:bodyPr wrap="square" rtlCol="0" anchor="ctr"/>
            <a:lstStyle/>
            <a:p>
              <a:pPr marL="0" indent="0" algn="ctr">
                <a:buNone/>
              </a:pPr>
              <a:r>
                <a:rPr lang="en-US" sz="800" b="1" dirty="0">
                  <a:solidFill>
                    <a:srgbClr val="FFFFFF"/>
                  </a:solidFill>
                </a:rPr>
                <a:t>5</a:t>
              </a:r>
              <a:endParaRPr lang="en-US" sz="800" dirty="0"/>
            </a:p>
          </p:txBody>
        </p:sp>
        <p:sp>
          <p:nvSpPr>
            <p:cNvPr id="58" name="Text 53">
              <a:extLst>
                <a:ext uri="{FF2B5EF4-FFF2-40B4-BE49-F238E27FC236}">
                  <a16:creationId xmlns:a16="http://schemas.microsoft.com/office/drawing/2014/main" id="{C7B6B1F4-EDA8-40E3-8E9C-B7454B66CE80}"/>
                </a:ext>
              </a:extLst>
            </p:cNvPr>
            <p:cNvSpPr/>
            <p:nvPr/>
          </p:nvSpPr>
          <p:spPr>
            <a:xfrm>
              <a:off x="4135361" y="5829977"/>
              <a:ext cx="4754880" cy="292608"/>
            </a:xfrm>
            <a:prstGeom prst="rect">
              <a:avLst/>
            </a:prstGeom>
            <a:noFill/>
            <a:ln/>
          </p:spPr>
          <p:txBody>
            <a:bodyPr wrap="square" rtlCol="0" anchor="ctr"/>
            <a:lstStyle/>
            <a:p>
              <a:pPr marL="0" indent="0">
                <a:buNone/>
              </a:pPr>
              <a:r>
                <a:rPr lang="es-MX" sz="1000" dirty="0">
                  <a:solidFill>
                    <a:srgbClr val="1A2B3C"/>
                  </a:solidFill>
                </a:rPr>
                <a:t>Adaptación climática: campañas de forestación y reforestación en áreas priorizadas.</a:t>
              </a:r>
              <a:endParaRPr lang="en-US" sz="1000" dirty="0"/>
            </a:p>
          </p:txBody>
        </p:sp>
      </p:grpSp>
      <p:graphicFrame>
        <p:nvGraphicFramePr>
          <p:cNvPr id="2" name="Diagrama 1">
            <a:extLst>
              <a:ext uri="{FF2B5EF4-FFF2-40B4-BE49-F238E27FC236}">
                <a16:creationId xmlns:a16="http://schemas.microsoft.com/office/drawing/2014/main" id="{024B3B4A-FDF6-439B-867D-C693417AF3D8}"/>
              </a:ext>
            </a:extLst>
          </p:cNvPr>
          <p:cNvGraphicFramePr/>
          <p:nvPr>
            <p:extLst>
              <p:ext uri="{D42A27DB-BD31-4B8C-83A1-F6EECF244321}">
                <p14:modId xmlns:p14="http://schemas.microsoft.com/office/powerpoint/2010/main" val="2338469578"/>
              </p:ext>
            </p:extLst>
          </p:nvPr>
        </p:nvGraphicFramePr>
        <p:xfrm>
          <a:off x="-69256" y="2827284"/>
          <a:ext cx="4467981" cy="3236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 name="CuadroTexto 60">
            <a:extLst>
              <a:ext uri="{FF2B5EF4-FFF2-40B4-BE49-F238E27FC236}">
                <a16:creationId xmlns:a16="http://schemas.microsoft.com/office/drawing/2014/main" id="{95DE7CD9-4DB9-4434-BF72-35BA26CEC862}"/>
              </a:ext>
            </a:extLst>
          </p:cNvPr>
          <p:cNvSpPr txBox="1"/>
          <p:nvPr/>
        </p:nvSpPr>
        <p:spPr>
          <a:xfrm>
            <a:off x="1342949" y="1059453"/>
            <a:ext cx="6596743" cy="400110"/>
          </a:xfrm>
          <a:prstGeom prst="rect">
            <a:avLst/>
          </a:prstGeom>
          <a:noFill/>
          <a:ln>
            <a:noFill/>
          </a:ln>
        </p:spPr>
        <p:txBody>
          <a:bodyPr wrap="square">
            <a:spAutoFit/>
          </a:bodyPr>
          <a:lstStyle/>
          <a:p>
            <a:pPr algn="ctr">
              <a:lnSpc>
                <a:spcPct val="100000"/>
              </a:lnSpc>
            </a:pPr>
            <a:r>
              <a:rPr lang="es-ES" sz="2000" b="1" dirty="0">
                <a:effectLst>
                  <a:outerShdw blurRad="38100" dist="38100" dir="2700000" algn="tl">
                    <a:srgbClr val="000000">
                      <a:alpha val="43137"/>
                    </a:srgbClr>
                  </a:outerShdw>
                </a:effectLst>
              </a:rPr>
              <a:t>PROGRAMACIÓN DE OPERACIONES SEGÚN EL POA 2026</a:t>
            </a:r>
          </a:p>
        </p:txBody>
      </p:sp>
    </p:spTree>
    <p:extLst>
      <p:ext uri="{BB962C8B-B14F-4D97-AF65-F5344CB8AC3E}">
        <p14:creationId xmlns:p14="http://schemas.microsoft.com/office/powerpoint/2010/main" val="31010054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17812" y="3646612"/>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Viceministerio de Comercio        y Logística Interna - VCLI</a:t>
            </a:r>
          </a:p>
        </p:txBody>
      </p:sp>
    </p:spTree>
    <p:extLst>
      <p:ext uri="{BB962C8B-B14F-4D97-AF65-F5344CB8AC3E}">
        <p14:creationId xmlns:p14="http://schemas.microsoft.com/office/powerpoint/2010/main" val="226383829"/>
      </p:ext>
    </p:extLst>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FEA80C6-038A-8564-79E8-E9AFF9C6949D}"/>
              </a:ext>
            </a:extLst>
          </p:cNvPr>
          <p:cNvSpPr>
            <a:spLocks noGrp="1"/>
          </p:cNvSpPr>
          <p:nvPr>
            <p:ph idx="1"/>
          </p:nvPr>
        </p:nvSpPr>
        <p:spPr>
          <a:xfrm>
            <a:off x="930550" y="3385554"/>
            <a:ext cx="7282898" cy="484734"/>
          </a:xfrm>
        </p:spPr>
        <p:txBody>
          <a:bodyPr>
            <a:normAutofit fontScale="92500"/>
          </a:bodyPr>
          <a:lstStyle/>
          <a:p>
            <a:pPr marL="0" indent="0" algn="ctr">
              <a:buNone/>
            </a:pPr>
            <a:r>
              <a:rPr lang="es-MX" sz="1800" b="1" dirty="0"/>
              <a:t>La gestión del Viceministerio de Comercio y Logística Interna se sustenta en:</a:t>
            </a:r>
            <a:endParaRPr lang="es-ES" sz="2700" b="1" i="1" dirty="0">
              <a:latin typeface="Aptos" panose="020B0004020202020204" pitchFamily="34" charset="0"/>
              <a:ea typeface="ADLaM Display" panose="02010000000000000000" pitchFamily="2" charset="0"/>
              <a:cs typeface="ADLaM Display" panose="02010000000000000000" pitchFamily="2" charset="0"/>
            </a:endParaRPr>
          </a:p>
        </p:txBody>
      </p:sp>
      <p:sp>
        <p:nvSpPr>
          <p:cNvPr id="6" name="Marcador de contenido 2">
            <a:extLst>
              <a:ext uri="{FF2B5EF4-FFF2-40B4-BE49-F238E27FC236}">
                <a16:creationId xmlns:a16="http://schemas.microsoft.com/office/drawing/2014/main" id="{FEBB2C54-48CD-448C-BE63-F9706632919F}"/>
              </a:ext>
            </a:extLst>
          </p:cNvPr>
          <p:cNvSpPr txBox="1">
            <a:spLocks/>
          </p:cNvSpPr>
          <p:nvPr/>
        </p:nvSpPr>
        <p:spPr>
          <a:xfrm>
            <a:off x="636268" y="1931457"/>
            <a:ext cx="7871462" cy="61998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1800" b="1" dirty="0"/>
              <a:t>“Fortalecer El Comercio Interno, La Producción Nacional Y La Protección De Los Derechos Del Consumidor.”</a:t>
            </a:r>
            <a:endParaRPr lang="es-ES" sz="2700" b="1" i="1" dirty="0">
              <a:latin typeface="Aptos" panose="020B0004020202020204" pitchFamily="34" charset="0"/>
              <a:ea typeface="ADLaM Display" panose="02010000000000000000" pitchFamily="2" charset="0"/>
              <a:cs typeface="ADLaM Display" panose="02010000000000000000" pitchFamily="2" charset="0"/>
            </a:endParaRPr>
          </a:p>
        </p:txBody>
      </p:sp>
      <p:sp>
        <p:nvSpPr>
          <p:cNvPr id="7" name="Marcador de contenido 2">
            <a:extLst>
              <a:ext uri="{FF2B5EF4-FFF2-40B4-BE49-F238E27FC236}">
                <a16:creationId xmlns:a16="http://schemas.microsoft.com/office/drawing/2014/main" id="{C39F8C74-9C6B-449A-A98A-22F1B13876A5}"/>
              </a:ext>
            </a:extLst>
          </p:cNvPr>
          <p:cNvSpPr txBox="1">
            <a:spLocks/>
          </p:cNvSpPr>
          <p:nvPr/>
        </p:nvSpPr>
        <p:spPr>
          <a:xfrm>
            <a:off x="3088910" y="1446722"/>
            <a:ext cx="3194776" cy="48473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100" b="1" dirty="0">
                <a:solidFill>
                  <a:schemeClr val="accent4">
                    <a:lumMod val="75000"/>
                  </a:schemeClr>
                </a:solidFill>
              </a:rPr>
              <a:t>OBJETIVO INSTITUCIONAL:</a:t>
            </a:r>
            <a:endParaRPr lang="es-ES" sz="3000" b="1" i="1" dirty="0">
              <a:solidFill>
                <a:schemeClr val="accent4">
                  <a:lumMod val="75000"/>
                </a:schemeClr>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8" name="Marcador de contenido 2">
            <a:extLst>
              <a:ext uri="{FF2B5EF4-FFF2-40B4-BE49-F238E27FC236}">
                <a16:creationId xmlns:a16="http://schemas.microsoft.com/office/drawing/2014/main" id="{FF3A8010-EC53-4E6B-8436-811F2BD8435E}"/>
              </a:ext>
            </a:extLst>
          </p:cNvPr>
          <p:cNvSpPr txBox="1">
            <a:spLocks/>
          </p:cNvSpPr>
          <p:nvPr/>
        </p:nvSpPr>
        <p:spPr>
          <a:xfrm>
            <a:off x="2227688" y="3028684"/>
            <a:ext cx="4917219" cy="48473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1800" b="1" dirty="0">
                <a:solidFill>
                  <a:schemeClr val="accent4">
                    <a:lumMod val="75000"/>
                  </a:schemeClr>
                </a:solidFill>
              </a:rPr>
              <a:t>MARCO INSTITUCIONAL Y NORMATIVO</a:t>
            </a:r>
            <a:endParaRPr lang="es-ES" sz="2700" b="1" i="1" dirty="0">
              <a:solidFill>
                <a:schemeClr val="accent4">
                  <a:lumMod val="75000"/>
                </a:schemeClr>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10" name="Marcador de contenido 2">
            <a:extLst>
              <a:ext uri="{FF2B5EF4-FFF2-40B4-BE49-F238E27FC236}">
                <a16:creationId xmlns:a16="http://schemas.microsoft.com/office/drawing/2014/main" id="{1DE5F9C4-54F0-44BC-816A-44141C0D9807}"/>
              </a:ext>
            </a:extLst>
          </p:cNvPr>
          <p:cNvSpPr txBox="1">
            <a:spLocks/>
          </p:cNvSpPr>
          <p:nvPr/>
        </p:nvSpPr>
        <p:spPr>
          <a:xfrm>
            <a:off x="1044850" y="3797375"/>
            <a:ext cx="7282898" cy="2141572"/>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sz="1800" b="1" dirty="0"/>
              <a:t>Constitución Política del Estado de Bolivia</a:t>
            </a:r>
          </a:p>
          <a:p>
            <a:r>
              <a:rPr lang="es-MX" sz="1800" b="1" dirty="0"/>
              <a:t>Ley </a:t>
            </a:r>
            <a:r>
              <a:rPr lang="es-MX" sz="1800" b="1" dirty="0" err="1"/>
              <a:t>Nº</a:t>
            </a:r>
            <a:r>
              <a:rPr lang="es-MX" sz="1800" b="1" dirty="0"/>
              <a:t> 453</a:t>
            </a:r>
          </a:p>
          <a:p>
            <a:r>
              <a:rPr lang="es-MX" sz="1800" b="1" dirty="0"/>
              <a:t>Decreto Supremo </a:t>
            </a:r>
            <a:r>
              <a:rPr lang="es-MX" sz="1800" b="1" dirty="0" err="1"/>
              <a:t>Nº</a:t>
            </a:r>
            <a:r>
              <a:rPr lang="es-MX" sz="1800" b="1" dirty="0"/>
              <a:t> 2130</a:t>
            </a:r>
          </a:p>
          <a:p>
            <a:r>
              <a:rPr lang="es-MX" sz="1800" b="1" dirty="0"/>
              <a:t>Decreto Supremo </a:t>
            </a:r>
            <a:r>
              <a:rPr lang="es-MX" sz="1800" b="1" dirty="0" err="1"/>
              <a:t>Nº</a:t>
            </a:r>
            <a:r>
              <a:rPr lang="es-MX" sz="1800" b="1" dirty="0"/>
              <a:t> 4857</a:t>
            </a:r>
          </a:p>
          <a:p>
            <a:r>
              <a:rPr lang="es-MX" sz="1800" b="1" dirty="0"/>
              <a:t>Decreto Supremo </a:t>
            </a:r>
            <a:r>
              <a:rPr lang="es-MX" sz="1800" b="1" dirty="0" err="1"/>
              <a:t>Nº</a:t>
            </a:r>
            <a:r>
              <a:rPr lang="es-MX" sz="1800" b="1" dirty="0"/>
              <a:t> 5493</a:t>
            </a:r>
          </a:p>
          <a:p>
            <a:r>
              <a:rPr lang="es-MX" sz="1800" b="1" dirty="0"/>
              <a:t>Decreto Supremo </a:t>
            </a:r>
            <a:r>
              <a:rPr lang="es-MX" sz="1800" b="1" dirty="0" err="1"/>
              <a:t>Nº</a:t>
            </a:r>
            <a:r>
              <a:rPr lang="es-MX" sz="1800" b="1" dirty="0"/>
              <a:t> 4732</a:t>
            </a:r>
            <a:endParaRPr lang="es-ES" sz="2700" b="1" i="1" dirty="0">
              <a:latin typeface="Aptos" panose="020B0004020202020204" pitchFamily="34"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4669857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A49A1C5B-0B7F-4CCC-AA1E-3BB5E1171810}"/>
              </a:ext>
            </a:extLst>
          </p:cNvPr>
          <p:cNvSpPr txBox="1">
            <a:spLocks/>
          </p:cNvSpPr>
          <p:nvPr/>
        </p:nvSpPr>
        <p:spPr>
          <a:xfrm>
            <a:off x="1404882" y="1195219"/>
            <a:ext cx="6349869" cy="97752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b="1" dirty="0"/>
              <a:t>ESTRUCTURA INSTITUCIONAL DEL VICEMINISTERIO DE COMERCIO Y LOGÍSTICA INTERNA </a:t>
            </a:r>
            <a:endParaRPr lang="es-ES" sz="2000" b="1" i="1" dirty="0">
              <a:latin typeface="Aptos" panose="020B0004020202020204" pitchFamily="34" charset="0"/>
              <a:ea typeface="ADLaM Display" panose="02010000000000000000" pitchFamily="2" charset="0"/>
              <a:cs typeface="ADLaM Display" panose="02010000000000000000" pitchFamily="2" charset="0"/>
            </a:endParaRPr>
          </a:p>
        </p:txBody>
      </p:sp>
      <p:pic>
        <p:nvPicPr>
          <p:cNvPr id="12" name="Imagen 11">
            <a:extLst>
              <a:ext uri="{FF2B5EF4-FFF2-40B4-BE49-F238E27FC236}">
                <a16:creationId xmlns:a16="http://schemas.microsoft.com/office/drawing/2014/main" id="{C0FABC5B-B3E8-402D-81CA-631FBDF762D5}"/>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4816" t="36109" r="88059" b="50393"/>
          <a:stretch/>
        </p:blipFill>
        <p:spPr>
          <a:xfrm>
            <a:off x="4220902" y="2172747"/>
            <a:ext cx="717828" cy="741652"/>
          </a:xfrm>
          <a:prstGeom prst="ellipse">
            <a:avLst/>
          </a:prstGeom>
        </p:spPr>
      </p:pic>
      <p:pic>
        <p:nvPicPr>
          <p:cNvPr id="14" name="Imagen 13">
            <a:extLst>
              <a:ext uri="{FF2B5EF4-FFF2-40B4-BE49-F238E27FC236}">
                <a16:creationId xmlns:a16="http://schemas.microsoft.com/office/drawing/2014/main" id="{F0DB8443-2846-4372-BDA4-F81C3EDB373E}"/>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36184" t="36170" r="56691" b="50596"/>
          <a:stretch/>
        </p:blipFill>
        <p:spPr>
          <a:xfrm>
            <a:off x="1626798" y="2159743"/>
            <a:ext cx="732042" cy="741652"/>
          </a:xfrm>
          <a:prstGeom prst="ellipse">
            <a:avLst/>
          </a:prstGeom>
        </p:spPr>
      </p:pic>
      <p:pic>
        <p:nvPicPr>
          <p:cNvPr id="16" name="Imagen 15">
            <a:extLst>
              <a:ext uri="{FF2B5EF4-FFF2-40B4-BE49-F238E27FC236}">
                <a16:creationId xmlns:a16="http://schemas.microsoft.com/office/drawing/2014/main" id="{048B97C7-BC1C-42EA-80CA-47D6EC3A71B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67402" t="36204" r="25552" b="50648"/>
          <a:stretch/>
        </p:blipFill>
        <p:spPr>
          <a:xfrm>
            <a:off x="6815716" y="2179442"/>
            <a:ext cx="717828" cy="730561"/>
          </a:xfrm>
          <a:prstGeom prst="ellipse">
            <a:avLst/>
          </a:prstGeom>
        </p:spPr>
      </p:pic>
      <p:sp>
        <p:nvSpPr>
          <p:cNvPr id="20" name="Rectángulo: esquinas redondeadas 19">
            <a:extLst>
              <a:ext uri="{FF2B5EF4-FFF2-40B4-BE49-F238E27FC236}">
                <a16:creationId xmlns:a16="http://schemas.microsoft.com/office/drawing/2014/main" id="{6CA8E6F8-98F3-49CA-98BA-09D29C8136F9}"/>
              </a:ext>
            </a:extLst>
          </p:cNvPr>
          <p:cNvSpPr/>
          <p:nvPr/>
        </p:nvSpPr>
        <p:spPr>
          <a:xfrm>
            <a:off x="3355514" y="3110559"/>
            <a:ext cx="2448604" cy="1275545"/>
          </a:xfrm>
          <a:prstGeom prst="roundRect">
            <a:avLst/>
          </a:prstGeom>
          <a:solidFill>
            <a:schemeClr val="accent1">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t>DIRECCIÓN GENERAL DE DESARROLLO LOGÍSTICO (</a:t>
            </a:r>
            <a:r>
              <a:rPr lang="es-ES" sz="1200" b="1" dirty="0" err="1"/>
              <a:t>DGDL</a:t>
            </a:r>
            <a:r>
              <a:rPr lang="es-ES" sz="1200" b="1" dirty="0"/>
              <a:t>)</a:t>
            </a:r>
          </a:p>
          <a:p>
            <a:pPr algn="ctr"/>
            <a:r>
              <a:rPr lang="es-ES" sz="1200" b="1" dirty="0"/>
              <a:t>----------------------------------------------</a:t>
            </a:r>
          </a:p>
          <a:p>
            <a:pPr algn="ctr"/>
            <a:endParaRPr lang="es-ES" sz="300" b="1" dirty="0"/>
          </a:p>
          <a:p>
            <a:pPr algn="ctr"/>
            <a:r>
              <a:rPr lang="es-MX" sz="1200" b="1" dirty="0"/>
              <a:t>Gestión logística, exportaciones y regímenes aduaneros.</a:t>
            </a:r>
          </a:p>
        </p:txBody>
      </p:sp>
      <p:sp>
        <p:nvSpPr>
          <p:cNvPr id="26" name="Rectángulo: esquinas redondeadas 25">
            <a:extLst>
              <a:ext uri="{FF2B5EF4-FFF2-40B4-BE49-F238E27FC236}">
                <a16:creationId xmlns:a16="http://schemas.microsoft.com/office/drawing/2014/main" id="{CB6CAADC-6B96-4E3C-9021-4CF5C7C3F8DF}"/>
              </a:ext>
            </a:extLst>
          </p:cNvPr>
          <p:cNvSpPr/>
          <p:nvPr/>
        </p:nvSpPr>
        <p:spPr>
          <a:xfrm>
            <a:off x="796419" y="3110559"/>
            <a:ext cx="2377166" cy="129165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t>DIRECCIÓN GENERAL DE DESARROLLO COMERCIAL (</a:t>
            </a:r>
            <a:r>
              <a:rPr lang="es-ES" sz="1050" b="1" dirty="0" err="1"/>
              <a:t>DGDC</a:t>
            </a:r>
            <a:r>
              <a:rPr lang="es-ES" sz="1050" b="1" dirty="0"/>
              <a:t>)</a:t>
            </a:r>
          </a:p>
          <a:p>
            <a:pPr algn="ctr"/>
            <a:r>
              <a:rPr lang="es-ES" sz="1200" b="1" dirty="0"/>
              <a:t>--------------------------------------------</a:t>
            </a:r>
          </a:p>
          <a:p>
            <a:pPr algn="ctr"/>
            <a:endParaRPr lang="es-ES" sz="300" b="1" dirty="0"/>
          </a:p>
          <a:p>
            <a:pPr algn="ctr"/>
            <a:r>
              <a:rPr lang="es-MX" sz="1200" b="1" dirty="0"/>
              <a:t>Importaciones, certificaciones y promoción de la producción nacional.</a:t>
            </a:r>
          </a:p>
        </p:txBody>
      </p:sp>
      <p:sp>
        <p:nvSpPr>
          <p:cNvPr id="28" name="Rectángulo: esquinas redondeadas 27">
            <a:extLst>
              <a:ext uri="{FF2B5EF4-FFF2-40B4-BE49-F238E27FC236}">
                <a16:creationId xmlns:a16="http://schemas.microsoft.com/office/drawing/2014/main" id="{EE78397A-5F70-438E-87AB-8BDE8387CE53}"/>
              </a:ext>
            </a:extLst>
          </p:cNvPr>
          <p:cNvSpPr/>
          <p:nvPr/>
        </p:nvSpPr>
        <p:spPr>
          <a:xfrm>
            <a:off x="5986047" y="3126666"/>
            <a:ext cx="2377166" cy="1275545"/>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t>DIRECCIÓN GENERAL DE </a:t>
            </a:r>
            <a:r>
              <a:rPr lang="es-MX" sz="1050" b="1" dirty="0"/>
              <a:t>DEFENSA DE LOS DERECHOS DEL USUARIO Y DEL CONSUMIDOR </a:t>
            </a:r>
            <a:r>
              <a:rPr lang="es-ES" sz="1050" b="1" dirty="0"/>
              <a:t>(</a:t>
            </a:r>
            <a:r>
              <a:rPr lang="es-ES" sz="1050" b="1" dirty="0" err="1"/>
              <a:t>DGDDUC</a:t>
            </a:r>
            <a:r>
              <a:rPr lang="es-ES" sz="1050" b="1" dirty="0"/>
              <a:t>)</a:t>
            </a:r>
          </a:p>
          <a:p>
            <a:pPr algn="ctr"/>
            <a:r>
              <a:rPr lang="es-ES" sz="1200" b="1" dirty="0"/>
              <a:t>-------------------------------------------</a:t>
            </a:r>
          </a:p>
          <a:p>
            <a:pPr algn="ctr"/>
            <a:endParaRPr lang="es-ES" sz="300" b="1" dirty="0"/>
          </a:p>
          <a:p>
            <a:pPr algn="ctr"/>
            <a:r>
              <a:rPr lang="es-MX" sz="1200" b="1" dirty="0"/>
              <a:t>Protección de los derechos de usuarios y consumidores.</a:t>
            </a:r>
          </a:p>
        </p:txBody>
      </p:sp>
      <p:sp>
        <p:nvSpPr>
          <p:cNvPr id="30" name="CuadroTexto 29">
            <a:extLst>
              <a:ext uri="{FF2B5EF4-FFF2-40B4-BE49-F238E27FC236}">
                <a16:creationId xmlns:a16="http://schemas.microsoft.com/office/drawing/2014/main" id="{44CFA302-5CB9-40E0-BFFB-920E7E68BEBC}"/>
              </a:ext>
            </a:extLst>
          </p:cNvPr>
          <p:cNvSpPr txBox="1"/>
          <p:nvPr/>
        </p:nvSpPr>
        <p:spPr>
          <a:xfrm>
            <a:off x="1387398" y="5014555"/>
            <a:ext cx="2715989" cy="461665"/>
          </a:xfrm>
          <a:prstGeom prst="rect">
            <a:avLst/>
          </a:prstGeom>
          <a:noFill/>
        </p:spPr>
        <p:txBody>
          <a:bodyPr wrap="square">
            <a:noAutofit/>
          </a:bodyPr>
          <a:lstStyle/>
          <a:p>
            <a:r>
              <a:rPr lang="es-MX" sz="1350" dirty="0"/>
              <a:t>El Viceministerio desarrolla servicios orientados a:</a:t>
            </a:r>
          </a:p>
        </p:txBody>
      </p:sp>
      <p:sp>
        <p:nvSpPr>
          <p:cNvPr id="32" name="CuadroTexto 31">
            <a:extLst>
              <a:ext uri="{FF2B5EF4-FFF2-40B4-BE49-F238E27FC236}">
                <a16:creationId xmlns:a16="http://schemas.microsoft.com/office/drawing/2014/main" id="{E47311F3-932E-49D3-B1E6-19DCF2A125FA}"/>
              </a:ext>
            </a:extLst>
          </p:cNvPr>
          <p:cNvSpPr txBox="1"/>
          <p:nvPr/>
        </p:nvSpPr>
        <p:spPr>
          <a:xfrm>
            <a:off x="3630242" y="4747572"/>
            <a:ext cx="4493419" cy="1217116"/>
          </a:xfrm>
          <a:prstGeom prst="rect">
            <a:avLst/>
          </a:prstGeom>
          <a:noFill/>
        </p:spPr>
        <p:txBody>
          <a:bodyPr wrap="square">
            <a:noAutofit/>
          </a:bodyPr>
          <a:lstStyle/>
          <a:p>
            <a:pPr marL="214313" indent="-214313">
              <a:buFont typeface="Arial" panose="020B0604020202020204" pitchFamily="34" charset="0"/>
              <a:buChar char="•"/>
            </a:pPr>
            <a:r>
              <a:rPr lang="es-MX" sz="1350" dirty="0"/>
              <a:t>Regulación del comercio interno Control de importaciones y exportaciones</a:t>
            </a:r>
          </a:p>
          <a:p>
            <a:pPr marL="214313" indent="-214313">
              <a:buFont typeface="Arial" panose="020B0604020202020204" pitchFamily="34" charset="0"/>
              <a:buChar char="•"/>
            </a:pPr>
            <a:r>
              <a:rPr lang="es-MX" sz="1350" dirty="0"/>
              <a:t>Promoción de la producción nacional</a:t>
            </a:r>
          </a:p>
          <a:p>
            <a:pPr marL="214313" indent="-214313">
              <a:buFont typeface="Arial" panose="020B0604020202020204" pitchFamily="34" charset="0"/>
              <a:buChar char="•"/>
            </a:pPr>
            <a:r>
              <a:rPr lang="es-MX" sz="1350" dirty="0"/>
              <a:t>Protección de los derechos del consumidor</a:t>
            </a:r>
          </a:p>
          <a:p>
            <a:pPr marL="214313" indent="-214313">
              <a:buFont typeface="Arial" panose="020B0604020202020204" pitchFamily="34" charset="0"/>
              <a:buChar char="•"/>
            </a:pPr>
            <a:r>
              <a:rPr lang="es-MX" sz="1350" dirty="0"/>
              <a:t>Simplificación administrativa Articulación logística nacional</a:t>
            </a:r>
          </a:p>
        </p:txBody>
      </p:sp>
    </p:spTree>
    <p:extLst>
      <p:ext uri="{BB962C8B-B14F-4D97-AF65-F5344CB8AC3E}">
        <p14:creationId xmlns:p14="http://schemas.microsoft.com/office/powerpoint/2010/main" val="21480986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C67C5-EF23-E221-5996-42208532C1F7}"/>
            </a:ext>
          </a:extLst>
        </p:cNvPr>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76225B87-5BE2-525B-96E0-9A30F16A1A49}"/>
              </a:ext>
            </a:extLst>
          </p:cNvPr>
          <p:cNvSpPr txBox="1">
            <a:spLocks/>
          </p:cNvSpPr>
          <p:nvPr/>
        </p:nvSpPr>
        <p:spPr>
          <a:xfrm>
            <a:off x="627428" y="1233209"/>
            <a:ext cx="7889142" cy="50995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buNone/>
            </a:pPr>
            <a:r>
              <a:rPr lang="es-MX" sz="2000" b="1" dirty="0"/>
              <a:t>GESTIÓN DE LA DIRECCIÓN GENERAL DE DESARROLLO LOGÍSTICO </a:t>
            </a:r>
            <a:r>
              <a:rPr lang="es-MX" sz="2000" b="1" i="1" dirty="0">
                <a:ea typeface="ADLaM Display" panose="02010000000000000000" pitchFamily="2" charset="0"/>
                <a:cs typeface="ADLaM Display" panose="02010000000000000000" pitchFamily="2" charset="0"/>
              </a:rPr>
              <a:t>(</a:t>
            </a:r>
            <a:r>
              <a:rPr lang="es-MX" sz="2000" b="1" i="1" dirty="0" err="1">
                <a:ea typeface="ADLaM Display" panose="02010000000000000000" pitchFamily="2" charset="0"/>
                <a:cs typeface="ADLaM Display" panose="02010000000000000000" pitchFamily="2" charset="0"/>
              </a:rPr>
              <a:t>DGDL</a:t>
            </a:r>
            <a:r>
              <a:rPr lang="es-MX" sz="2000" b="1" i="1" dirty="0">
                <a:ea typeface="ADLaM Display" panose="02010000000000000000" pitchFamily="2" charset="0"/>
                <a:cs typeface="ADLaM Display" panose="02010000000000000000" pitchFamily="2" charset="0"/>
              </a:rPr>
              <a:t>)</a:t>
            </a:r>
            <a:endParaRPr lang="es-ES" sz="2000" b="1" i="1" dirty="0">
              <a:ea typeface="ADLaM Display" panose="02010000000000000000" pitchFamily="2" charset="0"/>
              <a:cs typeface="ADLaM Display" panose="02010000000000000000" pitchFamily="2" charset="0"/>
            </a:endParaRPr>
          </a:p>
        </p:txBody>
      </p:sp>
      <p:sp>
        <p:nvSpPr>
          <p:cNvPr id="5" name="CuadroTexto 4">
            <a:extLst>
              <a:ext uri="{FF2B5EF4-FFF2-40B4-BE49-F238E27FC236}">
                <a16:creationId xmlns:a16="http://schemas.microsoft.com/office/drawing/2014/main" id="{ECC4B0D2-6942-CD4F-AE2B-9D11A9D170A0}"/>
              </a:ext>
            </a:extLst>
          </p:cNvPr>
          <p:cNvSpPr txBox="1"/>
          <p:nvPr/>
        </p:nvSpPr>
        <p:spPr>
          <a:xfrm>
            <a:off x="103359" y="1970799"/>
            <a:ext cx="3341991"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MX" sz="1200" dirty="0">
                <a:solidFill>
                  <a:schemeClr val="bg1"/>
                </a:solidFill>
              </a:rPr>
              <a:t>PRINCIPALES REGÍMENES </a:t>
            </a:r>
          </a:p>
          <a:p>
            <a:pPr algn="ctr"/>
            <a:r>
              <a:rPr lang="es-MX" sz="1200" dirty="0">
                <a:solidFill>
                  <a:schemeClr val="bg1"/>
                </a:solidFill>
              </a:rPr>
              <a:t>ADMINISTRADOS:</a:t>
            </a:r>
          </a:p>
        </p:txBody>
      </p:sp>
      <p:grpSp>
        <p:nvGrpSpPr>
          <p:cNvPr id="2" name="Grupo 1">
            <a:extLst>
              <a:ext uri="{FF2B5EF4-FFF2-40B4-BE49-F238E27FC236}">
                <a16:creationId xmlns:a16="http://schemas.microsoft.com/office/drawing/2014/main" id="{0D9AC416-BE32-E445-91CD-F1CD59ACDEBD}"/>
              </a:ext>
            </a:extLst>
          </p:cNvPr>
          <p:cNvGrpSpPr/>
          <p:nvPr/>
        </p:nvGrpSpPr>
        <p:grpSpPr>
          <a:xfrm>
            <a:off x="419877" y="1812796"/>
            <a:ext cx="8294915" cy="4080914"/>
            <a:chOff x="304505" y="1812796"/>
            <a:chExt cx="8540976" cy="4080914"/>
          </a:xfrm>
        </p:grpSpPr>
        <p:grpSp>
          <p:nvGrpSpPr>
            <p:cNvPr id="28" name="Grupo 27">
              <a:extLst>
                <a:ext uri="{FF2B5EF4-FFF2-40B4-BE49-F238E27FC236}">
                  <a16:creationId xmlns:a16="http://schemas.microsoft.com/office/drawing/2014/main" id="{99B06B66-45C9-19C9-4BEA-7C3BE2F119DB}"/>
                </a:ext>
              </a:extLst>
            </p:cNvPr>
            <p:cNvGrpSpPr/>
            <p:nvPr/>
          </p:nvGrpSpPr>
          <p:grpSpPr>
            <a:xfrm>
              <a:off x="304505" y="1812796"/>
              <a:ext cx="8540976" cy="747513"/>
              <a:chOff x="444483" y="1425497"/>
              <a:chExt cx="11747517" cy="1124675"/>
            </a:xfrm>
            <a:solidFill>
              <a:schemeClr val="bg1">
                <a:lumMod val="50000"/>
              </a:schemeClr>
            </a:solidFill>
          </p:grpSpPr>
          <p:sp>
            <p:nvSpPr>
              <p:cNvPr id="14" name="Flecha: a la derecha 13">
                <a:extLst>
                  <a:ext uri="{FF2B5EF4-FFF2-40B4-BE49-F238E27FC236}">
                    <a16:creationId xmlns:a16="http://schemas.microsoft.com/office/drawing/2014/main" id="{FAA39B29-D3ED-E939-7C35-FC247889F8C0}"/>
                  </a:ext>
                </a:extLst>
              </p:cNvPr>
              <p:cNvSpPr/>
              <p:nvPr/>
            </p:nvSpPr>
            <p:spPr>
              <a:xfrm>
                <a:off x="444483" y="1425497"/>
                <a:ext cx="11747517" cy="1124675"/>
              </a:xfrm>
              <a:prstGeom prst="rightArrow">
                <a:avLst>
                  <a:gd name="adj1" fmla="val 62790"/>
                  <a:gd name="adj2" fmla="val 50000"/>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grpSp>
            <p:nvGrpSpPr>
              <p:cNvPr id="27" name="Grupo 26">
                <a:extLst>
                  <a:ext uri="{FF2B5EF4-FFF2-40B4-BE49-F238E27FC236}">
                    <a16:creationId xmlns:a16="http://schemas.microsoft.com/office/drawing/2014/main" id="{1810A547-1642-EE08-43A2-4E9718627AF2}"/>
                  </a:ext>
                </a:extLst>
              </p:cNvPr>
              <p:cNvGrpSpPr/>
              <p:nvPr/>
            </p:nvGrpSpPr>
            <p:grpSpPr>
              <a:xfrm>
                <a:off x="2164475" y="2340759"/>
                <a:ext cx="7923730" cy="209413"/>
                <a:chOff x="2164475" y="2340759"/>
                <a:chExt cx="7923730" cy="209413"/>
              </a:xfrm>
              <a:grpFill/>
            </p:grpSpPr>
            <p:sp>
              <p:nvSpPr>
                <p:cNvPr id="16" name="Elipse 15">
                  <a:extLst>
                    <a:ext uri="{FF2B5EF4-FFF2-40B4-BE49-F238E27FC236}">
                      <a16:creationId xmlns:a16="http://schemas.microsoft.com/office/drawing/2014/main" id="{DB31777A-3ECC-3C43-BDA9-6DCBBA33A9A8}"/>
                    </a:ext>
                  </a:extLst>
                </p:cNvPr>
                <p:cNvSpPr/>
                <p:nvPr/>
              </p:nvSpPr>
              <p:spPr>
                <a:xfrm>
                  <a:off x="2164475" y="2340759"/>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18" name="Elipse 17">
                  <a:extLst>
                    <a:ext uri="{FF2B5EF4-FFF2-40B4-BE49-F238E27FC236}">
                      <a16:creationId xmlns:a16="http://schemas.microsoft.com/office/drawing/2014/main" id="{F873753F-785B-AF50-CDE0-077F27D065CD}"/>
                    </a:ext>
                  </a:extLst>
                </p:cNvPr>
                <p:cNvSpPr/>
                <p:nvPr/>
              </p:nvSpPr>
              <p:spPr>
                <a:xfrm>
                  <a:off x="6062180" y="2356196"/>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20" name="Elipse 19">
                  <a:extLst>
                    <a:ext uri="{FF2B5EF4-FFF2-40B4-BE49-F238E27FC236}">
                      <a16:creationId xmlns:a16="http://schemas.microsoft.com/office/drawing/2014/main" id="{9FFC81CC-7D1C-87CB-AFA5-B781EBDEA373}"/>
                    </a:ext>
                  </a:extLst>
                </p:cNvPr>
                <p:cNvSpPr/>
                <p:nvPr/>
              </p:nvSpPr>
              <p:spPr>
                <a:xfrm>
                  <a:off x="9884018" y="235619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grpSp>
        </p:grpSp>
        <p:sp>
          <p:nvSpPr>
            <p:cNvPr id="6" name="Rectángulo: esquinas redondeadas 5">
              <a:extLst>
                <a:ext uri="{FF2B5EF4-FFF2-40B4-BE49-F238E27FC236}">
                  <a16:creationId xmlns:a16="http://schemas.microsoft.com/office/drawing/2014/main" id="{2BBFE8C7-2EEC-6ADF-B413-737CB490D4A7}"/>
                </a:ext>
              </a:extLst>
            </p:cNvPr>
            <p:cNvSpPr/>
            <p:nvPr/>
          </p:nvSpPr>
          <p:spPr>
            <a:xfrm>
              <a:off x="374082" y="2615390"/>
              <a:ext cx="2534690" cy="139835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b="1" dirty="0" err="1">
                  <a:solidFill>
                    <a:schemeClr val="tx1"/>
                  </a:solidFill>
                </a:rPr>
                <a:t>CAIPJ</a:t>
              </a:r>
              <a:endParaRPr lang="es-MX" sz="1200" b="1" dirty="0">
                <a:solidFill>
                  <a:schemeClr val="tx1"/>
                </a:solidFill>
              </a:endParaRPr>
            </a:p>
            <a:p>
              <a:r>
                <a:rPr lang="es-MX" sz="1200" dirty="0">
                  <a:solidFill>
                    <a:schemeClr val="tx1"/>
                  </a:solidFill>
                </a:rPr>
                <a:t>Certificados de Abastecimiento Interno y Precio Justo</a:t>
              </a:r>
            </a:p>
            <a:p>
              <a:pPr marL="214313" indent="-214313">
                <a:buFont typeface="Arial" panose="020B0604020202020204" pitchFamily="34" charset="0"/>
                <a:buChar char="•"/>
              </a:pPr>
              <a:r>
                <a:rPr lang="es-MX" sz="1200" dirty="0">
                  <a:solidFill>
                    <a:schemeClr val="tx1"/>
                  </a:solidFill>
                </a:rPr>
                <a:t>Permite la exportación de bienes estratégicos garantizado el abastecimiento del mercado interno.</a:t>
              </a:r>
            </a:p>
          </p:txBody>
        </p:sp>
        <p:sp>
          <p:nvSpPr>
            <p:cNvPr id="7" name="Rectángulo: esquinas redondeadas 6">
              <a:extLst>
                <a:ext uri="{FF2B5EF4-FFF2-40B4-BE49-F238E27FC236}">
                  <a16:creationId xmlns:a16="http://schemas.microsoft.com/office/drawing/2014/main" id="{E38753F5-313D-0245-9ED6-E8B394B06594}"/>
                </a:ext>
              </a:extLst>
            </p:cNvPr>
            <p:cNvSpPr/>
            <p:nvPr/>
          </p:nvSpPr>
          <p:spPr>
            <a:xfrm>
              <a:off x="349795" y="4273355"/>
              <a:ext cx="2558897" cy="1300498"/>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b="1" dirty="0">
                  <a:solidFill>
                    <a:schemeClr val="tx1"/>
                  </a:solidFill>
                </a:rPr>
                <a:t>RITEX</a:t>
              </a:r>
            </a:p>
            <a:p>
              <a:r>
                <a:rPr lang="es-MX" sz="1200" dirty="0">
                  <a:solidFill>
                    <a:schemeClr val="tx1"/>
                  </a:solidFill>
                </a:rPr>
                <a:t>Régimen de Admisión Temporal para perfeccionamiento Activo</a:t>
              </a:r>
            </a:p>
            <a:p>
              <a:r>
                <a:rPr lang="es-MX" sz="1200" dirty="0">
                  <a:solidFill>
                    <a:schemeClr val="tx1"/>
                  </a:solidFill>
                </a:rPr>
                <a:t>Permite importar insumos sin tributos para producir bienes exportables.</a:t>
              </a:r>
            </a:p>
          </p:txBody>
        </p:sp>
        <p:sp>
          <p:nvSpPr>
            <p:cNvPr id="11" name="CuadroTexto 10">
              <a:extLst>
                <a:ext uri="{FF2B5EF4-FFF2-40B4-BE49-F238E27FC236}">
                  <a16:creationId xmlns:a16="http://schemas.microsoft.com/office/drawing/2014/main" id="{2F8F564C-AA16-85C4-9340-2191FD9ABFAC}"/>
                </a:ext>
              </a:extLst>
            </p:cNvPr>
            <p:cNvSpPr txBox="1"/>
            <p:nvPr/>
          </p:nvSpPr>
          <p:spPr>
            <a:xfrm>
              <a:off x="3258590" y="1980737"/>
              <a:ext cx="2379332" cy="461665"/>
            </a:xfrm>
            <a:prstGeom prst="rect">
              <a:avLst/>
            </a:prstGeom>
            <a:noFill/>
          </p:spPr>
          <p:txBody>
            <a:bodyPr wrap="square">
              <a:spAutoFit/>
            </a:bodyPr>
            <a:lstStyle/>
            <a:p>
              <a:pPr algn="ctr"/>
              <a:r>
                <a:rPr lang="es-BO" sz="1200" b="1" dirty="0">
                  <a:solidFill>
                    <a:schemeClr val="bg1"/>
                  </a:solidFill>
                  <a:latin typeface="Tahoma" panose="020B0604030504040204" pitchFamily="34" charset="0"/>
                  <a:ea typeface="Calibri" panose="020F0502020204030204" pitchFamily="34" charset="0"/>
                </a:rPr>
                <a:t>ACCIONES REALIZADAS AL 1ER TRIMESTRE 2026</a:t>
              </a:r>
              <a:endParaRPr lang="es-BO" sz="1200" dirty="0">
                <a:solidFill>
                  <a:schemeClr val="bg1"/>
                </a:solidFill>
              </a:endParaRPr>
            </a:p>
          </p:txBody>
        </p:sp>
        <p:sp>
          <p:nvSpPr>
            <p:cNvPr id="3" name="CuadroTexto 2">
              <a:extLst>
                <a:ext uri="{FF2B5EF4-FFF2-40B4-BE49-F238E27FC236}">
                  <a16:creationId xmlns:a16="http://schemas.microsoft.com/office/drawing/2014/main" id="{A92710CF-74D5-78A7-29CE-78CA7EF3D478}"/>
                </a:ext>
              </a:extLst>
            </p:cNvPr>
            <p:cNvSpPr txBox="1"/>
            <p:nvPr/>
          </p:nvSpPr>
          <p:spPr>
            <a:xfrm>
              <a:off x="6226976" y="1982777"/>
              <a:ext cx="2136497"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BO" sz="1200" dirty="0">
                  <a:solidFill>
                    <a:schemeClr val="bg1"/>
                  </a:solidFill>
                </a:rPr>
                <a:t>ACCIONES POR REALIZAR 2026</a:t>
              </a:r>
            </a:p>
          </p:txBody>
        </p:sp>
        <p:cxnSp>
          <p:nvCxnSpPr>
            <p:cNvPr id="19" name="Conector recto 18">
              <a:extLst>
                <a:ext uri="{FF2B5EF4-FFF2-40B4-BE49-F238E27FC236}">
                  <a16:creationId xmlns:a16="http://schemas.microsoft.com/office/drawing/2014/main" id="{1B005F8A-7370-F851-B4C3-5B3CEE940800}"/>
                </a:ext>
              </a:extLst>
            </p:cNvPr>
            <p:cNvCxnSpPr>
              <a:cxnSpLocks/>
            </p:cNvCxnSpPr>
            <p:nvPr/>
          </p:nvCxnSpPr>
          <p:spPr>
            <a:xfrm>
              <a:off x="3052444" y="2409379"/>
              <a:ext cx="0" cy="3453539"/>
            </a:xfrm>
            <a:prstGeom prst="line">
              <a:avLst/>
            </a:prstGeom>
            <a:ln w="28575">
              <a:solidFill>
                <a:schemeClr val="accent2">
                  <a:lumMod val="50000"/>
                </a:schemeClr>
              </a:solidFill>
              <a:prstDash val="dash"/>
            </a:ln>
          </p:spPr>
          <p:style>
            <a:lnRef idx="1">
              <a:schemeClr val="accent2"/>
            </a:lnRef>
            <a:fillRef idx="0">
              <a:schemeClr val="accent2"/>
            </a:fillRef>
            <a:effectRef idx="0">
              <a:schemeClr val="accent2"/>
            </a:effectRef>
            <a:fontRef idx="minor">
              <a:schemeClr val="tx1"/>
            </a:fontRef>
          </p:style>
        </p:cxnSp>
        <p:sp>
          <p:nvSpPr>
            <p:cNvPr id="22" name="Rectángulo: esquinas redondeadas 21">
              <a:extLst>
                <a:ext uri="{FF2B5EF4-FFF2-40B4-BE49-F238E27FC236}">
                  <a16:creationId xmlns:a16="http://schemas.microsoft.com/office/drawing/2014/main" id="{388B6900-A06D-CE92-2A55-7018E9C99415}"/>
                </a:ext>
              </a:extLst>
            </p:cNvPr>
            <p:cNvSpPr/>
            <p:nvPr/>
          </p:nvSpPr>
          <p:spPr>
            <a:xfrm>
              <a:off x="6025829" y="2579917"/>
              <a:ext cx="2602798" cy="156336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100" dirty="0">
                  <a:solidFill>
                    <a:schemeClr val="tx1"/>
                  </a:solidFill>
                </a:rPr>
                <a:t>• </a:t>
              </a:r>
              <a:r>
                <a:rPr lang="es-MX" sz="1100" dirty="0">
                  <a:solidFill>
                    <a:schemeClr val="tx1"/>
                  </a:solidFill>
                </a:rPr>
                <a:t> Ajuste y/o actualización de la normativa y sus reglamentos para garantizar el abastecimiento de productos estratégicos en el mercado interno y el fomento a las exportaciones</a:t>
              </a:r>
              <a:r>
                <a:rPr lang="es-ES" sz="1100" dirty="0">
                  <a:solidFill>
                    <a:schemeClr val="tx1"/>
                  </a:solidFill>
                </a:rPr>
                <a:t>.</a:t>
              </a:r>
            </a:p>
            <a:p>
              <a:r>
                <a:rPr lang="es-ES" sz="1100" dirty="0">
                  <a:solidFill>
                    <a:schemeClr val="tx1"/>
                  </a:solidFill>
                </a:rPr>
                <a:t>• Sistema Monitoreo de Abastecimiento Interno: Carne Bovina, Azúcar, Sub Productos Soya y Granos</a:t>
              </a:r>
            </a:p>
          </p:txBody>
        </p:sp>
        <p:sp>
          <p:nvSpPr>
            <p:cNvPr id="23" name="Rectángulo: esquinas redondeadas 22">
              <a:extLst>
                <a:ext uri="{FF2B5EF4-FFF2-40B4-BE49-F238E27FC236}">
                  <a16:creationId xmlns:a16="http://schemas.microsoft.com/office/drawing/2014/main" id="{543701A1-54E0-276F-24D9-F61DF6362566}"/>
                </a:ext>
              </a:extLst>
            </p:cNvPr>
            <p:cNvSpPr/>
            <p:nvPr/>
          </p:nvSpPr>
          <p:spPr>
            <a:xfrm>
              <a:off x="6038532" y="4282552"/>
              <a:ext cx="2590087" cy="144940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BO" sz="1200" dirty="0">
                  <a:solidFill>
                    <a:schemeClr val="tx1"/>
                  </a:solidFill>
                </a:rPr>
                <a:t>• Actualizar la normativa interna</a:t>
              </a:r>
              <a:endParaRPr lang="es-BO" sz="1050" dirty="0">
                <a:solidFill>
                  <a:schemeClr val="tx1"/>
                </a:solidFill>
              </a:endParaRPr>
            </a:p>
            <a:p>
              <a:r>
                <a:rPr lang="es-BO" sz="1200" dirty="0">
                  <a:solidFill>
                    <a:schemeClr val="tx1"/>
                  </a:solidFill>
                </a:rPr>
                <a:t>• Reducción en un 40% de requisitos físicos.</a:t>
              </a:r>
            </a:p>
            <a:p>
              <a:r>
                <a:rPr lang="es-BO" sz="1200" dirty="0">
                  <a:solidFill>
                    <a:schemeClr val="tx1"/>
                  </a:solidFill>
                </a:rPr>
                <a:t>• Implementación de una plataforma digital. </a:t>
              </a:r>
            </a:p>
            <a:p>
              <a:r>
                <a:rPr lang="es-BO" sz="1200" dirty="0">
                  <a:solidFill>
                    <a:schemeClr val="tx1"/>
                  </a:solidFill>
                </a:rPr>
                <a:t>• Integración con la Ventanilla Única de Comercio (VUCE).</a:t>
              </a:r>
              <a:endParaRPr lang="es-MX" sz="1200" dirty="0">
                <a:solidFill>
                  <a:schemeClr val="tx1"/>
                </a:solidFill>
              </a:endParaRPr>
            </a:p>
          </p:txBody>
        </p:sp>
        <p:sp>
          <p:nvSpPr>
            <p:cNvPr id="12" name="Rectángulo: esquinas redondeadas 11">
              <a:extLst>
                <a:ext uri="{FF2B5EF4-FFF2-40B4-BE49-F238E27FC236}">
                  <a16:creationId xmlns:a16="http://schemas.microsoft.com/office/drawing/2014/main" id="{C6067AEA-0F66-5117-6EF4-93B347ED3A89}"/>
                </a:ext>
              </a:extLst>
            </p:cNvPr>
            <p:cNvSpPr/>
            <p:nvPr/>
          </p:nvSpPr>
          <p:spPr>
            <a:xfrm>
              <a:off x="3188235" y="2615391"/>
              <a:ext cx="2560514" cy="13817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a:t>
              </a:r>
              <a:r>
                <a:rPr lang="es-ES" sz="1200" dirty="0">
                  <a:solidFill>
                    <a:schemeClr val="tx1"/>
                  </a:solidFill>
                </a:rPr>
                <a:t>Disminución en tiempos de atención de 25 a 7 días.</a:t>
              </a:r>
            </a:p>
            <a:p>
              <a:r>
                <a:rPr lang="es-ES" sz="1200" dirty="0">
                  <a:solidFill>
                    <a:schemeClr val="tx1"/>
                  </a:solidFill>
                </a:rPr>
                <a:t> • Emisión de CAIPJ innominados (Soya, Sorgo)</a:t>
              </a:r>
            </a:p>
            <a:p>
              <a:r>
                <a:rPr lang="es-ES" sz="1200" dirty="0">
                  <a:solidFill>
                    <a:schemeClr val="tx1"/>
                  </a:solidFill>
                </a:rPr>
                <a:t>• Eliminación bandas de precios y listas de asignación.</a:t>
              </a:r>
            </a:p>
          </p:txBody>
        </p:sp>
        <p:sp>
          <p:nvSpPr>
            <p:cNvPr id="13" name="Rectángulo: esquinas redondeadas 12">
              <a:extLst>
                <a:ext uri="{FF2B5EF4-FFF2-40B4-BE49-F238E27FC236}">
                  <a16:creationId xmlns:a16="http://schemas.microsoft.com/office/drawing/2014/main" id="{F367D8CA-0AE9-E3FE-CC8F-43316FB4F016}"/>
                </a:ext>
              </a:extLst>
            </p:cNvPr>
            <p:cNvSpPr/>
            <p:nvPr/>
          </p:nvSpPr>
          <p:spPr>
            <a:xfrm>
              <a:off x="3188235" y="4254791"/>
              <a:ext cx="2560514" cy="1378184"/>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a:solidFill>
                    <a:schemeClr val="tx1"/>
                  </a:solidFill>
                </a:rPr>
                <a:t>• 1 Diagnóstico del Régimen RITEX </a:t>
              </a:r>
            </a:p>
            <a:p>
              <a:r>
                <a:rPr lang="es-ES" sz="1200" dirty="0">
                  <a:solidFill>
                    <a:schemeClr val="tx1"/>
                  </a:solidFill>
                </a:rPr>
                <a:t>• Reducción en 50% en el tiempo de atención </a:t>
              </a:r>
            </a:p>
            <a:p>
              <a:r>
                <a:rPr lang="es-ES" sz="1200" dirty="0">
                  <a:solidFill>
                    <a:schemeClr val="tx1"/>
                  </a:solidFill>
                </a:rPr>
                <a:t>• 16 empresas Capacitadas en trámites RITEX.</a:t>
              </a:r>
            </a:p>
          </p:txBody>
        </p:sp>
        <p:cxnSp>
          <p:nvCxnSpPr>
            <p:cNvPr id="26" name="Conector recto 25">
              <a:extLst>
                <a:ext uri="{FF2B5EF4-FFF2-40B4-BE49-F238E27FC236}">
                  <a16:creationId xmlns:a16="http://schemas.microsoft.com/office/drawing/2014/main" id="{E661CBF5-EAD4-426F-98BB-203FFA30F1A6}"/>
                </a:ext>
              </a:extLst>
            </p:cNvPr>
            <p:cNvCxnSpPr>
              <a:cxnSpLocks/>
            </p:cNvCxnSpPr>
            <p:nvPr/>
          </p:nvCxnSpPr>
          <p:spPr>
            <a:xfrm>
              <a:off x="5875813" y="2424787"/>
              <a:ext cx="0" cy="3468923"/>
            </a:xfrm>
            <a:prstGeom prst="line">
              <a:avLst/>
            </a:prstGeom>
            <a:ln w="28575">
              <a:solidFill>
                <a:schemeClr val="accent2">
                  <a:lumMod val="50000"/>
                </a:schemeClr>
              </a:solidFill>
              <a:prstDash val="dash"/>
            </a:ln>
          </p:spPr>
          <p:style>
            <a:lnRef idx="1">
              <a:schemeClr val="accent2"/>
            </a:lnRef>
            <a:fillRef idx="0">
              <a:schemeClr val="accent2"/>
            </a:fillRef>
            <a:effectRef idx="0">
              <a:schemeClr val="accent2"/>
            </a:effectRef>
            <a:fontRef idx="minor">
              <a:schemeClr val="tx1"/>
            </a:fontRef>
          </p:style>
        </p:cxnSp>
      </p:grpSp>
      <p:sp>
        <p:nvSpPr>
          <p:cNvPr id="4" name="Marcador de contenido 2">
            <a:extLst>
              <a:ext uri="{FF2B5EF4-FFF2-40B4-BE49-F238E27FC236}">
                <a16:creationId xmlns:a16="http://schemas.microsoft.com/office/drawing/2014/main" id="{E7D30051-E481-C9A2-51E2-04244CC7CF65}"/>
              </a:ext>
            </a:extLst>
          </p:cNvPr>
          <p:cNvSpPr txBox="1">
            <a:spLocks/>
          </p:cNvSpPr>
          <p:nvPr/>
        </p:nvSpPr>
        <p:spPr>
          <a:xfrm>
            <a:off x="3523343" y="1526934"/>
            <a:ext cx="2097312" cy="3937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buNone/>
            </a:pPr>
            <a:r>
              <a:rPr lang="es-MX" sz="1500" b="1" dirty="0"/>
              <a:t>RESULTADOS 2026</a:t>
            </a:r>
          </a:p>
        </p:txBody>
      </p:sp>
    </p:spTree>
    <p:extLst>
      <p:ext uri="{BB962C8B-B14F-4D97-AF65-F5344CB8AC3E}">
        <p14:creationId xmlns:p14="http://schemas.microsoft.com/office/powerpoint/2010/main" val="30034633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o 27">
            <a:extLst>
              <a:ext uri="{FF2B5EF4-FFF2-40B4-BE49-F238E27FC236}">
                <a16:creationId xmlns:a16="http://schemas.microsoft.com/office/drawing/2014/main" id="{C61320A7-17B8-EC24-97E3-984E88A7365A}"/>
              </a:ext>
            </a:extLst>
          </p:cNvPr>
          <p:cNvGrpSpPr/>
          <p:nvPr/>
        </p:nvGrpSpPr>
        <p:grpSpPr>
          <a:xfrm>
            <a:off x="306706" y="1814567"/>
            <a:ext cx="8527113" cy="843506"/>
            <a:chOff x="444483" y="1425497"/>
            <a:chExt cx="11747517" cy="1124675"/>
          </a:xfrm>
          <a:solidFill>
            <a:schemeClr val="bg1">
              <a:lumMod val="50000"/>
            </a:schemeClr>
          </a:solidFill>
        </p:grpSpPr>
        <p:sp>
          <p:nvSpPr>
            <p:cNvPr id="14" name="Flecha: a la derecha 13">
              <a:extLst>
                <a:ext uri="{FF2B5EF4-FFF2-40B4-BE49-F238E27FC236}">
                  <a16:creationId xmlns:a16="http://schemas.microsoft.com/office/drawing/2014/main" id="{193D28F8-F7AB-1985-A8DF-09272FA0818B}"/>
                </a:ext>
              </a:extLst>
            </p:cNvPr>
            <p:cNvSpPr/>
            <p:nvPr/>
          </p:nvSpPr>
          <p:spPr>
            <a:xfrm>
              <a:off x="444483" y="1425497"/>
              <a:ext cx="11747517" cy="1124675"/>
            </a:xfrm>
            <a:prstGeom prst="rightArrow">
              <a:avLst>
                <a:gd name="adj1" fmla="val 62790"/>
                <a:gd name="adj2" fmla="val 50000"/>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grpSp>
          <p:nvGrpSpPr>
            <p:cNvPr id="27" name="Grupo 26">
              <a:extLst>
                <a:ext uri="{FF2B5EF4-FFF2-40B4-BE49-F238E27FC236}">
                  <a16:creationId xmlns:a16="http://schemas.microsoft.com/office/drawing/2014/main" id="{86C4E18A-EC6C-422B-5E28-51F87988745B}"/>
                </a:ext>
              </a:extLst>
            </p:cNvPr>
            <p:cNvGrpSpPr/>
            <p:nvPr/>
          </p:nvGrpSpPr>
          <p:grpSpPr>
            <a:xfrm>
              <a:off x="2100053" y="2324677"/>
              <a:ext cx="8361006" cy="193975"/>
              <a:chOff x="2100053" y="2324677"/>
              <a:chExt cx="8361006" cy="193975"/>
            </a:xfrm>
            <a:grpFill/>
          </p:grpSpPr>
          <p:sp>
            <p:nvSpPr>
              <p:cNvPr id="16" name="Elipse 15">
                <a:extLst>
                  <a:ext uri="{FF2B5EF4-FFF2-40B4-BE49-F238E27FC236}">
                    <a16:creationId xmlns:a16="http://schemas.microsoft.com/office/drawing/2014/main" id="{8A0DF61E-A89C-F232-D60A-761D41BEA6B4}"/>
                  </a:ext>
                </a:extLst>
              </p:cNvPr>
              <p:cNvSpPr/>
              <p:nvPr/>
            </p:nvSpPr>
            <p:spPr>
              <a:xfrm>
                <a:off x="2100053"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18" name="Elipse 17">
                <a:extLst>
                  <a:ext uri="{FF2B5EF4-FFF2-40B4-BE49-F238E27FC236}">
                    <a16:creationId xmlns:a16="http://schemas.microsoft.com/office/drawing/2014/main" id="{F920B8BD-9D85-C24C-86B0-585BEFEC6C36}"/>
                  </a:ext>
                </a:extLst>
              </p:cNvPr>
              <p:cNvSpPr/>
              <p:nvPr/>
            </p:nvSpPr>
            <p:spPr>
              <a:xfrm>
                <a:off x="6683514"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20" name="Elipse 19">
                <a:extLst>
                  <a:ext uri="{FF2B5EF4-FFF2-40B4-BE49-F238E27FC236}">
                    <a16:creationId xmlns:a16="http://schemas.microsoft.com/office/drawing/2014/main" id="{C9AF4703-CEDF-848B-2DC8-FAC1F334489B}"/>
                  </a:ext>
                </a:extLst>
              </p:cNvPr>
              <p:cNvSpPr/>
              <p:nvPr/>
            </p:nvSpPr>
            <p:spPr>
              <a:xfrm>
                <a:off x="10256872" y="2324677"/>
                <a:ext cx="204187"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grpSp>
      </p:grpSp>
      <p:sp>
        <p:nvSpPr>
          <p:cNvPr id="9" name="Marcador de contenido 2">
            <a:extLst>
              <a:ext uri="{FF2B5EF4-FFF2-40B4-BE49-F238E27FC236}">
                <a16:creationId xmlns:a16="http://schemas.microsoft.com/office/drawing/2014/main" id="{A49A1C5B-0B7F-4CCC-AA1E-3BB5E1171810}"/>
              </a:ext>
            </a:extLst>
          </p:cNvPr>
          <p:cNvSpPr txBox="1">
            <a:spLocks/>
          </p:cNvSpPr>
          <p:nvPr/>
        </p:nvSpPr>
        <p:spPr>
          <a:xfrm>
            <a:off x="609441" y="1189918"/>
            <a:ext cx="8113427" cy="509953"/>
          </a:xfrm>
          <a:prstGeom prst="rect">
            <a:avLst/>
          </a:prstGeom>
          <a:noFill/>
          <a:ln>
            <a:no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buNone/>
            </a:pPr>
            <a:r>
              <a:rPr lang="es-MX" sz="2000" b="1" dirty="0"/>
              <a:t>GESTIÓN DE LA DIRECCIÓN GENERAL DE DESARROLLO COMERCIAL </a:t>
            </a:r>
            <a:r>
              <a:rPr lang="es-MX" sz="2000" b="1" i="1" dirty="0">
                <a:ea typeface="ADLaM Display" panose="02010000000000000000" pitchFamily="2" charset="0"/>
                <a:cs typeface="ADLaM Display" panose="02010000000000000000" pitchFamily="2" charset="0"/>
              </a:rPr>
              <a:t>(DGDC)</a:t>
            </a:r>
            <a:endParaRPr lang="es-ES" sz="2000" b="1" i="1" dirty="0">
              <a:ea typeface="ADLaM Display" panose="02010000000000000000" pitchFamily="2" charset="0"/>
              <a:cs typeface="ADLaM Display" panose="02010000000000000000" pitchFamily="2" charset="0"/>
            </a:endParaRPr>
          </a:p>
        </p:txBody>
      </p:sp>
      <p:sp>
        <p:nvSpPr>
          <p:cNvPr id="5" name="CuadroTexto 4">
            <a:extLst>
              <a:ext uri="{FF2B5EF4-FFF2-40B4-BE49-F238E27FC236}">
                <a16:creationId xmlns:a16="http://schemas.microsoft.com/office/drawing/2014/main" id="{74C79479-AE49-B91B-BE9D-A991AF979F4B}"/>
              </a:ext>
            </a:extLst>
          </p:cNvPr>
          <p:cNvSpPr txBox="1"/>
          <p:nvPr/>
        </p:nvSpPr>
        <p:spPr>
          <a:xfrm>
            <a:off x="146494" y="2018650"/>
            <a:ext cx="3341991"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MX" sz="1200" dirty="0">
                <a:solidFill>
                  <a:schemeClr val="bg1"/>
                </a:solidFill>
              </a:rPr>
              <a:t>PRINCIPALES REGÍMENES ADMINISTRADOS:</a:t>
            </a:r>
          </a:p>
        </p:txBody>
      </p:sp>
      <p:sp>
        <p:nvSpPr>
          <p:cNvPr id="11" name="CuadroTexto 10">
            <a:extLst>
              <a:ext uri="{FF2B5EF4-FFF2-40B4-BE49-F238E27FC236}">
                <a16:creationId xmlns:a16="http://schemas.microsoft.com/office/drawing/2014/main" id="{824A5314-C398-8D71-85A2-C545D698CD15}"/>
              </a:ext>
            </a:extLst>
          </p:cNvPr>
          <p:cNvSpPr txBox="1"/>
          <p:nvPr/>
        </p:nvSpPr>
        <p:spPr>
          <a:xfrm>
            <a:off x="4007737" y="2041035"/>
            <a:ext cx="2333345" cy="461665"/>
          </a:xfrm>
          <a:prstGeom prst="rect">
            <a:avLst/>
          </a:prstGeom>
          <a:noFill/>
        </p:spPr>
        <p:txBody>
          <a:bodyPr wrap="square">
            <a:spAutoFit/>
          </a:bodyPr>
          <a:lstStyle/>
          <a:p>
            <a:pPr algn="ctr"/>
            <a:r>
              <a:rPr lang="es-BO" sz="1200" b="1" dirty="0">
                <a:solidFill>
                  <a:schemeClr val="bg1"/>
                </a:solidFill>
                <a:latin typeface="Tahoma" panose="020B0604030504040204" pitchFamily="34" charset="0"/>
                <a:ea typeface="Calibri" panose="020F0502020204030204" pitchFamily="34" charset="0"/>
              </a:rPr>
              <a:t>ACCIONES REALIZADAS AL 1ER TRIMESTRE 2026</a:t>
            </a:r>
            <a:endParaRPr lang="es-BO" sz="1200" dirty="0">
              <a:solidFill>
                <a:schemeClr val="bg1"/>
              </a:solidFill>
            </a:endParaRPr>
          </a:p>
        </p:txBody>
      </p:sp>
      <p:sp>
        <p:nvSpPr>
          <p:cNvPr id="3" name="CuadroTexto 2">
            <a:extLst>
              <a:ext uri="{FF2B5EF4-FFF2-40B4-BE49-F238E27FC236}">
                <a16:creationId xmlns:a16="http://schemas.microsoft.com/office/drawing/2014/main" id="{19AA3FA3-1ED1-8495-4887-299309AD8A69}"/>
              </a:ext>
            </a:extLst>
          </p:cNvPr>
          <p:cNvSpPr txBox="1"/>
          <p:nvPr/>
        </p:nvSpPr>
        <p:spPr>
          <a:xfrm>
            <a:off x="6597749" y="2041035"/>
            <a:ext cx="2136497"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BO" sz="1200" dirty="0">
                <a:solidFill>
                  <a:schemeClr val="bg1"/>
                </a:solidFill>
              </a:rPr>
              <a:t>ACCIONES POR REALIZAR 2026</a:t>
            </a:r>
          </a:p>
        </p:txBody>
      </p:sp>
      <p:cxnSp>
        <p:nvCxnSpPr>
          <p:cNvPr id="10" name="Conector recto 9">
            <a:extLst>
              <a:ext uri="{FF2B5EF4-FFF2-40B4-BE49-F238E27FC236}">
                <a16:creationId xmlns:a16="http://schemas.microsoft.com/office/drawing/2014/main" id="{979E0F1D-321D-2A09-1F59-B34BF3CB67CF}"/>
              </a:ext>
            </a:extLst>
          </p:cNvPr>
          <p:cNvCxnSpPr>
            <a:cxnSpLocks/>
          </p:cNvCxnSpPr>
          <p:nvPr/>
        </p:nvCxnSpPr>
        <p:spPr>
          <a:xfrm>
            <a:off x="6482064" y="2515353"/>
            <a:ext cx="0" cy="1889597"/>
          </a:xfrm>
          <a:prstGeom prst="line">
            <a:avLst/>
          </a:prstGeom>
          <a:ln w="28575">
            <a:solidFill>
              <a:schemeClr val="tx1"/>
            </a:solidFill>
            <a:prstDash val="dash"/>
          </a:ln>
        </p:spPr>
        <p:style>
          <a:lnRef idx="1">
            <a:schemeClr val="accent2"/>
          </a:lnRef>
          <a:fillRef idx="0">
            <a:schemeClr val="accent2"/>
          </a:fillRef>
          <a:effectRef idx="0">
            <a:schemeClr val="accent2"/>
          </a:effectRef>
          <a:fontRef idx="minor">
            <a:schemeClr val="tx1"/>
          </a:fontRef>
        </p:style>
      </p:cxnSp>
      <p:cxnSp>
        <p:nvCxnSpPr>
          <p:cNvPr id="19" name="Conector recto 18">
            <a:extLst>
              <a:ext uri="{FF2B5EF4-FFF2-40B4-BE49-F238E27FC236}">
                <a16:creationId xmlns:a16="http://schemas.microsoft.com/office/drawing/2014/main" id="{AA753F00-E916-4F3F-F885-D02AA76460CF}"/>
              </a:ext>
            </a:extLst>
          </p:cNvPr>
          <p:cNvCxnSpPr>
            <a:cxnSpLocks/>
          </p:cNvCxnSpPr>
          <p:nvPr/>
        </p:nvCxnSpPr>
        <p:spPr>
          <a:xfrm flipH="1">
            <a:off x="3802046" y="2515353"/>
            <a:ext cx="1523" cy="2008929"/>
          </a:xfrm>
          <a:prstGeom prst="line">
            <a:avLst/>
          </a:prstGeom>
          <a:ln w="28575">
            <a:solidFill>
              <a:schemeClr val="tx1"/>
            </a:solidFill>
            <a:prstDash val="dash"/>
          </a:ln>
        </p:spPr>
        <p:style>
          <a:lnRef idx="1">
            <a:schemeClr val="accent2"/>
          </a:lnRef>
          <a:fillRef idx="0">
            <a:schemeClr val="accent2"/>
          </a:fillRef>
          <a:effectRef idx="0">
            <a:schemeClr val="accent2"/>
          </a:effectRef>
          <a:fontRef idx="minor">
            <a:schemeClr val="tx1"/>
          </a:fontRef>
        </p:style>
      </p:cxnSp>
      <p:sp>
        <p:nvSpPr>
          <p:cNvPr id="22" name="Rectángulo: esquinas redondeadas 21">
            <a:extLst>
              <a:ext uri="{FF2B5EF4-FFF2-40B4-BE49-F238E27FC236}">
                <a16:creationId xmlns:a16="http://schemas.microsoft.com/office/drawing/2014/main" id="{BD5FCD67-635A-1EE4-38F4-E11A7EE60777}"/>
              </a:ext>
            </a:extLst>
          </p:cNvPr>
          <p:cNvSpPr/>
          <p:nvPr/>
        </p:nvSpPr>
        <p:spPr>
          <a:xfrm>
            <a:off x="6738669" y="2759769"/>
            <a:ext cx="2095150" cy="143650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buFont typeface="Arial" panose="020B0604020202020204" pitchFamily="34" charset="0"/>
              <a:buChar char="•"/>
            </a:pPr>
            <a:r>
              <a:rPr lang="es-MX" sz="1050" dirty="0">
                <a:solidFill>
                  <a:schemeClr val="tx1"/>
                </a:solidFill>
              </a:rPr>
              <a:t>Actualización normativa</a:t>
            </a:r>
          </a:p>
          <a:p>
            <a:pPr marL="257175" indent="-257175">
              <a:buFont typeface="Arial" panose="020B0604020202020204" pitchFamily="34" charset="0"/>
              <a:buChar char="•"/>
            </a:pPr>
            <a:r>
              <a:rPr lang="es-MX" sz="1050" dirty="0">
                <a:solidFill>
                  <a:schemeClr val="tx1"/>
                </a:solidFill>
              </a:rPr>
              <a:t>Integración con la Ventanilla Única de Comercio Exterior (VUCE)</a:t>
            </a:r>
          </a:p>
          <a:p>
            <a:pPr marL="257175" indent="-257175">
              <a:buFont typeface="Arial" panose="020B0604020202020204" pitchFamily="34" charset="0"/>
              <a:buChar char="•"/>
            </a:pPr>
            <a:r>
              <a:rPr lang="es-MX" sz="1050" dirty="0">
                <a:solidFill>
                  <a:schemeClr val="tx1"/>
                </a:solidFill>
              </a:rPr>
              <a:t>Promoción de la producción nacional</a:t>
            </a:r>
          </a:p>
          <a:p>
            <a:pPr marL="257175" indent="-257175">
              <a:buFont typeface="Arial" panose="020B0604020202020204" pitchFamily="34" charset="0"/>
              <a:buChar char="•"/>
            </a:pPr>
            <a:r>
              <a:rPr lang="es-MX" sz="1050" dirty="0">
                <a:solidFill>
                  <a:schemeClr val="tx1"/>
                </a:solidFill>
              </a:rPr>
              <a:t>Implementación de una plataforma digital. </a:t>
            </a:r>
          </a:p>
        </p:txBody>
      </p:sp>
      <p:sp>
        <p:nvSpPr>
          <p:cNvPr id="12" name="Rectángulo: esquinas redondeadas 11">
            <a:extLst>
              <a:ext uri="{FF2B5EF4-FFF2-40B4-BE49-F238E27FC236}">
                <a16:creationId xmlns:a16="http://schemas.microsoft.com/office/drawing/2014/main" id="{12C4218E-DA49-6896-25B7-9C1362B71BFA}"/>
              </a:ext>
            </a:extLst>
          </p:cNvPr>
          <p:cNvSpPr/>
          <p:nvPr/>
        </p:nvSpPr>
        <p:spPr>
          <a:xfrm>
            <a:off x="4002908" y="2648791"/>
            <a:ext cx="2383655" cy="212170"/>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a:t>
            </a:r>
            <a:r>
              <a:rPr lang="es-MX" sz="1050" b="1" dirty="0">
                <a:solidFill>
                  <a:schemeClr val="tx1"/>
                </a:solidFill>
              </a:rPr>
              <a:t>100</a:t>
            </a:r>
            <a:r>
              <a:rPr lang="es-MX" sz="1050" dirty="0">
                <a:solidFill>
                  <a:schemeClr val="tx1"/>
                </a:solidFill>
              </a:rPr>
              <a:t> Solicitudes atendidas</a:t>
            </a:r>
            <a:r>
              <a:rPr lang="es-ES" sz="1050" dirty="0">
                <a:solidFill>
                  <a:schemeClr val="tx1"/>
                </a:solidFill>
              </a:rPr>
              <a:t> de RUI</a:t>
            </a:r>
          </a:p>
        </p:txBody>
      </p:sp>
      <p:sp>
        <p:nvSpPr>
          <p:cNvPr id="4" name="Rectángulo: esquinas redondeadas 3">
            <a:extLst>
              <a:ext uri="{FF2B5EF4-FFF2-40B4-BE49-F238E27FC236}">
                <a16:creationId xmlns:a16="http://schemas.microsoft.com/office/drawing/2014/main" id="{8120EE78-6C12-65BF-7276-218E2624AEBA}"/>
              </a:ext>
            </a:extLst>
          </p:cNvPr>
          <p:cNvSpPr/>
          <p:nvPr/>
        </p:nvSpPr>
        <p:spPr>
          <a:xfrm>
            <a:off x="295666" y="2675837"/>
            <a:ext cx="3256983" cy="185124"/>
          </a:xfrm>
          <a:prstGeom prst="roundRect">
            <a:avLst/>
          </a:prstGeom>
          <a:solidFill>
            <a:schemeClr val="accent4">
              <a:lumMod val="40000"/>
              <a:lumOff val="6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dirty="0">
                <a:solidFill>
                  <a:schemeClr val="tx1"/>
                </a:solidFill>
              </a:rPr>
              <a:t>Registro Único del Importador </a:t>
            </a:r>
            <a:r>
              <a:rPr lang="es-MX" sz="1200" b="1" dirty="0">
                <a:solidFill>
                  <a:schemeClr val="tx1"/>
                </a:solidFill>
              </a:rPr>
              <a:t>(RUI)</a:t>
            </a:r>
          </a:p>
        </p:txBody>
      </p:sp>
      <p:sp>
        <p:nvSpPr>
          <p:cNvPr id="15" name="Rectángulo: esquinas redondeadas 14">
            <a:extLst>
              <a:ext uri="{FF2B5EF4-FFF2-40B4-BE49-F238E27FC236}">
                <a16:creationId xmlns:a16="http://schemas.microsoft.com/office/drawing/2014/main" id="{8216733E-F23B-767C-FD03-F949D9DA8F3C}"/>
              </a:ext>
            </a:extLst>
          </p:cNvPr>
          <p:cNvSpPr/>
          <p:nvPr/>
        </p:nvSpPr>
        <p:spPr>
          <a:xfrm>
            <a:off x="295666" y="2921325"/>
            <a:ext cx="3256983" cy="180128"/>
          </a:xfrm>
          <a:prstGeom prst="roundRect">
            <a:avLst/>
          </a:prstGeom>
          <a:solidFill>
            <a:schemeClr val="accent4">
              <a:lumMod val="40000"/>
              <a:lumOff val="6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dirty="0">
                <a:solidFill>
                  <a:schemeClr val="tx1"/>
                </a:solidFill>
              </a:rPr>
              <a:t>Autorizaciones Previas de Importación </a:t>
            </a:r>
            <a:r>
              <a:rPr lang="es-MX" sz="1200" b="1" dirty="0">
                <a:solidFill>
                  <a:schemeClr val="tx1"/>
                </a:solidFill>
              </a:rPr>
              <a:t>(API)</a:t>
            </a:r>
          </a:p>
        </p:txBody>
      </p:sp>
      <p:sp>
        <p:nvSpPr>
          <p:cNvPr id="17" name="Rectángulo: esquinas redondeadas 16">
            <a:extLst>
              <a:ext uri="{FF2B5EF4-FFF2-40B4-BE49-F238E27FC236}">
                <a16:creationId xmlns:a16="http://schemas.microsoft.com/office/drawing/2014/main" id="{2DDB2168-CCAC-1D2B-DEA7-877762BB15D7}"/>
              </a:ext>
            </a:extLst>
          </p:cNvPr>
          <p:cNvSpPr/>
          <p:nvPr/>
        </p:nvSpPr>
        <p:spPr>
          <a:xfrm>
            <a:off x="306706" y="3149820"/>
            <a:ext cx="3256983" cy="180128"/>
          </a:xfrm>
          <a:prstGeom prst="roundRect">
            <a:avLst/>
          </a:prstGeom>
          <a:solidFill>
            <a:schemeClr val="accent4">
              <a:lumMod val="40000"/>
              <a:lumOff val="6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200" dirty="0">
                <a:solidFill>
                  <a:schemeClr val="tx1"/>
                </a:solidFill>
              </a:rPr>
              <a:t>Registro de Empresas Importadoras </a:t>
            </a:r>
            <a:r>
              <a:rPr lang="pt-BR" sz="1200" b="1" dirty="0">
                <a:solidFill>
                  <a:schemeClr val="tx1"/>
                </a:solidFill>
              </a:rPr>
              <a:t>(REI)</a:t>
            </a:r>
            <a:endParaRPr lang="es-MX" sz="1200" b="1" dirty="0">
              <a:solidFill>
                <a:schemeClr val="tx1"/>
              </a:solidFill>
            </a:endParaRPr>
          </a:p>
        </p:txBody>
      </p:sp>
      <p:sp>
        <p:nvSpPr>
          <p:cNvPr id="21" name="Rectángulo: esquinas redondeadas 20">
            <a:extLst>
              <a:ext uri="{FF2B5EF4-FFF2-40B4-BE49-F238E27FC236}">
                <a16:creationId xmlns:a16="http://schemas.microsoft.com/office/drawing/2014/main" id="{5FA6151D-0428-2AE3-46C2-0CED30EC18AE}"/>
              </a:ext>
            </a:extLst>
          </p:cNvPr>
          <p:cNvSpPr/>
          <p:nvPr/>
        </p:nvSpPr>
        <p:spPr>
          <a:xfrm>
            <a:off x="306706" y="3401699"/>
            <a:ext cx="3256983" cy="163059"/>
          </a:xfrm>
          <a:prstGeom prst="roundRect">
            <a:avLst/>
          </a:prstGeom>
          <a:solidFill>
            <a:schemeClr val="accent4">
              <a:lumMod val="40000"/>
              <a:lumOff val="6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dirty="0">
                <a:solidFill>
                  <a:schemeClr val="tx1"/>
                </a:solidFill>
              </a:rPr>
              <a:t>Certificación de Producción Nacional de cemento</a:t>
            </a:r>
            <a:endParaRPr lang="es-MX" sz="1200" b="1" dirty="0">
              <a:solidFill>
                <a:schemeClr val="tx1"/>
              </a:solidFill>
            </a:endParaRPr>
          </a:p>
        </p:txBody>
      </p:sp>
      <p:sp>
        <p:nvSpPr>
          <p:cNvPr id="26" name="Rectángulo: esquinas redondeadas 25">
            <a:extLst>
              <a:ext uri="{FF2B5EF4-FFF2-40B4-BE49-F238E27FC236}">
                <a16:creationId xmlns:a16="http://schemas.microsoft.com/office/drawing/2014/main" id="{6C997A79-952D-68C2-FDC1-F6B9DDB8C7EB}"/>
              </a:ext>
            </a:extLst>
          </p:cNvPr>
          <p:cNvSpPr/>
          <p:nvPr/>
        </p:nvSpPr>
        <p:spPr>
          <a:xfrm>
            <a:off x="306706" y="3628199"/>
            <a:ext cx="3256983" cy="163059"/>
          </a:xfrm>
          <a:prstGeom prst="roundRect">
            <a:avLst/>
          </a:prstGeom>
          <a:solidFill>
            <a:schemeClr val="accent4">
              <a:lumMod val="40000"/>
              <a:lumOff val="6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200" dirty="0">
                <a:solidFill>
                  <a:schemeClr val="tx1"/>
                </a:solidFill>
              </a:rPr>
              <a:t>Sello </a:t>
            </a:r>
            <a:r>
              <a:rPr lang="es-MX" sz="1200" b="1" dirty="0">
                <a:solidFill>
                  <a:schemeClr val="tx1"/>
                </a:solidFill>
              </a:rPr>
              <a:t>Hecho en Bolivia (SHB)</a:t>
            </a:r>
          </a:p>
        </p:txBody>
      </p:sp>
      <p:sp>
        <p:nvSpPr>
          <p:cNvPr id="36" name="Rectángulo: esquinas redondeadas 35">
            <a:extLst>
              <a:ext uri="{FF2B5EF4-FFF2-40B4-BE49-F238E27FC236}">
                <a16:creationId xmlns:a16="http://schemas.microsoft.com/office/drawing/2014/main" id="{5A3B4B02-2DA8-5969-CAA9-C50F4E76E37E}"/>
              </a:ext>
            </a:extLst>
          </p:cNvPr>
          <p:cNvSpPr/>
          <p:nvPr/>
        </p:nvSpPr>
        <p:spPr>
          <a:xfrm>
            <a:off x="3993147" y="2910453"/>
            <a:ext cx="2383655" cy="186554"/>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a:t>
            </a:r>
            <a:r>
              <a:rPr lang="es-MX" sz="1050" b="1" dirty="0">
                <a:solidFill>
                  <a:schemeClr val="tx1"/>
                </a:solidFill>
              </a:rPr>
              <a:t>541</a:t>
            </a:r>
            <a:r>
              <a:rPr lang="es-MX" sz="1050" dirty="0">
                <a:solidFill>
                  <a:schemeClr val="tx1"/>
                </a:solidFill>
              </a:rPr>
              <a:t> Solicitudes atendidas de API</a:t>
            </a:r>
            <a:endParaRPr lang="es-MX" sz="900" dirty="0">
              <a:solidFill>
                <a:schemeClr val="tx1"/>
              </a:solidFill>
            </a:endParaRPr>
          </a:p>
        </p:txBody>
      </p:sp>
      <p:sp>
        <p:nvSpPr>
          <p:cNvPr id="37" name="Rectángulo: esquinas redondeadas 36">
            <a:extLst>
              <a:ext uri="{FF2B5EF4-FFF2-40B4-BE49-F238E27FC236}">
                <a16:creationId xmlns:a16="http://schemas.microsoft.com/office/drawing/2014/main" id="{F9FD5D92-2BB0-4ED1-26BD-DA1FE231999F}"/>
              </a:ext>
            </a:extLst>
          </p:cNvPr>
          <p:cNvSpPr/>
          <p:nvPr/>
        </p:nvSpPr>
        <p:spPr>
          <a:xfrm>
            <a:off x="4000353" y="3134411"/>
            <a:ext cx="2383655" cy="194360"/>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a:t>
            </a:r>
            <a:r>
              <a:rPr lang="es-MX" sz="1050" b="1" dirty="0">
                <a:solidFill>
                  <a:schemeClr val="tx1"/>
                </a:solidFill>
              </a:rPr>
              <a:t>36</a:t>
            </a:r>
            <a:r>
              <a:rPr lang="es-MX" sz="1050" dirty="0">
                <a:solidFill>
                  <a:schemeClr val="tx1"/>
                </a:solidFill>
              </a:rPr>
              <a:t> Resoluciones Administrativas (REI)</a:t>
            </a:r>
            <a:endParaRPr lang="es-MX" sz="900" dirty="0">
              <a:solidFill>
                <a:schemeClr val="tx1"/>
              </a:solidFill>
            </a:endParaRPr>
          </a:p>
        </p:txBody>
      </p:sp>
      <p:sp>
        <p:nvSpPr>
          <p:cNvPr id="38" name="Rectángulo: esquinas redondeadas 37">
            <a:extLst>
              <a:ext uri="{FF2B5EF4-FFF2-40B4-BE49-F238E27FC236}">
                <a16:creationId xmlns:a16="http://schemas.microsoft.com/office/drawing/2014/main" id="{31D54D71-2175-FC8C-4E77-8DAD0BCF5021}"/>
              </a:ext>
            </a:extLst>
          </p:cNvPr>
          <p:cNvSpPr/>
          <p:nvPr/>
        </p:nvSpPr>
        <p:spPr>
          <a:xfrm>
            <a:off x="4000353" y="3384589"/>
            <a:ext cx="2383655" cy="198573"/>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a:t>
            </a:r>
            <a:r>
              <a:rPr lang="es-MX" sz="1050" b="1" dirty="0">
                <a:solidFill>
                  <a:schemeClr val="tx1"/>
                </a:solidFill>
              </a:rPr>
              <a:t>2</a:t>
            </a:r>
            <a:r>
              <a:rPr lang="es-MX" sz="1050" dirty="0">
                <a:solidFill>
                  <a:schemeClr val="tx1"/>
                </a:solidFill>
              </a:rPr>
              <a:t> certificaciones emitidas de Cemento</a:t>
            </a:r>
            <a:endParaRPr lang="es-MX" sz="900" dirty="0">
              <a:solidFill>
                <a:schemeClr val="tx1"/>
              </a:solidFill>
            </a:endParaRPr>
          </a:p>
        </p:txBody>
      </p:sp>
      <p:sp>
        <p:nvSpPr>
          <p:cNvPr id="39" name="Rectángulo: esquinas redondeadas 38">
            <a:extLst>
              <a:ext uri="{FF2B5EF4-FFF2-40B4-BE49-F238E27FC236}">
                <a16:creationId xmlns:a16="http://schemas.microsoft.com/office/drawing/2014/main" id="{04220F10-1C8C-A406-2179-F6427224D8B2}"/>
              </a:ext>
            </a:extLst>
          </p:cNvPr>
          <p:cNvSpPr/>
          <p:nvPr/>
        </p:nvSpPr>
        <p:spPr>
          <a:xfrm>
            <a:off x="4000353" y="3628198"/>
            <a:ext cx="2383655" cy="200369"/>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a:t>
            </a:r>
            <a:r>
              <a:rPr lang="es-MX" sz="1050" b="1" dirty="0">
                <a:solidFill>
                  <a:schemeClr val="tx1"/>
                </a:solidFill>
              </a:rPr>
              <a:t>1588</a:t>
            </a:r>
            <a:r>
              <a:rPr lang="es-MX" sz="1050" dirty="0">
                <a:solidFill>
                  <a:schemeClr val="tx1"/>
                </a:solidFill>
              </a:rPr>
              <a:t> certificaciones emitidas SHB</a:t>
            </a:r>
            <a:endParaRPr lang="es-MX" sz="900" dirty="0">
              <a:solidFill>
                <a:schemeClr val="tx1"/>
              </a:solidFill>
            </a:endParaRPr>
          </a:p>
        </p:txBody>
      </p:sp>
      <p:sp>
        <p:nvSpPr>
          <p:cNvPr id="40" name="Rectángulo: esquinas redondeadas 39">
            <a:extLst>
              <a:ext uri="{FF2B5EF4-FFF2-40B4-BE49-F238E27FC236}">
                <a16:creationId xmlns:a16="http://schemas.microsoft.com/office/drawing/2014/main" id="{1625E571-EB4A-1F27-1183-8BB8E28E0E94}"/>
              </a:ext>
            </a:extLst>
          </p:cNvPr>
          <p:cNvSpPr/>
          <p:nvPr/>
        </p:nvSpPr>
        <p:spPr>
          <a:xfrm>
            <a:off x="644860" y="4476702"/>
            <a:ext cx="3818716" cy="1406664"/>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1" name="CuadroTexto 40">
            <a:extLst>
              <a:ext uri="{FF2B5EF4-FFF2-40B4-BE49-F238E27FC236}">
                <a16:creationId xmlns:a16="http://schemas.microsoft.com/office/drawing/2014/main" id="{82DDE3EE-DD37-F9E4-715F-F49D3E4B7480}"/>
              </a:ext>
            </a:extLst>
          </p:cNvPr>
          <p:cNvSpPr txBox="1"/>
          <p:nvPr/>
        </p:nvSpPr>
        <p:spPr>
          <a:xfrm>
            <a:off x="793169" y="4529549"/>
            <a:ext cx="3522098" cy="300082"/>
          </a:xfrm>
          <a:prstGeom prst="rect">
            <a:avLst/>
          </a:prstGeom>
          <a:noFill/>
        </p:spPr>
        <p:txBody>
          <a:bodyPr wrap="square">
            <a:spAutoFit/>
          </a:bodyPr>
          <a:lstStyle/>
          <a:p>
            <a:r>
              <a:rPr lang="es-MX" sz="1350" b="1" dirty="0">
                <a:solidFill>
                  <a:schemeClr val="bg1"/>
                </a:solidFill>
              </a:rPr>
              <a:t>RELANZAMIENTO SELLO HECHO EN BOLIVIA</a:t>
            </a:r>
            <a:r>
              <a:rPr lang="es-MX" sz="1200" dirty="0">
                <a:solidFill>
                  <a:schemeClr val="bg1"/>
                </a:solidFill>
              </a:rPr>
              <a:t>:</a:t>
            </a:r>
          </a:p>
        </p:txBody>
      </p:sp>
      <p:pic>
        <p:nvPicPr>
          <p:cNvPr id="42" name="Picture 2" descr="Nuevo Hecho en Bolivia Logo PNG Vector (AI) Free Download">
            <a:extLst>
              <a:ext uri="{FF2B5EF4-FFF2-40B4-BE49-F238E27FC236}">
                <a16:creationId xmlns:a16="http://schemas.microsoft.com/office/drawing/2014/main" id="{07239C7F-5A11-072E-B993-2CB9C1ECA1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7357" y="4831290"/>
            <a:ext cx="996601" cy="930161"/>
          </a:xfrm>
          <a:prstGeom prst="ellipse">
            <a:avLst/>
          </a:prstGeom>
          <a:noFill/>
          <a:extLst>
            <a:ext uri="{909E8E84-426E-40DD-AFC4-6F175D3DCCD1}">
              <a14:hiddenFill xmlns:a14="http://schemas.microsoft.com/office/drawing/2010/main">
                <a:solidFill>
                  <a:srgbClr val="FFFFFF"/>
                </a:solidFill>
              </a14:hiddenFill>
            </a:ext>
          </a:extLst>
        </p:spPr>
      </p:pic>
      <p:sp>
        <p:nvSpPr>
          <p:cNvPr id="43" name="CuadroTexto 42">
            <a:extLst>
              <a:ext uri="{FF2B5EF4-FFF2-40B4-BE49-F238E27FC236}">
                <a16:creationId xmlns:a16="http://schemas.microsoft.com/office/drawing/2014/main" id="{82D806B2-3941-9687-38B5-992581E412BA}"/>
              </a:ext>
            </a:extLst>
          </p:cNvPr>
          <p:cNvSpPr txBox="1"/>
          <p:nvPr/>
        </p:nvSpPr>
        <p:spPr>
          <a:xfrm>
            <a:off x="772135" y="4830504"/>
            <a:ext cx="2448186" cy="830997"/>
          </a:xfrm>
          <a:prstGeom prst="rect">
            <a:avLst/>
          </a:prstGeom>
          <a:noFill/>
        </p:spPr>
        <p:txBody>
          <a:bodyPr wrap="square">
            <a:spAutoFit/>
          </a:bodyPr>
          <a:lstStyle/>
          <a:p>
            <a:r>
              <a:rPr lang="es-MX" sz="1200" dirty="0">
                <a:solidFill>
                  <a:schemeClr val="bg1"/>
                </a:solidFill>
              </a:rPr>
              <a:t>Instrumento estatal para:</a:t>
            </a:r>
          </a:p>
          <a:p>
            <a:pPr marL="257175" indent="-257175">
              <a:buFont typeface="Arial" panose="020B0604020202020204" pitchFamily="34" charset="0"/>
              <a:buChar char="•"/>
            </a:pPr>
            <a:r>
              <a:rPr lang="es-MX" sz="1200" dirty="0">
                <a:solidFill>
                  <a:schemeClr val="bg1"/>
                </a:solidFill>
              </a:rPr>
              <a:t>Identificar productos nacionales </a:t>
            </a:r>
          </a:p>
          <a:p>
            <a:pPr marL="257175" indent="-257175">
              <a:buFont typeface="Arial" panose="020B0604020202020204" pitchFamily="34" charset="0"/>
              <a:buChar char="•"/>
            </a:pPr>
            <a:r>
              <a:rPr lang="es-MX" sz="1200" dirty="0">
                <a:solidFill>
                  <a:schemeClr val="bg1"/>
                </a:solidFill>
              </a:rPr>
              <a:t>Promover consumo interno</a:t>
            </a:r>
          </a:p>
          <a:p>
            <a:pPr marL="257175" indent="-257175">
              <a:buFont typeface="Arial" panose="020B0604020202020204" pitchFamily="34" charset="0"/>
              <a:buChar char="•"/>
            </a:pPr>
            <a:r>
              <a:rPr lang="es-MX" sz="1200" dirty="0">
                <a:solidFill>
                  <a:schemeClr val="bg1"/>
                </a:solidFill>
              </a:rPr>
              <a:t>Fortalecer la industria nacional</a:t>
            </a:r>
          </a:p>
        </p:txBody>
      </p:sp>
      <p:sp>
        <p:nvSpPr>
          <p:cNvPr id="54" name="Rectángulo: esquinas redondeadas 53">
            <a:extLst>
              <a:ext uri="{FF2B5EF4-FFF2-40B4-BE49-F238E27FC236}">
                <a16:creationId xmlns:a16="http://schemas.microsoft.com/office/drawing/2014/main" id="{BF5DDFD5-7FEA-75F3-1CAB-DA843189F2F0}"/>
              </a:ext>
            </a:extLst>
          </p:cNvPr>
          <p:cNvSpPr/>
          <p:nvPr/>
        </p:nvSpPr>
        <p:spPr>
          <a:xfrm>
            <a:off x="5620655" y="4476701"/>
            <a:ext cx="2809842" cy="1406664"/>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350" b="1" dirty="0">
                <a:solidFill>
                  <a:schemeClr val="bg1"/>
                </a:solidFill>
              </a:rPr>
              <a:t>ACCIONES:</a:t>
            </a:r>
          </a:p>
          <a:p>
            <a:pPr marL="214313" indent="-214313">
              <a:buFont typeface="Arial" panose="020B0604020202020204" pitchFamily="34" charset="0"/>
              <a:buChar char="•"/>
            </a:pPr>
            <a:r>
              <a:rPr lang="es-MX" sz="1200" dirty="0">
                <a:solidFill>
                  <a:schemeClr val="bg1"/>
                </a:solidFill>
              </a:rPr>
              <a:t>Ferias productivas</a:t>
            </a:r>
          </a:p>
          <a:p>
            <a:pPr marL="214313" indent="-214313">
              <a:buFont typeface="Arial" panose="020B0604020202020204" pitchFamily="34" charset="0"/>
              <a:buChar char="•"/>
            </a:pPr>
            <a:r>
              <a:rPr lang="es-MX" sz="1200" dirty="0">
                <a:solidFill>
                  <a:schemeClr val="bg1"/>
                </a:solidFill>
              </a:rPr>
              <a:t>Espacios de comercialización directa</a:t>
            </a:r>
          </a:p>
          <a:p>
            <a:pPr marL="214313" indent="-214313">
              <a:buFont typeface="Arial" panose="020B0604020202020204" pitchFamily="34" charset="0"/>
              <a:buChar char="•"/>
            </a:pPr>
            <a:r>
              <a:rPr lang="es-MX" sz="1200" dirty="0">
                <a:solidFill>
                  <a:schemeClr val="bg1"/>
                </a:solidFill>
              </a:rPr>
              <a:t>Catálogo electrónico de productos nacionales</a:t>
            </a:r>
            <a:endParaRPr lang="es-MX" sz="1050" dirty="0">
              <a:solidFill>
                <a:schemeClr val="bg1"/>
              </a:solidFill>
            </a:endParaRPr>
          </a:p>
        </p:txBody>
      </p:sp>
      <p:sp>
        <p:nvSpPr>
          <p:cNvPr id="57" name="Rectángulo: esquinas redondeadas 56">
            <a:extLst>
              <a:ext uri="{FF2B5EF4-FFF2-40B4-BE49-F238E27FC236}">
                <a16:creationId xmlns:a16="http://schemas.microsoft.com/office/drawing/2014/main" id="{1FC42AC8-3CAC-4A17-3AB9-725B4D2877FF}"/>
              </a:ext>
            </a:extLst>
          </p:cNvPr>
          <p:cNvSpPr/>
          <p:nvPr/>
        </p:nvSpPr>
        <p:spPr>
          <a:xfrm>
            <a:off x="3982582" y="3870874"/>
            <a:ext cx="2383655" cy="38617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50" dirty="0">
                <a:solidFill>
                  <a:schemeClr val="tx1"/>
                </a:solidFill>
              </a:rPr>
              <a:t>• Disminución en tiempos de atención de 30 a 5 días en API y 10 a 4 días en RUI</a:t>
            </a:r>
            <a:endParaRPr lang="es-MX" sz="900" dirty="0">
              <a:solidFill>
                <a:schemeClr val="tx1"/>
              </a:solidFill>
            </a:endParaRPr>
          </a:p>
        </p:txBody>
      </p:sp>
      <p:sp>
        <p:nvSpPr>
          <p:cNvPr id="58" name="Flecha: a la derecha con muesca 57">
            <a:extLst>
              <a:ext uri="{FF2B5EF4-FFF2-40B4-BE49-F238E27FC236}">
                <a16:creationId xmlns:a16="http://schemas.microsoft.com/office/drawing/2014/main" id="{B9D8A388-6A64-C5D8-52BF-6CC6742ACF50}"/>
              </a:ext>
            </a:extLst>
          </p:cNvPr>
          <p:cNvSpPr/>
          <p:nvPr/>
        </p:nvSpPr>
        <p:spPr>
          <a:xfrm>
            <a:off x="4603599" y="4759323"/>
            <a:ext cx="877033" cy="445433"/>
          </a:xfrm>
          <a:prstGeom prst="notchedRightArrow">
            <a:avLst/>
          </a:prstGeom>
          <a:solidFill>
            <a:schemeClr val="accent6">
              <a:lumMod val="75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dirty="0"/>
          </a:p>
        </p:txBody>
      </p:sp>
      <p:sp>
        <p:nvSpPr>
          <p:cNvPr id="44" name="Marcador de contenido 2">
            <a:extLst>
              <a:ext uri="{FF2B5EF4-FFF2-40B4-BE49-F238E27FC236}">
                <a16:creationId xmlns:a16="http://schemas.microsoft.com/office/drawing/2014/main" id="{A0E63A50-7DF4-4EEC-B0F9-ABB73163CE2B}"/>
              </a:ext>
            </a:extLst>
          </p:cNvPr>
          <p:cNvSpPr txBox="1">
            <a:spLocks/>
          </p:cNvSpPr>
          <p:nvPr/>
        </p:nvSpPr>
        <p:spPr>
          <a:xfrm>
            <a:off x="3519523" y="1476832"/>
            <a:ext cx="2097312" cy="3937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buNone/>
            </a:pPr>
            <a:r>
              <a:rPr lang="es-MX" sz="1500" b="1" dirty="0"/>
              <a:t>RESULTADOS 2026</a:t>
            </a:r>
          </a:p>
        </p:txBody>
      </p:sp>
    </p:spTree>
    <p:extLst>
      <p:ext uri="{BB962C8B-B14F-4D97-AF65-F5344CB8AC3E}">
        <p14:creationId xmlns:p14="http://schemas.microsoft.com/office/powerpoint/2010/main" val="2335199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A49A1C5B-0B7F-4CCC-AA1E-3BB5E1171810}"/>
              </a:ext>
            </a:extLst>
          </p:cNvPr>
          <p:cNvSpPr txBox="1">
            <a:spLocks/>
          </p:cNvSpPr>
          <p:nvPr/>
        </p:nvSpPr>
        <p:spPr>
          <a:xfrm>
            <a:off x="355934" y="1065243"/>
            <a:ext cx="8432132" cy="988430"/>
          </a:xfrm>
          <a:prstGeom prst="rect">
            <a:avLst/>
          </a:prstGeom>
          <a:noFill/>
          <a:ln>
            <a:no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spcBef>
                <a:spcPts val="0"/>
              </a:spcBef>
              <a:buNone/>
            </a:pPr>
            <a:r>
              <a:rPr lang="es-MX" sz="2000" b="1" dirty="0"/>
              <a:t>GESTIÓN DE LA DIRECCIÓN GENERAL DE DEFENSA DEL USUARIO Y CONSUMIDOR </a:t>
            </a:r>
            <a:r>
              <a:rPr lang="es-MX" sz="2000" b="1" i="1" dirty="0">
                <a:latin typeface="Aptos" panose="020B0004020202020204" pitchFamily="34" charset="0"/>
                <a:ea typeface="ADLaM Display" panose="02010000000000000000" pitchFamily="2" charset="0"/>
                <a:cs typeface="ADLaM Display" panose="02010000000000000000" pitchFamily="2" charset="0"/>
              </a:rPr>
              <a:t>(DGDDUC)</a:t>
            </a:r>
            <a:endParaRPr lang="es-ES" sz="2000" b="1" i="1" dirty="0">
              <a:latin typeface="Aptos" panose="020B0004020202020204" pitchFamily="34" charset="0"/>
              <a:ea typeface="ADLaM Display" panose="02010000000000000000" pitchFamily="2" charset="0"/>
              <a:cs typeface="ADLaM Display" panose="02010000000000000000" pitchFamily="2" charset="0"/>
            </a:endParaRPr>
          </a:p>
        </p:txBody>
      </p:sp>
      <p:sp>
        <p:nvSpPr>
          <p:cNvPr id="15" name="CuadroTexto 14">
            <a:extLst>
              <a:ext uri="{FF2B5EF4-FFF2-40B4-BE49-F238E27FC236}">
                <a16:creationId xmlns:a16="http://schemas.microsoft.com/office/drawing/2014/main" id="{D4B719DA-6B28-4D84-BFEC-2826B10663AD}"/>
              </a:ext>
            </a:extLst>
          </p:cNvPr>
          <p:cNvSpPr txBox="1"/>
          <p:nvPr/>
        </p:nvSpPr>
        <p:spPr>
          <a:xfrm>
            <a:off x="226911" y="2311176"/>
            <a:ext cx="2875359" cy="369332"/>
          </a:xfrm>
          <a:prstGeom prst="rect">
            <a:avLst/>
          </a:prstGeom>
          <a:noFill/>
        </p:spPr>
        <p:txBody>
          <a:bodyPr wrap="square">
            <a:spAutoFit/>
          </a:bodyPr>
          <a:lstStyle/>
          <a:p>
            <a:r>
              <a:rPr lang="es-MX" b="1" dirty="0"/>
              <a:t>Principales</a:t>
            </a:r>
            <a:r>
              <a:rPr lang="es-MX" sz="1500" dirty="0"/>
              <a:t> servicios</a:t>
            </a:r>
            <a:r>
              <a:rPr lang="es-MX" sz="1350" dirty="0"/>
              <a:t>:</a:t>
            </a:r>
          </a:p>
        </p:txBody>
      </p:sp>
      <p:sp>
        <p:nvSpPr>
          <p:cNvPr id="5" name="Rectángulo: esquinas redondeadas 4">
            <a:extLst>
              <a:ext uri="{FF2B5EF4-FFF2-40B4-BE49-F238E27FC236}">
                <a16:creationId xmlns:a16="http://schemas.microsoft.com/office/drawing/2014/main" id="{9193D3AA-08F6-44D8-8E3B-4F637E756559}"/>
              </a:ext>
            </a:extLst>
          </p:cNvPr>
          <p:cNvSpPr/>
          <p:nvPr/>
        </p:nvSpPr>
        <p:spPr>
          <a:xfrm>
            <a:off x="3102271" y="3068576"/>
            <a:ext cx="2723759" cy="1980137"/>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4" name="Rectángulo: esquinas redondeadas 3">
            <a:extLst>
              <a:ext uri="{FF2B5EF4-FFF2-40B4-BE49-F238E27FC236}">
                <a16:creationId xmlns:a16="http://schemas.microsoft.com/office/drawing/2014/main" id="{D145553D-5D2E-4E2F-BB03-B6C6B3D1EA9D}"/>
              </a:ext>
            </a:extLst>
          </p:cNvPr>
          <p:cNvSpPr/>
          <p:nvPr/>
        </p:nvSpPr>
        <p:spPr>
          <a:xfrm>
            <a:off x="446781" y="3052844"/>
            <a:ext cx="2395205" cy="264789"/>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b="1" dirty="0"/>
              <a:t>Atención De Reclamaciones</a:t>
            </a:r>
          </a:p>
        </p:txBody>
      </p:sp>
      <p:sp>
        <p:nvSpPr>
          <p:cNvPr id="21" name="Marcador de contenido 2">
            <a:extLst>
              <a:ext uri="{FF2B5EF4-FFF2-40B4-BE49-F238E27FC236}">
                <a16:creationId xmlns:a16="http://schemas.microsoft.com/office/drawing/2014/main" id="{71E8676F-557A-4A9B-9DEA-A8D2A66538A1}"/>
              </a:ext>
            </a:extLst>
          </p:cNvPr>
          <p:cNvSpPr txBox="1">
            <a:spLocks/>
          </p:cNvSpPr>
          <p:nvPr/>
        </p:nvSpPr>
        <p:spPr>
          <a:xfrm>
            <a:off x="3432618" y="1678679"/>
            <a:ext cx="2097312" cy="3937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buNone/>
            </a:pPr>
            <a:r>
              <a:rPr lang="es-MX" sz="1500" b="1" dirty="0"/>
              <a:t>RESULTADOS 2026</a:t>
            </a:r>
          </a:p>
        </p:txBody>
      </p:sp>
      <p:sp>
        <p:nvSpPr>
          <p:cNvPr id="26" name="CuadroTexto 25">
            <a:extLst>
              <a:ext uri="{FF2B5EF4-FFF2-40B4-BE49-F238E27FC236}">
                <a16:creationId xmlns:a16="http://schemas.microsoft.com/office/drawing/2014/main" id="{BE9486EC-2C71-4D3F-A0F6-A57ADFDD708F}"/>
              </a:ext>
            </a:extLst>
          </p:cNvPr>
          <p:cNvSpPr txBox="1"/>
          <p:nvPr/>
        </p:nvSpPr>
        <p:spPr>
          <a:xfrm>
            <a:off x="3206917" y="3197533"/>
            <a:ext cx="2625404" cy="1754326"/>
          </a:xfrm>
          <a:prstGeom prst="rect">
            <a:avLst/>
          </a:prstGeom>
          <a:noFill/>
        </p:spPr>
        <p:txBody>
          <a:bodyPr wrap="square">
            <a:spAutoFit/>
          </a:bodyPr>
          <a:lstStyle/>
          <a:p>
            <a:pPr marL="257175" indent="-257175">
              <a:buFont typeface="Arial" panose="020B0604020202020204" pitchFamily="34" charset="0"/>
              <a:buChar char="•"/>
            </a:pPr>
            <a:r>
              <a:rPr lang="es-MX" sz="1200" b="1" dirty="0"/>
              <a:t>260</a:t>
            </a:r>
            <a:r>
              <a:rPr lang="es-MX" sz="1200" dirty="0"/>
              <a:t> Reclamaciones Atendidas</a:t>
            </a:r>
          </a:p>
          <a:p>
            <a:pPr marL="257175" indent="-257175">
              <a:buFont typeface="Arial" panose="020B0604020202020204" pitchFamily="34" charset="0"/>
              <a:buChar char="•"/>
            </a:pPr>
            <a:r>
              <a:rPr lang="es-MX" sz="1200" b="1" dirty="0"/>
              <a:t>132</a:t>
            </a:r>
            <a:r>
              <a:rPr lang="es-MX" sz="1200" dirty="0"/>
              <a:t> Mediaciones Realizadas</a:t>
            </a:r>
          </a:p>
          <a:p>
            <a:pPr marL="257175" indent="-257175">
              <a:buFont typeface="Arial" panose="020B0604020202020204" pitchFamily="34" charset="0"/>
              <a:buChar char="•"/>
            </a:pPr>
            <a:r>
              <a:rPr lang="es-MX" sz="1200" b="1" dirty="0"/>
              <a:t>13</a:t>
            </a:r>
            <a:r>
              <a:rPr lang="es-MX" sz="1200" dirty="0"/>
              <a:t> Conciliaciones Efectuadas</a:t>
            </a:r>
          </a:p>
          <a:p>
            <a:pPr marL="257175" indent="-257175">
              <a:buFont typeface="Arial" panose="020B0604020202020204" pitchFamily="34" charset="0"/>
              <a:buChar char="•"/>
            </a:pPr>
            <a:r>
              <a:rPr lang="es-MX" sz="1200" b="1" dirty="0"/>
              <a:t>9</a:t>
            </a:r>
            <a:r>
              <a:rPr lang="es-MX" sz="1200" dirty="0"/>
              <a:t> Operativos Ejecutados</a:t>
            </a:r>
          </a:p>
          <a:p>
            <a:pPr marL="257175" indent="-257175">
              <a:buFont typeface="Arial" panose="020B0604020202020204" pitchFamily="34" charset="0"/>
              <a:buChar char="•"/>
            </a:pPr>
            <a:r>
              <a:rPr lang="es-MX" sz="1200" b="1" dirty="0"/>
              <a:t>20 </a:t>
            </a:r>
            <a:r>
              <a:rPr lang="es-MX" sz="1200" dirty="0"/>
              <a:t>Verificaciones Realizadas</a:t>
            </a:r>
          </a:p>
          <a:p>
            <a:pPr marL="257175" indent="-257175">
              <a:buFont typeface="Arial" panose="020B0604020202020204" pitchFamily="34" charset="0"/>
              <a:buChar char="•"/>
            </a:pPr>
            <a:r>
              <a:rPr lang="es-MX" sz="1200" b="1" dirty="0"/>
              <a:t>131</a:t>
            </a:r>
            <a:r>
              <a:rPr lang="es-MX" sz="1200" dirty="0"/>
              <a:t> Orientaciones Brindadas</a:t>
            </a:r>
          </a:p>
          <a:p>
            <a:pPr marL="257175" indent="-257175">
              <a:buFont typeface="Arial" panose="020B0604020202020204" pitchFamily="34" charset="0"/>
              <a:buChar char="•"/>
            </a:pPr>
            <a:r>
              <a:rPr lang="es-MX" sz="1200" b="1" dirty="0"/>
              <a:t>120</a:t>
            </a:r>
            <a:r>
              <a:rPr lang="es-MX" sz="1200" dirty="0"/>
              <a:t> Casos Cerrados</a:t>
            </a:r>
          </a:p>
          <a:p>
            <a:pPr marL="257175" indent="-257175">
              <a:buFont typeface="Arial" panose="020B0604020202020204" pitchFamily="34" charset="0"/>
              <a:buChar char="•"/>
            </a:pPr>
            <a:r>
              <a:rPr lang="es-MX" sz="1200" b="1" dirty="0"/>
              <a:t>245</a:t>
            </a:r>
            <a:r>
              <a:rPr lang="es-MX" sz="1200" dirty="0"/>
              <a:t> Productos Comunicacionales Emitidos</a:t>
            </a:r>
            <a:endParaRPr lang="es-MX" sz="1050" dirty="0"/>
          </a:p>
        </p:txBody>
      </p:sp>
      <p:sp>
        <p:nvSpPr>
          <p:cNvPr id="27" name="Rectángulo: esquinas redondeadas 26">
            <a:extLst>
              <a:ext uri="{FF2B5EF4-FFF2-40B4-BE49-F238E27FC236}">
                <a16:creationId xmlns:a16="http://schemas.microsoft.com/office/drawing/2014/main" id="{95E80A1A-57B7-4A92-9EE9-C1C63AE8AAB9}"/>
              </a:ext>
            </a:extLst>
          </p:cNvPr>
          <p:cNvSpPr/>
          <p:nvPr/>
        </p:nvSpPr>
        <p:spPr>
          <a:xfrm>
            <a:off x="436093" y="3379044"/>
            <a:ext cx="2395204" cy="291921"/>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b="1" dirty="0"/>
              <a:t>Mediación</a:t>
            </a:r>
            <a:r>
              <a:rPr lang="es-MX" sz="1350" dirty="0"/>
              <a:t> </a:t>
            </a:r>
            <a:r>
              <a:rPr lang="es-MX" sz="1350" b="1" dirty="0"/>
              <a:t>y </a:t>
            </a:r>
            <a:r>
              <a:rPr lang="es-MX" sz="1200" b="1" dirty="0"/>
              <a:t>Conciliación</a:t>
            </a:r>
            <a:endParaRPr lang="es-MX" sz="1350" b="1" dirty="0"/>
          </a:p>
        </p:txBody>
      </p:sp>
      <p:sp>
        <p:nvSpPr>
          <p:cNvPr id="28" name="Rectángulo: esquinas redondeadas 27">
            <a:extLst>
              <a:ext uri="{FF2B5EF4-FFF2-40B4-BE49-F238E27FC236}">
                <a16:creationId xmlns:a16="http://schemas.microsoft.com/office/drawing/2014/main" id="{7B716F12-E3B9-48CB-B9A8-79CA38A8DFAE}"/>
              </a:ext>
            </a:extLst>
          </p:cNvPr>
          <p:cNvSpPr/>
          <p:nvPr/>
        </p:nvSpPr>
        <p:spPr>
          <a:xfrm>
            <a:off x="436092" y="4618757"/>
            <a:ext cx="2395205" cy="393755"/>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b="1" dirty="0"/>
              <a:t>Operativos y Verificativos de Control</a:t>
            </a:r>
          </a:p>
        </p:txBody>
      </p:sp>
      <p:sp>
        <p:nvSpPr>
          <p:cNvPr id="29" name="Rectángulo: esquinas redondeadas 28">
            <a:extLst>
              <a:ext uri="{FF2B5EF4-FFF2-40B4-BE49-F238E27FC236}">
                <a16:creationId xmlns:a16="http://schemas.microsoft.com/office/drawing/2014/main" id="{CD3DC39C-97C4-4091-B6CC-8A529DB1E6E1}"/>
              </a:ext>
            </a:extLst>
          </p:cNvPr>
          <p:cNvSpPr/>
          <p:nvPr/>
        </p:nvSpPr>
        <p:spPr>
          <a:xfrm>
            <a:off x="436094" y="4249985"/>
            <a:ext cx="2395203" cy="306648"/>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b="1" dirty="0"/>
              <a:t>Orientación Al Consumidor</a:t>
            </a:r>
          </a:p>
        </p:txBody>
      </p:sp>
      <p:sp>
        <p:nvSpPr>
          <p:cNvPr id="30" name="Rectángulo: esquinas redondeadas 29">
            <a:extLst>
              <a:ext uri="{FF2B5EF4-FFF2-40B4-BE49-F238E27FC236}">
                <a16:creationId xmlns:a16="http://schemas.microsoft.com/office/drawing/2014/main" id="{3E3E8904-4215-4EC9-94C8-F52761DB03C7}"/>
              </a:ext>
            </a:extLst>
          </p:cNvPr>
          <p:cNvSpPr/>
          <p:nvPr/>
        </p:nvSpPr>
        <p:spPr>
          <a:xfrm>
            <a:off x="436092" y="3732376"/>
            <a:ext cx="2395205" cy="456199"/>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b="1" dirty="0"/>
              <a:t>Educación y Difusión mediante Plataformas</a:t>
            </a:r>
          </a:p>
        </p:txBody>
      </p:sp>
      <p:grpSp>
        <p:nvGrpSpPr>
          <p:cNvPr id="13" name="Grupo 12">
            <a:extLst>
              <a:ext uri="{FF2B5EF4-FFF2-40B4-BE49-F238E27FC236}">
                <a16:creationId xmlns:a16="http://schemas.microsoft.com/office/drawing/2014/main" id="{0815C60B-CC88-4F6D-B39A-26C6515CEF62}"/>
              </a:ext>
            </a:extLst>
          </p:cNvPr>
          <p:cNvGrpSpPr/>
          <p:nvPr/>
        </p:nvGrpSpPr>
        <p:grpSpPr>
          <a:xfrm>
            <a:off x="226911" y="2062723"/>
            <a:ext cx="8709435" cy="843506"/>
            <a:chOff x="444483" y="1425497"/>
            <a:chExt cx="11747517" cy="1124675"/>
          </a:xfrm>
          <a:solidFill>
            <a:schemeClr val="bg1">
              <a:lumMod val="50000"/>
            </a:schemeClr>
          </a:solidFill>
        </p:grpSpPr>
        <p:sp>
          <p:nvSpPr>
            <p:cNvPr id="14" name="Flecha: a la derecha 13">
              <a:extLst>
                <a:ext uri="{FF2B5EF4-FFF2-40B4-BE49-F238E27FC236}">
                  <a16:creationId xmlns:a16="http://schemas.microsoft.com/office/drawing/2014/main" id="{E8666D59-DBB9-41D9-8AD4-F897367A3A55}"/>
                </a:ext>
              </a:extLst>
            </p:cNvPr>
            <p:cNvSpPr/>
            <p:nvPr/>
          </p:nvSpPr>
          <p:spPr>
            <a:xfrm>
              <a:off x="444483" y="1425497"/>
              <a:ext cx="11747517" cy="1124675"/>
            </a:xfrm>
            <a:prstGeom prst="rightArrow">
              <a:avLst>
                <a:gd name="adj1" fmla="val 62790"/>
                <a:gd name="adj2" fmla="val 50000"/>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dirty="0"/>
            </a:p>
          </p:txBody>
        </p:sp>
        <p:grpSp>
          <p:nvGrpSpPr>
            <p:cNvPr id="16" name="Grupo 15">
              <a:extLst>
                <a:ext uri="{FF2B5EF4-FFF2-40B4-BE49-F238E27FC236}">
                  <a16:creationId xmlns:a16="http://schemas.microsoft.com/office/drawing/2014/main" id="{0B95B316-0F66-472B-A4EB-9A89195C294D}"/>
                </a:ext>
              </a:extLst>
            </p:cNvPr>
            <p:cNvGrpSpPr/>
            <p:nvPr/>
          </p:nvGrpSpPr>
          <p:grpSpPr>
            <a:xfrm>
              <a:off x="2441233" y="2324677"/>
              <a:ext cx="7780096" cy="193975"/>
              <a:chOff x="2441233" y="2324677"/>
              <a:chExt cx="7780096" cy="193975"/>
            </a:xfrm>
            <a:grpFill/>
          </p:grpSpPr>
          <p:sp>
            <p:nvSpPr>
              <p:cNvPr id="17" name="Elipse 16">
                <a:extLst>
                  <a:ext uri="{FF2B5EF4-FFF2-40B4-BE49-F238E27FC236}">
                    <a16:creationId xmlns:a16="http://schemas.microsoft.com/office/drawing/2014/main" id="{CD99208C-791F-4B76-A431-4FABD8F59002}"/>
                  </a:ext>
                </a:extLst>
              </p:cNvPr>
              <p:cNvSpPr/>
              <p:nvPr/>
            </p:nvSpPr>
            <p:spPr>
              <a:xfrm>
                <a:off x="2441233" y="2324677"/>
                <a:ext cx="204188"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18" name="Elipse 17">
                <a:extLst>
                  <a:ext uri="{FF2B5EF4-FFF2-40B4-BE49-F238E27FC236}">
                    <a16:creationId xmlns:a16="http://schemas.microsoft.com/office/drawing/2014/main" id="{24279824-814E-4750-AE9A-573BB8520000}"/>
                  </a:ext>
                </a:extLst>
              </p:cNvPr>
              <p:cNvSpPr/>
              <p:nvPr/>
            </p:nvSpPr>
            <p:spPr>
              <a:xfrm>
                <a:off x="6114054" y="2324677"/>
                <a:ext cx="204186"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sp>
            <p:nvSpPr>
              <p:cNvPr id="19" name="Elipse 18">
                <a:extLst>
                  <a:ext uri="{FF2B5EF4-FFF2-40B4-BE49-F238E27FC236}">
                    <a16:creationId xmlns:a16="http://schemas.microsoft.com/office/drawing/2014/main" id="{FD95CF6C-6D91-47D9-85B8-4793B1C3D49A}"/>
                  </a:ext>
                </a:extLst>
              </p:cNvPr>
              <p:cNvSpPr/>
              <p:nvPr/>
            </p:nvSpPr>
            <p:spPr>
              <a:xfrm>
                <a:off x="10017143" y="2324677"/>
                <a:ext cx="204186" cy="193975"/>
              </a:xfrm>
              <a:prstGeom prst="ellipse">
                <a:avLst/>
              </a:prstGeom>
              <a:grp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350"/>
              </a:p>
            </p:txBody>
          </p:sp>
        </p:grpSp>
      </p:grpSp>
      <p:sp>
        <p:nvSpPr>
          <p:cNvPr id="20" name="CuadroTexto 19">
            <a:extLst>
              <a:ext uri="{FF2B5EF4-FFF2-40B4-BE49-F238E27FC236}">
                <a16:creationId xmlns:a16="http://schemas.microsoft.com/office/drawing/2014/main" id="{E98AC7A8-553D-4CAB-AF2C-FA6A1ADB9490}"/>
              </a:ext>
            </a:extLst>
          </p:cNvPr>
          <p:cNvSpPr txBox="1"/>
          <p:nvPr/>
        </p:nvSpPr>
        <p:spPr>
          <a:xfrm>
            <a:off x="-186068" y="2265009"/>
            <a:ext cx="3341991"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MX" sz="1200" dirty="0">
                <a:solidFill>
                  <a:schemeClr val="bg1"/>
                </a:solidFill>
              </a:rPr>
              <a:t>PRINCIPALES SERVICIOS </a:t>
            </a:r>
          </a:p>
          <a:p>
            <a:pPr algn="ctr"/>
            <a:r>
              <a:rPr lang="es-MX" sz="1200" dirty="0">
                <a:solidFill>
                  <a:schemeClr val="bg1"/>
                </a:solidFill>
              </a:rPr>
              <a:t>REFORZADOS:</a:t>
            </a:r>
          </a:p>
        </p:txBody>
      </p:sp>
      <p:sp>
        <p:nvSpPr>
          <p:cNvPr id="22" name="CuadroTexto 21">
            <a:extLst>
              <a:ext uri="{FF2B5EF4-FFF2-40B4-BE49-F238E27FC236}">
                <a16:creationId xmlns:a16="http://schemas.microsoft.com/office/drawing/2014/main" id="{8300BA45-77A1-4407-AA3E-FD4E72FF9350}"/>
              </a:ext>
            </a:extLst>
          </p:cNvPr>
          <p:cNvSpPr txBox="1"/>
          <p:nvPr/>
        </p:nvSpPr>
        <p:spPr>
          <a:xfrm>
            <a:off x="3308084" y="2265009"/>
            <a:ext cx="2333345" cy="461665"/>
          </a:xfrm>
          <a:prstGeom prst="rect">
            <a:avLst/>
          </a:prstGeom>
          <a:noFill/>
        </p:spPr>
        <p:txBody>
          <a:bodyPr wrap="square">
            <a:spAutoFit/>
          </a:bodyPr>
          <a:lstStyle/>
          <a:p>
            <a:pPr algn="ctr"/>
            <a:r>
              <a:rPr lang="es-BO" sz="1200" b="1" dirty="0">
                <a:solidFill>
                  <a:schemeClr val="bg1"/>
                </a:solidFill>
                <a:latin typeface="Tahoma" panose="020B0604030504040204" pitchFamily="34" charset="0"/>
                <a:ea typeface="Calibri" panose="020F0502020204030204" pitchFamily="34" charset="0"/>
              </a:rPr>
              <a:t>ACCIONES REALIZADAS AL 1ER TRIMESTRE 2026</a:t>
            </a:r>
            <a:endParaRPr lang="es-BO" sz="1200" dirty="0">
              <a:solidFill>
                <a:schemeClr val="bg1"/>
              </a:solidFill>
            </a:endParaRPr>
          </a:p>
        </p:txBody>
      </p:sp>
      <p:sp>
        <p:nvSpPr>
          <p:cNvPr id="23" name="CuadroTexto 22">
            <a:extLst>
              <a:ext uri="{FF2B5EF4-FFF2-40B4-BE49-F238E27FC236}">
                <a16:creationId xmlns:a16="http://schemas.microsoft.com/office/drawing/2014/main" id="{AB569375-CC5A-48B9-80F8-815A24261E16}"/>
              </a:ext>
            </a:extLst>
          </p:cNvPr>
          <p:cNvSpPr txBox="1"/>
          <p:nvPr/>
        </p:nvSpPr>
        <p:spPr>
          <a:xfrm>
            <a:off x="6484399" y="2265010"/>
            <a:ext cx="2136497" cy="461665"/>
          </a:xfrm>
          <a:prstGeom prst="rect">
            <a:avLst/>
          </a:prstGeom>
          <a:noFill/>
        </p:spPr>
        <p:txBody>
          <a:bodyPr wrap="square">
            <a:spAutoFit/>
          </a:bodyPr>
          <a:lstStyle>
            <a:defPPr>
              <a:defRPr lang="en-US"/>
            </a:defPPr>
            <a:lvl1pPr>
              <a:defRPr b="1">
                <a:effectLst/>
                <a:latin typeface="Tahoma" panose="020B0604030504040204" pitchFamily="34" charset="0"/>
                <a:ea typeface="Calibri" panose="020F0502020204030204" pitchFamily="34" charset="0"/>
              </a:defRPr>
            </a:lvl1pPr>
          </a:lstStyle>
          <a:p>
            <a:pPr algn="ctr"/>
            <a:r>
              <a:rPr lang="es-BO" sz="1200" dirty="0">
                <a:solidFill>
                  <a:schemeClr val="bg1"/>
                </a:solidFill>
              </a:rPr>
              <a:t>ACCIONES POR REALIZAR 2026</a:t>
            </a:r>
          </a:p>
        </p:txBody>
      </p:sp>
      <p:cxnSp>
        <p:nvCxnSpPr>
          <p:cNvPr id="31" name="Conector recto 30">
            <a:extLst>
              <a:ext uri="{FF2B5EF4-FFF2-40B4-BE49-F238E27FC236}">
                <a16:creationId xmlns:a16="http://schemas.microsoft.com/office/drawing/2014/main" id="{72FC896D-AB35-49BD-A91D-074F752D4487}"/>
              </a:ext>
            </a:extLst>
          </p:cNvPr>
          <p:cNvCxnSpPr>
            <a:cxnSpLocks/>
          </p:cNvCxnSpPr>
          <p:nvPr/>
        </p:nvCxnSpPr>
        <p:spPr>
          <a:xfrm>
            <a:off x="2996354" y="2747354"/>
            <a:ext cx="0" cy="2301359"/>
          </a:xfrm>
          <a:prstGeom prst="line">
            <a:avLst/>
          </a:prstGeom>
          <a:ln w="28575">
            <a:solidFill>
              <a:schemeClr val="tx1"/>
            </a:solidFill>
            <a:prstDash val="dash"/>
          </a:ln>
        </p:spPr>
        <p:style>
          <a:lnRef idx="1">
            <a:schemeClr val="accent2"/>
          </a:lnRef>
          <a:fillRef idx="0">
            <a:schemeClr val="accent2"/>
          </a:fillRef>
          <a:effectRef idx="0">
            <a:schemeClr val="accent2"/>
          </a:effectRef>
          <a:fontRef idx="minor">
            <a:schemeClr val="tx1"/>
          </a:fontRef>
        </p:style>
      </p:cxnSp>
      <p:cxnSp>
        <p:nvCxnSpPr>
          <p:cNvPr id="32" name="Conector recto 31">
            <a:extLst>
              <a:ext uri="{FF2B5EF4-FFF2-40B4-BE49-F238E27FC236}">
                <a16:creationId xmlns:a16="http://schemas.microsoft.com/office/drawing/2014/main" id="{FDEE93FB-2A93-4D89-9ED2-2AD3F8941BF3}"/>
              </a:ext>
            </a:extLst>
          </p:cNvPr>
          <p:cNvCxnSpPr>
            <a:cxnSpLocks/>
          </p:cNvCxnSpPr>
          <p:nvPr/>
        </p:nvCxnSpPr>
        <p:spPr>
          <a:xfrm>
            <a:off x="6010634" y="2747353"/>
            <a:ext cx="0" cy="2388404"/>
          </a:xfrm>
          <a:prstGeom prst="line">
            <a:avLst/>
          </a:prstGeom>
          <a:ln w="28575">
            <a:solidFill>
              <a:schemeClr val="tx1"/>
            </a:solidFill>
            <a:prstDash val="dash"/>
          </a:ln>
        </p:spPr>
        <p:style>
          <a:lnRef idx="1">
            <a:schemeClr val="accent2"/>
          </a:lnRef>
          <a:fillRef idx="0">
            <a:schemeClr val="accent2"/>
          </a:fillRef>
          <a:effectRef idx="0">
            <a:schemeClr val="accent2"/>
          </a:effectRef>
          <a:fontRef idx="minor">
            <a:schemeClr val="tx1"/>
          </a:fontRef>
        </p:style>
      </p:cxnSp>
      <p:grpSp>
        <p:nvGrpSpPr>
          <p:cNvPr id="3" name="Grupo 2">
            <a:extLst>
              <a:ext uri="{FF2B5EF4-FFF2-40B4-BE49-F238E27FC236}">
                <a16:creationId xmlns:a16="http://schemas.microsoft.com/office/drawing/2014/main" id="{0E823346-F18F-BE44-8356-6E5390410F5F}"/>
              </a:ext>
            </a:extLst>
          </p:cNvPr>
          <p:cNvGrpSpPr/>
          <p:nvPr/>
        </p:nvGrpSpPr>
        <p:grpSpPr>
          <a:xfrm>
            <a:off x="6159474" y="3004159"/>
            <a:ext cx="2548432" cy="3029823"/>
            <a:chOff x="6159473" y="3004160"/>
            <a:chExt cx="2776873" cy="2513598"/>
          </a:xfrm>
        </p:grpSpPr>
        <p:sp>
          <p:nvSpPr>
            <p:cNvPr id="46" name="Rectángulo: esquinas redondeadas 45">
              <a:extLst>
                <a:ext uri="{FF2B5EF4-FFF2-40B4-BE49-F238E27FC236}">
                  <a16:creationId xmlns:a16="http://schemas.microsoft.com/office/drawing/2014/main" id="{28F6B1C4-63A1-4433-A27B-38CE22956E6A}"/>
                </a:ext>
              </a:extLst>
            </p:cNvPr>
            <p:cNvSpPr/>
            <p:nvPr/>
          </p:nvSpPr>
          <p:spPr>
            <a:xfrm>
              <a:off x="6195238" y="5199136"/>
              <a:ext cx="2710793" cy="318622"/>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5" name="Rectángulo: esquinas redondeadas 44">
              <a:extLst>
                <a:ext uri="{FF2B5EF4-FFF2-40B4-BE49-F238E27FC236}">
                  <a16:creationId xmlns:a16="http://schemas.microsoft.com/office/drawing/2014/main" id="{ED8A5B3D-15FB-4841-9028-597775EF84F3}"/>
                </a:ext>
              </a:extLst>
            </p:cNvPr>
            <p:cNvSpPr/>
            <p:nvPr/>
          </p:nvSpPr>
          <p:spPr>
            <a:xfrm>
              <a:off x="6195238" y="4759262"/>
              <a:ext cx="2710795" cy="363890"/>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4" name="Rectángulo: esquinas redondeadas 43">
              <a:extLst>
                <a:ext uri="{FF2B5EF4-FFF2-40B4-BE49-F238E27FC236}">
                  <a16:creationId xmlns:a16="http://schemas.microsoft.com/office/drawing/2014/main" id="{2E1A3891-45D6-40A8-925D-00C55E851C10}"/>
                </a:ext>
              </a:extLst>
            </p:cNvPr>
            <p:cNvSpPr/>
            <p:nvPr/>
          </p:nvSpPr>
          <p:spPr>
            <a:xfrm>
              <a:off x="6195238" y="4321393"/>
              <a:ext cx="2719660" cy="363890"/>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3" name="Rectángulo: esquinas redondeadas 42">
              <a:extLst>
                <a:ext uri="{FF2B5EF4-FFF2-40B4-BE49-F238E27FC236}">
                  <a16:creationId xmlns:a16="http://schemas.microsoft.com/office/drawing/2014/main" id="{0522DBDF-63EB-434E-B0FD-0C7F17AC0784}"/>
                </a:ext>
              </a:extLst>
            </p:cNvPr>
            <p:cNvSpPr/>
            <p:nvPr/>
          </p:nvSpPr>
          <p:spPr>
            <a:xfrm>
              <a:off x="6188947" y="3852256"/>
              <a:ext cx="2747399" cy="363890"/>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2" name="Rectángulo: esquinas redondeadas 41">
              <a:extLst>
                <a:ext uri="{FF2B5EF4-FFF2-40B4-BE49-F238E27FC236}">
                  <a16:creationId xmlns:a16="http://schemas.microsoft.com/office/drawing/2014/main" id="{C29CE45B-D897-4CAD-9E16-2AA3EA1FA8F1}"/>
                </a:ext>
              </a:extLst>
            </p:cNvPr>
            <p:cNvSpPr/>
            <p:nvPr/>
          </p:nvSpPr>
          <p:spPr>
            <a:xfrm>
              <a:off x="6159473" y="3317839"/>
              <a:ext cx="2752086" cy="448891"/>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dirty="0"/>
            </a:p>
          </p:txBody>
        </p:sp>
        <p:sp>
          <p:nvSpPr>
            <p:cNvPr id="12" name="Rectángulo: esquinas redondeadas 11">
              <a:extLst>
                <a:ext uri="{FF2B5EF4-FFF2-40B4-BE49-F238E27FC236}">
                  <a16:creationId xmlns:a16="http://schemas.microsoft.com/office/drawing/2014/main" id="{0BEE50FD-00CE-45EE-AC06-FC31C4EC9076}"/>
                </a:ext>
              </a:extLst>
            </p:cNvPr>
            <p:cNvSpPr/>
            <p:nvPr/>
          </p:nvSpPr>
          <p:spPr>
            <a:xfrm>
              <a:off x="6165003" y="3004809"/>
              <a:ext cx="2741027" cy="230833"/>
            </a:xfrm>
            <a:prstGeom prst="round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34" name="CuadroTexto 33">
              <a:extLst>
                <a:ext uri="{FF2B5EF4-FFF2-40B4-BE49-F238E27FC236}">
                  <a16:creationId xmlns:a16="http://schemas.microsoft.com/office/drawing/2014/main" id="{0B64FD1F-4768-4185-ACC0-4CD44CF56755}"/>
                </a:ext>
              </a:extLst>
            </p:cNvPr>
            <p:cNvSpPr txBox="1"/>
            <p:nvPr/>
          </p:nvSpPr>
          <p:spPr>
            <a:xfrm>
              <a:off x="6159474" y="3004160"/>
              <a:ext cx="2371506" cy="415498"/>
            </a:xfrm>
            <a:prstGeom prst="rect">
              <a:avLst/>
            </a:prstGeom>
            <a:noFill/>
          </p:spPr>
          <p:txBody>
            <a:bodyPr wrap="square">
              <a:spAutoFit/>
            </a:bodyPr>
            <a:lstStyle/>
            <a:p>
              <a:r>
                <a:rPr lang="es-MX" sz="1050" b="1" dirty="0"/>
                <a:t>Fortalecimiento de la atención de reclamaciones</a:t>
              </a:r>
            </a:p>
          </p:txBody>
        </p:sp>
        <p:sp>
          <p:nvSpPr>
            <p:cNvPr id="35" name="CuadroTexto 34">
              <a:extLst>
                <a:ext uri="{FF2B5EF4-FFF2-40B4-BE49-F238E27FC236}">
                  <a16:creationId xmlns:a16="http://schemas.microsoft.com/office/drawing/2014/main" id="{EA9E6AEA-6756-4CA7-85CA-78A4B0C8565D}"/>
                </a:ext>
              </a:extLst>
            </p:cNvPr>
            <p:cNvSpPr txBox="1"/>
            <p:nvPr/>
          </p:nvSpPr>
          <p:spPr>
            <a:xfrm>
              <a:off x="6188947" y="3371929"/>
              <a:ext cx="2717081" cy="344705"/>
            </a:xfrm>
            <a:prstGeom prst="rect">
              <a:avLst/>
            </a:prstGeom>
            <a:noFill/>
          </p:spPr>
          <p:txBody>
            <a:bodyPr wrap="square">
              <a:spAutoFit/>
            </a:bodyPr>
            <a:lstStyle/>
            <a:p>
              <a:r>
                <a:rPr lang="es-MX" sz="1050" b="1" dirty="0"/>
                <a:t>Promoción de mecanismos alternativos de resolución de conflictos</a:t>
              </a:r>
            </a:p>
          </p:txBody>
        </p:sp>
        <p:sp>
          <p:nvSpPr>
            <p:cNvPr id="37" name="CuadroTexto 36">
              <a:extLst>
                <a:ext uri="{FF2B5EF4-FFF2-40B4-BE49-F238E27FC236}">
                  <a16:creationId xmlns:a16="http://schemas.microsoft.com/office/drawing/2014/main" id="{615D0F26-1B99-4B55-BD1A-4AF29C316BDD}"/>
                </a:ext>
              </a:extLst>
            </p:cNvPr>
            <p:cNvSpPr txBox="1"/>
            <p:nvPr/>
          </p:nvSpPr>
          <p:spPr>
            <a:xfrm>
              <a:off x="6195239" y="3868732"/>
              <a:ext cx="2484568" cy="344705"/>
            </a:xfrm>
            <a:prstGeom prst="rect">
              <a:avLst/>
            </a:prstGeom>
            <a:noFill/>
          </p:spPr>
          <p:txBody>
            <a:bodyPr wrap="square">
              <a:spAutoFit/>
            </a:bodyPr>
            <a:lstStyle/>
            <a:p>
              <a:r>
                <a:rPr lang="es-MX" sz="1050" b="1" dirty="0"/>
                <a:t>Fortalecimiento de acciones de monitoreo y control</a:t>
              </a:r>
            </a:p>
          </p:txBody>
        </p:sp>
        <p:sp>
          <p:nvSpPr>
            <p:cNvPr id="38" name="CuadroTexto 37">
              <a:extLst>
                <a:ext uri="{FF2B5EF4-FFF2-40B4-BE49-F238E27FC236}">
                  <a16:creationId xmlns:a16="http://schemas.microsoft.com/office/drawing/2014/main" id="{43F3BDD0-D7C9-4DAE-9CEB-663D98DF4A63}"/>
                </a:ext>
              </a:extLst>
            </p:cNvPr>
            <p:cNvSpPr txBox="1"/>
            <p:nvPr/>
          </p:nvSpPr>
          <p:spPr>
            <a:xfrm>
              <a:off x="6216322" y="4327961"/>
              <a:ext cx="2463485" cy="344705"/>
            </a:xfrm>
            <a:prstGeom prst="rect">
              <a:avLst/>
            </a:prstGeom>
            <a:noFill/>
          </p:spPr>
          <p:txBody>
            <a:bodyPr wrap="square">
              <a:spAutoFit/>
            </a:bodyPr>
            <a:lstStyle/>
            <a:p>
              <a:r>
                <a:rPr lang="es-MX" sz="1050" b="1" dirty="0"/>
                <a:t>Programas de capacitación en defensa del consumidor</a:t>
              </a:r>
            </a:p>
          </p:txBody>
        </p:sp>
        <p:sp>
          <p:nvSpPr>
            <p:cNvPr id="39" name="CuadroTexto 38">
              <a:extLst>
                <a:ext uri="{FF2B5EF4-FFF2-40B4-BE49-F238E27FC236}">
                  <a16:creationId xmlns:a16="http://schemas.microsoft.com/office/drawing/2014/main" id="{6C0B58C0-9B30-4992-8147-D3919096F239}"/>
                </a:ext>
              </a:extLst>
            </p:cNvPr>
            <p:cNvSpPr txBox="1"/>
            <p:nvPr/>
          </p:nvSpPr>
          <p:spPr>
            <a:xfrm>
              <a:off x="6195238" y="4743342"/>
              <a:ext cx="2592824" cy="344705"/>
            </a:xfrm>
            <a:prstGeom prst="rect">
              <a:avLst/>
            </a:prstGeom>
            <a:noFill/>
          </p:spPr>
          <p:txBody>
            <a:bodyPr wrap="square">
              <a:spAutoFit/>
            </a:bodyPr>
            <a:lstStyle/>
            <a:p>
              <a:r>
                <a:rPr lang="es-MX" sz="1050" b="1" dirty="0"/>
                <a:t>Implementación de sistemas digitales de regulación (</a:t>
              </a:r>
              <a:r>
                <a:rPr lang="es-MX" sz="1050" dirty="0"/>
                <a:t>RENAPSI, SICCA</a:t>
              </a:r>
              <a:r>
                <a:rPr lang="es-MX" sz="1050" b="1" dirty="0"/>
                <a:t>, </a:t>
              </a:r>
              <a:r>
                <a:rPr lang="es-MX" sz="1050" dirty="0"/>
                <a:t>SIREP</a:t>
              </a:r>
              <a:r>
                <a:rPr lang="es-MX" sz="1050" b="1" dirty="0"/>
                <a:t>)</a:t>
              </a:r>
            </a:p>
          </p:txBody>
        </p:sp>
        <p:sp>
          <p:nvSpPr>
            <p:cNvPr id="40" name="CuadroTexto 39">
              <a:extLst>
                <a:ext uri="{FF2B5EF4-FFF2-40B4-BE49-F238E27FC236}">
                  <a16:creationId xmlns:a16="http://schemas.microsoft.com/office/drawing/2014/main" id="{22889F19-BF8E-4327-B5BB-3AE2750202D6}"/>
                </a:ext>
              </a:extLst>
            </p:cNvPr>
            <p:cNvSpPr txBox="1"/>
            <p:nvPr/>
          </p:nvSpPr>
          <p:spPr>
            <a:xfrm>
              <a:off x="6211930" y="5236982"/>
              <a:ext cx="2467884" cy="210653"/>
            </a:xfrm>
            <a:prstGeom prst="rect">
              <a:avLst/>
            </a:prstGeom>
            <a:noFill/>
          </p:spPr>
          <p:txBody>
            <a:bodyPr wrap="square">
              <a:spAutoFit/>
            </a:bodyPr>
            <a:lstStyle/>
            <a:p>
              <a:r>
                <a:rPr lang="es-MX" sz="1050" b="1" dirty="0"/>
                <a:t>Fortalecimiento</a:t>
              </a:r>
              <a:r>
                <a:rPr lang="es-MX" sz="1050" dirty="0"/>
                <a:t> </a:t>
              </a:r>
              <a:r>
                <a:rPr lang="es-MX" sz="1050" b="1" dirty="0"/>
                <a:t>del marco normativo</a:t>
              </a:r>
            </a:p>
          </p:txBody>
        </p:sp>
      </p:grpSp>
      <p:sp>
        <p:nvSpPr>
          <p:cNvPr id="51" name="CuadroTexto 50">
            <a:extLst>
              <a:ext uri="{FF2B5EF4-FFF2-40B4-BE49-F238E27FC236}">
                <a16:creationId xmlns:a16="http://schemas.microsoft.com/office/drawing/2014/main" id="{76ACAE2A-3F40-4982-9BA9-0BC53C0C5D79}"/>
              </a:ext>
            </a:extLst>
          </p:cNvPr>
          <p:cNvSpPr txBox="1"/>
          <p:nvPr/>
        </p:nvSpPr>
        <p:spPr>
          <a:xfrm>
            <a:off x="613020" y="5387651"/>
            <a:ext cx="5219300" cy="646331"/>
          </a:xfrm>
          <a:prstGeom prst="rect">
            <a:avLst/>
          </a:prstGeom>
          <a:noFill/>
        </p:spPr>
        <p:txBody>
          <a:bodyPr wrap="square">
            <a:spAutoFit/>
          </a:bodyPr>
          <a:lstStyle/>
          <a:p>
            <a:pPr algn="just"/>
            <a:r>
              <a:rPr lang="es-MX" sz="1200" dirty="0"/>
              <a:t>“La </a:t>
            </a:r>
            <a:r>
              <a:rPr lang="es-MX" sz="1200" b="1" dirty="0" err="1"/>
              <a:t>DGDDUC</a:t>
            </a:r>
            <a:r>
              <a:rPr lang="es-MX" sz="1200" dirty="0"/>
              <a:t> fortalece la protección de los derechos del consumidor mediante mecanismos de prevención, control, conciliación y educación, promoviendo relaciones de consumo justas, transparentes y equilibradas.”</a:t>
            </a:r>
          </a:p>
        </p:txBody>
      </p:sp>
    </p:spTree>
    <p:extLst>
      <p:ext uri="{BB962C8B-B14F-4D97-AF65-F5344CB8AC3E}">
        <p14:creationId xmlns:p14="http://schemas.microsoft.com/office/powerpoint/2010/main" val="14019173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76AC5A83-06CC-4C72-AC0B-D2430C79E117}"/>
              </a:ext>
            </a:extLst>
          </p:cNvPr>
          <p:cNvSpPr/>
          <p:nvPr/>
        </p:nvSpPr>
        <p:spPr>
          <a:xfrm>
            <a:off x="4804280" y="1523361"/>
            <a:ext cx="3764793" cy="3882946"/>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graphicFrame>
        <p:nvGraphicFramePr>
          <p:cNvPr id="7" name="Diagrama 6">
            <a:extLst>
              <a:ext uri="{FF2B5EF4-FFF2-40B4-BE49-F238E27FC236}">
                <a16:creationId xmlns:a16="http://schemas.microsoft.com/office/drawing/2014/main" id="{288706C3-2697-485B-B704-50076236983F}"/>
              </a:ext>
            </a:extLst>
          </p:cNvPr>
          <p:cNvGraphicFramePr/>
          <p:nvPr>
            <p:extLst>
              <p:ext uri="{D42A27DB-BD31-4B8C-83A1-F6EECF244321}">
                <p14:modId xmlns:p14="http://schemas.microsoft.com/office/powerpoint/2010/main" val="816768750"/>
              </p:ext>
            </p:extLst>
          </p:nvPr>
        </p:nvGraphicFramePr>
        <p:xfrm>
          <a:off x="-320181" y="1563415"/>
          <a:ext cx="5718348" cy="3731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Marcador de contenido 2">
            <a:extLst>
              <a:ext uri="{FF2B5EF4-FFF2-40B4-BE49-F238E27FC236}">
                <a16:creationId xmlns:a16="http://schemas.microsoft.com/office/drawing/2014/main" id="{A49A1C5B-0B7F-4CCC-AA1E-3BB5E1171810}"/>
              </a:ext>
            </a:extLst>
          </p:cNvPr>
          <p:cNvSpPr txBox="1">
            <a:spLocks/>
          </p:cNvSpPr>
          <p:nvPr/>
        </p:nvSpPr>
        <p:spPr>
          <a:xfrm>
            <a:off x="1560664" y="3178175"/>
            <a:ext cx="1956657" cy="85900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spcBef>
                <a:spcPts val="0"/>
              </a:spcBef>
              <a:buNone/>
            </a:pPr>
            <a:r>
              <a:rPr lang="es-MX" sz="1600" b="1" dirty="0">
                <a:solidFill>
                  <a:schemeClr val="accent4">
                    <a:lumMod val="75000"/>
                  </a:schemeClr>
                </a:solidFill>
              </a:rPr>
              <a:t>PROGRAMACIÓN ESTRATÉGICA 2026</a:t>
            </a:r>
            <a:endParaRPr lang="es-ES" sz="1600" b="1" i="1" dirty="0">
              <a:solidFill>
                <a:schemeClr val="accent4">
                  <a:lumMod val="75000"/>
                </a:schemeClr>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10" name="Marcador de contenido 2">
            <a:extLst>
              <a:ext uri="{FF2B5EF4-FFF2-40B4-BE49-F238E27FC236}">
                <a16:creationId xmlns:a16="http://schemas.microsoft.com/office/drawing/2014/main" id="{1CE156AC-2F5A-4CA6-9804-E3A029122AE7}"/>
              </a:ext>
            </a:extLst>
          </p:cNvPr>
          <p:cNvSpPr txBox="1">
            <a:spLocks/>
          </p:cNvSpPr>
          <p:nvPr/>
        </p:nvSpPr>
        <p:spPr>
          <a:xfrm>
            <a:off x="4888304" y="1801098"/>
            <a:ext cx="3369288" cy="828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32000">
              <a:lnSpc>
                <a:spcPct val="100000"/>
              </a:lnSpc>
              <a:spcBef>
                <a:spcPts val="0"/>
              </a:spcBef>
              <a:buNone/>
            </a:pPr>
            <a:r>
              <a:rPr lang="es-MX" sz="2100" b="1" i="1" dirty="0">
                <a:solidFill>
                  <a:schemeClr val="bg1"/>
                </a:solidFill>
              </a:rPr>
              <a:t>CONCLUSIONES</a:t>
            </a:r>
            <a:endParaRPr lang="es-ES" sz="1800" b="1" i="1" dirty="0">
              <a:solidFill>
                <a:schemeClr val="bg1"/>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11" name="Marcador de contenido 2">
            <a:extLst>
              <a:ext uri="{FF2B5EF4-FFF2-40B4-BE49-F238E27FC236}">
                <a16:creationId xmlns:a16="http://schemas.microsoft.com/office/drawing/2014/main" id="{FBAF5CC7-2F12-4BF4-AAE7-87E662E2AF9F}"/>
              </a:ext>
            </a:extLst>
          </p:cNvPr>
          <p:cNvSpPr txBox="1">
            <a:spLocks/>
          </p:cNvSpPr>
          <p:nvPr/>
        </p:nvSpPr>
        <p:spPr>
          <a:xfrm>
            <a:off x="5057345" y="2349302"/>
            <a:ext cx="3255561" cy="828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32000">
              <a:lnSpc>
                <a:spcPct val="100000"/>
              </a:lnSpc>
              <a:spcBef>
                <a:spcPts val="0"/>
              </a:spcBef>
              <a:buNone/>
            </a:pPr>
            <a:r>
              <a:rPr lang="es-MX" sz="1100" dirty="0">
                <a:solidFill>
                  <a:schemeClr val="bg1"/>
                </a:solidFill>
              </a:rPr>
              <a:t>•</a:t>
            </a:r>
            <a:r>
              <a:rPr lang="es-MX" sz="1100" dirty="0"/>
              <a:t> </a:t>
            </a:r>
            <a:r>
              <a:rPr lang="es-MX" sz="1100" b="1" dirty="0">
                <a:solidFill>
                  <a:schemeClr val="bg1"/>
                </a:solidFill>
              </a:rPr>
              <a:t>Se consolidó el rol del Viceministerio de Comercio y Logística Interna en la regulación del comercio interno, fortaleciendo la articulación institucional y el control del mercado.</a:t>
            </a:r>
            <a:endParaRPr lang="es-ES" sz="1100" b="1" i="1" dirty="0">
              <a:solidFill>
                <a:schemeClr val="bg1"/>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13" name="Marcador de contenido 2">
            <a:extLst>
              <a:ext uri="{FF2B5EF4-FFF2-40B4-BE49-F238E27FC236}">
                <a16:creationId xmlns:a16="http://schemas.microsoft.com/office/drawing/2014/main" id="{A1E450CE-FAD2-4624-85AC-F858BFE18C83}"/>
              </a:ext>
            </a:extLst>
          </p:cNvPr>
          <p:cNvSpPr txBox="1">
            <a:spLocks/>
          </p:cNvSpPr>
          <p:nvPr/>
        </p:nvSpPr>
        <p:spPr>
          <a:xfrm>
            <a:off x="5057345" y="3283811"/>
            <a:ext cx="3255561" cy="828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32000">
              <a:lnSpc>
                <a:spcPct val="100000"/>
              </a:lnSpc>
              <a:spcBef>
                <a:spcPts val="0"/>
              </a:spcBef>
              <a:buNone/>
            </a:pPr>
            <a:r>
              <a:rPr lang="es-MX" sz="1100" dirty="0">
                <a:solidFill>
                  <a:schemeClr val="bg1"/>
                </a:solidFill>
              </a:rPr>
              <a:t>•</a:t>
            </a:r>
            <a:r>
              <a:rPr lang="es-MX" sz="1100" dirty="0"/>
              <a:t> </a:t>
            </a:r>
            <a:r>
              <a:rPr lang="es-MX" sz="1100" b="1" dirty="0">
                <a:solidFill>
                  <a:schemeClr val="bg1"/>
                </a:solidFill>
              </a:rPr>
              <a:t>Se lograron avances en la modernización de procesos, digitalización de sistemas y optimización de servicios, mejorando la eficiencia en la atención y gestión institucional.</a:t>
            </a:r>
            <a:endParaRPr lang="es-ES" sz="1100" b="1" i="1" dirty="0">
              <a:solidFill>
                <a:schemeClr val="bg1"/>
              </a:solidFill>
              <a:latin typeface="Aptos" panose="020B0004020202020204" pitchFamily="34" charset="0"/>
              <a:ea typeface="ADLaM Display" panose="02010000000000000000" pitchFamily="2" charset="0"/>
              <a:cs typeface="ADLaM Display" panose="02010000000000000000" pitchFamily="2" charset="0"/>
            </a:endParaRPr>
          </a:p>
        </p:txBody>
      </p:sp>
      <p:sp>
        <p:nvSpPr>
          <p:cNvPr id="14" name="Marcador de contenido 2">
            <a:extLst>
              <a:ext uri="{FF2B5EF4-FFF2-40B4-BE49-F238E27FC236}">
                <a16:creationId xmlns:a16="http://schemas.microsoft.com/office/drawing/2014/main" id="{BA537788-A524-4D4C-9410-E74AD61876A6}"/>
              </a:ext>
            </a:extLst>
          </p:cNvPr>
          <p:cNvSpPr txBox="1">
            <a:spLocks/>
          </p:cNvSpPr>
          <p:nvPr/>
        </p:nvSpPr>
        <p:spPr>
          <a:xfrm>
            <a:off x="5057345" y="4242997"/>
            <a:ext cx="3255561" cy="828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32000">
              <a:lnSpc>
                <a:spcPct val="100000"/>
              </a:lnSpc>
              <a:spcBef>
                <a:spcPts val="0"/>
              </a:spcBef>
              <a:buNone/>
            </a:pPr>
            <a:r>
              <a:rPr lang="es-MX" sz="1100" dirty="0">
                <a:solidFill>
                  <a:schemeClr val="bg1"/>
                </a:solidFill>
              </a:rPr>
              <a:t>•</a:t>
            </a:r>
            <a:r>
              <a:rPr lang="es-MX" sz="1100" dirty="0"/>
              <a:t> </a:t>
            </a:r>
            <a:r>
              <a:rPr lang="es-MX" sz="1100" b="1" dirty="0">
                <a:solidFill>
                  <a:schemeClr val="bg1"/>
                </a:solidFill>
              </a:rPr>
              <a:t>Se impulsaron mecanismos de supervisión y regulación del mercado, promoviendo relaciones de consumo más justas, transparentes y equilibradas.</a:t>
            </a:r>
            <a:endParaRPr lang="es-ES" sz="1100" b="1" i="1" dirty="0">
              <a:solidFill>
                <a:schemeClr val="bg1"/>
              </a:solidFill>
              <a:latin typeface="Aptos" panose="020B0004020202020204" pitchFamily="34"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218413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9B205A11-65D0-0926-E647-3FB649251AB9}"/>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327B7946-C959-8B9D-0FFC-DD6B84B5E419}"/>
              </a:ext>
            </a:extLst>
          </p:cNvPr>
          <p:cNvSpPr/>
          <p:nvPr/>
        </p:nvSpPr>
        <p:spPr>
          <a:xfrm>
            <a:off x="1317812" y="3646611"/>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Viceministerio de Desarrollo Agropecuario y Desarrollo Integral - </a:t>
            </a:r>
            <a:r>
              <a:rPr lang="es-MX" sz="3000" b="1" dirty="0" err="1">
                <a:solidFill>
                  <a:schemeClr val="accent4">
                    <a:lumMod val="75000"/>
                  </a:schemeClr>
                </a:solidFill>
                <a:latin typeface="Century Gothic" panose="020B0502020202020204" pitchFamily="34" charset="0"/>
              </a:rPr>
              <a:t>VDAyDI</a:t>
            </a:r>
            <a:endParaRPr lang="es-MX" sz="3000" b="1" dirty="0">
              <a:solidFill>
                <a:schemeClr val="accent4">
                  <a:lumMod val="75000"/>
                </a:schemeClr>
              </a:solidFill>
              <a:latin typeface="Century Gothic" panose="020B0502020202020204" pitchFamily="34" charset="0"/>
            </a:endParaRPr>
          </a:p>
        </p:txBody>
      </p:sp>
    </p:spTree>
    <p:extLst>
      <p:ext uri="{BB962C8B-B14F-4D97-AF65-F5344CB8AC3E}">
        <p14:creationId xmlns:p14="http://schemas.microsoft.com/office/powerpoint/2010/main" val="2516755314"/>
      </p:ext>
    </p:extLst>
  </p:cSld>
  <p:clrMapOvr>
    <a:overrideClrMapping bg1="lt1" tx1="dk1" bg2="lt2" tx2="dk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9C870-2875-05F8-4E9E-0ED4CD5E6E45}"/>
            </a:ext>
          </a:extLst>
        </p:cNvPr>
        <p:cNvGrpSpPr/>
        <p:nvPr/>
      </p:nvGrpSpPr>
      <p:grpSpPr>
        <a:xfrm>
          <a:off x="0" y="0"/>
          <a:ext cx="0" cy="0"/>
          <a:chOff x="0" y="0"/>
          <a:chExt cx="0" cy="0"/>
        </a:xfrm>
      </p:grpSpPr>
      <p:sp>
        <p:nvSpPr>
          <p:cNvPr id="47" name="CuadroTexto 46">
            <a:extLst>
              <a:ext uri="{FF2B5EF4-FFF2-40B4-BE49-F238E27FC236}">
                <a16:creationId xmlns:a16="http://schemas.microsoft.com/office/drawing/2014/main" id="{AD17D5CD-AE9F-A970-11BA-C2C7EF6F4537}"/>
              </a:ext>
            </a:extLst>
          </p:cNvPr>
          <p:cNvSpPr txBox="1"/>
          <p:nvPr/>
        </p:nvSpPr>
        <p:spPr>
          <a:xfrm>
            <a:off x="4572000" y="359509"/>
            <a:ext cx="3892492" cy="729430"/>
          </a:xfrm>
          <a:prstGeom prst="rect">
            <a:avLst/>
          </a:prstGeom>
          <a:noFill/>
          <a:ln>
            <a:noFill/>
          </a:ln>
        </p:spPr>
        <p:txBody>
          <a:bodyPr wrap="square">
            <a:spAutoFit/>
          </a:bodyPr>
          <a:lstStyle/>
          <a:p>
            <a:pPr algn="r" defTabSz="385763">
              <a:lnSpc>
                <a:spcPct val="90000"/>
              </a:lnSpc>
              <a:defRPr/>
            </a:pPr>
            <a:r>
              <a:rPr lang="es-ES" altLang="es-ES" sz="2300" b="1" dirty="0"/>
              <a:t>El nuevo enfoque de gestión en el sector agropecuario</a:t>
            </a:r>
          </a:p>
        </p:txBody>
      </p:sp>
      <p:sp>
        <p:nvSpPr>
          <p:cNvPr id="13" name="Marcador de contenido 2">
            <a:extLst>
              <a:ext uri="{FF2B5EF4-FFF2-40B4-BE49-F238E27FC236}">
                <a16:creationId xmlns:a16="http://schemas.microsoft.com/office/drawing/2014/main" id="{1AA7B628-42A0-6240-8328-6BEC5B96728A}"/>
              </a:ext>
            </a:extLst>
          </p:cNvPr>
          <p:cNvSpPr txBox="1">
            <a:spLocks/>
          </p:cNvSpPr>
          <p:nvPr/>
        </p:nvSpPr>
        <p:spPr>
          <a:xfrm>
            <a:off x="679508" y="1373394"/>
            <a:ext cx="4564296" cy="259797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defTabSz="685800">
              <a:lnSpc>
                <a:spcPct val="100000"/>
              </a:lnSpc>
              <a:spcBef>
                <a:spcPts val="0"/>
              </a:spcBef>
              <a:defRPr/>
            </a:pPr>
            <a:r>
              <a:rPr lang="es-ES" sz="1800" dirty="0">
                <a:solidFill>
                  <a:prstClr val="black"/>
                </a:solidFill>
                <a:latin typeface="Calibri" panose="020F0502020204030204"/>
              </a:rPr>
              <a:t>El desarrollo productivo orientado a la</a:t>
            </a:r>
          </a:p>
          <a:p>
            <a:pPr marL="0" indent="0" algn="just" defTabSz="685800">
              <a:lnSpc>
                <a:spcPct val="100000"/>
              </a:lnSpc>
              <a:spcBef>
                <a:spcPts val="0"/>
              </a:spcBef>
              <a:buNone/>
              <a:defRPr/>
            </a:pPr>
            <a:r>
              <a:rPr lang="es-ES" sz="1800" dirty="0">
                <a:solidFill>
                  <a:prstClr val="black"/>
                </a:solidFill>
                <a:latin typeface="Calibri" panose="020F0502020204030204"/>
              </a:rPr>
              <a:t>   productividad, sin ampliación de la frontera</a:t>
            </a:r>
          </a:p>
          <a:p>
            <a:pPr marL="0" indent="0" algn="just" defTabSz="685800">
              <a:lnSpc>
                <a:spcPct val="100000"/>
              </a:lnSpc>
              <a:spcBef>
                <a:spcPts val="0"/>
              </a:spcBef>
              <a:buNone/>
              <a:defRPr/>
            </a:pPr>
            <a:r>
              <a:rPr lang="es-ES" sz="1800" dirty="0">
                <a:solidFill>
                  <a:prstClr val="black"/>
                </a:solidFill>
                <a:latin typeface="Calibri" panose="020F0502020204030204"/>
              </a:rPr>
              <a:t>   agrícola enfocado en un mercado nacional</a:t>
            </a:r>
          </a:p>
          <a:p>
            <a:pPr marL="0" indent="0" algn="just" defTabSz="685800">
              <a:lnSpc>
                <a:spcPct val="100000"/>
              </a:lnSpc>
              <a:spcBef>
                <a:spcPts val="0"/>
              </a:spcBef>
              <a:buNone/>
              <a:defRPr/>
            </a:pPr>
            <a:r>
              <a:rPr lang="es-ES" sz="1800" dirty="0">
                <a:solidFill>
                  <a:prstClr val="black"/>
                </a:solidFill>
                <a:latin typeface="Calibri" panose="020F0502020204030204"/>
              </a:rPr>
              <a:t>   y de exportación.</a:t>
            </a:r>
          </a:p>
          <a:p>
            <a:pPr marL="171450" indent="-171450" algn="just" defTabSz="685800">
              <a:spcBef>
                <a:spcPts val="750"/>
              </a:spcBef>
              <a:defRPr/>
            </a:pPr>
            <a:r>
              <a:rPr lang="es-ES" sz="1800" dirty="0">
                <a:solidFill>
                  <a:prstClr val="black"/>
                </a:solidFill>
                <a:latin typeface="Calibri" panose="020F0502020204030204"/>
              </a:rPr>
              <a:t>Cadenas de valor para sistemas</a:t>
            </a:r>
          </a:p>
          <a:p>
            <a:pPr marL="0" indent="0" algn="just" defTabSz="685800">
              <a:spcBef>
                <a:spcPts val="750"/>
              </a:spcBef>
              <a:buNone/>
              <a:defRPr/>
            </a:pPr>
            <a:r>
              <a:rPr lang="es-ES" sz="1800" dirty="0">
                <a:solidFill>
                  <a:prstClr val="black"/>
                </a:solidFill>
                <a:latin typeface="Calibri" panose="020F0502020204030204"/>
              </a:rPr>
              <a:t>   alimentarios inclusivos y sostenibles.</a:t>
            </a:r>
          </a:p>
          <a:p>
            <a:pPr marL="171450" indent="-171450" algn="just" defTabSz="685800">
              <a:spcBef>
                <a:spcPts val="750"/>
              </a:spcBef>
              <a:defRPr/>
            </a:pPr>
            <a:r>
              <a:rPr lang="es-ES" sz="1800" dirty="0">
                <a:solidFill>
                  <a:prstClr val="black"/>
                </a:solidFill>
                <a:latin typeface="Calibri" panose="020F0502020204030204"/>
              </a:rPr>
              <a:t>Bolivia moderna y eficiente libre de la “cultura tranca”.</a:t>
            </a:r>
          </a:p>
        </p:txBody>
      </p:sp>
      <p:pic>
        <p:nvPicPr>
          <p:cNvPr id="2050" name="Picture 2" descr="Paz Pereira, nuevo presidente de Bolivia: &quot;El país que recibimos está  devastado&quot;">
            <a:extLst>
              <a:ext uri="{FF2B5EF4-FFF2-40B4-BE49-F238E27FC236}">
                <a16:creationId xmlns:a16="http://schemas.microsoft.com/office/drawing/2014/main" id="{EDA49306-EA7B-87B7-B329-BE48A14B6E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1665" y="1534302"/>
            <a:ext cx="2667935" cy="18247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scar Mario Justiniano: “Esperamos que, a diferencia de febrero, se ejecute  todo lo que se ha aprobado&quot; - Agro Sinergia Bolivia">
            <a:extLst>
              <a:ext uri="{FF2B5EF4-FFF2-40B4-BE49-F238E27FC236}">
                <a16:creationId xmlns:a16="http://schemas.microsoft.com/office/drawing/2014/main" id="{A628ABAD-F4A8-AB77-57C1-873E679CD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225" y="4157830"/>
            <a:ext cx="2781966" cy="1867311"/>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contenido 2">
            <a:extLst>
              <a:ext uri="{FF2B5EF4-FFF2-40B4-BE49-F238E27FC236}">
                <a16:creationId xmlns:a16="http://schemas.microsoft.com/office/drawing/2014/main" id="{39D6ED4D-2793-519F-2998-FF1AE7EFB55E}"/>
              </a:ext>
            </a:extLst>
          </p:cNvPr>
          <p:cNvSpPr txBox="1">
            <a:spLocks/>
          </p:cNvSpPr>
          <p:nvPr/>
        </p:nvSpPr>
        <p:spPr>
          <a:xfrm>
            <a:off x="3881535" y="3971365"/>
            <a:ext cx="4795934" cy="22402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defRPr/>
            </a:pPr>
            <a:r>
              <a:rPr lang="es-ES" sz="1800" dirty="0">
                <a:solidFill>
                  <a:prstClr val="black"/>
                </a:solidFill>
                <a:latin typeface="Calibri" panose="020F0502020204030204"/>
              </a:rPr>
              <a:t>Bolivia verde y sustentable – resiliencia productiva, adaptación al cambio climático, producción agroecológica y regenerativa.</a:t>
            </a:r>
          </a:p>
          <a:p>
            <a:pPr marL="171450" indent="-171450" defTabSz="685800">
              <a:spcBef>
                <a:spcPts val="750"/>
              </a:spcBef>
              <a:defRPr/>
            </a:pPr>
            <a:r>
              <a:rPr lang="es-ES" sz="1800" dirty="0">
                <a:solidFill>
                  <a:prstClr val="black"/>
                </a:solidFill>
                <a:latin typeface="Calibri" panose="020F0502020204030204"/>
              </a:rPr>
              <a:t>Bolivia puede ser proveedor confiable de alimentos sostenibles con desarrollo compartido y concurrente.</a:t>
            </a:r>
          </a:p>
          <a:p>
            <a:pPr marL="171450" indent="-171450" defTabSz="685800">
              <a:spcBef>
                <a:spcPts val="750"/>
              </a:spcBef>
              <a:defRPr/>
            </a:pPr>
            <a:r>
              <a:rPr lang="es-ES" sz="1800" dirty="0">
                <a:solidFill>
                  <a:prstClr val="black"/>
                </a:solidFill>
                <a:latin typeface="Calibri" panose="020F0502020204030204"/>
              </a:rPr>
              <a:t>Intervenciones orientadas a resultados de impacto.</a:t>
            </a:r>
          </a:p>
        </p:txBody>
      </p:sp>
    </p:spTree>
    <p:extLst>
      <p:ext uri="{BB962C8B-B14F-4D97-AF65-F5344CB8AC3E}">
        <p14:creationId xmlns:p14="http://schemas.microsoft.com/office/powerpoint/2010/main" val="41501739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CBAD3-8FA9-ECB7-3592-C3AC5BF65824}"/>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AF19A447-EEDA-7C9F-D02A-1CBDDF7C87E7}"/>
              </a:ext>
            </a:extLst>
          </p:cNvPr>
          <p:cNvGrpSpPr/>
          <p:nvPr/>
        </p:nvGrpSpPr>
        <p:grpSpPr>
          <a:xfrm>
            <a:off x="746425" y="1595533"/>
            <a:ext cx="7651150" cy="4364861"/>
            <a:chOff x="364197" y="1618906"/>
            <a:chExt cx="8463079" cy="4828054"/>
          </a:xfrm>
        </p:grpSpPr>
        <p:cxnSp>
          <p:nvCxnSpPr>
            <p:cNvPr id="63" name="Conector: angular 62">
              <a:extLst>
                <a:ext uri="{FF2B5EF4-FFF2-40B4-BE49-F238E27FC236}">
                  <a16:creationId xmlns:a16="http://schemas.microsoft.com/office/drawing/2014/main" id="{6D5D9A97-385F-8AD4-DE7A-FA56DEB61504}"/>
                </a:ext>
              </a:extLst>
            </p:cNvPr>
            <p:cNvCxnSpPr>
              <a:cxnSpLocks/>
              <a:stCxn id="14" idx="2"/>
              <a:endCxn id="6" idx="1"/>
            </p:cNvCxnSpPr>
            <p:nvPr/>
          </p:nvCxnSpPr>
          <p:spPr>
            <a:xfrm rot="5400000">
              <a:off x="1292729" y="4106498"/>
              <a:ext cx="3135747" cy="407260"/>
            </a:xfrm>
            <a:prstGeom prst="bentConnector4">
              <a:avLst>
                <a:gd name="adj1" fmla="val 46472"/>
                <a:gd name="adj2" fmla="val 162088"/>
              </a:avLst>
            </a:prstGeom>
            <a:ln w="38100">
              <a:solidFill>
                <a:schemeClr val="accent5">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8" name="Conector: angular 57">
              <a:extLst>
                <a:ext uri="{FF2B5EF4-FFF2-40B4-BE49-F238E27FC236}">
                  <a16:creationId xmlns:a16="http://schemas.microsoft.com/office/drawing/2014/main" id="{18749BF5-2D89-0DC0-1870-E2534A003FFC}"/>
                </a:ext>
              </a:extLst>
            </p:cNvPr>
            <p:cNvCxnSpPr>
              <a:cxnSpLocks/>
              <a:stCxn id="14" idx="2"/>
              <a:endCxn id="4" idx="1"/>
            </p:cNvCxnSpPr>
            <p:nvPr/>
          </p:nvCxnSpPr>
          <p:spPr>
            <a:xfrm rot="5400000">
              <a:off x="1441156" y="3354011"/>
              <a:ext cx="2234833" cy="1011320"/>
            </a:xfrm>
            <a:prstGeom prst="bentConnector4">
              <a:avLst>
                <a:gd name="adj1" fmla="val 41241"/>
                <a:gd name="adj2" fmla="val 125003"/>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ector: angular 52">
              <a:extLst>
                <a:ext uri="{FF2B5EF4-FFF2-40B4-BE49-F238E27FC236}">
                  <a16:creationId xmlns:a16="http://schemas.microsoft.com/office/drawing/2014/main" id="{92F06197-A903-1DD4-3914-D3F4302E8158}"/>
                </a:ext>
              </a:extLst>
            </p:cNvPr>
            <p:cNvCxnSpPr>
              <a:cxnSpLocks/>
              <a:stCxn id="14" idx="2"/>
              <a:endCxn id="5" idx="1"/>
            </p:cNvCxnSpPr>
            <p:nvPr/>
          </p:nvCxnSpPr>
          <p:spPr>
            <a:xfrm rot="5400000">
              <a:off x="1515835" y="2538616"/>
              <a:ext cx="1344759" cy="1752036"/>
            </a:xfrm>
            <a:prstGeom prst="bentConnector4">
              <a:avLst>
                <a:gd name="adj1" fmla="val 35443"/>
                <a:gd name="adj2" fmla="val 11443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2EAB3D6E-1CD9-7906-1EC9-6B43D16D8A8F}"/>
                </a:ext>
              </a:extLst>
            </p:cNvPr>
            <p:cNvSpPr/>
            <p:nvPr/>
          </p:nvSpPr>
          <p:spPr>
            <a:xfrm>
              <a:off x="1217606" y="3747387"/>
              <a:ext cx="6000348" cy="831238"/>
            </a:xfrm>
            <a:prstGeom prst="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33" name="Rectángulo 32">
              <a:extLst>
                <a:ext uri="{FF2B5EF4-FFF2-40B4-BE49-F238E27FC236}">
                  <a16:creationId xmlns:a16="http://schemas.microsoft.com/office/drawing/2014/main" id="{C3310ED2-0B5D-B5DE-9A38-8DEFFBFB8320}"/>
                </a:ext>
              </a:extLst>
            </p:cNvPr>
            <p:cNvSpPr/>
            <p:nvPr/>
          </p:nvSpPr>
          <p:spPr>
            <a:xfrm>
              <a:off x="551816" y="2890877"/>
              <a:ext cx="5488719" cy="831238"/>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3" name="CuadroTexto 2">
              <a:extLst>
                <a:ext uri="{FF2B5EF4-FFF2-40B4-BE49-F238E27FC236}">
                  <a16:creationId xmlns:a16="http://schemas.microsoft.com/office/drawing/2014/main" id="{5DD8698D-03C3-9AA5-65A3-972BF6DD4C3E}"/>
                </a:ext>
              </a:extLst>
            </p:cNvPr>
            <p:cNvSpPr txBox="1"/>
            <p:nvPr/>
          </p:nvSpPr>
          <p:spPr>
            <a:xfrm>
              <a:off x="639938" y="2838577"/>
              <a:ext cx="5488718" cy="783006"/>
            </a:xfrm>
            <a:prstGeom prst="rect">
              <a:avLst/>
            </a:prstGeom>
            <a:solidFill>
              <a:schemeClr val="accent4">
                <a:lumMod val="40000"/>
                <a:lumOff val="60000"/>
              </a:schemeClr>
            </a:solidFill>
            <a:ln>
              <a:noFill/>
            </a:ln>
            <a:effectLst/>
          </p:spPr>
          <p:txBody>
            <a:bodyPr wrap="square" rtlCol="0">
              <a:spAutoFit/>
              <a:scene3d>
                <a:camera prst="orthographicFront"/>
                <a:lightRig rig="threePt" dir="t"/>
              </a:scene3d>
              <a:sp3d extrusionH="57150">
                <a:bevelT w="38100" h="38100"/>
              </a:sp3d>
            </a:bodyPr>
            <a:lstStyle/>
            <a:p>
              <a:r>
                <a:rPr lang="es-MX" sz="2000" b="1" i="1" dirty="0">
                  <a:latin typeface="Arial" panose="020B0604020202020204" pitchFamily="34" charset="0"/>
                  <a:cs typeface="Arial" panose="020B0604020202020204" pitchFamily="34" charset="0"/>
                </a:rPr>
                <a:t>Dirección General de la Coca y Desarrollo Integral </a:t>
              </a:r>
              <a:endParaRPr lang="es-BO" sz="2000" b="1" i="1"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39D30508-17E4-DEA2-DF99-85C9692D37D6}"/>
                </a:ext>
              </a:extLst>
            </p:cNvPr>
            <p:cNvSpPr txBox="1"/>
            <p:nvPr/>
          </p:nvSpPr>
          <p:spPr>
            <a:xfrm>
              <a:off x="1312196" y="3695511"/>
              <a:ext cx="6000348" cy="783006"/>
            </a:xfrm>
            <a:prstGeom prst="rect">
              <a:avLst/>
            </a:prstGeom>
            <a:solidFill>
              <a:schemeClr val="accent6">
                <a:lumMod val="40000"/>
                <a:lumOff val="60000"/>
              </a:schemeClr>
            </a:solidFill>
            <a:ln>
              <a:noFill/>
            </a:ln>
          </p:spPr>
          <p:txBody>
            <a:bodyPr wrap="square" rtlCol="0">
              <a:spAutoFit/>
            </a:bodyPr>
            <a:lstStyle/>
            <a:p>
              <a:r>
                <a:rPr lang="es-MX" sz="2000" b="1" i="1" dirty="0">
                  <a:latin typeface="Arial" panose="020B0604020202020204" pitchFamily="34" charset="0"/>
                  <a:cs typeface="Arial" panose="020B0604020202020204" pitchFamily="34" charset="0"/>
                </a:rPr>
                <a:t>Dirección General de Producción Agrícola y Agroforestal </a:t>
              </a:r>
              <a:endParaRPr lang="es-BO" sz="2000" b="1" i="1" dirty="0">
                <a:latin typeface="Arial" panose="020B0604020202020204" pitchFamily="34" charset="0"/>
                <a:cs typeface="Arial" panose="020B0604020202020204" pitchFamily="34" charset="0"/>
              </a:endParaRPr>
            </a:p>
          </p:txBody>
        </p:sp>
        <p:sp>
          <p:nvSpPr>
            <p:cNvPr id="34" name="Rectángulo 33">
              <a:extLst>
                <a:ext uri="{FF2B5EF4-FFF2-40B4-BE49-F238E27FC236}">
                  <a16:creationId xmlns:a16="http://schemas.microsoft.com/office/drawing/2014/main" id="{2BAE21A6-D0AC-25D4-3B03-32FB7D84EC49}"/>
                </a:ext>
              </a:extLst>
            </p:cNvPr>
            <p:cNvSpPr/>
            <p:nvPr/>
          </p:nvSpPr>
          <p:spPr>
            <a:xfrm>
              <a:off x="1919629" y="4750676"/>
              <a:ext cx="6434157" cy="734252"/>
            </a:xfrm>
            <a:prstGeom prst="rect">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4" name="CuadroTexto 3">
              <a:extLst>
                <a:ext uri="{FF2B5EF4-FFF2-40B4-BE49-F238E27FC236}">
                  <a16:creationId xmlns:a16="http://schemas.microsoft.com/office/drawing/2014/main" id="{17D0C983-76CB-CCCD-881A-08BADEB27524}"/>
                </a:ext>
              </a:extLst>
            </p:cNvPr>
            <p:cNvSpPr txBox="1"/>
            <p:nvPr/>
          </p:nvSpPr>
          <p:spPr>
            <a:xfrm>
              <a:off x="2052913" y="4585585"/>
              <a:ext cx="6434157" cy="783006"/>
            </a:xfrm>
            <a:prstGeom prst="rect">
              <a:avLst/>
            </a:prstGeom>
            <a:solidFill>
              <a:schemeClr val="accent2">
                <a:lumMod val="40000"/>
                <a:lumOff val="60000"/>
              </a:schemeClr>
            </a:solidFill>
            <a:ln>
              <a:noFill/>
            </a:ln>
          </p:spPr>
          <p:txBody>
            <a:bodyPr wrap="square" rtlCol="0">
              <a:spAutoFit/>
            </a:bodyPr>
            <a:lstStyle/>
            <a:p>
              <a:r>
                <a:rPr lang="es-MX" sz="2000" b="1" i="1" dirty="0">
                  <a:latin typeface="Arial" panose="020B0604020202020204" pitchFamily="34" charset="0"/>
                  <a:cs typeface="Arial" panose="020B0604020202020204" pitchFamily="34" charset="0"/>
                </a:rPr>
                <a:t>Dirección General de Producción Pecuaria, Acuicultura y Pesca </a:t>
              </a:r>
              <a:endParaRPr lang="es-BO" sz="2000" b="1" i="1" dirty="0">
                <a:latin typeface="Arial" panose="020B0604020202020204" pitchFamily="34" charset="0"/>
                <a:cs typeface="Arial" panose="020B0604020202020204" pitchFamily="34" charset="0"/>
              </a:endParaRPr>
            </a:p>
          </p:txBody>
        </p:sp>
        <p:sp>
          <p:nvSpPr>
            <p:cNvPr id="36" name="Rectángulo 35">
              <a:extLst>
                <a:ext uri="{FF2B5EF4-FFF2-40B4-BE49-F238E27FC236}">
                  <a16:creationId xmlns:a16="http://schemas.microsoft.com/office/drawing/2014/main" id="{75D1B9E1-F49F-6F48-91C5-19E78A3A8E74}"/>
                </a:ext>
              </a:extLst>
            </p:cNvPr>
            <p:cNvSpPr/>
            <p:nvPr/>
          </p:nvSpPr>
          <p:spPr>
            <a:xfrm>
              <a:off x="2548255" y="5718975"/>
              <a:ext cx="6101783" cy="46166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6" name="CuadroTexto 5">
              <a:extLst>
                <a:ext uri="{FF2B5EF4-FFF2-40B4-BE49-F238E27FC236}">
                  <a16:creationId xmlns:a16="http://schemas.microsoft.com/office/drawing/2014/main" id="{E386ADE8-34A2-7571-DA20-2CC37CA7EA48}"/>
                </a:ext>
              </a:extLst>
            </p:cNvPr>
            <p:cNvSpPr txBox="1"/>
            <p:nvPr/>
          </p:nvSpPr>
          <p:spPr>
            <a:xfrm>
              <a:off x="2656973" y="5656717"/>
              <a:ext cx="6101782" cy="442569"/>
            </a:xfrm>
            <a:prstGeom prst="rect">
              <a:avLst/>
            </a:prstGeom>
            <a:solidFill>
              <a:schemeClr val="accent1">
                <a:lumMod val="40000"/>
                <a:lumOff val="60000"/>
              </a:schemeClr>
            </a:solidFill>
            <a:ln>
              <a:noFill/>
            </a:ln>
          </p:spPr>
          <p:txBody>
            <a:bodyPr wrap="square" rtlCol="0">
              <a:spAutoFit/>
            </a:bodyPr>
            <a:lstStyle/>
            <a:p>
              <a:r>
                <a:rPr lang="es-MX" sz="2000" b="1" i="1" dirty="0">
                  <a:latin typeface="Arial" panose="020B0604020202020204" pitchFamily="34" charset="0"/>
                  <a:cs typeface="Arial" panose="020B0604020202020204" pitchFamily="34" charset="0"/>
                </a:rPr>
                <a:t>Observatorio Agroambiental Productivo </a:t>
              </a:r>
              <a:endParaRPr lang="es-BO" sz="2000" b="1" i="1" dirty="0">
                <a:latin typeface="Arial" panose="020B0604020202020204" pitchFamily="34" charset="0"/>
                <a:cs typeface="Arial" panose="020B0604020202020204" pitchFamily="34" charset="0"/>
              </a:endParaRPr>
            </a:p>
          </p:txBody>
        </p:sp>
        <p:pic>
          <p:nvPicPr>
            <p:cNvPr id="40" name="Imagen 39">
              <a:extLst>
                <a:ext uri="{FF2B5EF4-FFF2-40B4-BE49-F238E27FC236}">
                  <a16:creationId xmlns:a16="http://schemas.microsoft.com/office/drawing/2014/main" id="{097D8404-CF94-544E-D242-3FBAEA477635}"/>
                </a:ext>
              </a:extLst>
            </p:cNvPr>
            <p:cNvPicPr>
              <a:picLocks noChangeAspect="1"/>
            </p:cNvPicPr>
            <p:nvPr/>
          </p:nvPicPr>
          <p:blipFill>
            <a:blip r:embed="rId2">
              <a:biLevel thresh="75000"/>
            </a:blip>
            <a:srcRect t="-195" r="85650" b="195"/>
            <a:stretch>
              <a:fillRect/>
            </a:stretch>
          </p:blipFill>
          <p:spPr>
            <a:xfrm>
              <a:off x="6399606" y="2696107"/>
              <a:ext cx="1312196" cy="952351"/>
            </a:xfrm>
            <a:prstGeom prst="ellipse">
              <a:avLst/>
            </a:prstGeom>
            <a:ln w="63500" cap="rnd">
              <a:no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prst="cross"/>
              <a:contourClr>
                <a:srgbClr val="333333"/>
              </a:contourClr>
            </a:sp3d>
          </p:spPr>
        </p:pic>
        <p:pic>
          <p:nvPicPr>
            <p:cNvPr id="41" name="Imagen 40">
              <a:extLst>
                <a:ext uri="{FF2B5EF4-FFF2-40B4-BE49-F238E27FC236}">
                  <a16:creationId xmlns:a16="http://schemas.microsoft.com/office/drawing/2014/main" id="{456ED304-A801-15CC-9078-DBE9F9001F7C}"/>
                </a:ext>
              </a:extLst>
            </p:cNvPr>
            <p:cNvPicPr>
              <a:picLocks noChangeAspect="1"/>
            </p:cNvPicPr>
            <p:nvPr/>
          </p:nvPicPr>
          <p:blipFill>
            <a:blip r:embed="rId2">
              <a:biLevel thresh="75000"/>
            </a:blip>
            <a:srcRect l="20595" t="4377" r="65055" b="-4377"/>
            <a:stretch>
              <a:fillRect/>
            </a:stretch>
          </p:blipFill>
          <p:spPr>
            <a:xfrm>
              <a:off x="364197" y="4667098"/>
              <a:ext cx="1312196" cy="952351"/>
            </a:xfrm>
            <a:prstGeom prst="ellipse">
              <a:avLst/>
            </a:prstGeom>
            <a:ln w="63500" cap="rnd">
              <a:no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prst="cross"/>
              <a:contourClr>
                <a:srgbClr val="333333"/>
              </a:contourClr>
            </a:sp3d>
          </p:spPr>
        </p:pic>
        <p:pic>
          <p:nvPicPr>
            <p:cNvPr id="42" name="Imagen 41">
              <a:extLst>
                <a:ext uri="{FF2B5EF4-FFF2-40B4-BE49-F238E27FC236}">
                  <a16:creationId xmlns:a16="http://schemas.microsoft.com/office/drawing/2014/main" id="{3DF06632-B75D-B81D-1665-B3C63D90E0AE}"/>
                </a:ext>
              </a:extLst>
            </p:cNvPr>
            <p:cNvPicPr>
              <a:picLocks noChangeAspect="1"/>
            </p:cNvPicPr>
            <p:nvPr/>
          </p:nvPicPr>
          <p:blipFill>
            <a:blip r:embed="rId2">
              <a:biLevel thresh="75000"/>
            </a:blip>
            <a:srcRect l="42380" t="-929" r="43270" b="929"/>
            <a:stretch>
              <a:fillRect/>
            </a:stretch>
          </p:blipFill>
          <p:spPr>
            <a:xfrm>
              <a:off x="7515080" y="3567127"/>
              <a:ext cx="1312196" cy="952351"/>
            </a:xfrm>
            <a:prstGeom prst="ellipse">
              <a:avLst/>
            </a:prstGeom>
            <a:ln w="63500" cap="rnd">
              <a:noFill/>
            </a:ln>
            <a:effectLst>
              <a:outerShdw blurRad="50800" dist="38100" dir="5400000" algn="t" rotWithShape="0">
                <a:prstClr val="black">
                  <a:alpha val="40000"/>
                </a:prstClr>
              </a:outerShdw>
            </a:effectLst>
            <a:scene3d>
              <a:camera prst="orthographicFront"/>
              <a:lightRig rig="contrasting" dir="t">
                <a:rot lat="0" lon="0" rev="3000000"/>
              </a:lightRig>
            </a:scene3d>
            <a:sp3d contourW="7620">
              <a:bevelT w="95250" h="31750" prst="cross"/>
              <a:contourClr>
                <a:srgbClr val="333333"/>
              </a:contourClr>
            </a:sp3d>
          </p:spPr>
        </p:pic>
        <p:pic>
          <p:nvPicPr>
            <p:cNvPr id="9" name="Imagen 8">
              <a:extLst>
                <a:ext uri="{FF2B5EF4-FFF2-40B4-BE49-F238E27FC236}">
                  <a16:creationId xmlns:a16="http://schemas.microsoft.com/office/drawing/2014/main" id="{DD5B6F33-A26B-E4B0-E648-0322EBA1EBE6}"/>
                </a:ext>
              </a:extLst>
            </p:cNvPr>
            <p:cNvPicPr>
              <a:picLocks noChangeAspect="1"/>
            </p:cNvPicPr>
            <p:nvPr/>
          </p:nvPicPr>
          <p:blipFill>
            <a:blip r:embed="rId3">
              <a:grayscl/>
            </a:blip>
            <a:stretch>
              <a:fillRect/>
            </a:stretch>
          </p:blipFill>
          <p:spPr>
            <a:xfrm>
              <a:off x="1274238" y="5705486"/>
              <a:ext cx="961418" cy="660517"/>
            </a:xfrm>
            <a:prstGeom prst="rect">
              <a:avLst/>
            </a:prstGeom>
          </p:spPr>
        </p:pic>
        <p:sp>
          <p:nvSpPr>
            <p:cNvPr id="10" name="Elipse 9">
              <a:extLst>
                <a:ext uri="{FF2B5EF4-FFF2-40B4-BE49-F238E27FC236}">
                  <a16:creationId xmlns:a16="http://schemas.microsoft.com/office/drawing/2014/main" id="{0AEFD483-31C0-67F2-FC40-4C2C7B806A15}"/>
                </a:ext>
              </a:extLst>
            </p:cNvPr>
            <p:cNvSpPr/>
            <p:nvPr/>
          </p:nvSpPr>
          <p:spPr>
            <a:xfrm>
              <a:off x="1039544" y="5565311"/>
              <a:ext cx="1312196" cy="881649"/>
            </a:xfrm>
            <a:prstGeom prst="ellipse">
              <a:avLst/>
            </a:pr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2" name="CuadroTexto 1">
              <a:extLst>
                <a:ext uri="{FF2B5EF4-FFF2-40B4-BE49-F238E27FC236}">
                  <a16:creationId xmlns:a16="http://schemas.microsoft.com/office/drawing/2014/main" id="{BDAC5C8B-6305-396A-A4FE-BB55D0E79240}"/>
                </a:ext>
              </a:extLst>
            </p:cNvPr>
            <p:cNvSpPr txBox="1"/>
            <p:nvPr/>
          </p:nvSpPr>
          <p:spPr>
            <a:xfrm>
              <a:off x="2188214" y="1618906"/>
              <a:ext cx="5488718" cy="442569"/>
            </a:xfrm>
            <a:prstGeom prst="rect">
              <a:avLst/>
            </a:prstGeom>
            <a:noFill/>
            <a:ln>
              <a:noFill/>
            </a:ln>
          </p:spPr>
          <p:txBody>
            <a:bodyPr wrap="square" rtlCol="0">
              <a:spAutoFit/>
              <a:scene3d>
                <a:camera prst="orthographicFront"/>
                <a:lightRig rig="threePt" dir="t"/>
              </a:scene3d>
              <a:sp3d extrusionH="57150">
                <a:bevelT w="38100" h="38100"/>
              </a:sp3d>
            </a:bodyPr>
            <a:lstStyle/>
            <a:p>
              <a:r>
                <a:rPr lang="es-MX" sz="2000" b="1" dirty="0">
                  <a:effectLst/>
                  <a:cs typeface="Arial" panose="020B0604020202020204" pitchFamily="34" charset="0"/>
                </a:rPr>
                <a:t>COORDINACIÓN ESTRATÉGICA</a:t>
              </a:r>
              <a:endParaRPr lang="es-BO" sz="2000" b="1" dirty="0">
                <a:effectLst/>
                <a:cs typeface="Arial" panose="020B0604020202020204" pitchFamily="34" charset="0"/>
              </a:endParaRPr>
            </a:p>
          </p:txBody>
        </p:sp>
        <p:sp>
          <p:nvSpPr>
            <p:cNvPr id="14" name="CuadroTexto 13">
              <a:extLst>
                <a:ext uri="{FF2B5EF4-FFF2-40B4-BE49-F238E27FC236}">
                  <a16:creationId xmlns:a16="http://schemas.microsoft.com/office/drawing/2014/main" id="{AC283087-53FC-BFC0-A482-420C0DD59EE3}"/>
                </a:ext>
              </a:extLst>
            </p:cNvPr>
            <p:cNvSpPr txBox="1"/>
            <p:nvPr/>
          </p:nvSpPr>
          <p:spPr>
            <a:xfrm>
              <a:off x="802108" y="2299686"/>
              <a:ext cx="4524248" cy="442569"/>
            </a:xfrm>
            <a:prstGeom prst="rect">
              <a:avLst/>
            </a:prstGeom>
            <a:noFill/>
            <a:ln>
              <a:noFill/>
            </a:ln>
          </p:spPr>
          <p:txBody>
            <a:bodyPr wrap="square" rtlCol="0">
              <a:spAutoFit/>
              <a:scene3d>
                <a:camera prst="orthographicFront"/>
                <a:lightRig rig="threePt" dir="t"/>
              </a:scene3d>
              <a:sp3d extrusionH="57150">
                <a:bevelT w="38100" h="38100"/>
              </a:sp3d>
            </a:bodyPr>
            <a:lstStyle/>
            <a:p>
              <a:r>
                <a:rPr lang="es-MX" sz="2000" b="1" dirty="0">
                  <a:effectLst/>
                  <a:cs typeface="Arial" panose="020B0604020202020204" pitchFamily="34" charset="0"/>
                </a:rPr>
                <a:t>ÁREAS OPERATIVAS</a:t>
              </a:r>
              <a:endParaRPr lang="es-BO" sz="2000" b="1" dirty="0">
                <a:effectLst/>
                <a:cs typeface="Arial" panose="020B0604020202020204" pitchFamily="34" charset="0"/>
              </a:endParaRPr>
            </a:p>
          </p:txBody>
        </p:sp>
        <p:cxnSp>
          <p:nvCxnSpPr>
            <p:cNvPr id="47" name="Conector: angular 46">
              <a:extLst>
                <a:ext uri="{FF2B5EF4-FFF2-40B4-BE49-F238E27FC236}">
                  <a16:creationId xmlns:a16="http://schemas.microsoft.com/office/drawing/2014/main" id="{63EF23A6-BDAE-03FA-66D6-D0FB5F6AC614}"/>
                </a:ext>
              </a:extLst>
            </p:cNvPr>
            <p:cNvCxnSpPr>
              <a:cxnSpLocks/>
              <a:stCxn id="14" idx="2"/>
              <a:endCxn id="33" idx="1"/>
            </p:cNvCxnSpPr>
            <p:nvPr/>
          </p:nvCxnSpPr>
          <p:spPr>
            <a:xfrm rot="5400000">
              <a:off x="1525904" y="1768168"/>
              <a:ext cx="564242" cy="2512417"/>
            </a:xfrm>
            <a:prstGeom prst="bentConnector4">
              <a:avLst>
                <a:gd name="adj1" fmla="val 13170"/>
                <a:gd name="adj2" fmla="val 110064"/>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Elipse 76">
              <a:extLst>
                <a:ext uri="{FF2B5EF4-FFF2-40B4-BE49-F238E27FC236}">
                  <a16:creationId xmlns:a16="http://schemas.microsoft.com/office/drawing/2014/main" id="{587F24BA-795D-3D16-1394-D782A8083CF6}"/>
                </a:ext>
              </a:extLst>
            </p:cNvPr>
            <p:cNvSpPr/>
            <p:nvPr/>
          </p:nvSpPr>
          <p:spPr>
            <a:xfrm>
              <a:off x="1959103" y="1725181"/>
              <a:ext cx="187619" cy="200056"/>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8" name="Elipse 77">
              <a:extLst>
                <a:ext uri="{FF2B5EF4-FFF2-40B4-BE49-F238E27FC236}">
                  <a16:creationId xmlns:a16="http://schemas.microsoft.com/office/drawing/2014/main" id="{DEAA3E1F-6149-C3E0-E126-49344B334853}"/>
                </a:ext>
              </a:extLst>
            </p:cNvPr>
            <p:cNvSpPr/>
            <p:nvPr/>
          </p:nvSpPr>
          <p:spPr>
            <a:xfrm>
              <a:off x="652411" y="2425885"/>
              <a:ext cx="187619" cy="200056"/>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spTree>
    <p:extLst>
      <p:ext uri="{BB962C8B-B14F-4D97-AF65-F5344CB8AC3E}">
        <p14:creationId xmlns:p14="http://schemas.microsoft.com/office/powerpoint/2010/main" val="1272847997"/>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2059E-E740-569C-0518-D8D772FF68C1}"/>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BFD10775-20F0-DF48-91AF-0E9F51B4C932}"/>
              </a:ext>
            </a:extLst>
          </p:cNvPr>
          <p:cNvGrpSpPr/>
          <p:nvPr/>
        </p:nvGrpSpPr>
        <p:grpSpPr>
          <a:xfrm>
            <a:off x="1090834" y="1772816"/>
            <a:ext cx="2764707" cy="4547823"/>
            <a:chOff x="417904" y="1135734"/>
            <a:chExt cx="3437637" cy="5184905"/>
          </a:xfrm>
        </p:grpSpPr>
        <p:grpSp>
          <p:nvGrpSpPr>
            <p:cNvPr id="41" name="Grupo 40">
              <a:extLst>
                <a:ext uri="{FF2B5EF4-FFF2-40B4-BE49-F238E27FC236}">
                  <a16:creationId xmlns:a16="http://schemas.microsoft.com/office/drawing/2014/main" id="{527FF9AE-9064-578B-1CD2-758E8CBA97DB}"/>
                </a:ext>
              </a:extLst>
            </p:cNvPr>
            <p:cNvGrpSpPr/>
            <p:nvPr/>
          </p:nvGrpSpPr>
          <p:grpSpPr>
            <a:xfrm>
              <a:off x="1336048" y="5476116"/>
              <a:ext cx="2266590" cy="844523"/>
              <a:chOff x="1103964" y="319412"/>
              <a:chExt cx="2067907" cy="844523"/>
            </a:xfrm>
          </p:grpSpPr>
          <p:grpSp>
            <p:nvGrpSpPr>
              <p:cNvPr id="42" name="Grupo 41">
                <a:extLst>
                  <a:ext uri="{FF2B5EF4-FFF2-40B4-BE49-F238E27FC236}">
                    <a16:creationId xmlns:a16="http://schemas.microsoft.com/office/drawing/2014/main" id="{4021C7F2-A95F-9104-568C-6EDE971C6FCA}"/>
                  </a:ext>
                </a:extLst>
              </p:cNvPr>
              <p:cNvGrpSpPr/>
              <p:nvPr/>
            </p:nvGrpSpPr>
            <p:grpSpPr>
              <a:xfrm>
                <a:off x="1103964" y="319412"/>
                <a:ext cx="2067907" cy="844523"/>
                <a:chOff x="-3408184" y="3818160"/>
                <a:chExt cx="2231329" cy="963251"/>
              </a:xfrm>
            </p:grpSpPr>
            <p:pic>
              <p:nvPicPr>
                <p:cNvPr id="46" name="Imagen 45">
                  <a:extLst>
                    <a:ext uri="{FF2B5EF4-FFF2-40B4-BE49-F238E27FC236}">
                      <a16:creationId xmlns:a16="http://schemas.microsoft.com/office/drawing/2014/main" id="{70D7113D-2B93-858D-52B3-3F7D86C78288}"/>
                    </a:ext>
                  </a:extLst>
                </p:cNvPr>
                <p:cNvPicPr>
                  <a:picLocks noChangeAspect="1"/>
                </p:cNvPicPr>
                <p:nvPr/>
              </p:nvPicPr>
              <p:blipFill>
                <a:blip r:embed="rId2"/>
                <a:stretch>
                  <a:fillRect/>
                </a:stretch>
              </p:blipFill>
              <p:spPr>
                <a:xfrm>
                  <a:off x="-3408184" y="3818160"/>
                  <a:ext cx="2231329" cy="963251"/>
                </a:xfrm>
                <a:prstGeom prst="rect">
                  <a:avLst/>
                </a:prstGeom>
              </p:spPr>
            </p:pic>
            <p:sp>
              <p:nvSpPr>
                <p:cNvPr id="47" name="Círculo: vacío 46">
                  <a:extLst>
                    <a:ext uri="{FF2B5EF4-FFF2-40B4-BE49-F238E27FC236}">
                      <a16:creationId xmlns:a16="http://schemas.microsoft.com/office/drawing/2014/main" id="{076EE932-F503-0105-07F2-17F2C86FC033}"/>
                    </a:ext>
                  </a:extLst>
                </p:cNvPr>
                <p:cNvSpPr/>
                <p:nvPr/>
              </p:nvSpPr>
              <p:spPr>
                <a:xfrm>
                  <a:off x="-3162748" y="4224257"/>
                  <a:ext cx="150019" cy="149464"/>
                </a:xfrm>
                <a:prstGeom prst="donu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solidFill>
                      <a:schemeClr val="tx1"/>
                    </a:solidFill>
                  </a:endParaRPr>
                </a:p>
              </p:txBody>
            </p:sp>
          </p:grpSp>
          <p:sp>
            <p:nvSpPr>
              <p:cNvPr id="45" name="CuadroTexto 44">
                <a:extLst>
                  <a:ext uri="{FF2B5EF4-FFF2-40B4-BE49-F238E27FC236}">
                    <a16:creationId xmlns:a16="http://schemas.microsoft.com/office/drawing/2014/main" id="{A32D2063-0EB9-0DD7-B4DA-8C15C66EAB17}"/>
                  </a:ext>
                </a:extLst>
              </p:cNvPr>
              <p:cNvSpPr txBox="1"/>
              <p:nvPr/>
            </p:nvSpPr>
            <p:spPr>
              <a:xfrm>
                <a:off x="1449115" y="415303"/>
                <a:ext cx="1685763" cy="666694"/>
              </a:xfrm>
              <a:prstGeom prst="rect">
                <a:avLst/>
              </a:prstGeom>
              <a:noFill/>
            </p:spPr>
            <p:txBody>
              <a:bodyPr wrap="square" rtlCol="0">
                <a:spAutoFit/>
              </a:bodyPr>
              <a:lstStyle/>
              <a:p>
                <a:pPr algn="ctr"/>
                <a:r>
                  <a:rPr lang="es-MX" sz="1600" b="1" dirty="0"/>
                  <a:t>Administración Hídrica </a:t>
                </a:r>
                <a:endParaRPr lang="es-BO" sz="1600" b="1" dirty="0"/>
              </a:p>
            </p:txBody>
          </p:sp>
        </p:grpSp>
        <p:grpSp>
          <p:nvGrpSpPr>
            <p:cNvPr id="40" name="Grupo 39">
              <a:extLst>
                <a:ext uri="{FF2B5EF4-FFF2-40B4-BE49-F238E27FC236}">
                  <a16:creationId xmlns:a16="http://schemas.microsoft.com/office/drawing/2014/main" id="{CFC9F201-379A-E342-F0CA-DC2BFEA822C0}"/>
                </a:ext>
              </a:extLst>
            </p:cNvPr>
            <p:cNvGrpSpPr/>
            <p:nvPr/>
          </p:nvGrpSpPr>
          <p:grpSpPr>
            <a:xfrm>
              <a:off x="1494184" y="2053482"/>
              <a:ext cx="2067907" cy="844523"/>
              <a:chOff x="3521266" y="1282681"/>
              <a:chExt cx="2067907" cy="844523"/>
            </a:xfrm>
          </p:grpSpPr>
          <p:grpSp>
            <p:nvGrpSpPr>
              <p:cNvPr id="34" name="Grupo 33">
                <a:extLst>
                  <a:ext uri="{FF2B5EF4-FFF2-40B4-BE49-F238E27FC236}">
                    <a16:creationId xmlns:a16="http://schemas.microsoft.com/office/drawing/2014/main" id="{6800F8D3-5C3C-9933-BCA4-B999981A2423}"/>
                  </a:ext>
                </a:extLst>
              </p:cNvPr>
              <p:cNvGrpSpPr/>
              <p:nvPr/>
            </p:nvGrpSpPr>
            <p:grpSpPr>
              <a:xfrm>
                <a:off x="3521266" y="1282681"/>
                <a:ext cx="2067907" cy="844523"/>
                <a:chOff x="-3408184" y="3818160"/>
                <a:chExt cx="2231329" cy="963251"/>
              </a:xfrm>
            </p:grpSpPr>
            <p:pic>
              <p:nvPicPr>
                <p:cNvPr id="36" name="Imagen 35">
                  <a:extLst>
                    <a:ext uri="{FF2B5EF4-FFF2-40B4-BE49-F238E27FC236}">
                      <a16:creationId xmlns:a16="http://schemas.microsoft.com/office/drawing/2014/main" id="{175F2CE5-10D3-14C9-5887-D9D0583B9B78}"/>
                    </a:ext>
                  </a:extLst>
                </p:cNvPr>
                <p:cNvPicPr>
                  <a:picLocks noChangeAspect="1"/>
                </p:cNvPicPr>
                <p:nvPr/>
              </p:nvPicPr>
              <p:blipFill>
                <a:blip r:embed="rId2"/>
                <a:stretch>
                  <a:fillRect/>
                </a:stretch>
              </p:blipFill>
              <p:spPr>
                <a:xfrm>
                  <a:off x="-3408184" y="3818160"/>
                  <a:ext cx="2231329" cy="963251"/>
                </a:xfrm>
                <a:prstGeom prst="rect">
                  <a:avLst/>
                </a:prstGeom>
              </p:spPr>
            </p:pic>
            <p:sp>
              <p:nvSpPr>
                <p:cNvPr id="37" name="Círculo: vacío 36">
                  <a:extLst>
                    <a:ext uri="{FF2B5EF4-FFF2-40B4-BE49-F238E27FC236}">
                      <a16:creationId xmlns:a16="http://schemas.microsoft.com/office/drawing/2014/main" id="{2D7334CE-3B7A-164B-F726-DF416C0DAF45}"/>
                    </a:ext>
                  </a:extLst>
                </p:cNvPr>
                <p:cNvSpPr/>
                <p:nvPr/>
              </p:nvSpPr>
              <p:spPr>
                <a:xfrm>
                  <a:off x="-3162748" y="4224257"/>
                  <a:ext cx="150019" cy="149464"/>
                </a:xfrm>
                <a:prstGeom prst="donu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solidFill>
                      <a:schemeClr val="tx1"/>
                    </a:solidFill>
                  </a:endParaRPr>
                </a:p>
              </p:txBody>
            </p:sp>
          </p:grpSp>
          <p:sp>
            <p:nvSpPr>
              <p:cNvPr id="50" name="CuadroTexto 49">
                <a:extLst>
                  <a:ext uri="{FF2B5EF4-FFF2-40B4-BE49-F238E27FC236}">
                    <a16:creationId xmlns:a16="http://schemas.microsoft.com/office/drawing/2014/main" id="{F8A20769-1F71-2FC7-C16C-282C7CCC42A4}"/>
                  </a:ext>
                </a:extLst>
              </p:cNvPr>
              <p:cNvSpPr txBox="1"/>
              <p:nvPr/>
            </p:nvSpPr>
            <p:spPr>
              <a:xfrm>
                <a:off x="3887758" y="1363739"/>
                <a:ext cx="1465288" cy="736873"/>
              </a:xfrm>
              <a:prstGeom prst="rect">
                <a:avLst/>
              </a:prstGeom>
              <a:noFill/>
            </p:spPr>
            <p:txBody>
              <a:bodyPr wrap="square" rtlCol="0">
                <a:spAutoFit/>
              </a:bodyPr>
              <a:lstStyle/>
              <a:p>
                <a:pPr algn="ctr"/>
                <a:r>
                  <a:rPr lang="es-MX" b="1" dirty="0"/>
                  <a:t>Desarrollo Rural </a:t>
                </a:r>
                <a:endParaRPr lang="es-BO" b="1" dirty="0"/>
              </a:p>
            </p:txBody>
          </p:sp>
        </p:grpSp>
        <p:grpSp>
          <p:nvGrpSpPr>
            <p:cNvPr id="32" name="Grupo 31">
              <a:extLst>
                <a:ext uri="{FF2B5EF4-FFF2-40B4-BE49-F238E27FC236}">
                  <a16:creationId xmlns:a16="http://schemas.microsoft.com/office/drawing/2014/main" id="{6D115FFB-A7A2-B57D-C50C-783818545A54}"/>
                </a:ext>
              </a:extLst>
            </p:cNvPr>
            <p:cNvGrpSpPr/>
            <p:nvPr/>
          </p:nvGrpSpPr>
          <p:grpSpPr>
            <a:xfrm>
              <a:off x="1048519" y="1135734"/>
              <a:ext cx="2067907" cy="844523"/>
              <a:chOff x="1103964" y="319412"/>
              <a:chExt cx="2067907" cy="844523"/>
            </a:xfrm>
          </p:grpSpPr>
          <p:grpSp>
            <p:nvGrpSpPr>
              <p:cNvPr id="27" name="Grupo 26">
                <a:extLst>
                  <a:ext uri="{FF2B5EF4-FFF2-40B4-BE49-F238E27FC236}">
                    <a16:creationId xmlns:a16="http://schemas.microsoft.com/office/drawing/2014/main" id="{5DA170D9-9D6C-F302-65C5-7E97B5EAC7B6}"/>
                  </a:ext>
                </a:extLst>
              </p:cNvPr>
              <p:cNvGrpSpPr/>
              <p:nvPr/>
            </p:nvGrpSpPr>
            <p:grpSpPr>
              <a:xfrm>
                <a:off x="1103964" y="319412"/>
                <a:ext cx="2067907" cy="844523"/>
                <a:chOff x="-3408184" y="3818160"/>
                <a:chExt cx="2231329" cy="963251"/>
              </a:xfrm>
            </p:grpSpPr>
            <p:pic>
              <p:nvPicPr>
                <p:cNvPr id="28" name="Imagen 27">
                  <a:extLst>
                    <a:ext uri="{FF2B5EF4-FFF2-40B4-BE49-F238E27FC236}">
                      <a16:creationId xmlns:a16="http://schemas.microsoft.com/office/drawing/2014/main" id="{EE193625-FE4B-5BD0-4693-42C5B75A54C0}"/>
                    </a:ext>
                  </a:extLst>
                </p:cNvPr>
                <p:cNvPicPr>
                  <a:picLocks noChangeAspect="1"/>
                </p:cNvPicPr>
                <p:nvPr/>
              </p:nvPicPr>
              <p:blipFill>
                <a:blip r:embed="rId2"/>
                <a:stretch>
                  <a:fillRect/>
                </a:stretch>
              </p:blipFill>
              <p:spPr>
                <a:xfrm>
                  <a:off x="-3408184" y="3818160"/>
                  <a:ext cx="2231329" cy="963251"/>
                </a:xfrm>
                <a:prstGeom prst="rect">
                  <a:avLst/>
                </a:prstGeom>
              </p:spPr>
            </p:pic>
            <p:sp>
              <p:nvSpPr>
                <p:cNvPr id="29" name="Círculo: vacío 28">
                  <a:extLst>
                    <a:ext uri="{FF2B5EF4-FFF2-40B4-BE49-F238E27FC236}">
                      <a16:creationId xmlns:a16="http://schemas.microsoft.com/office/drawing/2014/main" id="{A1090095-506B-D26D-AC41-D944C4B5B5A6}"/>
                    </a:ext>
                  </a:extLst>
                </p:cNvPr>
                <p:cNvSpPr/>
                <p:nvPr/>
              </p:nvSpPr>
              <p:spPr>
                <a:xfrm>
                  <a:off x="-3162748" y="4224257"/>
                  <a:ext cx="150019" cy="149464"/>
                </a:xfrm>
                <a:prstGeom prst="donu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solidFill>
                      <a:schemeClr val="tx1"/>
                    </a:solidFill>
                  </a:endParaRPr>
                </a:p>
              </p:txBody>
            </p:sp>
          </p:grpSp>
          <p:sp>
            <p:nvSpPr>
              <p:cNvPr id="30" name="CuadroTexto 29">
                <a:extLst>
                  <a:ext uri="{FF2B5EF4-FFF2-40B4-BE49-F238E27FC236}">
                    <a16:creationId xmlns:a16="http://schemas.microsoft.com/office/drawing/2014/main" id="{AE541312-7B22-9613-0214-5E6AE04DB207}"/>
                  </a:ext>
                </a:extLst>
              </p:cNvPr>
              <p:cNvSpPr txBox="1"/>
              <p:nvPr/>
            </p:nvSpPr>
            <p:spPr>
              <a:xfrm>
                <a:off x="1468811" y="415304"/>
                <a:ext cx="1497023" cy="646331"/>
              </a:xfrm>
              <a:prstGeom prst="rect">
                <a:avLst/>
              </a:prstGeom>
              <a:noFill/>
            </p:spPr>
            <p:txBody>
              <a:bodyPr wrap="square" rtlCol="0">
                <a:spAutoFit/>
              </a:bodyPr>
              <a:lstStyle/>
              <a:p>
                <a:pPr algn="ctr"/>
                <a:r>
                  <a:rPr lang="es-MX" b="1" dirty="0"/>
                  <a:t>Soberanía Productiva</a:t>
                </a:r>
                <a:endParaRPr lang="es-BO" b="1" dirty="0"/>
              </a:p>
            </p:txBody>
          </p:sp>
        </p:grpSp>
        <p:pic>
          <p:nvPicPr>
            <p:cNvPr id="31" name="Imagen 30">
              <a:extLst>
                <a:ext uri="{FF2B5EF4-FFF2-40B4-BE49-F238E27FC236}">
                  <a16:creationId xmlns:a16="http://schemas.microsoft.com/office/drawing/2014/main" id="{967FAE3B-EBA8-AC26-48DA-1599EF645696}"/>
                </a:ext>
              </a:extLst>
            </p:cNvPr>
            <p:cNvPicPr>
              <a:picLocks noChangeAspect="1"/>
            </p:cNvPicPr>
            <p:nvPr/>
          </p:nvPicPr>
          <p:blipFill>
            <a:blip r:embed="rId3"/>
            <a:srcRect t="37319" r="19661" b="28402"/>
            <a:stretch>
              <a:fillRect/>
            </a:stretch>
          </p:blipFill>
          <p:spPr>
            <a:xfrm>
              <a:off x="441688" y="3188790"/>
              <a:ext cx="3413853" cy="1964267"/>
            </a:xfrm>
            <a:prstGeom prst="rect">
              <a:avLst/>
            </a:prstGeom>
          </p:spPr>
        </p:pic>
        <p:sp>
          <p:nvSpPr>
            <p:cNvPr id="52" name="CuadroTexto 51">
              <a:extLst>
                <a:ext uri="{FF2B5EF4-FFF2-40B4-BE49-F238E27FC236}">
                  <a16:creationId xmlns:a16="http://schemas.microsoft.com/office/drawing/2014/main" id="{EEB6B1D5-7796-A6F2-703C-C7FCB239ADDB}"/>
                </a:ext>
              </a:extLst>
            </p:cNvPr>
            <p:cNvSpPr txBox="1"/>
            <p:nvPr/>
          </p:nvSpPr>
          <p:spPr>
            <a:xfrm>
              <a:off x="417904" y="3448411"/>
              <a:ext cx="3413852" cy="1508833"/>
            </a:xfrm>
            <a:prstGeom prst="rect">
              <a:avLst/>
            </a:prstGeom>
            <a:noFill/>
          </p:spPr>
          <p:txBody>
            <a:bodyPr wrap="square" rtlCol="0">
              <a:spAutoFit/>
            </a:bodyPr>
            <a:lstStyle/>
            <a:p>
              <a:pPr algn="ctr"/>
              <a:r>
                <a:rPr lang="es-MX" sz="2000" b="1" dirty="0">
                  <a:solidFill>
                    <a:srgbClr val="508F2A"/>
                  </a:solidFill>
                </a:rPr>
                <a:t>DESARROLLO AGROPECUARIO Y DESARROLLO</a:t>
              </a:r>
            </a:p>
            <a:p>
              <a:pPr algn="ctr"/>
              <a:r>
                <a:rPr lang="es-MX" sz="2000" b="1" dirty="0">
                  <a:solidFill>
                    <a:srgbClr val="508F2A"/>
                  </a:solidFill>
                </a:rPr>
                <a:t>INTEGRAL </a:t>
              </a:r>
              <a:endParaRPr lang="es-BO" sz="2000" b="1" dirty="0">
                <a:solidFill>
                  <a:srgbClr val="508F2A"/>
                </a:solidFill>
              </a:endParaRPr>
            </a:p>
          </p:txBody>
        </p:sp>
        <p:cxnSp>
          <p:nvCxnSpPr>
            <p:cNvPr id="60" name="Conector: curvado 59">
              <a:extLst>
                <a:ext uri="{FF2B5EF4-FFF2-40B4-BE49-F238E27FC236}">
                  <a16:creationId xmlns:a16="http://schemas.microsoft.com/office/drawing/2014/main" id="{997146D3-F360-F810-C482-340318D402CC}"/>
                </a:ext>
              </a:extLst>
            </p:cNvPr>
            <p:cNvCxnSpPr>
              <a:cxnSpLocks/>
            </p:cNvCxnSpPr>
            <p:nvPr/>
          </p:nvCxnSpPr>
          <p:spPr>
            <a:xfrm rot="10800000" flipV="1">
              <a:off x="1103965" y="1586014"/>
              <a:ext cx="212955" cy="1602776"/>
            </a:xfrm>
            <a:prstGeom prst="curvedConnector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5" name="Conector: curvado 64">
              <a:extLst>
                <a:ext uri="{FF2B5EF4-FFF2-40B4-BE49-F238E27FC236}">
                  <a16:creationId xmlns:a16="http://schemas.microsoft.com/office/drawing/2014/main" id="{917D3CBC-A19E-97F9-2515-E4F3C0E8A2BD}"/>
                </a:ext>
              </a:extLst>
            </p:cNvPr>
            <p:cNvCxnSpPr>
              <a:cxnSpLocks/>
            </p:cNvCxnSpPr>
            <p:nvPr/>
          </p:nvCxnSpPr>
          <p:spPr>
            <a:xfrm rot="10800000" flipV="1">
              <a:off x="1313593" y="2472884"/>
              <a:ext cx="479896" cy="697522"/>
            </a:xfrm>
            <a:prstGeom prst="curvedConnector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Conector: curvado 66">
              <a:extLst>
                <a:ext uri="{FF2B5EF4-FFF2-40B4-BE49-F238E27FC236}">
                  <a16:creationId xmlns:a16="http://schemas.microsoft.com/office/drawing/2014/main" id="{BEE04C50-ECA8-D8A1-F9D8-F9FB70A7B54A}"/>
                </a:ext>
              </a:extLst>
            </p:cNvPr>
            <p:cNvCxnSpPr>
              <a:cxnSpLocks/>
            </p:cNvCxnSpPr>
            <p:nvPr/>
          </p:nvCxnSpPr>
          <p:spPr>
            <a:xfrm rot="16200000" flipH="1">
              <a:off x="1035899" y="5327597"/>
              <a:ext cx="727396" cy="378312"/>
            </a:xfrm>
            <a:prstGeom prst="curvedConnector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Grupo 3">
            <a:extLst>
              <a:ext uri="{FF2B5EF4-FFF2-40B4-BE49-F238E27FC236}">
                <a16:creationId xmlns:a16="http://schemas.microsoft.com/office/drawing/2014/main" id="{0B233874-64D6-CF4F-A7B3-0EA391B5BECD}"/>
              </a:ext>
            </a:extLst>
          </p:cNvPr>
          <p:cNvGrpSpPr/>
          <p:nvPr/>
        </p:nvGrpSpPr>
        <p:grpSpPr>
          <a:xfrm>
            <a:off x="4067656" y="1427583"/>
            <a:ext cx="4518506" cy="4779351"/>
            <a:chOff x="4067656" y="1147277"/>
            <a:chExt cx="4819408" cy="4891707"/>
          </a:xfrm>
        </p:grpSpPr>
        <p:cxnSp>
          <p:nvCxnSpPr>
            <p:cNvPr id="108" name="Conector: curvado 107">
              <a:extLst>
                <a:ext uri="{FF2B5EF4-FFF2-40B4-BE49-F238E27FC236}">
                  <a16:creationId xmlns:a16="http://schemas.microsoft.com/office/drawing/2014/main" id="{40A598CA-024D-3F8F-BBE3-69F74D3F58D6}"/>
                </a:ext>
              </a:extLst>
            </p:cNvPr>
            <p:cNvCxnSpPr>
              <a:cxnSpLocks/>
              <a:stCxn id="75" idx="2"/>
              <a:endCxn id="83" idx="0"/>
            </p:cNvCxnSpPr>
            <p:nvPr/>
          </p:nvCxnSpPr>
          <p:spPr>
            <a:xfrm rot="16200000" flipH="1">
              <a:off x="5894476" y="3148615"/>
              <a:ext cx="2878642" cy="1454955"/>
            </a:xfrm>
            <a:prstGeom prst="curvedConnector3">
              <a:avLst>
                <a:gd name="adj1" fmla="val 50000"/>
              </a:avLst>
            </a:prstGeom>
            <a:ln w="57150">
              <a:solidFill>
                <a:srgbClr val="5BB560"/>
              </a:solidFill>
            </a:ln>
          </p:spPr>
          <p:style>
            <a:lnRef idx="1">
              <a:schemeClr val="accent1"/>
            </a:lnRef>
            <a:fillRef idx="0">
              <a:schemeClr val="accent1"/>
            </a:fillRef>
            <a:effectRef idx="0">
              <a:schemeClr val="accent1"/>
            </a:effectRef>
            <a:fontRef idx="minor">
              <a:schemeClr val="tx1"/>
            </a:fontRef>
          </p:style>
        </p:cxnSp>
        <p:cxnSp>
          <p:nvCxnSpPr>
            <p:cNvPr id="102" name="Conector: curvado 101">
              <a:extLst>
                <a:ext uri="{FF2B5EF4-FFF2-40B4-BE49-F238E27FC236}">
                  <a16:creationId xmlns:a16="http://schemas.microsoft.com/office/drawing/2014/main" id="{DF056C21-206C-ED39-4E89-4A111CBB0B68}"/>
                </a:ext>
              </a:extLst>
            </p:cNvPr>
            <p:cNvCxnSpPr>
              <a:cxnSpLocks/>
            </p:cNvCxnSpPr>
            <p:nvPr/>
          </p:nvCxnSpPr>
          <p:spPr>
            <a:xfrm rot="16200000" flipH="1" flipV="1">
              <a:off x="5043248" y="2921611"/>
              <a:ext cx="2160371" cy="1286552"/>
            </a:xfrm>
            <a:prstGeom prst="curvedConnector5">
              <a:avLst>
                <a:gd name="adj1" fmla="val -10582"/>
                <a:gd name="adj2" fmla="val -93611"/>
                <a:gd name="adj3" fmla="val 58548"/>
              </a:avLst>
            </a:prstGeom>
            <a:ln w="57150">
              <a:solidFill>
                <a:srgbClr val="097AB6"/>
              </a:solidFill>
            </a:ln>
          </p:spPr>
          <p:style>
            <a:lnRef idx="1">
              <a:schemeClr val="accent1"/>
            </a:lnRef>
            <a:fillRef idx="0">
              <a:schemeClr val="accent1"/>
            </a:fillRef>
            <a:effectRef idx="0">
              <a:schemeClr val="accent1"/>
            </a:effectRef>
            <a:fontRef idx="minor">
              <a:schemeClr val="tx1"/>
            </a:fontRef>
          </p:style>
        </p:cxnSp>
        <p:cxnSp>
          <p:nvCxnSpPr>
            <p:cNvPr id="97" name="Conector: curvado 96">
              <a:extLst>
                <a:ext uri="{FF2B5EF4-FFF2-40B4-BE49-F238E27FC236}">
                  <a16:creationId xmlns:a16="http://schemas.microsoft.com/office/drawing/2014/main" id="{C1795E5B-6DD1-1160-2E91-473FCECB0296}"/>
                </a:ext>
              </a:extLst>
            </p:cNvPr>
            <p:cNvCxnSpPr>
              <a:cxnSpLocks/>
              <a:stCxn id="90" idx="0"/>
              <a:endCxn id="79" idx="0"/>
            </p:cNvCxnSpPr>
            <p:nvPr/>
          </p:nvCxnSpPr>
          <p:spPr>
            <a:xfrm rot="16200000" flipH="1">
              <a:off x="6414745" y="2788331"/>
              <a:ext cx="971652" cy="364394"/>
            </a:xfrm>
            <a:prstGeom prst="curvedConnector5">
              <a:avLst>
                <a:gd name="adj1" fmla="val 27804"/>
                <a:gd name="adj2" fmla="val -465646"/>
                <a:gd name="adj3" fmla="val 140014"/>
              </a:avLst>
            </a:prstGeom>
            <a:ln w="57150">
              <a:solidFill>
                <a:srgbClr val="F6BD2C"/>
              </a:solidFill>
            </a:ln>
          </p:spPr>
          <p:style>
            <a:lnRef idx="1">
              <a:schemeClr val="accent1"/>
            </a:lnRef>
            <a:fillRef idx="0">
              <a:schemeClr val="accent1"/>
            </a:fillRef>
            <a:effectRef idx="0">
              <a:schemeClr val="accent1"/>
            </a:effectRef>
            <a:fontRef idx="minor">
              <a:schemeClr val="tx1"/>
            </a:fontRef>
          </p:style>
        </p:cxnSp>
        <p:pic>
          <p:nvPicPr>
            <p:cNvPr id="75" name="Imagen 74">
              <a:extLst>
                <a:ext uri="{FF2B5EF4-FFF2-40B4-BE49-F238E27FC236}">
                  <a16:creationId xmlns:a16="http://schemas.microsoft.com/office/drawing/2014/main" id="{57BBFAB4-BFE5-5544-B90D-6E8B50609C50}"/>
                </a:ext>
              </a:extLst>
            </p:cNvPr>
            <p:cNvPicPr>
              <a:picLocks noChangeAspect="1"/>
            </p:cNvPicPr>
            <p:nvPr/>
          </p:nvPicPr>
          <p:blipFill>
            <a:blip r:embed="rId4"/>
            <a:stretch>
              <a:fillRect/>
            </a:stretch>
          </p:blipFill>
          <p:spPr>
            <a:xfrm>
              <a:off x="5353046" y="1147277"/>
              <a:ext cx="2506547" cy="1289495"/>
            </a:xfrm>
            <a:prstGeom prst="rect">
              <a:avLst/>
            </a:prstGeom>
          </p:spPr>
        </p:pic>
        <p:pic>
          <p:nvPicPr>
            <p:cNvPr id="79" name="Imagen 78">
              <a:extLst>
                <a:ext uri="{FF2B5EF4-FFF2-40B4-BE49-F238E27FC236}">
                  <a16:creationId xmlns:a16="http://schemas.microsoft.com/office/drawing/2014/main" id="{1DC79195-D673-20F4-0E1D-6B960165100D}"/>
                </a:ext>
              </a:extLst>
            </p:cNvPr>
            <p:cNvPicPr>
              <a:picLocks noChangeAspect="1"/>
            </p:cNvPicPr>
            <p:nvPr/>
          </p:nvPicPr>
          <p:blipFill>
            <a:blip r:embed="rId5"/>
            <a:srcRect l="1298" t="9625" r="1555" b="8553"/>
            <a:stretch>
              <a:fillRect/>
            </a:stretch>
          </p:blipFill>
          <p:spPr>
            <a:xfrm>
              <a:off x="5296643" y="3456354"/>
              <a:ext cx="3572250" cy="6703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1" name="Imagen 80">
              <a:extLst>
                <a:ext uri="{FF2B5EF4-FFF2-40B4-BE49-F238E27FC236}">
                  <a16:creationId xmlns:a16="http://schemas.microsoft.com/office/drawing/2014/main" id="{6AC3F939-1357-6200-8788-E6CE1D716AB5}"/>
                </a:ext>
              </a:extLst>
            </p:cNvPr>
            <p:cNvPicPr>
              <a:picLocks noChangeAspect="1"/>
            </p:cNvPicPr>
            <p:nvPr/>
          </p:nvPicPr>
          <p:blipFill>
            <a:blip r:embed="rId6"/>
            <a:srcRect l="5927" t="9068" r="6763" b="10969"/>
            <a:stretch>
              <a:fillRect/>
            </a:stretch>
          </p:blipFill>
          <p:spPr>
            <a:xfrm>
              <a:off x="4758105" y="4645073"/>
              <a:ext cx="1532155" cy="762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3" name="Imagen 82">
              <a:extLst>
                <a:ext uri="{FF2B5EF4-FFF2-40B4-BE49-F238E27FC236}">
                  <a16:creationId xmlns:a16="http://schemas.microsoft.com/office/drawing/2014/main" id="{FB5049E2-EBC3-EE18-8A63-866644F6E1E3}"/>
                </a:ext>
              </a:extLst>
            </p:cNvPr>
            <p:cNvPicPr>
              <a:picLocks noChangeAspect="1"/>
            </p:cNvPicPr>
            <p:nvPr/>
          </p:nvPicPr>
          <p:blipFill>
            <a:blip r:embed="rId7"/>
            <a:srcRect l="3292" t="13687" r="3953"/>
            <a:stretch>
              <a:fillRect/>
            </a:stretch>
          </p:blipFill>
          <p:spPr>
            <a:xfrm>
              <a:off x="7358806" y="5315414"/>
              <a:ext cx="1404937" cy="7235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5" name="Imagen 84">
              <a:extLst>
                <a:ext uri="{FF2B5EF4-FFF2-40B4-BE49-F238E27FC236}">
                  <a16:creationId xmlns:a16="http://schemas.microsoft.com/office/drawing/2014/main" id="{D9D0C4FF-08AB-3563-D965-DD7926E2B1F9}"/>
                </a:ext>
              </a:extLst>
            </p:cNvPr>
            <p:cNvPicPr>
              <a:picLocks noChangeAspect="1"/>
            </p:cNvPicPr>
            <p:nvPr/>
          </p:nvPicPr>
          <p:blipFill>
            <a:blip r:embed="rId8"/>
            <a:stretch>
              <a:fillRect/>
            </a:stretch>
          </p:blipFill>
          <p:spPr>
            <a:xfrm>
              <a:off x="4772578" y="2976556"/>
              <a:ext cx="476316" cy="504895"/>
            </a:xfrm>
            <a:prstGeom prst="rect">
              <a:avLst/>
            </a:prstGeom>
          </p:spPr>
        </p:pic>
        <p:pic>
          <p:nvPicPr>
            <p:cNvPr id="87" name="Imagen 86">
              <a:extLst>
                <a:ext uri="{FF2B5EF4-FFF2-40B4-BE49-F238E27FC236}">
                  <a16:creationId xmlns:a16="http://schemas.microsoft.com/office/drawing/2014/main" id="{B5791F0F-C6FB-152E-2BDA-F13398DDF96B}"/>
                </a:ext>
              </a:extLst>
            </p:cNvPr>
            <p:cNvPicPr>
              <a:picLocks noChangeAspect="1"/>
            </p:cNvPicPr>
            <p:nvPr/>
          </p:nvPicPr>
          <p:blipFill>
            <a:blip r:embed="rId9"/>
            <a:stretch>
              <a:fillRect/>
            </a:stretch>
          </p:blipFill>
          <p:spPr>
            <a:xfrm>
              <a:off x="4067656" y="4126695"/>
              <a:ext cx="562053" cy="562053"/>
            </a:xfrm>
            <a:prstGeom prst="rect">
              <a:avLst/>
            </a:prstGeom>
          </p:spPr>
        </p:pic>
        <p:pic>
          <p:nvPicPr>
            <p:cNvPr id="89" name="Imagen 88">
              <a:extLst>
                <a:ext uri="{FF2B5EF4-FFF2-40B4-BE49-F238E27FC236}">
                  <a16:creationId xmlns:a16="http://schemas.microsoft.com/office/drawing/2014/main" id="{A7BD12B3-7661-A00C-FE18-7AF63D4EBDE7}"/>
                </a:ext>
              </a:extLst>
            </p:cNvPr>
            <p:cNvPicPr>
              <a:picLocks noChangeAspect="1"/>
            </p:cNvPicPr>
            <p:nvPr/>
          </p:nvPicPr>
          <p:blipFill>
            <a:blip r:embed="rId10"/>
            <a:stretch>
              <a:fillRect/>
            </a:stretch>
          </p:blipFill>
          <p:spPr>
            <a:xfrm>
              <a:off x="7082768" y="4569054"/>
              <a:ext cx="562053" cy="485843"/>
            </a:xfrm>
            <a:prstGeom prst="rect">
              <a:avLst/>
            </a:prstGeom>
          </p:spPr>
        </p:pic>
        <p:sp>
          <p:nvSpPr>
            <p:cNvPr id="90" name="CuadroTexto 89">
              <a:extLst>
                <a:ext uri="{FF2B5EF4-FFF2-40B4-BE49-F238E27FC236}">
                  <a16:creationId xmlns:a16="http://schemas.microsoft.com/office/drawing/2014/main" id="{DB6E603F-A185-DD17-65B0-6FB98EE52A42}"/>
                </a:ext>
              </a:extLst>
            </p:cNvPr>
            <p:cNvSpPr txBox="1"/>
            <p:nvPr/>
          </p:nvSpPr>
          <p:spPr>
            <a:xfrm>
              <a:off x="5069289" y="2484702"/>
              <a:ext cx="3298170" cy="369332"/>
            </a:xfrm>
            <a:prstGeom prst="rect">
              <a:avLst/>
            </a:prstGeom>
            <a:noFill/>
          </p:spPr>
          <p:txBody>
            <a:bodyPr wrap="square" rtlCol="0">
              <a:spAutoFit/>
            </a:bodyPr>
            <a:lstStyle/>
            <a:p>
              <a:pPr algn="ctr"/>
              <a:r>
                <a:rPr lang="es-MX" b="1" dirty="0"/>
                <a:t>Gestión Financiera y Operativa </a:t>
              </a:r>
              <a:endParaRPr lang="es-BO" b="1" dirty="0"/>
            </a:p>
          </p:txBody>
        </p:sp>
        <p:sp>
          <p:nvSpPr>
            <p:cNvPr id="92" name="CuadroTexto 91">
              <a:extLst>
                <a:ext uri="{FF2B5EF4-FFF2-40B4-BE49-F238E27FC236}">
                  <a16:creationId xmlns:a16="http://schemas.microsoft.com/office/drawing/2014/main" id="{CC6FA01C-0F49-A1CF-0AF8-8E10A51FE83D}"/>
                </a:ext>
              </a:extLst>
            </p:cNvPr>
            <p:cNvSpPr txBox="1"/>
            <p:nvPr/>
          </p:nvSpPr>
          <p:spPr>
            <a:xfrm>
              <a:off x="4464671" y="4244669"/>
              <a:ext cx="1225132" cy="461665"/>
            </a:xfrm>
            <a:prstGeom prst="rect">
              <a:avLst/>
            </a:prstGeom>
            <a:noFill/>
          </p:spPr>
          <p:txBody>
            <a:bodyPr wrap="square" rtlCol="0">
              <a:spAutoFit/>
            </a:bodyPr>
            <a:lstStyle/>
            <a:p>
              <a:pPr algn="ctr"/>
              <a:r>
                <a:rPr lang="es-MX" sz="1200" b="1" dirty="0"/>
                <a:t>Préstamo (BM/FIDA)</a:t>
              </a:r>
              <a:endParaRPr lang="es-BO" sz="1200" b="1" dirty="0"/>
            </a:p>
          </p:txBody>
        </p:sp>
        <p:sp>
          <p:nvSpPr>
            <p:cNvPr id="91" name="CuadroTexto 90">
              <a:extLst>
                <a:ext uri="{FF2B5EF4-FFF2-40B4-BE49-F238E27FC236}">
                  <a16:creationId xmlns:a16="http://schemas.microsoft.com/office/drawing/2014/main" id="{7AF135CB-92E3-1993-73EF-D81B3F76CE95}"/>
                </a:ext>
              </a:extLst>
            </p:cNvPr>
            <p:cNvSpPr txBox="1"/>
            <p:nvPr/>
          </p:nvSpPr>
          <p:spPr>
            <a:xfrm>
              <a:off x="5236734" y="3178478"/>
              <a:ext cx="2408087" cy="276999"/>
            </a:xfrm>
            <a:prstGeom prst="rect">
              <a:avLst/>
            </a:prstGeom>
            <a:solidFill>
              <a:schemeClr val="bg1"/>
            </a:solidFill>
          </p:spPr>
          <p:txBody>
            <a:bodyPr wrap="square" rtlCol="0">
              <a:spAutoFit/>
            </a:bodyPr>
            <a:lstStyle/>
            <a:p>
              <a:pPr algn="ctr"/>
              <a:r>
                <a:rPr lang="es-MX" sz="1200" b="1" dirty="0"/>
                <a:t>Tesoro General de la Nación (</a:t>
              </a:r>
              <a:r>
                <a:rPr lang="es-MX" sz="1200" b="1" dirty="0" err="1"/>
                <a:t>TGN</a:t>
              </a:r>
              <a:r>
                <a:rPr lang="es-MX" sz="1200" b="1" dirty="0"/>
                <a:t>)</a:t>
              </a:r>
              <a:endParaRPr lang="es-BO" sz="1200" b="1" dirty="0"/>
            </a:p>
          </p:txBody>
        </p:sp>
        <p:sp>
          <p:nvSpPr>
            <p:cNvPr id="93" name="CuadroTexto 92">
              <a:extLst>
                <a:ext uri="{FF2B5EF4-FFF2-40B4-BE49-F238E27FC236}">
                  <a16:creationId xmlns:a16="http://schemas.microsoft.com/office/drawing/2014/main" id="{B684707D-847E-8285-2F72-BE055FA4BD5F}"/>
                </a:ext>
              </a:extLst>
            </p:cNvPr>
            <p:cNvSpPr txBox="1"/>
            <p:nvPr/>
          </p:nvSpPr>
          <p:spPr>
            <a:xfrm>
              <a:off x="8043105" y="4853749"/>
              <a:ext cx="843959" cy="461665"/>
            </a:xfrm>
            <a:prstGeom prst="rect">
              <a:avLst/>
            </a:prstGeom>
            <a:noFill/>
          </p:spPr>
          <p:txBody>
            <a:bodyPr wrap="square" rtlCol="0">
              <a:spAutoFit/>
            </a:bodyPr>
            <a:lstStyle/>
            <a:p>
              <a:pPr algn="ctr"/>
              <a:r>
                <a:rPr lang="es-MX" sz="1200" b="1" dirty="0"/>
                <a:t>Apoyo </a:t>
              </a:r>
            </a:p>
            <a:p>
              <a:pPr algn="ctr"/>
              <a:r>
                <a:rPr lang="es-MX" sz="1200" b="1" dirty="0"/>
                <a:t>(UE/IDH)</a:t>
              </a:r>
              <a:endParaRPr lang="es-BO" sz="1200" b="1" dirty="0"/>
            </a:p>
          </p:txBody>
        </p:sp>
      </p:grpSp>
      <p:sp>
        <p:nvSpPr>
          <p:cNvPr id="2" name="CuadroTexto 1">
            <a:extLst>
              <a:ext uri="{FF2B5EF4-FFF2-40B4-BE49-F238E27FC236}">
                <a16:creationId xmlns:a16="http://schemas.microsoft.com/office/drawing/2014/main" id="{C16E4ED3-9A37-C236-1AC0-45DCB61CE95C}"/>
              </a:ext>
            </a:extLst>
          </p:cNvPr>
          <p:cNvSpPr txBox="1"/>
          <p:nvPr/>
        </p:nvSpPr>
        <p:spPr>
          <a:xfrm>
            <a:off x="1964518" y="1036736"/>
            <a:ext cx="5260198" cy="400110"/>
          </a:xfrm>
          <a:prstGeom prst="rect">
            <a:avLst/>
          </a:prstGeom>
          <a:solidFill>
            <a:schemeClr val="bg1"/>
          </a:solidFill>
        </p:spPr>
        <p:txBody>
          <a:bodyPr wrap="square" rtlCol="0">
            <a:spAutoFit/>
          </a:bodyPr>
          <a:lstStyle/>
          <a:p>
            <a:pPr algn="ctr"/>
            <a:r>
              <a:rPr lang="es-MX" sz="2000" b="1" dirty="0">
                <a:effectLst/>
                <a:latin typeface="Arial" panose="020B0604020202020204" pitchFamily="34" charset="0"/>
                <a:cs typeface="Arial" panose="020B0604020202020204" pitchFamily="34" charset="0"/>
              </a:rPr>
              <a:t>Gestión Financiera y </a:t>
            </a:r>
            <a:r>
              <a:rPr lang="es-MX" sz="2000" b="1" dirty="0">
                <a:effectLst/>
                <a:cs typeface="Arial" panose="020B0604020202020204" pitchFamily="34" charset="0"/>
              </a:rPr>
              <a:t>Operativa</a:t>
            </a:r>
            <a:r>
              <a:rPr lang="es-MX" sz="2000" b="1" dirty="0">
                <a:effectLst/>
                <a:latin typeface="Arial" panose="020B0604020202020204" pitchFamily="34" charset="0"/>
                <a:cs typeface="Arial" panose="020B0604020202020204" pitchFamily="34" charset="0"/>
              </a:rPr>
              <a:t> </a:t>
            </a:r>
            <a:endParaRPr lang="es-BO" sz="2000"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5101070"/>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9A043B-78FB-7799-0D4A-D892E9E42CFD}"/>
              </a:ext>
            </a:extLst>
          </p:cNvPr>
          <p:cNvSpPr txBox="1"/>
          <p:nvPr/>
        </p:nvSpPr>
        <p:spPr>
          <a:xfrm>
            <a:off x="995082" y="1117303"/>
            <a:ext cx="7153835" cy="400110"/>
          </a:xfrm>
          <a:prstGeom prst="rect">
            <a:avLst/>
          </a:prstGeom>
          <a:solidFill>
            <a:schemeClr val="bg1"/>
          </a:solidFill>
        </p:spPr>
        <p:txBody>
          <a:bodyPr wrap="square" rtlCol="0">
            <a:spAutoFit/>
          </a:bodyPr>
          <a:lstStyle/>
          <a:p>
            <a:pPr algn="ctr"/>
            <a:r>
              <a:rPr lang="es-MX" sz="2000" b="1" dirty="0">
                <a:effectLst/>
                <a:cs typeface="Arial" panose="020B0604020202020204" pitchFamily="34" charset="0"/>
              </a:rPr>
              <a:t>PRINCIPALES ACTIVIDADES DEL </a:t>
            </a:r>
            <a:r>
              <a:rPr lang="es-MX" sz="2000" b="1" dirty="0" err="1">
                <a:effectLst/>
                <a:cs typeface="Arial" panose="020B0604020202020204" pitchFamily="34" charset="0"/>
              </a:rPr>
              <a:t>VDAyDI</a:t>
            </a:r>
            <a:r>
              <a:rPr lang="es-MX" sz="2000" b="1" dirty="0">
                <a:effectLst/>
                <a:cs typeface="Arial" panose="020B0604020202020204" pitchFamily="34" charset="0"/>
              </a:rPr>
              <a:t> 2026 </a:t>
            </a:r>
            <a:endParaRPr lang="es-BO" sz="2000" b="1" dirty="0">
              <a:effectLst/>
              <a:cs typeface="Arial" panose="020B0604020202020204" pitchFamily="34" charset="0"/>
            </a:endParaRPr>
          </a:p>
        </p:txBody>
      </p:sp>
      <p:graphicFrame>
        <p:nvGraphicFramePr>
          <p:cNvPr id="7" name="Tabla 6">
            <a:extLst>
              <a:ext uri="{FF2B5EF4-FFF2-40B4-BE49-F238E27FC236}">
                <a16:creationId xmlns:a16="http://schemas.microsoft.com/office/drawing/2014/main" id="{A05AD309-39BF-D7D5-7AAB-CB4DADF2E681}"/>
              </a:ext>
            </a:extLst>
          </p:cNvPr>
          <p:cNvGraphicFramePr>
            <a:graphicFrameLocks noGrp="1"/>
          </p:cNvGraphicFramePr>
          <p:nvPr>
            <p:extLst>
              <p:ext uri="{D42A27DB-BD31-4B8C-83A1-F6EECF244321}">
                <p14:modId xmlns:p14="http://schemas.microsoft.com/office/powerpoint/2010/main" val="2312793186"/>
              </p:ext>
            </p:extLst>
          </p:nvPr>
        </p:nvGraphicFramePr>
        <p:xfrm>
          <a:off x="441953" y="1678895"/>
          <a:ext cx="2700000" cy="760205"/>
        </p:xfrm>
        <a:graphic>
          <a:graphicData uri="http://schemas.openxmlformats.org/drawingml/2006/table">
            <a:tbl>
              <a:tblPr firstRow="1" firstCol="1" bandRow="1"/>
              <a:tblGrid>
                <a:gridCol w="2700000">
                  <a:extLst>
                    <a:ext uri="{9D8B030D-6E8A-4147-A177-3AD203B41FA5}">
                      <a16:colId xmlns:a16="http://schemas.microsoft.com/office/drawing/2014/main" val="4521543"/>
                    </a:ext>
                  </a:extLst>
                </a:gridCol>
              </a:tblGrid>
              <a:tr h="760205">
                <a:tc>
                  <a:txBody>
                    <a:bodyPr/>
                    <a:lstStyle/>
                    <a:p>
                      <a:pPr algn="ctr">
                        <a:buNone/>
                      </a:pPr>
                      <a:r>
                        <a:rPr lang="es-ES" sz="1500" b="1" i="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Planificación Estratégica Sectorial  </a:t>
                      </a:r>
                      <a:endParaRPr lang="es-BO" sz="2200" i="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635239014"/>
                  </a:ext>
                </a:extLst>
              </a:tr>
            </a:tbl>
          </a:graphicData>
        </a:graphic>
      </p:graphicFrame>
      <p:graphicFrame>
        <p:nvGraphicFramePr>
          <p:cNvPr id="8" name="Tabla 7">
            <a:extLst>
              <a:ext uri="{FF2B5EF4-FFF2-40B4-BE49-F238E27FC236}">
                <a16:creationId xmlns:a16="http://schemas.microsoft.com/office/drawing/2014/main" id="{A2EBB303-E785-C20A-B8B6-CAC6CB42C945}"/>
              </a:ext>
            </a:extLst>
          </p:cNvPr>
          <p:cNvGraphicFramePr>
            <a:graphicFrameLocks noGrp="1"/>
          </p:cNvGraphicFramePr>
          <p:nvPr>
            <p:extLst>
              <p:ext uri="{D42A27DB-BD31-4B8C-83A1-F6EECF244321}">
                <p14:modId xmlns:p14="http://schemas.microsoft.com/office/powerpoint/2010/main" val="3145203324"/>
              </p:ext>
            </p:extLst>
          </p:nvPr>
        </p:nvGraphicFramePr>
        <p:xfrm>
          <a:off x="6119231" y="1683727"/>
          <a:ext cx="2700000" cy="785455"/>
        </p:xfrm>
        <a:graphic>
          <a:graphicData uri="http://schemas.openxmlformats.org/drawingml/2006/table">
            <a:tbl>
              <a:tblPr firstRow="1" firstCol="1" bandRow="1"/>
              <a:tblGrid>
                <a:gridCol w="2700000">
                  <a:extLst>
                    <a:ext uri="{9D8B030D-6E8A-4147-A177-3AD203B41FA5}">
                      <a16:colId xmlns:a16="http://schemas.microsoft.com/office/drawing/2014/main" val="1282182475"/>
                    </a:ext>
                  </a:extLst>
                </a:gridCol>
              </a:tblGrid>
              <a:tr h="785455">
                <a:tc>
                  <a:txBody>
                    <a:bodyPr/>
                    <a:lstStyle/>
                    <a:p>
                      <a:pPr algn="ctr">
                        <a:buNone/>
                      </a:pPr>
                      <a:r>
                        <a:rPr lang="es-ES" sz="15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Desarrollo Productivo Agropecuario </a:t>
                      </a:r>
                      <a:endParaRPr lang="es-BO" sz="1500"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865805895"/>
                  </a:ext>
                </a:extLst>
              </a:tr>
            </a:tbl>
          </a:graphicData>
        </a:graphic>
      </p:graphicFrame>
      <p:graphicFrame>
        <p:nvGraphicFramePr>
          <p:cNvPr id="9" name="Tabla 8">
            <a:extLst>
              <a:ext uri="{FF2B5EF4-FFF2-40B4-BE49-F238E27FC236}">
                <a16:creationId xmlns:a16="http://schemas.microsoft.com/office/drawing/2014/main" id="{0DDC4250-D693-759F-1098-02E18845FB72}"/>
              </a:ext>
            </a:extLst>
          </p:cNvPr>
          <p:cNvGraphicFramePr>
            <a:graphicFrameLocks noGrp="1"/>
          </p:cNvGraphicFramePr>
          <p:nvPr>
            <p:extLst>
              <p:ext uri="{D42A27DB-BD31-4B8C-83A1-F6EECF244321}">
                <p14:modId xmlns:p14="http://schemas.microsoft.com/office/powerpoint/2010/main" val="3643296206"/>
              </p:ext>
            </p:extLst>
          </p:nvPr>
        </p:nvGraphicFramePr>
        <p:xfrm>
          <a:off x="830192" y="2692299"/>
          <a:ext cx="3600000" cy="490909"/>
        </p:xfrm>
        <a:graphic>
          <a:graphicData uri="http://schemas.openxmlformats.org/drawingml/2006/table">
            <a:tbl>
              <a:tblPr firstRow="1" firstCol="1" bandRow="1"/>
              <a:tblGrid>
                <a:gridCol w="3600000">
                  <a:extLst>
                    <a:ext uri="{9D8B030D-6E8A-4147-A177-3AD203B41FA5}">
                      <a16:colId xmlns:a16="http://schemas.microsoft.com/office/drawing/2014/main" val="2555774357"/>
                    </a:ext>
                  </a:extLst>
                </a:gridCol>
              </a:tblGrid>
              <a:tr h="490909">
                <a:tc>
                  <a:txBody>
                    <a:bodyPr/>
                    <a:lstStyle/>
                    <a:p>
                      <a:pPr algn="ctr">
                        <a:buNone/>
                      </a:pPr>
                      <a:r>
                        <a:rPr lang="es-ES" sz="15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Diseño y Formulación de Cadenas Productivas Estratégicas </a:t>
                      </a:r>
                      <a:endParaRPr lang="es-BO" sz="2200"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166F95"/>
                    </a:solidFill>
                  </a:tcPr>
                </a:tc>
                <a:extLst>
                  <a:ext uri="{0D108BD9-81ED-4DB2-BD59-A6C34878D82A}">
                    <a16:rowId xmlns:a16="http://schemas.microsoft.com/office/drawing/2014/main" val="2359408254"/>
                  </a:ext>
                </a:extLst>
              </a:tr>
            </a:tbl>
          </a:graphicData>
        </a:graphic>
      </p:graphicFrame>
      <p:graphicFrame>
        <p:nvGraphicFramePr>
          <p:cNvPr id="12" name="Tabla 11">
            <a:extLst>
              <a:ext uri="{FF2B5EF4-FFF2-40B4-BE49-F238E27FC236}">
                <a16:creationId xmlns:a16="http://schemas.microsoft.com/office/drawing/2014/main" id="{EAE6FFA7-00E9-76CA-599D-2F890D32CFE6}"/>
              </a:ext>
            </a:extLst>
          </p:cNvPr>
          <p:cNvGraphicFramePr>
            <a:graphicFrameLocks noGrp="1"/>
          </p:cNvGraphicFramePr>
          <p:nvPr>
            <p:extLst>
              <p:ext uri="{D42A27DB-BD31-4B8C-83A1-F6EECF244321}">
                <p14:modId xmlns:p14="http://schemas.microsoft.com/office/powerpoint/2010/main" val="3848500631"/>
              </p:ext>
            </p:extLst>
          </p:nvPr>
        </p:nvGraphicFramePr>
        <p:xfrm>
          <a:off x="3280592" y="1683727"/>
          <a:ext cx="2700000" cy="785455"/>
        </p:xfrm>
        <a:graphic>
          <a:graphicData uri="http://schemas.openxmlformats.org/drawingml/2006/table">
            <a:tbl>
              <a:tblPr firstRow="1" firstCol="1" bandRow="1"/>
              <a:tblGrid>
                <a:gridCol w="2700000">
                  <a:extLst>
                    <a:ext uri="{9D8B030D-6E8A-4147-A177-3AD203B41FA5}">
                      <a16:colId xmlns:a16="http://schemas.microsoft.com/office/drawing/2014/main" val="2448130558"/>
                    </a:ext>
                  </a:extLst>
                </a:gridCol>
              </a:tblGrid>
              <a:tr h="785455">
                <a:tc>
                  <a:txBody>
                    <a:bodyPr/>
                    <a:lstStyle/>
                    <a:p>
                      <a:pPr algn="ctr">
                        <a:buNone/>
                      </a:pPr>
                      <a:r>
                        <a:rPr lang="es-ES" sz="15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Atención de Emergencias al Sector Agropecuario </a:t>
                      </a:r>
                      <a:endParaRPr lang="es-BO" sz="1500"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234976857"/>
                  </a:ext>
                </a:extLst>
              </a:tr>
            </a:tbl>
          </a:graphicData>
        </a:graphic>
      </p:graphicFrame>
      <p:pic>
        <p:nvPicPr>
          <p:cNvPr id="20" name="Imagen 19">
            <a:extLst>
              <a:ext uri="{FF2B5EF4-FFF2-40B4-BE49-F238E27FC236}">
                <a16:creationId xmlns:a16="http://schemas.microsoft.com/office/drawing/2014/main" id="{A2305912-06C8-3FA3-4B37-1EF120305C64}"/>
              </a:ext>
            </a:extLst>
          </p:cNvPr>
          <p:cNvPicPr>
            <a:picLocks noChangeAspect="1"/>
          </p:cNvPicPr>
          <p:nvPr/>
        </p:nvPicPr>
        <p:blipFill>
          <a:blip r:embed="rId2"/>
          <a:stretch>
            <a:fillRect/>
          </a:stretch>
        </p:blipFill>
        <p:spPr>
          <a:xfrm>
            <a:off x="1473952" y="3878096"/>
            <a:ext cx="3030871" cy="1198920"/>
          </a:xfrm>
          <a:prstGeom prst="rect">
            <a:avLst/>
          </a:prstGeom>
        </p:spPr>
      </p:pic>
      <p:pic>
        <p:nvPicPr>
          <p:cNvPr id="24" name="Imagen 23">
            <a:extLst>
              <a:ext uri="{FF2B5EF4-FFF2-40B4-BE49-F238E27FC236}">
                <a16:creationId xmlns:a16="http://schemas.microsoft.com/office/drawing/2014/main" id="{C2520F10-E753-0439-7540-4357EEC4C4E4}"/>
              </a:ext>
            </a:extLst>
          </p:cNvPr>
          <p:cNvPicPr>
            <a:picLocks noChangeAspect="1"/>
          </p:cNvPicPr>
          <p:nvPr/>
        </p:nvPicPr>
        <p:blipFill>
          <a:blip r:embed="rId3"/>
          <a:stretch>
            <a:fillRect/>
          </a:stretch>
        </p:blipFill>
        <p:spPr>
          <a:xfrm>
            <a:off x="5096661" y="4000918"/>
            <a:ext cx="2131097" cy="779427"/>
          </a:xfrm>
          <a:prstGeom prst="rect">
            <a:avLst/>
          </a:prstGeom>
        </p:spPr>
      </p:pic>
      <p:pic>
        <p:nvPicPr>
          <p:cNvPr id="26" name="Imagen 25">
            <a:extLst>
              <a:ext uri="{FF2B5EF4-FFF2-40B4-BE49-F238E27FC236}">
                <a16:creationId xmlns:a16="http://schemas.microsoft.com/office/drawing/2014/main" id="{09637525-3892-4D8B-B263-005F68398EFA}"/>
              </a:ext>
            </a:extLst>
          </p:cNvPr>
          <p:cNvPicPr>
            <a:picLocks noChangeAspect="1"/>
          </p:cNvPicPr>
          <p:nvPr/>
        </p:nvPicPr>
        <p:blipFill>
          <a:blip r:embed="rId4"/>
          <a:stretch>
            <a:fillRect/>
          </a:stretch>
        </p:blipFill>
        <p:spPr>
          <a:xfrm>
            <a:off x="3604346" y="5596140"/>
            <a:ext cx="2052491" cy="805408"/>
          </a:xfrm>
          <a:prstGeom prst="rect">
            <a:avLst/>
          </a:prstGeom>
        </p:spPr>
      </p:pic>
      <p:graphicFrame>
        <p:nvGraphicFramePr>
          <p:cNvPr id="39" name="Tabla 38">
            <a:extLst>
              <a:ext uri="{FF2B5EF4-FFF2-40B4-BE49-F238E27FC236}">
                <a16:creationId xmlns:a16="http://schemas.microsoft.com/office/drawing/2014/main" id="{0B89CD01-D5AD-BA44-B981-4818DEF03FEC}"/>
              </a:ext>
            </a:extLst>
          </p:cNvPr>
          <p:cNvGraphicFramePr>
            <a:graphicFrameLocks noGrp="1"/>
          </p:cNvGraphicFramePr>
          <p:nvPr>
            <p:extLst>
              <p:ext uri="{D42A27DB-BD31-4B8C-83A1-F6EECF244321}">
                <p14:modId xmlns:p14="http://schemas.microsoft.com/office/powerpoint/2010/main" val="2149084908"/>
              </p:ext>
            </p:extLst>
          </p:nvPr>
        </p:nvGraphicFramePr>
        <p:xfrm>
          <a:off x="4713808" y="2700327"/>
          <a:ext cx="2920461" cy="490909"/>
        </p:xfrm>
        <a:graphic>
          <a:graphicData uri="http://schemas.openxmlformats.org/drawingml/2006/table">
            <a:tbl>
              <a:tblPr firstRow="1" firstCol="1" bandRow="1"/>
              <a:tblGrid>
                <a:gridCol w="2920461">
                  <a:extLst>
                    <a:ext uri="{9D8B030D-6E8A-4147-A177-3AD203B41FA5}">
                      <a16:colId xmlns:a16="http://schemas.microsoft.com/office/drawing/2014/main" val="1282182475"/>
                    </a:ext>
                  </a:extLst>
                </a:gridCol>
              </a:tblGrid>
              <a:tr h="490909">
                <a:tc>
                  <a:txBody>
                    <a:bodyPr/>
                    <a:lstStyle/>
                    <a:p>
                      <a:pPr algn="ctr">
                        <a:buNone/>
                      </a:pPr>
                      <a:r>
                        <a:rPr lang="es-ES" sz="15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Desarrollo Productivo</a:t>
                      </a:r>
                    </a:p>
                    <a:p>
                      <a:pPr algn="ctr">
                        <a:buNone/>
                      </a:pPr>
                      <a:r>
                        <a:rPr lang="es-ES" sz="15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Integral  </a:t>
                      </a:r>
                      <a:endParaRPr lang="es-BO" sz="1500"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solidFill>
                      <a:srgbClr val="166F95"/>
                    </a:solidFill>
                  </a:tcPr>
                </a:tc>
                <a:extLst>
                  <a:ext uri="{0D108BD9-81ED-4DB2-BD59-A6C34878D82A}">
                    <a16:rowId xmlns:a16="http://schemas.microsoft.com/office/drawing/2014/main" val="865805895"/>
                  </a:ext>
                </a:extLst>
              </a:tr>
            </a:tbl>
          </a:graphicData>
        </a:graphic>
      </p:graphicFrame>
      <p:grpSp>
        <p:nvGrpSpPr>
          <p:cNvPr id="3" name="Grupo 2">
            <a:extLst>
              <a:ext uri="{FF2B5EF4-FFF2-40B4-BE49-F238E27FC236}">
                <a16:creationId xmlns:a16="http://schemas.microsoft.com/office/drawing/2014/main" id="{D0295956-B505-9C16-697B-FD22534CB378}"/>
              </a:ext>
            </a:extLst>
          </p:cNvPr>
          <p:cNvGrpSpPr/>
          <p:nvPr/>
        </p:nvGrpSpPr>
        <p:grpSpPr>
          <a:xfrm>
            <a:off x="830192" y="3278864"/>
            <a:ext cx="7399410" cy="722345"/>
            <a:chOff x="3315939" y="3263919"/>
            <a:chExt cx="10350500" cy="722345"/>
          </a:xfrm>
          <a:solidFill>
            <a:srgbClr val="166F95"/>
          </a:solidFill>
        </p:grpSpPr>
        <p:sp>
          <p:nvSpPr>
            <p:cNvPr id="6" name="Flecha: a la derecha 5">
              <a:extLst>
                <a:ext uri="{FF2B5EF4-FFF2-40B4-BE49-F238E27FC236}">
                  <a16:creationId xmlns:a16="http://schemas.microsoft.com/office/drawing/2014/main" id="{EC1BD689-154B-8F52-ABDA-EA441755E1B7}"/>
                </a:ext>
              </a:extLst>
            </p:cNvPr>
            <p:cNvSpPr/>
            <p:nvPr/>
          </p:nvSpPr>
          <p:spPr>
            <a:xfrm>
              <a:off x="3315939" y="3263919"/>
              <a:ext cx="10350500" cy="722345"/>
            </a:xfrm>
            <a:prstGeom prst="rightArrow">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600"/>
            </a:p>
          </p:txBody>
        </p:sp>
        <p:sp>
          <p:nvSpPr>
            <p:cNvPr id="10" name="CuadroTexto 9">
              <a:extLst>
                <a:ext uri="{FF2B5EF4-FFF2-40B4-BE49-F238E27FC236}">
                  <a16:creationId xmlns:a16="http://schemas.microsoft.com/office/drawing/2014/main" id="{0CBA4EDF-4C43-8D10-0193-5462E29CFFFB}"/>
                </a:ext>
              </a:extLst>
            </p:cNvPr>
            <p:cNvSpPr txBox="1"/>
            <p:nvPr/>
          </p:nvSpPr>
          <p:spPr>
            <a:xfrm>
              <a:off x="4886467" y="3419655"/>
              <a:ext cx="8489950" cy="400110"/>
            </a:xfrm>
            <a:prstGeom prst="rect">
              <a:avLst/>
            </a:prstGeom>
            <a:noFill/>
          </p:spPr>
          <p:txBody>
            <a:bodyPr wrap="square">
              <a:spAutoFit/>
            </a:bodyPr>
            <a:lstStyle/>
            <a:p>
              <a:pPr algn="just">
                <a:buNone/>
              </a:pPr>
              <a:r>
                <a:rPr lang="es-ES" sz="2000" b="1"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Coordinación Intersectorial </a:t>
              </a:r>
              <a:endParaRPr lang="es-BO" sz="3200" i="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pSp>
      <p:grpSp>
        <p:nvGrpSpPr>
          <p:cNvPr id="11" name="Grupo 10">
            <a:extLst>
              <a:ext uri="{FF2B5EF4-FFF2-40B4-BE49-F238E27FC236}">
                <a16:creationId xmlns:a16="http://schemas.microsoft.com/office/drawing/2014/main" id="{F3002B02-96D6-9A33-8540-94BF69552C11}"/>
              </a:ext>
            </a:extLst>
          </p:cNvPr>
          <p:cNvGrpSpPr/>
          <p:nvPr/>
        </p:nvGrpSpPr>
        <p:grpSpPr>
          <a:xfrm>
            <a:off x="830189" y="5007743"/>
            <a:ext cx="7399411" cy="656677"/>
            <a:chOff x="-289846" y="2467762"/>
            <a:chExt cx="10350500" cy="803056"/>
          </a:xfrm>
          <a:solidFill>
            <a:schemeClr val="accent6">
              <a:lumMod val="50000"/>
            </a:schemeClr>
          </a:solidFill>
        </p:grpSpPr>
        <p:sp>
          <p:nvSpPr>
            <p:cNvPr id="13" name="Flecha: a la derecha 12">
              <a:extLst>
                <a:ext uri="{FF2B5EF4-FFF2-40B4-BE49-F238E27FC236}">
                  <a16:creationId xmlns:a16="http://schemas.microsoft.com/office/drawing/2014/main" id="{2434FA93-579B-7AD6-981A-5C1F0A351BEE}"/>
                </a:ext>
              </a:extLst>
            </p:cNvPr>
            <p:cNvSpPr/>
            <p:nvPr/>
          </p:nvSpPr>
          <p:spPr>
            <a:xfrm>
              <a:off x="-289846" y="2467762"/>
              <a:ext cx="10350500" cy="803056"/>
            </a:xfrm>
            <a:prstGeom prst="rightArrow">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sz="1600"/>
            </a:p>
          </p:txBody>
        </p:sp>
        <p:sp>
          <p:nvSpPr>
            <p:cNvPr id="14" name="CuadroTexto 13">
              <a:extLst>
                <a:ext uri="{FF2B5EF4-FFF2-40B4-BE49-F238E27FC236}">
                  <a16:creationId xmlns:a16="http://schemas.microsoft.com/office/drawing/2014/main" id="{D116739A-AC0A-55F4-A8C7-A89703D1EDA7}"/>
                </a:ext>
              </a:extLst>
            </p:cNvPr>
            <p:cNvSpPr txBox="1"/>
            <p:nvPr/>
          </p:nvSpPr>
          <p:spPr>
            <a:xfrm>
              <a:off x="737938" y="2641776"/>
              <a:ext cx="8489950" cy="410599"/>
            </a:xfrm>
            <a:prstGeom prst="rect">
              <a:avLst/>
            </a:prstGeom>
            <a:noFill/>
          </p:spPr>
          <p:txBody>
            <a:bodyPr wrap="square">
              <a:spAutoFit/>
            </a:bodyPr>
            <a:lstStyle/>
            <a:p>
              <a:pPr algn="just">
                <a:buNone/>
              </a:pPr>
              <a:r>
                <a:rPr lang="es-ES" b="1" i="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Participación Nacional e Internacional</a:t>
              </a:r>
              <a:endParaRPr lang="es-BO" sz="2800" i="1"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203503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EFAFC70C-33B4-6CF0-2F08-CA13BAC353CA}"/>
              </a:ext>
            </a:extLst>
          </p:cNvPr>
          <p:cNvGraphicFramePr>
            <a:graphicFrameLocks noGrp="1"/>
          </p:cNvGraphicFramePr>
          <p:nvPr>
            <p:extLst>
              <p:ext uri="{D42A27DB-BD31-4B8C-83A1-F6EECF244321}">
                <p14:modId xmlns:p14="http://schemas.microsoft.com/office/powerpoint/2010/main" val="3567112496"/>
              </p:ext>
            </p:extLst>
          </p:nvPr>
        </p:nvGraphicFramePr>
        <p:xfrm>
          <a:off x="711136" y="1654457"/>
          <a:ext cx="7721727" cy="4776566"/>
        </p:xfrm>
        <a:graphic>
          <a:graphicData uri="http://schemas.openxmlformats.org/drawingml/2006/table">
            <a:tbl>
              <a:tblPr firstRow="1" firstCol="1" bandRow="1">
                <a:tableStyleId>{912C8C85-51F0-491E-9774-3900AFEF0FD7}</a:tableStyleId>
              </a:tblPr>
              <a:tblGrid>
                <a:gridCol w="620611">
                  <a:extLst>
                    <a:ext uri="{9D8B030D-6E8A-4147-A177-3AD203B41FA5}">
                      <a16:colId xmlns:a16="http://schemas.microsoft.com/office/drawing/2014/main" val="1685466423"/>
                    </a:ext>
                  </a:extLst>
                </a:gridCol>
                <a:gridCol w="1228268">
                  <a:extLst>
                    <a:ext uri="{9D8B030D-6E8A-4147-A177-3AD203B41FA5}">
                      <a16:colId xmlns:a16="http://schemas.microsoft.com/office/drawing/2014/main" val="2018224539"/>
                    </a:ext>
                  </a:extLst>
                </a:gridCol>
                <a:gridCol w="1841271">
                  <a:extLst>
                    <a:ext uri="{9D8B030D-6E8A-4147-A177-3AD203B41FA5}">
                      <a16:colId xmlns:a16="http://schemas.microsoft.com/office/drawing/2014/main" val="2965510033"/>
                    </a:ext>
                  </a:extLst>
                </a:gridCol>
                <a:gridCol w="2681292">
                  <a:extLst>
                    <a:ext uri="{9D8B030D-6E8A-4147-A177-3AD203B41FA5}">
                      <a16:colId xmlns:a16="http://schemas.microsoft.com/office/drawing/2014/main" val="1953191282"/>
                    </a:ext>
                  </a:extLst>
                </a:gridCol>
                <a:gridCol w="1350285">
                  <a:extLst>
                    <a:ext uri="{9D8B030D-6E8A-4147-A177-3AD203B41FA5}">
                      <a16:colId xmlns:a16="http://schemas.microsoft.com/office/drawing/2014/main" val="3539201717"/>
                    </a:ext>
                  </a:extLst>
                </a:gridCol>
              </a:tblGrid>
              <a:tr h="526832">
                <a:tc>
                  <a:txBody>
                    <a:bodyPr/>
                    <a:lstStyle/>
                    <a:p>
                      <a:pPr algn="ctr">
                        <a:buNone/>
                      </a:pPr>
                      <a:r>
                        <a:rPr lang="es-BO" sz="1200" dirty="0">
                          <a:effectLst/>
                          <a:latin typeface="Calibri (Cuerpo)"/>
                        </a:rPr>
                        <a:t>NRO.</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chemeClr val="accent6">
                        <a:lumMod val="50000"/>
                      </a:schemeClr>
                    </a:solidFill>
                  </a:tcPr>
                </a:tc>
                <a:tc>
                  <a:txBody>
                    <a:bodyPr/>
                    <a:lstStyle/>
                    <a:p>
                      <a:pPr algn="ctr">
                        <a:buNone/>
                      </a:pPr>
                      <a:r>
                        <a:rPr lang="es-BO" sz="1200" dirty="0">
                          <a:effectLst/>
                          <a:latin typeface="Calibri (Cuerpo)"/>
                        </a:rPr>
                        <a:t>MONTO  POR EJECUTAR (USD) </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chemeClr val="accent6">
                        <a:lumMod val="50000"/>
                      </a:schemeClr>
                    </a:solidFill>
                  </a:tcPr>
                </a:tc>
                <a:tc>
                  <a:txBody>
                    <a:bodyPr/>
                    <a:lstStyle/>
                    <a:p>
                      <a:pPr algn="ctr">
                        <a:buNone/>
                      </a:pPr>
                      <a:r>
                        <a:rPr lang="es-BO" sz="1200" dirty="0">
                          <a:effectLst/>
                          <a:latin typeface="Calibri (Cuerpo)"/>
                        </a:rPr>
                        <a:t>NOMBRE</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chemeClr val="accent6">
                        <a:lumMod val="50000"/>
                      </a:schemeClr>
                    </a:solidFill>
                  </a:tcPr>
                </a:tc>
                <a:tc>
                  <a:txBody>
                    <a:bodyPr/>
                    <a:lstStyle/>
                    <a:p>
                      <a:pPr algn="ctr">
                        <a:buNone/>
                      </a:pPr>
                      <a:r>
                        <a:rPr lang="es-BO" sz="1200" dirty="0">
                          <a:effectLst/>
                          <a:latin typeface="Calibri (Cuerpo)"/>
                        </a:rPr>
                        <a:t>OBJETIVO</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chemeClr val="accent6">
                        <a:lumMod val="50000"/>
                      </a:schemeClr>
                    </a:solidFill>
                  </a:tcPr>
                </a:tc>
                <a:tc>
                  <a:txBody>
                    <a:bodyPr/>
                    <a:lstStyle/>
                    <a:p>
                      <a:pPr algn="ctr">
                        <a:buNone/>
                      </a:pPr>
                      <a:r>
                        <a:rPr lang="es-BO" sz="1200" dirty="0">
                          <a:effectLst/>
                          <a:latin typeface="Calibri (Cuerpo)"/>
                        </a:rPr>
                        <a:t>FINANCIADOR</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709174364"/>
                  </a:ext>
                </a:extLst>
              </a:tr>
              <a:tr h="731711">
                <a:tc>
                  <a:txBody>
                    <a:bodyPr/>
                    <a:lstStyle/>
                    <a:p>
                      <a:pPr algn="ctr">
                        <a:buNone/>
                      </a:pPr>
                      <a:r>
                        <a:rPr lang="es-BO" sz="1200" dirty="0">
                          <a:effectLst/>
                          <a:latin typeface="Calibri (Cuerpo)"/>
                        </a:rPr>
                        <a:t>1</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r>
                        <a:rPr lang="es-BO" sz="1200" b="1" dirty="0">
                          <a:effectLst/>
                          <a:latin typeface="Calibri (Cuerpo)"/>
                        </a:rPr>
                        <a:t>187.000.000,00</a:t>
                      </a:r>
                      <a:endParaRPr lang="es-BO" sz="1200" b="1"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l">
                        <a:buNone/>
                      </a:pPr>
                      <a:r>
                        <a:rPr lang="es-BO" sz="1100" dirty="0">
                          <a:effectLst/>
                          <a:latin typeface="Calibri (Cuerpo)"/>
                        </a:rPr>
                        <a:t>ALIANZAS RURALES (PAR III) </a:t>
                      </a:r>
                      <a:endParaRPr lang="es-BO" sz="11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l">
                        <a:buNone/>
                      </a:pPr>
                      <a:r>
                        <a:rPr lang="es-BO" sz="1000" dirty="0">
                          <a:effectLst/>
                          <a:latin typeface="Calibri (Cuerpo)"/>
                        </a:rPr>
                        <a:t>Promover la adopción de prácticas productivas climáticamente inteligentes e incrementar el accesos sostenible a mercados para productores rurales</a:t>
                      </a:r>
                    </a:p>
                    <a:p>
                      <a:pPr algn="l">
                        <a:buNone/>
                      </a:pPr>
                      <a:r>
                        <a:rPr lang="es-BO" sz="1000" dirty="0">
                          <a:effectLst/>
                          <a:latin typeface="Calibri (Cuerpo)"/>
                        </a:rPr>
                        <a:t>Cantidad de Subproyectos </a:t>
                      </a:r>
                      <a:endParaRPr lang="es-BO" sz="1000" dirty="0">
                        <a:effectLst/>
                        <a:latin typeface="Calibri (Cuerpo)"/>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r>
                        <a:rPr lang="es-BO" sz="1200" dirty="0">
                          <a:effectLst/>
                          <a:latin typeface="Calibri (Cuerpo)"/>
                        </a:rPr>
                        <a:t>BANCO MUNDIAL</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extLst>
                  <a:ext uri="{0D108BD9-81ED-4DB2-BD59-A6C34878D82A}">
                    <a16:rowId xmlns:a16="http://schemas.microsoft.com/office/drawing/2014/main" val="2225852426"/>
                  </a:ext>
                </a:extLst>
              </a:tr>
              <a:tr h="878053">
                <a:tc>
                  <a:txBody>
                    <a:bodyPr/>
                    <a:lstStyle/>
                    <a:p>
                      <a:pPr algn="ctr">
                        <a:buNone/>
                      </a:pPr>
                      <a:r>
                        <a:rPr lang="es-BO" sz="1200" dirty="0">
                          <a:effectLst/>
                          <a:latin typeface="Calibri (Cuerpo)"/>
                        </a:rPr>
                        <a:t>2</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fontAlgn="b">
                        <a:buNone/>
                      </a:pPr>
                      <a:r>
                        <a:rPr lang="es-BO" sz="1200" b="1" kern="1200" dirty="0">
                          <a:solidFill>
                            <a:schemeClr val="tx1"/>
                          </a:solidFill>
                          <a:effectLst/>
                          <a:latin typeface="Calibri (Cuerpo)"/>
                          <a:ea typeface="+mn-ea"/>
                          <a:cs typeface="+mn-cs"/>
                        </a:rPr>
                        <a:t>15.086.206,90 </a:t>
                      </a:r>
                    </a:p>
                  </a:txBody>
                  <a:tcPr marL="7620" marR="7620" marT="762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l">
                        <a:buNone/>
                      </a:pPr>
                      <a:r>
                        <a:rPr lang="es-BO" sz="1100" dirty="0">
                          <a:effectLst/>
                          <a:latin typeface="Calibri (Cuerpo)"/>
                        </a:rPr>
                        <a:t>CONSTRUYENDO RESILIENCIA ANTE EL CAMBIO CLIMÁTICO PARA FAMILIAS RURALES DE BOLIVIA</a:t>
                      </a:r>
                      <a:endParaRPr lang="es-BO" sz="11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l">
                        <a:buNone/>
                      </a:pPr>
                      <a:r>
                        <a:rPr lang="es-BO" sz="1000" dirty="0">
                          <a:effectLst/>
                          <a:latin typeface="Calibri (Cuerpo)"/>
                        </a:rPr>
                        <a:t>Incrementar los ingresos de los pequeños productores rurales más vulnerables y aumentar su resiliencia frente a los impactos del cambio climático en familias rurales de Bolivia.</a:t>
                      </a:r>
                      <a:endParaRPr lang="es-BO" sz="1000" dirty="0">
                        <a:effectLst/>
                        <a:latin typeface="Calibri (Cuerpo)"/>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r>
                        <a:rPr lang="es-BO" sz="1200" kern="1200" dirty="0">
                          <a:solidFill>
                            <a:schemeClr val="tx1"/>
                          </a:solidFill>
                          <a:effectLst/>
                          <a:latin typeface="Calibri (Cuerpo)"/>
                          <a:ea typeface="+mn-ea"/>
                          <a:cs typeface="+mn-cs"/>
                        </a:rPr>
                        <a:t>FIDA</a:t>
                      </a: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extLst>
                  <a:ext uri="{0D108BD9-81ED-4DB2-BD59-A6C34878D82A}">
                    <a16:rowId xmlns:a16="http://schemas.microsoft.com/office/drawing/2014/main" val="2231208272"/>
                  </a:ext>
                </a:extLst>
              </a:tr>
              <a:tr h="2395468">
                <a:tc>
                  <a:txBody>
                    <a:bodyPr/>
                    <a:lstStyle/>
                    <a:p>
                      <a:pPr algn="ctr">
                        <a:buNone/>
                      </a:pPr>
                      <a:r>
                        <a:rPr lang="es-BO" sz="1200" dirty="0">
                          <a:effectLst/>
                          <a:latin typeface="Calibri (Cuerpo)"/>
                        </a:rPr>
                        <a:t>3</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r>
                        <a:rPr lang="es-MX" sz="1200" b="1" dirty="0">
                          <a:effectLst/>
                          <a:latin typeface="Calibri (Cuerpo)"/>
                          <a:ea typeface="Calibri" panose="020F0502020204030204" pitchFamily="34" charset="0"/>
                          <a:cs typeface="Times New Roman" panose="02020603050405020304" pitchFamily="18" charset="0"/>
                        </a:rPr>
                        <a:t>6.090.162,00</a:t>
                      </a:r>
                      <a:endParaRPr lang="es-BO" sz="1200" b="1"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BO" sz="1100" kern="1200" dirty="0">
                          <a:solidFill>
                            <a:schemeClr val="tx1"/>
                          </a:solidFill>
                          <a:effectLst/>
                          <a:latin typeface="Calibri (Cuerpo)"/>
                          <a:ea typeface="+mn-ea"/>
                          <a:cs typeface="+mn-cs"/>
                        </a:rPr>
                        <a:t>APOYO PRESUPUESTARIO SECTORIAL (APS) CONVENIO DE FINANCIAMIENTO “CONTRATO DE DESEMPEÑO DE REFORMA SECTORIAL DE LA ESTRATEGIA DE DESARROLLO INTEGRAL SUSTENTABLE CON COCA</a:t>
                      </a:r>
                    </a:p>
                    <a:p>
                      <a:pPr algn="l">
                        <a:buNone/>
                      </a:pPr>
                      <a:endParaRPr lang="es-BO" sz="11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BO" sz="1000" kern="1200" dirty="0">
                          <a:solidFill>
                            <a:schemeClr val="tx1"/>
                          </a:solidFill>
                          <a:effectLst/>
                          <a:latin typeface="Calibri (Cuerpo)"/>
                          <a:ea typeface="+mn-ea"/>
                          <a:cs typeface="+mn-cs"/>
                        </a:rPr>
                        <a:t>Mejorar las condiciones socio económicas de la población que viven en zonas de producción de la hoja de coca, a través del apoyo a la Estrategia de Desarrollo Integral Sustentable con Coca, aplicando criterios medio ambientales sostenibles sobre las actividades productivas. Y equidad de género que permite brindar a las mujeres y a los hombres las mismas oportunidades priorizando la revalorización de la coca así como el control en la producción y comercialización, basado al derecho para la implementación.</a:t>
                      </a:r>
                    </a:p>
                  </a:txBody>
                  <a:tcPr marL="51326" marR="51326" marT="0" marB="0">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r>
                        <a:rPr lang="es-ES" sz="1200" kern="1200" dirty="0">
                          <a:solidFill>
                            <a:schemeClr val="tx1"/>
                          </a:solidFill>
                          <a:effectLst/>
                          <a:latin typeface="Calibri (Cuerpo)"/>
                          <a:ea typeface="+mn-ea"/>
                          <a:cs typeface="+mn-cs"/>
                        </a:rPr>
                        <a:t>UNIÓN EUROPEA</a:t>
                      </a:r>
                      <a:endParaRPr lang="es-BO" sz="1200" kern="1200" dirty="0">
                        <a:solidFill>
                          <a:schemeClr val="tx1"/>
                        </a:solidFill>
                        <a:effectLst/>
                        <a:latin typeface="Calibri (Cuerpo)"/>
                        <a:ea typeface="+mn-ea"/>
                        <a:cs typeface="+mn-cs"/>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extLst>
                  <a:ext uri="{0D108BD9-81ED-4DB2-BD59-A6C34878D82A}">
                    <a16:rowId xmlns:a16="http://schemas.microsoft.com/office/drawing/2014/main" val="4188233606"/>
                  </a:ext>
                </a:extLst>
              </a:tr>
              <a:tr h="184757">
                <a:tc>
                  <a:txBody>
                    <a:bodyPr/>
                    <a:lstStyle/>
                    <a:p>
                      <a:pPr algn="ctr">
                        <a:buNone/>
                      </a:pPr>
                      <a:r>
                        <a:rPr lang="es-ES" sz="1200" dirty="0">
                          <a:effectLst/>
                          <a:latin typeface="Calibri (Cuerpo)"/>
                          <a:ea typeface="Calibri" panose="020F0502020204030204" pitchFamily="34" charset="0"/>
                          <a:cs typeface="Times New Roman" panose="02020603050405020304" pitchFamily="18" charset="0"/>
                        </a:rPr>
                        <a:t>TOTAL </a:t>
                      </a: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fontAlgn="ctr">
                        <a:buNone/>
                      </a:pPr>
                      <a:r>
                        <a:rPr lang="es-BO" sz="1200" b="1" kern="1200" dirty="0">
                          <a:solidFill>
                            <a:schemeClr val="tx1"/>
                          </a:solidFill>
                          <a:effectLst/>
                          <a:latin typeface="Calibri (Cuerpo)"/>
                          <a:cs typeface="Times New Roman" panose="02020603050405020304" pitchFamily="18" charset="0"/>
                        </a:rPr>
                        <a:t>208.176.368,90</a:t>
                      </a:r>
                    </a:p>
                  </a:txBody>
                  <a:tcPr marL="9525" marR="9525" marT="9525"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just">
                        <a:buNone/>
                      </a:pPr>
                      <a:endParaRPr lang="es-BO" sz="1200" kern="1200" dirty="0">
                        <a:solidFill>
                          <a:schemeClr val="tx1"/>
                        </a:solidFill>
                        <a:effectLst/>
                        <a:latin typeface="Calibri (Cuerpo)"/>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just">
                        <a:buNone/>
                      </a:pPr>
                      <a:endParaRPr lang="es-BO" sz="1200" dirty="0">
                        <a:effectLst/>
                        <a:latin typeface="Calibri (Cuerpo)"/>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tc>
                  <a:txBody>
                    <a:bodyPr/>
                    <a:lstStyle/>
                    <a:p>
                      <a:pPr algn="ctr">
                        <a:buNone/>
                      </a:pPr>
                      <a:endParaRPr lang="es-BO" sz="1200" kern="1200" dirty="0">
                        <a:solidFill>
                          <a:schemeClr val="tx1"/>
                        </a:solidFill>
                        <a:effectLst/>
                        <a:latin typeface="Calibri (Cuerpo)"/>
                        <a:ea typeface="+mn-ea"/>
                        <a:cs typeface="+mn-cs"/>
                      </a:endParaRPr>
                    </a:p>
                  </a:txBody>
                  <a:tcPr marL="51326" marR="51326"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tcPr>
                </a:tc>
                <a:extLst>
                  <a:ext uri="{0D108BD9-81ED-4DB2-BD59-A6C34878D82A}">
                    <a16:rowId xmlns:a16="http://schemas.microsoft.com/office/drawing/2014/main" val="1052979271"/>
                  </a:ext>
                </a:extLst>
              </a:tr>
            </a:tbl>
          </a:graphicData>
        </a:graphic>
      </p:graphicFrame>
      <p:sp>
        <p:nvSpPr>
          <p:cNvPr id="2" name="CuadroTexto 1">
            <a:extLst>
              <a:ext uri="{FF2B5EF4-FFF2-40B4-BE49-F238E27FC236}">
                <a16:creationId xmlns:a16="http://schemas.microsoft.com/office/drawing/2014/main" id="{7CB0160D-B6D9-27A6-18ED-DEB98ACED8D4}"/>
              </a:ext>
            </a:extLst>
          </p:cNvPr>
          <p:cNvSpPr txBox="1"/>
          <p:nvPr/>
        </p:nvSpPr>
        <p:spPr>
          <a:xfrm>
            <a:off x="1528383" y="756304"/>
            <a:ext cx="7042429" cy="830997"/>
          </a:xfrm>
          <a:prstGeom prst="rect">
            <a:avLst/>
          </a:prstGeom>
          <a:noFill/>
        </p:spPr>
        <p:txBody>
          <a:bodyPr wrap="square" rtlCol="0">
            <a:spAutoFit/>
          </a:bodyPr>
          <a:lstStyle/>
          <a:p>
            <a:pPr algn="r"/>
            <a:r>
              <a:rPr lang="es-MX" sz="2400" b="1" dirty="0"/>
              <a:t>PROGRAMAS EN EJECUCIÓN: 3</a:t>
            </a:r>
          </a:p>
          <a:p>
            <a:pPr algn="r"/>
            <a:r>
              <a:rPr lang="es-MX" sz="2400" b="1" dirty="0"/>
              <a:t>INVERSIÓN (USD): + 208,1 MILLONES</a:t>
            </a:r>
            <a:endParaRPr lang="es-BO" sz="2400" b="1" dirty="0"/>
          </a:p>
        </p:txBody>
      </p:sp>
    </p:spTree>
    <p:extLst>
      <p:ext uri="{BB962C8B-B14F-4D97-AF65-F5344CB8AC3E}">
        <p14:creationId xmlns:p14="http://schemas.microsoft.com/office/powerpoint/2010/main" val="3209893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B39047-91A9-FAD4-7FB1-5226D51E737F}"/>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5C3DCE79-9A75-1D9F-493B-53C3DD04BF7D}"/>
              </a:ext>
            </a:extLst>
          </p:cNvPr>
          <p:cNvGraphicFramePr>
            <a:graphicFrameLocks noGrp="1"/>
          </p:cNvGraphicFramePr>
          <p:nvPr>
            <p:extLst>
              <p:ext uri="{D42A27DB-BD31-4B8C-83A1-F6EECF244321}">
                <p14:modId xmlns:p14="http://schemas.microsoft.com/office/powerpoint/2010/main" val="334284964"/>
              </p:ext>
            </p:extLst>
          </p:nvPr>
        </p:nvGraphicFramePr>
        <p:xfrm>
          <a:off x="543559" y="1182002"/>
          <a:ext cx="7984621" cy="1066800"/>
        </p:xfrm>
        <a:graphic>
          <a:graphicData uri="http://schemas.openxmlformats.org/drawingml/2006/table">
            <a:tbl>
              <a:tblPr firstRow="1" firstCol="1" bandRow="1">
                <a:tableStyleId>{912C8C85-51F0-491E-9774-3900AFEF0FD7}</a:tableStyleId>
              </a:tblPr>
              <a:tblGrid>
                <a:gridCol w="641740">
                  <a:extLst>
                    <a:ext uri="{9D8B030D-6E8A-4147-A177-3AD203B41FA5}">
                      <a16:colId xmlns:a16="http://schemas.microsoft.com/office/drawing/2014/main" val="1685466423"/>
                    </a:ext>
                  </a:extLst>
                </a:gridCol>
                <a:gridCol w="1506346">
                  <a:extLst>
                    <a:ext uri="{9D8B030D-6E8A-4147-A177-3AD203B41FA5}">
                      <a16:colId xmlns:a16="http://schemas.microsoft.com/office/drawing/2014/main" val="2018224539"/>
                    </a:ext>
                  </a:extLst>
                </a:gridCol>
                <a:gridCol w="1500218">
                  <a:extLst>
                    <a:ext uri="{9D8B030D-6E8A-4147-A177-3AD203B41FA5}">
                      <a16:colId xmlns:a16="http://schemas.microsoft.com/office/drawing/2014/main" val="2965510033"/>
                    </a:ext>
                  </a:extLst>
                </a:gridCol>
                <a:gridCol w="2940060">
                  <a:extLst>
                    <a:ext uri="{9D8B030D-6E8A-4147-A177-3AD203B41FA5}">
                      <a16:colId xmlns:a16="http://schemas.microsoft.com/office/drawing/2014/main" val="1953191282"/>
                    </a:ext>
                  </a:extLst>
                </a:gridCol>
                <a:gridCol w="1396257">
                  <a:extLst>
                    <a:ext uri="{9D8B030D-6E8A-4147-A177-3AD203B41FA5}">
                      <a16:colId xmlns:a16="http://schemas.microsoft.com/office/drawing/2014/main" val="3539201717"/>
                    </a:ext>
                  </a:extLst>
                </a:gridCol>
              </a:tblGrid>
              <a:tr h="304800">
                <a:tc>
                  <a:txBody>
                    <a:bodyPr/>
                    <a:lstStyle/>
                    <a:p>
                      <a:pPr algn="ctr">
                        <a:buNone/>
                      </a:pPr>
                      <a:r>
                        <a:rPr lang="es-BO" sz="1000" dirty="0">
                          <a:effectLst/>
                        </a:rPr>
                        <a:t>NRO.</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MONTO  POR EJECUTAR (USD) </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a:effectLst/>
                        </a:rPr>
                        <a:t>NOMBRE</a:t>
                      </a:r>
                      <a:endParaRPr lang="es-BO" sz="110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OBJETIVO</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a:effectLst/>
                        </a:rPr>
                        <a:t>FINANCIADOR</a:t>
                      </a:r>
                      <a:endParaRPr lang="es-BO" sz="110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709174364"/>
                  </a:ext>
                </a:extLst>
              </a:tr>
              <a:tr h="762000">
                <a:tc>
                  <a:txBody>
                    <a:bodyPr/>
                    <a:lstStyle/>
                    <a:p>
                      <a:pPr algn="ctr">
                        <a:buNone/>
                      </a:pPr>
                      <a:r>
                        <a:rPr lang="es-BO" sz="1000" dirty="0">
                          <a:effectLst/>
                        </a:rPr>
                        <a:t>1</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s-BO" sz="1100" b="1" dirty="0">
                          <a:effectLst/>
                        </a:rPr>
                        <a:t>187.000.000,00</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s-BO" sz="1000" dirty="0">
                          <a:effectLst/>
                        </a:rPr>
                        <a:t>ALIANZAS RURALES (PAR III) </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buNone/>
                      </a:pPr>
                      <a:r>
                        <a:rPr lang="es-BO" sz="1000" dirty="0">
                          <a:effectLst/>
                        </a:rPr>
                        <a:t>Promover la adopción de prácticas productivas climáticamente inteligentes e incrementar el acceso sostenible a mercados para productores rurales</a:t>
                      </a:r>
                      <a:endParaRPr lang="es-BO" sz="1300" dirty="0">
                        <a:effectLst/>
                      </a:endParaRPr>
                    </a:p>
                    <a:p>
                      <a:pPr algn="just">
                        <a:buNone/>
                      </a:pPr>
                      <a:r>
                        <a:rPr lang="es-BO" sz="1000" dirty="0">
                          <a:effectLst/>
                        </a:rPr>
                        <a:t>Cantidad de Subproyectos </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s-BO" sz="1000" dirty="0">
                          <a:effectLst/>
                        </a:rPr>
                        <a:t>BANCO MUNDIAL</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5852426"/>
                  </a:ext>
                </a:extLst>
              </a:tr>
            </a:tbl>
          </a:graphicData>
        </a:graphic>
      </p:graphicFrame>
      <p:graphicFrame>
        <p:nvGraphicFramePr>
          <p:cNvPr id="7" name="Tabla 6">
            <a:extLst>
              <a:ext uri="{FF2B5EF4-FFF2-40B4-BE49-F238E27FC236}">
                <a16:creationId xmlns:a16="http://schemas.microsoft.com/office/drawing/2014/main" id="{F3DE4214-05AE-5DFF-A77E-B7023C96DA6A}"/>
              </a:ext>
            </a:extLst>
          </p:cNvPr>
          <p:cNvGraphicFramePr>
            <a:graphicFrameLocks noGrp="1"/>
          </p:cNvGraphicFramePr>
          <p:nvPr>
            <p:extLst>
              <p:ext uri="{D42A27DB-BD31-4B8C-83A1-F6EECF244321}">
                <p14:modId xmlns:p14="http://schemas.microsoft.com/office/powerpoint/2010/main" val="1113191833"/>
              </p:ext>
            </p:extLst>
          </p:nvPr>
        </p:nvGraphicFramePr>
        <p:xfrm>
          <a:off x="543559" y="2439800"/>
          <a:ext cx="4308358" cy="2153782"/>
        </p:xfrm>
        <a:graphic>
          <a:graphicData uri="http://schemas.openxmlformats.org/drawingml/2006/table">
            <a:tbl>
              <a:tblPr>
                <a:tableStyleId>{5C22544A-7EE6-4342-B048-85BDC9FD1C3A}</a:tableStyleId>
              </a:tblPr>
              <a:tblGrid>
                <a:gridCol w="1312688">
                  <a:extLst>
                    <a:ext uri="{9D8B030D-6E8A-4147-A177-3AD203B41FA5}">
                      <a16:colId xmlns:a16="http://schemas.microsoft.com/office/drawing/2014/main" val="2463684940"/>
                    </a:ext>
                  </a:extLst>
                </a:gridCol>
                <a:gridCol w="1456657">
                  <a:extLst>
                    <a:ext uri="{9D8B030D-6E8A-4147-A177-3AD203B41FA5}">
                      <a16:colId xmlns:a16="http://schemas.microsoft.com/office/drawing/2014/main" val="1962577065"/>
                    </a:ext>
                  </a:extLst>
                </a:gridCol>
                <a:gridCol w="1539013">
                  <a:extLst>
                    <a:ext uri="{9D8B030D-6E8A-4147-A177-3AD203B41FA5}">
                      <a16:colId xmlns:a16="http://schemas.microsoft.com/office/drawing/2014/main" val="2632857655"/>
                    </a:ext>
                  </a:extLst>
                </a:gridCol>
              </a:tblGrid>
              <a:tr h="187028">
                <a:tc gridSpan="3">
                  <a:txBody>
                    <a:bodyPr/>
                    <a:lstStyle/>
                    <a:p>
                      <a:pPr algn="ctr" fontAlgn="ctr">
                        <a:buNone/>
                      </a:pPr>
                      <a:r>
                        <a:rPr lang="es-MX" sz="1100" b="1" i="0" u="none" strike="noStrike" dirty="0">
                          <a:solidFill>
                            <a:srgbClr val="FFFFFF"/>
                          </a:solidFill>
                          <a:effectLst/>
                          <a:latin typeface="Calibri" panose="020F0502020204030204" pitchFamily="34" charset="0"/>
                        </a:rPr>
                        <a:t>EN EJECUCIÓN – ALIANZAS RURALES </a:t>
                      </a:r>
                      <a:endParaRPr lang="es-BO" sz="1100" b="1" i="0" u="none" strike="noStrike" dirty="0">
                        <a:solidFill>
                          <a:srgbClr val="FFFFFF"/>
                        </a:solidFill>
                        <a:effectLst/>
                        <a:latin typeface="Calibri" panose="020F0502020204030204" pitchFamily="34" charset="0"/>
                      </a:endParaRPr>
                    </a:p>
                  </a:txBody>
                  <a:tcPr marL="7620" marR="7620" marT="8382" marB="0" anchor="ctr">
                    <a:solidFill>
                      <a:schemeClr val="accent6">
                        <a:lumMod val="50000"/>
                      </a:schemeClr>
                    </a:solidFill>
                  </a:tcPr>
                </a:tc>
                <a:tc hMerge="1">
                  <a:txBody>
                    <a:bodyPr/>
                    <a:lstStyle/>
                    <a:p>
                      <a:pPr algn="ctr" fontAlgn="ctr">
                        <a:buNone/>
                      </a:pPr>
                      <a:endParaRPr lang="es-BO" sz="1000" b="1" i="0" u="none" strike="noStrike" dirty="0">
                        <a:solidFill>
                          <a:srgbClr val="FFFFFF"/>
                        </a:solidFill>
                        <a:effectLst/>
                        <a:latin typeface="Calibri" panose="020F0502020204030204" pitchFamily="34" charset="0"/>
                      </a:endParaRPr>
                    </a:p>
                  </a:txBody>
                  <a:tcPr marL="7620" marR="7620" marT="7620" marB="0" anchor="ctr"/>
                </a:tc>
                <a:tc hMerge="1">
                  <a:txBody>
                    <a:bodyPr/>
                    <a:lstStyle/>
                    <a:p>
                      <a:pPr algn="ctr" fontAlgn="ctr">
                        <a:buNone/>
                      </a:pPr>
                      <a:endParaRPr lang="es-BO" sz="1000" b="1" i="0" u="none" strike="noStrike" dirty="0">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941584871"/>
                  </a:ext>
                </a:extLst>
              </a:tr>
              <a:tr h="221084">
                <a:tc>
                  <a:txBody>
                    <a:bodyPr/>
                    <a:lstStyle/>
                    <a:p>
                      <a:pPr algn="ctr" fontAlgn="ctr">
                        <a:buNone/>
                      </a:pPr>
                      <a:r>
                        <a:rPr lang="es-BO" sz="1100" b="1" u="none" strike="noStrike" dirty="0">
                          <a:solidFill>
                            <a:schemeClr val="bg1"/>
                          </a:solidFill>
                          <a:effectLst/>
                        </a:rPr>
                        <a:t>Departamento</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fontAlgn="ctr">
                        <a:buNone/>
                      </a:pPr>
                      <a:r>
                        <a:rPr lang="es-BO" sz="1100" b="1" u="none" strike="noStrike" dirty="0" err="1">
                          <a:solidFill>
                            <a:schemeClr val="bg1"/>
                          </a:solidFill>
                          <a:effectLst/>
                        </a:rPr>
                        <a:t>Nro</a:t>
                      </a:r>
                      <a:r>
                        <a:rPr lang="es-BO" sz="1100" b="1" u="none" strike="noStrike" dirty="0">
                          <a:solidFill>
                            <a:schemeClr val="bg1"/>
                          </a:solidFill>
                          <a:effectLst/>
                        </a:rPr>
                        <a:t> Proyectos</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fontAlgn="ctr">
                        <a:buNone/>
                      </a:pPr>
                      <a:r>
                        <a:rPr lang="es-BO" sz="1100" b="1" u="none" strike="noStrike" dirty="0">
                          <a:solidFill>
                            <a:schemeClr val="bg1"/>
                          </a:solidFill>
                          <a:effectLst/>
                        </a:rPr>
                        <a:t> Transferido PAR</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702405274"/>
                  </a:ext>
                </a:extLst>
              </a:tr>
              <a:tr h="174567">
                <a:tc>
                  <a:txBody>
                    <a:bodyPr/>
                    <a:lstStyle/>
                    <a:p>
                      <a:pPr algn="l" fontAlgn="b">
                        <a:buNone/>
                      </a:pPr>
                      <a:r>
                        <a:rPr lang="es-BO" sz="1100" u="none" strike="noStrike" dirty="0">
                          <a:effectLst/>
                        </a:rPr>
                        <a:t>Beni</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65</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13.563.025</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2818783"/>
                  </a:ext>
                </a:extLst>
              </a:tr>
              <a:tr h="174567">
                <a:tc>
                  <a:txBody>
                    <a:bodyPr/>
                    <a:lstStyle/>
                    <a:p>
                      <a:pPr algn="l" fontAlgn="b">
                        <a:buNone/>
                      </a:pPr>
                      <a:r>
                        <a:rPr lang="es-BO" sz="1100" u="none" strike="noStrike" dirty="0">
                          <a:effectLst/>
                        </a:rPr>
                        <a:t>Chuquisaca</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305</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a:effectLst/>
                        </a:rPr>
                        <a:t>111.422.729</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4194634"/>
                  </a:ext>
                </a:extLst>
              </a:tr>
              <a:tr h="174567">
                <a:tc>
                  <a:txBody>
                    <a:bodyPr/>
                    <a:lstStyle/>
                    <a:p>
                      <a:pPr algn="l" fontAlgn="b">
                        <a:buNone/>
                      </a:pPr>
                      <a:r>
                        <a:rPr lang="es-BO" sz="1100" u="none" strike="noStrike">
                          <a:effectLst/>
                        </a:rPr>
                        <a:t>Cochabamba</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187</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a:effectLst/>
                        </a:rPr>
                        <a:t>84.182.066</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369367"/>
                  </a:ext>
                </a:extLst>
              </a:tr>
              <a:tr h="174567">
                <a:tc>
                  <a:txBody>
                    <a:bodyPr/>
                    <a:lstStyle/>
                    <a:p>
                      <a:pPr algn="l" fontAlgn="b">
                        <a:buNone/>
                      </a:pPr>
                      <a:r>
                        <a:rPr lang="es-BO" sz="1100" u="none" strike="noStrike">
                          <a:effectLst/>
                        </a:rPr>
                        <a:t>La Paz</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322</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a:effectLst/>
                        </a:rPr>
                        <a:t>101.590.362</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1009309"/>
                  </a:ext>
                </a:extLst>
              </a:tr>
              <a:tr h="174567">
                <a:tc>
                  <a:txBody>
                    <a:bodyPr/>
                    <a:lstStyle/>
                    <a:p>
                      <a:pPr algn="l" fontAlgn="b">
                        <a:buNone/>
                      </a:pPr>
                      <a:r>
                        <a:rPr lang="es-BO" sz="1100" u="none" strike="noStrike">
                          <a:effectLst/>
                        </a:rPr>
                        <a:t>Oruro</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122</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58.289.851</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4052447"/>
                  </a:ext>
                </a:extLst>
              </a:tr>
              <a:tr h="174567">
                <a:tc>
                  <a:txBody>
                    <a:bodyPr/>
                    <a:lstStyle/>
                    <a:p>
                      <a:pPr algn="l" fontAlgn="b">
                        <a:buNone/>
                      </a:pPr>
                      <a:r>
                        <a:rPr lang="es-BO" sz="1100" u="none" strike="noStrike">
                          <a:effectLst/>
                        </a:rPr>
                        <a:t>Pando</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a:effectLst/>
                        </a:rPr>
                        <a:t>84</a:t>
                      </a:r>
                      <a:endParaRPr lang="es-BO" sz="1100" b="0" i="0" u="none" strike="noStrike">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24.819.258</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1615602"/>
                  </a:ext>
                </a:extLst>
              </a:tr>
              <a:tr h="174567">
                <a:tc>
                  <a:txBody>
                    <a:bodyPr/>
                    <a:lstStyle/>
                    <a:p>
                      <a:pPr algn="l" fontAlgn="b">
                        <a:buNone/>
                      </a:pPr>
                      <a:r>
                        <a:rPr lang="es-BO" sz="1100" u="none" strike="noStrike">
                          <a:effectLst/>
                        </a:rPr>
                        <a:t>Potosí</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360</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160.370.632</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770529"/>
                  </a:ext>
                </a:extLst>
              </a:tr>
              <a:tr h="174567">
                <a:tc>
                  <a:txBody>
                    <a:bodyPr/>
                    <a:lstStyle/>
                    <a:p>
                      <a:pPr algn="l" fontAlgn="b">
                        <a:buNone/>
                      </a:pPr>
                      <a:r>
                        <a:rPr lang="es-BO" sz="1100" u="none" strike="noStrike">
                          <a:effectLst/>
                        </a:rPr>
                        <a:t>Santa Cruz</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a:effectLst/>
                        </a:rPr>
                        <a:t>121</a:t>
                      </a:r>
                      <a:endParaRPr lang="es-BO" sz="1100" b="0" i="0" u="none" strike="noStrike">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39.135.820</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9341269"/>
                  </a:ext>
                </a:extLst>
              </a:tr>
              <a:tr h="174567">
                <a:tc>
                  <a:txBody>
                    <a:bodyPr/>
                    <a:lstStyle/>
                    <a:p>
                      <a:pPr algn="l" fontAlgn="b">
                        <a:buNone/>
                      </a:pPr>
                      <a:r>
                        <a:rPr lang="es-BO" sz="1100" u="none" strike="noStrike">
                          <a:effectLst/>
                        </a:rPr>
                        <a:t>Tarija</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s-BO" sz="1100" u="none" strike="noStrike" dirty="0">
                          <a:effectLst/>
                        </a:rPr>
                        <a:t>178</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buNone/>
                      </a:pPr>
                      <a:r>
                        <a:rPr lang="es-BO" sz="1100" u="none" strike="noStrike" dirty="0">
                          <a:effectLst/>
                        </a:rPr>
                        <a:t>64.359.234</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535955"/>
                  </a:ext>
                </a:extLst>
              </a:tr>
              <a:tr h="174567">
                <a:tc>
                  <a:txBody>
                    <a:bodyPr/>
                    <a:lstStyle/>
                    <a:p>
                      <a:pPr algn="r" fontAlgn="b">
                        <a:buNone/>
                      </a:pPr>
                      <a:r>
                        <a:rPr lang="es-BO" sz="1100" b="1" u="none" strike="noStrike" dirty="0">
                          <a:effectLst/>
                        </a:rPr>
                        <a:t>Total general</a:t>
                      </a:r>
                      <a:endParaRPr lang="es-BO" sz="11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b">
                        <a:buNone/>
                      </a:pPr>
                      <a:r>
                        <a:rPr lang="es-BO" sz="1100" b="1" u="none" strike="noStrike" dirty="0">
                          <a:effectLst/>
                        </a:rPr>
                        <a:t>1.744</a:t>
                      </a:r>
                      <a:endParaRPr lang="es-BO" sz="11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r" fontAlgn="b">
                        <a:buNone/>
                      </a:pPr>
                      <a:r>
                        <a:rPr lang="es-BO" sz="1100" b="1" u="none" strike="noStrike" dirty="0">
                          <a:effectLst/>
                        </a:rPr>
                        <a:t>657.732.977</a:t>
                      </a:r>
                      <a:endParaRPr lang="es-BO" sz="11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379139227"/>
                  </a:ext>
                </a:extLst>
              </a:tr>
            </a:tbl>
          </a:graphicData>
        </a:graphic>
      </p:graphicFrame>
      <p:graphicFrame>
        <p:nvGraphicFramePr>
          <p:cNvPr id="8" name="Tabla 7">
            <a:extLst>
              <a:ext uri="{FF2B5EF4-FFF2-40B4-BE49-F238E27FC236}">
                <a16:creationId xmlns:a16="http://schemas.microsoft.com/office/drawing/2014/main" id="{AD6B7C1C-E382-69DC-2BBB-EE06DD204F0C}"/>
              </a:ext>
            </a:extLst>
          </p:cNvPr>
          <p:cNvGraphicFramePr>
            <a:graphicFrameLocks noGrp="1"/>
          </p:cNvGraphicFramePr>
          <p:nvPr>
            <p:extLst>
              <p:ext uri="{D42A27DB-BD31-4B8C-83A1-F6EECF244321}">
                <p14:modId xmlns:p14="http://schemas.microsoft.com/office/powerpoint/2010/main" val="905995742"/>
              </p:ext>
            </p:extLst>
          </p:nvPr>
        </p:nvGraphicFramePr>
        <p:xfrm>
          <a:off x="4997345" y="2439800"/>
          <a:ext cx="3530834" cy="1775718"/>
        </p:xfrm>
        <a:graphic>
          <a:graphicData uri="http://schemas.openxmlformats.org/drawingml/2006/table">
            <a:tbl>
              <a:tblPr>
                <a:tableStyleId>{E8B1032C-EA38-4F05-BA0D-38AFFFC7BED3}</a:tableStyleId>
              </a:tblPr>
              <a:tblGrid>
                <a:gridCol w="2376303">
                  <a:extLst>
                    <a:ext uri="{9D8B030D-6E8A-4147-A177-3AD203B41FA5}">
                      <a16:colId xmlns:a16="http://schemas.microsoft.com/office/drawing/2014/main" val="3434637467"/>
                    </a:ext>
                  </a:extLst>
                </a:gridCol>
                <a:gridCol w="1154531">
                  <a:extLst>
                    <a:ext uri="{9D8B030D-6E8A-4147-A177-3AD203B41FA5}">
                      <a16:colId xmlns:a16="http://schemas.microsoft.com/office/drawing/2014/main" val="3874397848"/>
                    </a:ext>
                  </a:extLst>
                </a:gridCol>
              </a:tblGrid>
              <a:tr h="208788">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300" b="1" i="0" u="none" strike="noStrike" dirty="0">
                          <a:solidFill>
                            <a:srgbClr val="FFFFFF"/>
                          </a:solidFill>
                          <a:effectLst/>
                          <a:latin typeface="Calibri" panose="020F0502020204030204" pitchFamily="34" charset="0"/>
                        </a:rPr>
                        <a:t>EN ELABORACIÓN– ALIANZAS RURALES </a:t>
                      </a:r>
                      <a:endParaRPr lang="es-BO" sz="1300" b="1" i="0" u="none" strike="noStrike" dirty="0">
                        <a:solidFill>
                          <a:srgbClr val="FFFFFF"/>
                        </a:solidFill>
                        <a:effectLst/>
                        <a:latin typeface="Calibri" panose="020F0502020204030204" pitchFamily="34" charset="0"/>
                      </a:endParaRPr>
                    </a:p>
                  </a:txBody>
                  <a:tcPr marL="7620" marR="7620" marT="8382" marB="0" anchor="ctr">
                    <a:solidFill>
                      <a:schemeClr val="accent6">
                        <a:lumMod val="50000"/>
                      </a:schemeClr>
                    </a:solidFill>
                  </a:tcPr>
                </a:tc>
                <a:tc hMerge="1">
                  <a:txBody>
                    <a:bodyPr/>
                    <a:lstStyle/>
                    <a:p>
                      <a:pPr algn="ctr" fontAlgn="ctr">
                        <a:buNone/>
                      </a:pPr>
                      <a:endParaRPr lang="es-BO" sz="1000" b="1" i="0" u="none" strike="noStrike">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39006709"/>
                  </a:ext>
                </a:extLst>
              </a:tr>
              <a:tr h="318360">
                <a:tc>
                  <a:txBody>
                    <a:bodyPr/>
                    <a:lstStyle/>
                    <a:p>
                      <a:pPr algn="ctr" fontAlgn="ctr">
                        <a:buNone/>
                      </a:pPr>
                      <a:r>
                        <a:rPr lang="es-BO" sz="1300" b="1" u="none" strike="noStrike" dirty="0">
                          <a:solidFill>
                            <a:schemeClr val="bg1"/>
                          </a:solidFill>
                          <a:effectLst/>
                        </a:rPr>
                        <a:t>Departamento</a:t>
                      </a:r>
                      <a:endParaRPr lang="es-BO" sz="1300" b="1" i="0" u="none" strike="noStrike" dirty="0">
                        <a:solidFill>
                          <a:schemeClr val="bg1"/>
                        </a:solidFill>
                        <a:effectLst/>
                        <a:latin typeface="Calibri" panose="020F0502020204030204" pitchFamily="34" charset="0"/>
                      </a:endParaRPr>
                    </a:p>
                  </a:txBody>
                  <a:tcPr marL="7620" marR="7620" marT="6927" marB="0" anchor="ctr">
                    <a:solidFill>
                      <a:schemeClr val="accent6">
                        <a:lumMod val="50000"/>
                      </a:schemeClr>
                    </a:solidFill>
                  </a:tcPr>
                </a:tc>
                <a:tc>
                  <a:txBody>
                    <a:bodyPr/>
                    <a:lstStyle/>
                    <a:p>
                      <a:pPr algn="ctr" fontAlgn="ctr">
                        <a:buNone/>
                      </a:pPr>
                      <a:r>
                        <a:rPr lang="es-BO" sz="1300" b="1" u="none" strike="noStrike" dirty="0" err="1">
                          <a:solidFill>
                            <a:schemeClr val="bg1"/>
                          </a:solidFill>
                          <a:effectLst/>
                        </a:rPr>
                        <a:t>Nro</a:t>
                      </a:r>
                      <a:r>
                        <a:rPr lang="es-BO" sz="1300" b="1" u="none" strike="noStrike" dirty="0">
                          <a:solidFill>
                            <a:schemeClr val="bg1"/>
                          </a:solidFill>
                          <a:effectLst/>
                        </a:rPr>
                        <a:t> Proyectos</a:t>
                      </a:r>
                      <a:endParaRPr lang="es-BO" sz="1300" b="1" i="0" u="none" strike="noStrike" dirty="0">
                        <a:solidFill>
                          <a:schemeClr val="bg1"/>
                        </a:solidFill>
                        <a:effectLst/>
                        <a:latin typeface="Calibri" panose="020F0502020204030204" pitchFamily="34" charset="0"/>
                      </a:endParaRPr>
                    </a:p>
                  </a:txBody>
                  <a:tcPr marL="7620" marR="7620" marT="6927" marB="0" anchor="ctr">
                    <a:solidFill>
                      <a:schemeClr val="accent6">
                        <a:lumMod val="50000"/>
                      </a:schemeClr>
                    </a:solidFill>
                  </a:tcPr>
                </a:tc>
                <a:extLst>
                  <a:ext uri="{0D108BD9-81ED-4DB2-BD59-A6C34878D82A}">
                    <a16:rowId xmlns:a16="http://schemas.microsoft.com/office/drawing/2014/main" val="1554154207"/>
                  </a:ext>
                </a:extLst>
              </a:tr>
              <a:tr h="208095">
                <a:tc>
                  <a:txBody>
                    <a:bodyPr/>
                    <a:lstStyle/>
                    <a:p>
                      <a:pPr algn="l" fontAlgn="b">
                        <a:buNone/>
                      </a:pPr>
                      <a:r>
                        <a:rPr lang="es-BO" sz="1300" u="none" strike="noStrike" dirty="0">
                          <a:effectLst/>
                        </a:rPr>
                        <a:t>Chuquisaca</a:t>
                      </a:r>
                      <a:endParaRPr lang="es-BO" sz="1300" b="0" i="0" u="none" strike="noStrike" dirty="0">
                        <a:solidFill>
                          <a:srgbClr val="000000"/>
                        </a:solidFill>
                        <a:effectLst/>
                        <a:latin typeface="Calibri" panose="020F0502020204030204" pitchFamily="34" charset="0"/>
                      </a:endParaRPr>
                    </a:p>
                  </a:txBody>
                  <a:tcPr marL="7620" marR="7620" marT="6927" marB="0" anchor="b"/>
                </a:tc>
                <a:tc>
                  <a:txBody>
                    <a:bodyPr/>
                    <a:lstStyle/>
                    <a:p>
                      <a:pPr algn="ctr" fontAlgn="b">
                        <a:buNone/>
                      </a:pPr>
                      <a:r>
                        <a:rPr lang="es-BO" sz="1300" u="none" strike="noStrike" dirty="0">
                          <a:effectLst/>
                        </a:rPr>
                        <a:t>5</a:t>
                      </a:r>
                      <a:endParaRPr lang="es-BO" sz="1300" b="0" i="0" u="none" strike="noStrike" dirty="0">
                        <a:solidFill>
                          <a:srgbClr val="000000"/>
                        </a:solidFill>
                        <a:effectLst/>
                        <a:latin typeface="Calibri" panose="020F0502020204030204" pitchFamily="34" charset="0"/>
                      </a:endParaRPr>
                    </a:p>
                  </a:txBody>
                  <a:tcPr marL="7620" marR="7620" marT="6927" marB="0" anchor="ctr"/>
                </a:tc>
                <a:extLst>
                  <a:ext uri="{0D108BD9-81ED-4DB2-BD59-A6C34878D82A}">
                    <a16:rowId xmlns:a16="http://schemas.microsoft.com/office/drawing/2014/main" val="3538030189"/>
                  </a:ext>
                </a:extLst>
              </a:tr>
              <a:tr h="208095">
                <a:tc>
                  <a:txBody>
                    <a:bodyPr/>
                    <a:lstStyle/>
                    <a:p>
                      <a:pPr algn="l" fontAlgn="b">
                        <a:buNone/>
                      </a:pPr>
                      <a:r>
                        <a:rPr lang="es-BO" sz="1300" u="none" strike="noStrike" dirty="0">
                          <a:effectLst/>
                        </a:rPr>
                        <a:t>Cochabamba</a:t>
                      </a:r>
                      <a:endParaRPr lang="es-BO" sz="1300" b="0" i="0" u="none" strike="noStrike" dirty="0">
                        <a:solidFill>
                          <a:srgbClr val="000000"/>
                        </a:solidFill>
                        <a:effectLst/>
                        <a:latin typeface="Calibri" panose="020F0502020204030204" pitchFamily="34" charset="0"/>
                      </a:endParaRPr>
                    </a:p>
                  </a:txBody>
                  <a:tcPr marL="7620" marR="7620" marT="6927" marB="0" anchor="b"/>
                </a:tc>
                <a:tc>
                  <a:txBody>
                    <a:bodyPr/>
                    <a:lstStyle/>
                    <a:p>
                      <a:pPr algn="ctr" fontAlgn="b">
                        <a:buNone/>
                      </a:pPr>
                      <a:r>
                        <a:rPr lang="es-BO" sz="1300" u="none" strike="noStrike" dirty="0">
                          <a:effectLst/>
                        </a:rPr>
                        <a:t>4</a:t>
                      </a:r>
                      <a:endParaRPr lang="es-BO" sz="1300" b="0" i="0" u="none" strike="noStrike" dirty="0">
                        <a:solidFill>
                          <a:srgbClr val="000000"/>
                        </a:solidFill>
                        <a:effectLst/>
                        <a:latin typeface="Calibri" panose="020F0502020204030204" pitchFamily="34" charset="0"/>
                      </a:endParaRPr>
                    </a:p>
                  </a:txBody>
                  <a:tcPr marL="7620" marR="7620" marT="6927" marB="0" anchor="ctr"/>
                </a:tc>
                <a:extLst>
                  <a:ext uri="{0D108BD9-81ED-4DB2-BD59-A6C34878D82A}">
                    <a16:rowId xmlns:a16="http://schemas.microsoft.com/office/drawing/2014/main" val="1022250724"/>
                  </a:ext>
                </a:extLst>
              </a:tr>
              <a:tr h="208095">
                <a:tc>
                  <a:txBody>
                    <a:bodyPr/>
                    <a:lstStyle/>
                    <a:p>
                      <a:pPr algn="l" fontAlgn="b">
                        <a:buNone/>
                      </a:pPr>
                      <a:r>
                        <a:rPr lang="es-BO" sz="1300" u="none" strike="noStrike">
                          <a:effectLst/>
                        </a:rPr>
                        <a:t>La Paz</a:t>
                      </a:r>
                      <a:endParaRPr lang="es-BO" sz="1300" b="0" i="0" u="none" strike="noStrike">
                        <a:solidFill>
                          <a:srgbClr val="000000"/>
                        </a:solidFill>
                        <a:effectLst/>
                        <a:latin typeface="Calibri" panose="020F0502020204030204" pitchFamily="34" charset="0"/>
                      </a:endParaRPr>
                    </a:p>
                  </a:txBody>
                  <a:tcPr marL="7620" marR="7620" marT="6927" marB="0" anchor="b"/>
                </a:tc>
                <a:tc>
                  <a:txBody>
                    <a:bodyPr/>
                    <a:lstStyle/>
                    <a:p>
                      <a:pPr algn="ctr" fontAlgn="b">
                        <a:buNone/>
                      </a:pPr>
                      <a:r>
                        <a:rPr lang="es-BO" sz="1300" u="none" strike="noStrike" dirty="0">
                          <a:effectLst/>
                        </a:rPr>
                        <a:t>25</a:t>
                      </a:r>
                      <a:endParaRPr lang="es-BO" sz="1300" b="0" i="0" u="none" strike="noStrike" dirty="0">
                        <a:solidFill>
                          <a:srgbClr val="000000"/>
                        </a:solidFill>
                        <a:effectLst/>
                        <a:latin typeface="Calibri" panose="020F0502020204030204" pitchFamily="34" charset="0"/>
                      </a:endParaRPr>
                    </a:p>
                  </a:txBody>
                  <a:tcPr marL="7620" marR="7620" marT="6927" marB="0" anchor="ctr"/>
                </a:tc>
                <a:extLst>
                  <a:ext uri="{0D108BD9-81ED-4DB2-BD59-A6C34878D82A}">
                    <a16:rowId xmlns:a16="http://schemas.microsoft.com/office/drawing/2014/main" val="3145989700"/>
                  </a:ext>
                </a:extLst>
              </a:tr>
              <a:tr h="208095">
                <a:tc>
                  <a:txBody>
                    <a:bodyPr/>
                    <a:lstStyle/>
                    <a:p>
                      <a:pPr algn="l" fontAlgn="b">
                        <a:buNone/>
                      </a:pPr>
                      <a:r>
                        <a:rPr lang="es-BO" sz="1300" u="none" strike="noStrike">
                          <a:effectLst/>
                        </a:rPr>
                        <a:t>Oruro</a:t>
                      </a:r>
                      <a:endParaRPr lang="es-BO" sz="1300" b="0" i="0" u="none" strike="noStrike">
                        <a:solidFill>
                          <a:srgbClr val="000000"/>
                        </a:solidFill>
                        <a:effectLst/>
                        <a:latin typeface="Calibri" panose="020F0502020204030204" pitchFamily="34" charset="0"/>
                      </a:endParaRPr>
                    </a:p>
                  </a:txBody>
                  <a:tcPr marL="7620" marR="7620" marT="6927" marB="0" anchor="b"/>
                </a:tc>
                <a:tc>
                  <a:txBody>
                    <a:bodyPr/>
                    <a:lstStyle/>
                    <a:p>
                      <a:pPr algn="ctr" fontAlgn="b">
                        <a:buNone/>
                      </a:pPr>
                      <a:r>
                        <a:rPr lang="es-BO" sz="1300" u="none" strike="noStrike" dirty="0">
                          <a:effectLst/>
                        </a:rPr>
                        <a:t>13</a:t>
                      </a:r>
                      <a:endParaRPr lang="es-BO" sz="1300" b="0" i="0" u="none" strike="noStrike" dirty="0">
                        <a:solidFill>
                          <a:srgbClr val="000000"/>
                        </a:solidFill>
                        <a:effectLst/>
                        <a:latin typeface="Calibri" panose="020F0502020204030204" pitchFamily="34" charset="0"/>
                      </a:endParaRPr>
                    </a:p>
                  </a:txBody>
                  <a:tcPr marL="7620" marR="7620" marT="6927" marB="0" anchor="ctr"/>
                </a:tc>
                <a:extLst>
                  <a:ext uri="{0D108BD9-81ED-4DB2-BD59-A6C34878D82A}">
                    <a16:rowId xmlns:a16="http://schemas.microsoft.com/office/drawing/2014/main" val="2744526220"/>
                  </a:ext>
                </a:extLst>
              </a:tr>
              <a:tr h="208095">
                <a:tc>
                  <a:txBody>
                    <a:bodyPr/>
                    <a:lstStyle/>
                    <a:p>
                      <a:pPr algn="l" fontAlgn="b">
                        <a:buNone/>
                      </a:pPr>
                      <a:r>
                        <a:rPr lang="es-BO" sz="1300" u="none" strike="noStrike">
                          <a:effectLst/>
                        </a:rPr>
                        <a:t>Potosí</a:t>
                      </a:r>
                      <a:endParaRPr lang="es-BO" sz="1300" b="0" i="0" u="none" strike="noStrike">
                        <a:solidFill>
                          <a:srgbClr val="000000"/>
                        </a:solidFill>
                        <a:effectLst/>
                        <a:latin typeface="Calibri" panose="020F0502020204030204" pitchFamily="34" charset="0"/>
                      </a:endParaRPr>
                    </a:p>
                  </a:txBody>
                  <a:tcPr marL="7620" marR="7620" marT="6927" marB="0" anchor="b"/>
                </a:tc>
                <a:tc>
                  <a:txBody>
                    <a:bodyPr/>
                    <a:lstStyle/>
                    <a:p>
                      <a:pPr algn="ctr" fontAlgn="b">
                        <a:buNone/>
                      </a:pPr>
                      <a:r>
                        <a:rPr lang="es-BO" sz="1300" u="none" strike="noStrike" dirty="0">
                          <a:effectLst/>
                        </a:rPr>
                        <a:t>23</a:t>
                      </a:r>
                      <a:endParaRPr lang="es-BO" sz="1300" b="0" i="0" u="none" strike="noStrike" dirty="0">
                        <a:solidFill>
                          <a:srgbClr val="000000"/>
                        </a:solidFill>
                        <a:effectLst/>
                        <a:latin typeface="Calibri" panose="020F0502020204030204" pitchFamily="34" charset="0"/>
                      </a:endParaRPr>
                    </a:p>
                  </a:txBody>
                  <a:tcPr marL="7620" marR="7620" marT="6927" marB="0" anchor="ctr"/>
                </a:tc>
                <a:extLst>
                  <a:ext uri="{0D108BD9-81ED-4DB2-BD59-A6C34878D82A}">
                    <a16:rowId xmlns:a16="http://schemas.microsoft.com/office/drawing/2014/main" val="4061791765"/>
                  </a:ext>
                </a:extLst>
              </a:tr>
              <a:tr h="208095">
                <a:tc>
                  <a:txBody>
                    <a:bodyPr/>
                    <a:lstStyle/>
                    <a:p>
                      <a:pPr algn="l" fontAlgn="b">
                        <a:buNone/>
                      </a:pPr>
                      <a:r>
                        <a:rPr lang="es-BO" sz="1300" b="1" u="none" strike="noStrike" dirty="0">
                          <a:effectLst/>
                        </a:rPr>
                        <a:t>Total general</a:t>
                      </a:r>
                      <a:endParaRPr lang="es-BO" sz="1300" b="1" i="0" u="none" strike="noStrike" dirty="0">
                        <a:solidFill>
                          <a:srgbClr val="000000"/>
                        </a:solidFill>
                        <a:effectLst/>
                        <a:latin typeface="Calibri" panose="020F0502020204030204" pitchFamily="34" charset="0"/>
                      </a:endParaRPr>
                    </a:p>
                  </a:txBody>
                  <a:tcPr marL="7620" marR="7620" marT="6927" marB="0" anchor="b">
                    <a:solidFill>
                      <a:schemeClr val="accent6">
                        <a:lumMod val="40000"/>
                        <a:lumOff val="60000"/>
                      </a:schemeClr>
                    </a:solidFill>
                  </a:tcPr>
                </a:tc>
                <a:tc>
                  <a:txBody>
                    <a:bodyPr/>
                    <a:lstStyle/>
                    <a:p>
                      <a:pPr algn="ctr" fontAlgn="b">
                        <a:buNone/>
                      </a:pPr>
                      <a:r>
                        <a:rPr lang="es-BO" sz="1300" b="1" u="none" strike="noStrike" dirty="0">
                          <a:effectLst/>
                        </a:rPr>
                        <a:t>70</a:t>
                      </a:r>
                      <a:endParaRPr lang="es-BO" sz="1300" b="1" i="0" u="none" strike="noStrike" dirty="0">
                        <a:solidFill>
                          <a:srgbClr val="000000"/>
                        </a:solidFill>
                        <a:effectLst/>
                        <a:latin typeface="Calibri" panose="020F0502020204030204" pitchFamily="34" charset="0"/>
                      </a:endParaRPr>
                    </a:p>
                  </a:txBody>
                  <a:tcPr marL="7620" marR="7620" marT="6927" marB="0" anchor="ctr">
                    <a:solidFill>
                      <a:schemeClr val="accent6">
                        <a:lumMod val="40000"/>
                        <a:lumOff val="60000"/>
                      </a:schemeClr>
                    </a:solidFill>
                  </a:tcPr>
                </a:tc>
                <a:extLst>
                  <a:ext uri="{0D108BD9-81ED-4DB2-BD59-A6C34878D82A}">
                    <a16:rowId xmlns:a16="http://schemas.microsoft.com/office/drawing/2014/main" val="4192586703"/>
                  </a:ext>
                </a:extLst>
              </a:tr>
            </a:tbl>
          </a:graphicData>
        </a:graphic>
      </p:graphicFrame>
      <p:graphicFrame>
        <p:nvGraphicFramePr>
          <p:cNvPr id="9" name="Tabla 8">
            <a:extLst>
              <a:ext uri="{FF2B5EF4-FFF2-40B4-BE49-F238E27FC236}">
                <a16:creationId xmlns:a16="http://schemas.microsoft.com/office/drawing/2014/main" id="{1DC5EF49-ECA4-9C82-54EA-7A3AAC6C6863}"/>
              </a:ext>
            </a:extLst>
          </p:cNvPr>
          <p:cNvGraphicFramePr>
            <a:graphicFrameLocks noGrp="1"/>
          </p:cNvGraphicFramePr>
          <p:nvPr>
            <p:extLst>
              <p:ext uri="{D42A27DB-BD31-4B8C-83A1-F6EECF244321}">
                <p14:modId xmlns:p14="http://schemas.microsoft.com/office/powerpoint/2010/main" val="2710851365"/>
              </p:ext>
            </p:extLst>
          </p:nvPr>
        </p:nvGraphicFramePr>
        <p:xfrm>
          <a:off x="1283466" y="4797967"/>
          <a:ext cx="6393234" cy="1715191"/>
        </p:xfrm>
        <a:graphic>
          <a:graphicData uri="http://schemas.openxmlformats.org/drawingml/2006/table">
            <a:tbl>
              <a:tblPr>
                <a:tableStyleId>{5C22544A-7EE6-4342-B048-85BDC9FD1C3A}</a:tableStyleId>
              </a:tblPr>
              <a:tblGrid>
                <a:gridCol w="1741493">
                  <a:extLst>
                    <a:ext uri="{9D8B030D-6E8A-4147-A177-3AD203B41FA5}">
                      <a16:colId xmlns:a16="http://schemas.microsoft.com/office/drawing/2014/main" val="3536204229"/>
                    </a:ext>
                  </a:extLst>
                </a:gridCol>
                <a:gridCol w="1397306">
                  <a:extLst>
                    <a:ext uri="{9D8B030D-6E8A-4147-A177-3AD203B41FA5}">
                      <a16:colId xmlns:a16="http://schemas.microsoft.com/office/drawing/2014/main" val="1558619443"/>
                    </a:ext>
                  </a:extLst>
                </a:gridCol>
                <a:gridCol w="1305077">
                  <a:extLst>
                    <a:ext uri="{9D8B030D-6E8A-4147-A177-3AD203B41FA5}">
                      <a16:colId xmlns:a16="http://schemas.microsoft.com/office/drawing/2014/main" val="1768587621"/>
                    </a:ext>
                  </a:extLst>
                </a:gridCol>
                <a:gridCol w="1949358">
                  <a:extLst>
                    <a:ext uri="{9D8B030D-6E8A-4147-A177-3AD203B41FA5}">
                      <a16:colId xmlns:a16="http://schemas.microsoft.com/office/drawing/2014/main" val="4003138477"/>
                    </a:ext>
                  </a:extLst>
                </a:gridCol>
              </a:tblGrid>
              <a:tr h="318655">
                <a:tc rowSpan="9">
                  <a:txBody>
                    <a:bodyPr/>
                    <a:lstStyle/>
                    <a:p>
                      <a:pPr algn="ctr" fontAlgn="ctr">
                        <a:buNone/>
                      </a:pPr>
                      <a:r>
                        <a:rPr lang="es-MX" sz="1100" b="1" i="0" u="none" strike="noStrike" dirty="0">
                          <a:solidFill>
                            <a:srgbClr val="FFFFFF"/>
                          </a:solidFill>
                          <a:effectLst/>
                          <a:latin typeface="Calibri" panose="020F0502020204030204" pitchFamily="34" charset="0"/>
                        </a:rPr>
                        <a:t>PROYECTOS DE INFRAESTRUCTURA EN EJECUCIÓN (PUENTES –CAMINOS – RIEGO)</a:t>
                      </a:r>
                      <a:endParaRPr lang="es-BO" sz="1100" b="1" i="0" u="none" strike="noStrike" dirty="0">
                        <a:solidFill>
                          <a:srgbClr val="FFFFFF"/>
                        </a:solidFill>
                        <a:effectLst/>
                        <a:latin typeface="Calibri" panose="020F0502020204030204" pitchFamily="34" charset="0"/>
                      </a:endParaRPr>
                    </a:p>
                  </a:txBody>
                  <a:tcPr marL="7620" marR="7620" marT="8382" marB="0" anchor="ctr">
                    <a:solidFill>
                      <a:schemeClr val="accent6">
                        <a:lumMod val="50000"/>
                      </a:schemeClr>
                    </a:solidFill>
                  </a:tcPr>
                </a:tc>
                <a:tc>
                  <a:txBody>
                    <a:bodyPr/>
                    <a:lstStyle/>
                    <a:p>
                      <a:pPr algn="ctr" fontAlgn="ctr">
                        <a:buNone/>
                      </a:pPr>
                      <a:r>
                        <a:rPr lang="es-BO" sz="1100" b="1" u="none" strike="noStrike" dirty="0">
                          <a:solidFill>
                            <a:schemeClr val="bg1"/>
                          </a:solidFill>
                          <a:effectLst/>
                        </a:rPr>
                        <a:t>Departamento</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fontAlgn="ctr">
                        <a:buNone/>
                      </a:pPr>
                      <a:r>
                        <a:rPr lang="es-BO" sz="1100" b="1" u="none" strike="noStrike" dirty="0" err="1">
                          <a:solidFill>
                            <a:schemeClr val="bg1"/>
                          </a:solidFill>
                          <a:effectLst/>
                        </a:rPr>
                        <a:t>Nro</a:t>
                      </a:r>
                      <a:r>
                        <a:rPr lang="es-BO" sz="1100" b="1" u="none" strike="noStrike" dirty="0">
                          <a:solidFill>
                            <a:schemeClr val="bg1"/>
                          </a:solidFill>
                          <a:effectLst/>
                        </a:rPr>
                        <a:t> Proyectos</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fontAlgn="ctr">
                        <a:buNone/>
                      </a:pPr>
                      <a:r>
                        <a:rPr lang="es-BO" sz="1100" b="1" u="none" strike="noStrike" dirty="0">
                          <a:solidFill>
                            <a:schemeClr val="bg1"/>
                          </a:solidFill>
                          <a:effectLst/>
                        </a:rPr>
                        <a:t>Monto Presupuestado</a:t>
                      </a:r>
                      <a:endParaRPr lang="es-BO" sz="1100" b="1" i="0" u="none" strike="noStrike" dirty="0">
                        <a:solidFill>
                          <a:schemeClr val="bg1"/>
                        </a:solidFill>
                        <a:effectLst/>
                        <a:latin typeface="Calibri" panose="020F0502020204030204" pitchFamily="34" charset="0"/>
                      </a:endParaRP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813212844"/>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CHUQUISACA</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26</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a:effectLst/>
                        </a:rPr>
                        <a:t>46.933.935</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305556067"/>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COCHABAMBA</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38</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a:effectLst/>
                        </a:rPr>
                        <a:t>47.548.516</a:t>
                      </a:r>
                      <a:endParaRPr lang="es-BO" sz="1100" b="0" i="0" u="none" strike="noStrike">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621148944"/>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LA PAZ</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31</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dirty="0">
                          <a:effectLst/>
                        </a:rPr>
                        <a:t>39.597.609</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99292124"/>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ORURO</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2</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dirty="0">
                          <a:effectLst/>
                        </a:rPr>
                        <a:t>5.051.561</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30959333"/>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POTOSÍ</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24</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dirty="0">
                          <a:effectLst/>
                        </a:rPr>
                        <a:t>45.393.940</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059106258"/>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SANTA CRUZ</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9</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dirty="0">
                          <a:effectLst/>
                        </a:rPr>
                        <a:t>17.104.925</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448373446"/>
                  </a:ext>
                </a:extLst>
              </a:tr>
              <a:tr h="174567">
                <a:tc vMerge="1">
                  <a:txBody>
                    <a:bodyPr/>
                    <a:lstStyle/>
                    <a:p>
                      <a:pPr algn="l" fontAlgn="b">
                        <a:buNone/>
                      </a:pPr>
                      <a:endParaRPr lang="es-BO" sz="10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u="none" strike="noStrike" dirty="0">
                          <a:effectLst/>
                        </a:rPr>
                        <a:t>TARIJA</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b">
                        <a:buNone/>
                      </a:pPr>
                      <a:r>
                        <a:rPr lang="es-BO" sz="1100" u="none" strike="noStrike" dirty="0">
                          <a:effectLst/>
                        </a:rPr>
                        <a:t>5</a:t>
                      </a:r>
                      <a:endParaRPr lang="es-BO" sz="11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100" u="none" strike="noStrike" dirty="0">
                          <a:effectLst/>
                        </a:rPr>
                        <a:t>12.577.412</a:t>
                      </a:r>
                      <a:endParaRPr lang="es-BO" sz="1100" b="0"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289169687"/>
                  </a:ext>
                </a:extLst>
              </a:tr>
              <a:tr h="174567">
                <a:tc vMerge="1">
                  <a:txBody>
                    <a:bodyPr/>
                    <a:lstStyle/>
                    <a:p>
                      <a:pPr algn="l" fontAlgn="b">
                        <a:buNone/>
                      </a:pPr>
                      <a:endParaRPr lang="es-BO"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buNone/>
                      </a:pPr>
                      <a:r>
                        <a:rPr lang="es-BO" sz="1100" b="1" u="none" strike="noStrike" dirty="0">
                          <a:effectLst/>
                        </a:rPr>
                        <a:t>Total general</a:t>
                      </a:r>
                      <a:endParaRPr lang="es-BO" sz="1100" b="1"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40000"/>
                        <a:lumOff val="60000"/>
                      </a:schemeClr>
                    </a:solidFill>
                  </a:tcPr>
                </a:tc>
                <a:tc>
                  <a:txBody>
                    <a:bodyPr/>
                    <a:lstStyle/>
                    <a:p>
                      <a:pPr algn="ctr" fontAlgn="b">
                        <a:buNone/>
                      </a:pPr>
                      <a:r>
                        <a:rPr lang="es-BO" sz="1100" b="1" u="none" strike="noStrike" dirty="0">
                          <a:effectLst/>
                        </a:rPr>
                        <a:t>135</a:t>
                      </a:r>
                      <a:endParaRPr lang="es-BO" sz="11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40000"/>
                        <a:lumOff val="60000"/>
                      </a:schemeClr>
                    </a:solidFill>
                  </a:tcPr>
                </a:tc>
                <a:tc>
                  <a:txBody>
                    <a:bodyPr/>
                    <a:lstStyle/>
                    <a:p>
                      <a:pPr algn="r" fontAlgn="b">
                        <a:buNone/>
                      </a:pPr>
                      <a:r>
                        <a:rPr lang="es-BO" sz="1100" b="1" u="none" strike="noStrike" dirty="0">
                          <a:effectLst/>
                        </a:rPr>
                        <a:t>214.207.898</a:t>
                      </a:r>
                      <a:endParaRPr lang="es-BO" sz="1100" b="1" i="0" u="none" strike="noStrike" dirty="0">
                        <a:solidFill>
                          <a:srgbClr val="000000"/>
                        </a:solidFill>
                        <a:effectLst/>
                        <a:latin typeface="Calibri" panose="020F0502020204030204" pitchFamily="34" charset="0"/>
                      </a:endParaRPr>
                    </a:p>
                  </a:txBody>
                  <a:tcPr marL="7620" marR="7620" marT="6927"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88587105"/>
                  </a:ext>
                </a:extLst>
              </a:tr>
            </a:tbl>
          </a:graphicData>
        </a:graphic>
      </p:graphicFrame>
      <p:sp>
        <p:nvSpPr>
          <p:cNvPr id="10" name="CuadroTexto 9">
            <a:extLst>
              <a:ext uri="{FF2B5EF4-FFF2-40B4-BE49-F238E27FC236}">
                <a16:creationId xmlns:a16="http://schemas.microsoft.com/office/drawing/2014/main" id="{EB13A32C-E3CD-2EEE-7A53-D769941F2D6C}"/>
              </a:ext>
            </a:extLst>
          </p:cNvPr>
          <p:cNvSpPr txBox="1"/>
          <p:nvPr/>
        </p:nvSpPr>
        <p:spPr>
          <a:xfrm>
            <a:off x="4046150" y="590894"/>
            <a:ext cx="4677972" cy="400110"/>
          </a:xfrm>
          <a:prstGeom prst="rect">
            <a:avLst/>
          </a:prstGeom>
          <a:noFill/>
        </p:spPr>
        <p:txBody>
          <a:bodyPr wrap="square" rtlCol="0">
            <a:spAutoFit/>
          </a:bodyPr>
          <a:lstStyle/>
          <a:p>
            <a:pPr algn="ctr"/>
            <a:r>
              <a:rPr lang="es-MX" sz="2000" b="1" dirty="0">
                <a:cs typeface="Calibri" panose="020F0502020204030204" pitchFamily="34" charset="0"/>
              </a:rPr>
              <a:t>PROGRAMA PAR III</a:t>
            </a:r>
            <a:r>
              <a:rPr lang="es-BO" sz="2000" b="1" dirty="0">
                <a:cs typeface="Calibri" panose="020F0502020204030204" pitchFamily="34" charset="0"/>
              </a:rPr>
              <a:t> </a:t>
            </a:r>
            <a:r>
              <a:rPr lang="es-MX" sz="2000" b="1" dirty="0">
                <a:cs typeface="Calibri" panose="020F0502020204030204" pitchFamily="34" charset="0"/>
              </a:rPr>
              <a:t>EN EJECUCIÓN</a:t>
            </a:r>
            <a:endParaRPr lang="es-BO" sz="2000" b="1" dirty="0">
              <a:cs typeface="Calibri" panose="020F0502020204030204" pitchFamily="34" charset="0"/>
            </a:endParaRPr>
          </a:p>
        </p:txBody>
      </p:sp>
    </p:spTree>
    <p:extLst>
      <p:ext uri="{BB962C8B-B14F-4D97-AF65-F5344CB8AC3E}">
        <p14:creationId xmlns:p14="http://schemas.microsoft.com/office/powerpoint/2010/main" val="1842965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D97EED7-5C4F-68E7-7EF4-CD4D2CC9DFA1}"/>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C40F7EB-08AD-625C-774A-D5B02D6B39C9}"/>
              </a:ext>
            </a:extLst>
          </p:cNvPr>
          <p:cNvGraphicFramePr>
            <a:graphicFrameLocks noGrp="1"/>
          </p:cNvGraphicFramePr>
          <p:nvPr>
            <p:extLst>
              <p:ext uri="{D42A27DB-BD31-4B8C-83A1-F6EECF244321}">
                <p14:modId xmlns:p14="http://schemas.microsoft.com/office/powerpoint/2010/main" val="1584799864"/>
              </p:ext>
            </p:extLst>
          </p:nvPr>
        </p:nvGraphicFramePr>
        <p:xfrm>
          <a:off x="676592" y="2079281"/>
          <a:ext cx="7814264" cy="1144686"/>
        </p:xfrm>
        <a:graphic>
          <a:graphicData uri="http://schemas.openxmlformats.org/drawingml/2006/table">
            <a:tbl>
              <a:tblPr firstRow="1" firstCol="1" bandRow="1">
                <a:tableStyleId>{912C8C85-51F0-491E-9774-3900AFEF0FD7}</a:tableStyleId>
              </a:tblPr>
              <a:tblGrid>
                <a:gridCol w="628049">
                  <a:extLst>
                    <a:ext uri="{9D8B030D-6E8A-4147-A177-3AD203B41FA5}">
                      <a16:colId xmlns:a16="http://schemas.microsoft.com/office/drawing/2014/main" val="1685466423"/>
                    </a:ext>
                  </a:extLst>
                </a:gridCol>
                <a:gridCol w="1474207">
                  <a:extLst>
                    <a:ext uri="{9D8B030D-6E8A-4147-A177-3AD203B41FA5}">
                      <a16:colId xmlns:a16="http://schemas.microsoft.com/office/drawing/2014/main" val="2018224539"/>
                    </a:ext>
                  </a:extLst>
                </a:gridCol>
                <a:gridCol w="1738741">
                  <a:extLst>
                    <a:ext uri="{9D8B030D-6E8A-4147-A177-3AD203B41FA5}">
                      <a16:colId xmlns:a16="http://schemas.microsoft.com/office/drawing/2014/main" val="2965510033"/>
                    </a:ext>
                  </a:extLst>
                </a:gridCol>
                <a:gridCol w="2606800">
                  <a:extLst>
                    <a:ext uri="{9D8B030D-6E8A-4147-A177-3AD203B41FA5}">
                      <a16:colId xmlns:a16="http://schemas.microsoft.com/office/drawing/2014/main" val="3795492537"/>
                    </a:ext>
                  </a:extLst>
                </a:gridCol>
                <a:gridCol w="1366467">
                  <a:extLst>
                    <a:ext uri="{9D8B030D-6E8A-4147-A177-3AD203B41FA5}">
                      <a16:colId xmlns:a16="http://schemas.microsoft.com/office/drawing/2014/main" val="3539201717"/>
                    </a:ext>
                  </a:extLst>
                </a:gridCol>
              </a:tblGrid>
              <a:tr h="290945">
                <a:tc>
                  <a:txBody>
                    <a:bodyPr/>
                    <a:lstStyle/>
                    <a:p>
                      <a:pPr algn="ctr">
                        <a:buNone/>
                      </a:pPr>
                      <a:r>
                        <a:rPr lang="es-BO" sz="1000" dirty="0">
                          <a:effectLst/>
                        </a:rPr>
                        <a:t>NRO.</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MONTO  POR EJECUTAR (USD) </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NOMBRE</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OBJETIVO</a:t>
                      </a:r>
                      <a:endParaRPr lang="es-B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a:effectLst/>
                        </a:rPr>
                        <a:t>FINANCIADOR</a:t>
                      </a:r>
                      <a:endParaRPr lang="es-BO" sz="110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709174364"/>
                  </a:ext>
                </a:extLst>
              </a:tr>
              <a:tr h="839886">
                <a:tc>
                  <a:txBody>
                    <a:bodyPr/>
                    <a:lstStyle/>
                    <a:p>
                      <a:pPr algn="ctr">
                        <a:buNone/>
                      </a:pPr>
                      <a:r>
                        <a:rPr lang="es-BO" sz="1000" dirty="0">
                          <a:effectLst/>
                        </a:rPr>
                        <a:t>1</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fontAlgn="b">
                        <a:buNone/>
                      </a:pPr>
                      <a:r>
                        <a:rPr lang="es-BO" sz="1000" b="1" kern="1200" dirty="0">
                          <a:solidFill>
                            <a:schemeClr val="tx1"/>
                          </a:solidFill>
                          <a:effectLst/>
                          <a:latin typeface="+mn-lt"/>
                          <a:ea typeface="+mn-ea"/>
                          <a:cs typeface="+mn-cs"/>
                        </a:rPr>
                        <a:t>15.086.206,90 </a:t>
                      </a: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just">
                        <a:buNone/>
                      </a:pPr>
                      <a:r>
                        <a:rPr lang="es-BO" sz="1000" dirty="0">
                          <a:effectLst/>
                        </a:rPr>
                        <a:t>CONSTRUYENDO RESILIENCIA ANTE EL CAMBIO CLIMÁTICO PARA FAMILIAS RURALES DE BOLIVIA</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just">
                        <a:buNone/>
                      </a:pPr>
                      <a:r>
                        <a:rPr lang="es-BO" sz="1000" dirty="0">
                          <a:effectLst/>
                        </a:rPr>
                        <a:t>Incrementar los ingresos de los pequeños productores rurales más vulnerables y aumentar su resiliencia frente a los impactos del cambio climático en familias rurales de Bolivia.</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buNone/>
                      </a:pPr>
                      <a:r>
                        <a:rPr lang="es-BO" sz="1000" dirty="0">
                          <a:effectLst/>
                        </a:rPr>
                        <a:t>FIDA</a:t>
                      </a:r>
                      <a:endParaRPr lang="es-BO"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306115132"/>
                  </a:ext>
                </a:extLst>
              </a:tr>
            </a:tbl>
          </a:graphicData>
        </a:graphic>
      </p:graphicFrame>
      <p:graphicFrame>
        <p:nvGraphicFramePr>
          <p:cNvPr id="6" name="Tabla 5">
            <a:extLst>
              <a:ext uri="{FF2B5EF4-FFF2-40B4-BE49-F238E27FC236}">
                <a16:creationId xmlns:a16="http://schemas.microsoft.com/office/drawing/2014/main" id="{D63DC835-90E5-A9EB-8AC0-4CDB6259E928}"/>
              </a:ext>
            </a:extLst>
          </p:cNvPr>
          <p:cNvGraphicFramePr>
            <a:graphicFrameLocks noGrp="1"/>
          </p:cNvGraphicFramePr>
          <p:nvPr>
            <p:extLst>
              <p:ext uri="{D42A27DB-BD31-4B8C-83A1-F6EECF244321}">
                <p14:modId xmlns:p14="http://schemas.microsoft.com/office/powerpoint/2010/main" val="102977455"/>
              </p:ext>
            </p:extLst>
          </p:nvPr>
        </p:nvGraphicFramePr>
        <p:xfrm>
          <a:off x="676592" y="3608613"/>
          <a:ext cx="3504949" cy="1633449"/>
        </p:xfrm>
        <a:graphic>
          <a:graphicData uri="http://schemas.openxmlformats.org/drawingml/2006/table">
            <a:tbl>
              <a:tblPr>
                <a:tableStyleId>{5C22544A-7EE6-4342-B048-85BDC9FD1C3A}</a:tableStyleId>
              </a:tblPr>
              <a:tblGrid>
                <a:gridCol w="1282739">
                  <a:extLst>
                    <a:ext uri="{9D8B030D-6E8A-4147-A177-3AD203B41FA5}">
                      <a16:colId xmlns:a16="http://schemas.microsoft.com/office/drawing/2014/main" val="4025646870"/>
                    </a:ext>
                  </a:extLst>
                </a:gridCol>
                <a:gridCol w="966572">
                  <a:extLst>
                    <a:ext uri="{9D8B030D-6E8A-4147-A177-3AD203B41FA5}">
                      <a16:colId xmlns:a16="http://schemas.microsoft.com/office/drawing/2014/main" val="2978342212"/>
                    </a:ext>
                  </a:extLst>
                </a:gridCol>
                <a:gridCol w="1255638">
                  <a:extLst>
                    <a:ext uri="{9D8B030D-6E8A-4147-A177-3AD203B41FA5}">
                      <a16:colId xmlns:a16="http://schemas.microsoft.com/office/drawing/2014/main" val="85954240"/>
                    </a:ext>
                  </a:extLst>
                </a:gridCol>
              </a:tblGrid>
              <a:tr h="200891">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300" b="1" i="0" u="none" strike="noStrike" dirty="0">
                          <a:solidFill>
                            <a:schemeClr val="bg1"/>
                          </a:solidFill>
                          <a:effectLst/>
                          <a:latin typeface="Calibri" panose="020F0502020204030204" pitchFamily="34" charset="0"/>
                        </a:rPr>
                        <a:t>PROYECTOS CONCLUIDOS PARA ENTREGA </a:t>
                      </a:r>
                      <a:endParaRPr lang="es-BO" sz="1300" b="1" i="0" u="none" strike="noStrike" dirty="0">
                        <a:solidFill>
                          <a:schemeClr val="bg1"/>
                        </a:solidFill>
                        <a:effectLst/>
                        <a:latin typeface="Calibri" panose="020F0502020204030204" pitchFamily="34" charset="0"/>
                      </a:endParaRPr>
                    </a:p>
                  </a:txBody>
                  <a:tcPr marL="7620" marR="7620" marT="6927" marB="0" anchor="ctr">
                    <a:solidFill>
                      <a:schemeClr val="accent6">
                        <a:lumMod val="50000"/>
                      </a:schemeClr>
                    </a:solidFill>
                  </a:tcPr>
                </a:tc>
                <a:tc hMerge="1">
                  <a:txBody>
                    <a:bodyPr/>
                    <a:lstStyle/>
                    <a:p>
                      <a:pPr algn="ctr" fontAlgn="b">
                        <a:buNone/>
                      </a:pPr>
                      <a:endParaRPr lang="es-BO" sz="1100" b="1" i="0" u="none" strike="noStrike" dirty="0">
                        <a:solidFill>
                          <a:schemeClr val="bg1"/>
                        </a:solidFill>
                        <a:effectLst/>
                        <a:latin typeface="Calibri" panose="020F0502020204030204" pitchFamily="34" charset="0"/>
                      </a:endParaRPr>
                    </a:p>
                  </a:txBody>
                  <a:tcPr marL="7620" marR="7620" marT="7620" marB="0" anchor="ctr">
                    <a:solidFill>
                      <a:schemeClr val="accent6">
                        <a:lumMod val="50000"/>
                      </a:schemeClr>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s-MX" sz="1100" b="1" i="0" u="none" strike="noStrike" dirty="0">
                        <a:solidFill>
                          <a:schemeClr val="bg1"/>
                        </a:solidFill>
                        <a:effectLst/>
                        <a:latin typeface="Calibri" panose="020F0502020204030204" pitchFamily="34" charset="0"/>
                      </a:endParaRPr>
                    </a:p>
                  </a:txBody>
                  <a:tcPr marL="7620" marR="7620" marT="7620" marB="0" anchor="ctr">
                    <a:solidFill>
                      <a:schemeClr val="accent6">
                        <a:lumMod val="50000"/>
                      </a:schemeClr>
                    </a:solidFill>
                  </a:tcPr>
                </a:tc>
                <a:extLst>
                  <a:ext uri="{0D108BD9-81ED-4DB2-BD59-A6C34878D82A}">
                    <a16:rowId xmlns:a16="http://schemas.microsoft.com/office/drawing/2014/main" val="1956335939"/>
                  </a:ext>
                </a:extLst>
              </a:tr>
              <a:tr h="394855">
                <a:tc>
                  <a:txBody>
                    <a:bodyPr/>
                    <a:lstStyle/>
                    <a:p>
                      <a:pPr algn="ctr" fontAlgn="b">
                        <a:buNone/>
                      </a:pPr>
                      <a:r>
                        <a:rPr lang="es-BO" sz="1300" b="1" i="0" u="none" strike="noStrike" dirty="0">
                          <a:solidFill>
                            <a:schemeClr val="bg1"/>
                          </a:solidFill>
                          <a:effectLst/>
                          <a:latin typeface="Calibri" panose="020F0502020204030204" pitchFamily="34" charset="0"/>
                        </a:rPr>
                        <a:t>DEPARTAMENTO </a:t>
                      </a: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fontAlgn="b">
                        <a:buNone/>
                      </a:pPr>
                      <a:r>
                        <a:rPr lang="es-MX" sz="1300" b="1" i="0" u="none" strike="noStrike" dirty="0">
                          <a:solidFill>
                            <a:schemeClr val="bg1"/>
                          </a:solidFill>
                          <a:effectLst/>
                          <a:latin typeface="Calibri" panose="020F0502020204030204" pitchFamily="34" charset="0"/>
                        </a:rPr>
                        <a:t>N</a:t>
                      </a:r>
                      <a:r>
                        <a:rPr lang="es-BO" sz="1300" b="1" i="0" u="none" strike="noStrike" dirty="0">
                          <a:solidFill>
                            <a:schemeClr val="bg1"/>
                          </a:solidFill>
                          <a:effectLst/>
                          <a:latin typeface="Calibri" panose="020F0502020204030204" pitchFamily="34" charset="0"/>
                        </a:rPr>
                        <a:t>° PROYECTOS </a:t>
                      </a: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300" b="1" i="0" u="none" strike="noStrike" dirty="0">
                          <a:solidFill>
                            <a:schemeClr val="bg1"/>
                          </a:solidFill>
                          <a:effectLst/>
                          <a:latin typeface="Calibri" panose="020F0502020204030204" pitchFamily="34" charset="0"/>
                        </a:rPr>
                        <a:t>TOTAL (Bs)</a:t>
                      </a:r>
                    </a:p>
                  </a:txBody>
                  <a:tcPr marL="7620" marR="7620" marT="6927"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118942408"/>
                  </a:ext>
                </a:extLst>
              </a:tr>
              <a:tr h="200891">
                <a:tc>
                  <a:txBody>
                    <a:bodyPr/>
                    <a:lstStyle/>
                    <a:p>
                      <a:pPr algn="ctr" fontAlgn="b">
                        <a:buNone/>
                      </a:pPr>
                      <a:r>
                        <a:rPr lang="es-BO" sz="1300" u="none" strike="noStrike" dirty="0">
                          <a:effectLst/>
                        </a:rPr>
                        <a:t>Chuquisaca</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b">
                        <a:buNone/>
                      </a:pPr>
                      <a:r>
                        <a:rPr lang="es-BO" sz="1300" u="none" strike="noStrike" dirty="0">
                          <a:effectLst/>
                        </a:rPr>
                        <a:t>10</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r" fontAlgn="b">
                        <a:buNone/>
                      </a:pPr>
                      <a:r>
                        <a:rPr lang="es-BO" sz="1300" u="none" strike="noStrike" dirty="0">
                          <a:effectLst/>
                        </a:rPr>
                        <a:t>2.206.230,00 </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672808565"/>
                  </a:ext>
                </a:extLst>
              </a:tr>
              <a:tr h="200891">
                <a:tc>
                  <a:txBody>
                    <a:bodyPr/>
                    <a:lstStyle/>
                    <a:p>
                      <a:pPr algn="ctr" fontAlgn="b">
                        <a:buNone/>
                      </a:pPr>
                      <a:r>
                        <a:rPr lang="es-BO" sz="1300" u="none" strike="noStrike" dirty="0">
                          <a:effectLst/>
                        </a:rPr>
                        <a:t>Cochabamba</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b">
                        <a:buNone/>
                      </a:pPr>
                      <a:r>
                        <a:rPr lang="es-BO" sz="1300" u="none" strike="noStrike" dirty="0">
                          <a:effectLst/>
                        </a:rPr>
                        <a:t>6</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r" fontAlgn="b">
                        <a:buNone/>
                      </a:pPr>
                      <a:r>
                        <a:rPr lang="es-BO" sz="1300" u="none" strike="noStrike" dirty="0">
                          <a:effectLst/>
                        </a:rPr>
                        <a:t>1.325.879,00 </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3581810545"/>
                  </a:ext>
                </a:extLst>
              </a:tr>
              <a:tr h="200891">
                <a:tc>
                  <a:txBody>
                    <a:bodyPr/>
                    <a:lstStyle/>
                    <a:p>
                      <a:pPr algn="ctr" fontAlgn="b">
                        <a:buNone/>
                      </a:pPr>
                      <a:r>
                        <a:rPr lang="es-BO" sz="1300" u="none" strike="noStrike" dirty="0">
                          <a:effectLst/>
                        </a:rPr>
                        <a:t>La Paz</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b">
                        <a:buNone/>
                      </a:pPr>
                      <a:r>
                        <a:rPr lang="es-BO" sz="1300" u="none" strike="noStrike" dirty="0">
                          <a:effectLst/>
                        </a:rPr>
                        <a:t>8</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r" fontAlgn="b">
                        <a:buNone/>
                      </a:pPr>
                      <a:r>
                        <a:rPr lang="es-BO" sz="1300" u="none" strike="noStrike" dirty="0">
                          <a:effectLst/>
                        </a:rPr>
                        <a:t>2.389.142,00 </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311085191"/>
                  </a:ext>
                </a:extLst>
              </a:tr>
              <a:tr h="200891">
                <a:tc>
                  <a:txBody>
                    <a:bodyPr/>
                    <a:lstStyle/>
                    <a:p>
                      <a:pPr algn="ctr" fontAlgn="b">
                        <a:buNone/>
                      </a:pPr>
                      <a:r>
                        <a:rPr lang="es-BO" sz="1300" u="none" strike="noStrike" dirty="0">
                          <a:effectLst/>
                        </a:rPr>
                        <a:t>Tarija</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b">
                        <a:buNone/>
                      </a:pPr>
                      <a:r>
                        <a:rPr lang="es-BO" sz="1300" u="none" strike="noStrike" dirty="0">
                          <a:effectLst/>
                        </a:rPr>
                        <a:t>4</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r" fontAlgn="b">
                        <a:buNone/>
                      </a:pPr>
                      <a:r>
                        <a:rPr lang="es-BO" sz="1300" u="none" strike="noStrike" dirty="0">
                          <a:effectLst/>
                        </a:rPr>
                        <a:t>1.564.240,62 </a:t>
                      </a:r>
                      <a:endParaRPr lang="es-BO" sz="1300" b="0"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651866753"/>
                  </a:ext>
                </a:extLst>
              </a:tr>
              <a:tr h="200891">
                <a:tc>
                  <a:txBody>
                    <a:bodyPr/>
                    <a:lstStyle/>
                    <a:p>
                      <a:pPr algn="ctr" fontAlgn="b">
                        <a:buNone/>
                      </a:pPr>
                      <a:r>
                        <a:rPr lang="es-BO" sz="1300" b="1" u="none" strike="noStrike" dirty="0">
                          <a:effectLst/>
                        </a:rPr>
                        <a:t>Total general</a:t>
                      </a:r>
                      <a:endParaRPr lang="es-BO" sz="13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s-BO" sz="1300" b="1" u="none" strike="noStrike" dirty="0">
                          <a:effectLst/>
                        </a:rPr>
                        <a:t>28</a:t>
                      </a:r>
                      <a:endParaRPr lang="es-BO" sz="13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r" fontAlgn="b">
                        <a:buNone/>
                      </a:pPr>
                      <a:r>
                        <a:rPr lang="es-BO" sz="1300" b="1" u="none" strike="noStrike" dirty="0">
                          <a:effectLst/>
                        </a:rPr>
                        <a:t>7.485.491,62 </a:t>
                      </a:r>
                      <a:endParaRPr lang="es-BO" sz="1300" b="1" i="0" u="none" strike="noStrike" dirty="0">
                        <a:solidFill>
                          <a:srgbClr val="000000"/>
                        </a:solidFill>
                        <a:effectLst/>
                        <a:latin typeface="Calibri" panose="020F0502020204030204" pitchFamily="34" charset="0"/>
                      </a:endParaRPr>
                    </a:p>
                  </a:txBody>
                  <a:tcPr marL="7620" marR="7620" marT="6927"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95884780"/>
                  </a:ext>
                </a:extLst>
              </a:tr>
            </a:tbl>
          </a:graphicData>
        </a:graphic>
      </p:graphicFrame>
      <p:graphicFrame>
        <p:nvGraphicFramePr>
          <p:cNvPr id="7" name="Tabla 6">
            <a:extLst>
              <a:ext uri="{FF2B5EF4-FFF2-40B4-BE49-F238E27FC236}">
                <a16:creationId xmlns:a16="http://schemas.microsoft.com/office/drawing/2014/main" id="{C1870AF6-9358-87BC-AE54-35D70E146FE4}"/>
              </a:ext>
            </a:extLst>
          </p:cNvPr>
          <p:cNvGraphicFramePr>
            <a:graphicFrameLocks noGrp="1"/>
          </p:cNvGraphicFramePr>
          <p:nvPr>
            <p:extLst>
              <p:ext uri="{D42A27DB-BD31-4B8C-83A1-F6EECF244321}">
                <p14:modId xmlns:p14="http://schemas.microsoft.com/office/powerpoint/2010/main" val="1259756556"/>
              </p:ext>
            </p:extLst>
          </p:nvPr>
        </p:nvGraphicFramePr>
        <p:xfrm>
          <a:off x="4452616" y="3608612"/>
          <a:ext cx="4014792" cy="1633449"/>
        </p:xfrm>
        <a:graphic>
          <a:graphicData uri="http://schemas.openxmlformats.org/drawingml/2006/table">
            <a:tbl>
              <a:tblPr>
                <a:tableStyleId>{E8B1032C-EA38-4F05-BA0D-38AFFFC7BED3}</a:tableStyleId>
              </a:tblPr>
              <a:tblGrid>
                <a:gridCol w="2057242">
                  <a:extLst>
                    <a:ext uri="{9D8B030D-6E8A-4147-A177-3AD203B41FA5}">
                      <a16:colId xmlns:a16="http://schemas.microsoft.com/office/drawing/2014/main" val="2636787359"/>
                    </a:ext>
                  </a:extLst>
                </a:gridCol>
                <a:gridCol w="934466">
                  <a:extLst>
                    <a:ext uri="{9D8B030D-6E8A-4147-A177-3AD203B41FA5}">
                      <a16:colId xmlns:a16="http://schemas.microsoft.com/office/drawing/2014/main" val="2391627681"/>
                    </a:ext>
                  </a:extLst>
                </a:gridCol>
                <a:gridCol w="1023084">
                  <a:extLst>
                    <a:ext uri="{9D8B030D-6E8A-4147-A177-3AD203B41FA5}">
                      <a16:colId xmlns:a16="http://schemas.microsoft.com/office/drawing/2014/main" val="783042888"/>
                    </a:ext>
                  </a:extLst>
                </a:gridCol>
              </a:tblGrid>
              <a:tr h="200891">
                <a:tc grid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300" b="1" i="0" u="none" strike="noStrike" dirty="0">
                          <a:solidFill>
                            <a:schemeClr val="bg1"/>
                          </a:solidFill>
                          <a:effectLst/>
                          <a:latin typeface="Calibri" panose="020F0502020204030204" pitchFamily="34" charset="0"/>
                        </a:rPr>
                        <a:t>PROYECTOS  EN EJECUCIÓN</a:t>
                      </a:r>
                      <a:endParaRPr lang="es-BO" sz="1300" b="1" i="0" u="none" strike="noStrike" dirty="0">
                        <a:solidFill>
                          <a:srgbClr val="000000"/>
                        </a:solidFill>
                        <a:effectLst/>
                        <a:latin typeface="Calibri" panose="020F0502020204030204" pitchFamily="34" charset="0"/>
                      </a:endParaRPr>
                    </a:p>
                  </a:txBody>
                  <a:tcPr marL="7620" marR="7620" marT="6927" marB="0" anchor="ctr">
                    <a:solidFill>
                      <a:schemeClr val="accent6">
                        <a:lumMod val="50000"/>
                      </a:schemeClr>
                    </a:solidFill>
                  </a:tcPr>
                </a:tc>
                <a:tc hMerge="1">
                  <a:txBody>
                    <a:bodyPr/>
                    <a:lstStyle/>
                    <a:p>
                      <a:pPr algn="l" fontAlgn="b">
                        <a:buNone/>
                      </a:pPr>
                      <a:endParaRPr lang="es-BO" sz="1100" b="1" i="0" u="none" strike="noStrike" dirty="0">
                        <a:solidFill>
                          <a:srgbClr val="000000"/>
                        </a:solidFill>
                        <a:effectLst/>
                        <a:latin typeface="Calibri" panose="020F0502020204030204" pitchFamily="34" charset="0"/>
                      </a:endParaRPr>
                    </a:p>
                  </a:txBody>
                  <a:tcPr marL="7620" marR="7620" marT="7620" marB="0" anchor="b"/>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s-BO" sz="1100" b="1" i="0" u="none" strike="noStrike" dirty="0">
                        <a:solidFill>
                          <a:srgbClr val="000000"/>
                        </a:solidFill>
                        <a:effectLst/>
                        <a:latin typeface="Calibri" panose="020F0502020204030204" pitchFamily="34" charset="0"/>
                      </a:endParaRPr>
                    </a:p>
                  </a:txBody>
                  <a:tcPr marL="7620" marR="7620" marT="7620" marB="0" anchor="ctr">
                    <a:solidFill>
                      <a:schemeClr val="accent6">
                        <a:lumMod val="50000"/>
                      </a:schemeClr>
                    </a:solidFill>
                  </a:tcPr>
                </a:tc>
                <a:extLst>
                  <a:ext uri="{0D108BD9-81ED-4DB2-BD59-A6C34878D82A}">
                    <a16:rowId xmlns:a16="http://schemas.microsoft.com/office/drawing/2014/main" val="2773458929"/>
                  </a:ext>
                </a:extLst>
              </a:tr>
              <a:tr h="394855">
                <a:tc>
                  <a:txBody>
                    <a:bodyPr/>
                    <a:lstStyle/>
                    <a:p>
                      <a:pPr algn="ctr" fontAlgn="b">
                        <a:buNone/>
                      </a:pPr>
                      <a:r>
                        <a:rPr lang="es-BO" sz="1300" b="1" i="0" u="none" strike="noStrike" dirty="0">
                          <a:solidFill>
                            <a:schemeClr val="bg1"/>
                          </a:solidFill>
                          <a:effectLst/>
                          <a:latin typeface="Calibri" panose="020F0502020204030204" pitchFamily="34" charset="0"/>
                        </a:rPr>
                        <a:t>DEPARTAMENTO - TIPO</a:t>
                      </a:r>
                    </a:p>
                  </a:txBody>
                  <a:tcPr marL="7620" marR="7620" marT="6927" marB="0" anchor="ctr">
                    <a:solidFill>
                      <a:schemeClr val="accent6">
                        <a:lumMod val="50000"/>
                      </a:schemeClr>
                    </a:solidFill>
                  </a:tcPr>
                </a:tc>
                <a:tc>
                  <a:txBody>
                    <a:bodyPr/>
                    <a:lstStyle/>
                    <a:p>
                      <a:pPr algn="ctr" fontAlgn="b">
                        <a:buNone/>
                      </a:pPr>
                      <a:r>
                        <a:rPr lang="es-MX" sz="1300" b="1" i="0" u="none" strike="noStrike" dirty="0">
                          <a:solidFill>
                            <a:schemeClr val="bg1"/>
                          </a:solidFill>
                          <a:effectLst/>
                          <a:latin typeface="Calibri" panose="020F0502020204030204" pitchFamily="34" charset="0"/>
                        </a:rPr>
                        <a:t>N</a:t>
                      </a:r>
                      <a:r>
                        <a:rPr lang="es-BO" sz="1300" b="1" i="0" u="none" strike="noStrike" dirty="0">
                          <a:solidFill>
                            <a:schemeClr val="bg1"/>
                          </a:solidFill>
                          <a:effectLst/>
                          <a:latin typeface="Calibri" panose="020F0502020204030204" pitchFamily="34" charset="0"/>
                        </a:rPr>
                        <a:t>° PROYECTOS </a:t>
                      </a:r>
                    </a:p>
                  </a:txBody>
                  <a:tcPr marL="7620" marR="7620" marT="6927" marB="0" anchor="ctr">
                    <a:solidFill>
                      <a:schemeClr val="accent6">
                        <a:lumMod val="50000"/>
                      </a:schemeClr>
                    </a:solidFill>
                  </a:tcPr>
                </a:tc>
                <a:tc>
                  <a:txBody>
                    <a:bodyPr/>
                    <a:lstStyle/>
                    <a:p>
                      <a:pPr algn="ctr" fontAlgn="b">
                        <a:buNone/>
                      </a:pPr>
                      <a:r>
                        <a:rPr lang="es-MX" sz="1300" b="1" i="0" u="none" strike="noStrike" dirty="0">
                          <a:solidFill>
                            <a:schemeClr val="bg1"/>
                          </a:solidFill>
                          <a:effectLst/>
                          <a:latin typeface="Calibri" panose="020F0502020204030204" pitchFamily="34" charset="0"/>
                        </a:rPr>
                        <a:t>TOTAL (Bs)</a:t>
                      </a:r>
                    </a:p>
                  </a:txBody>
                  <a:tcPr marL="7620" marR="7620" marT="6927" marB="0" anchor="ctr">
                    <a:solidFill>
                      <a:schemeClr val="accent6">
                        <a:lumMod val="50000"/>
                      </a:schemeClr>
                    </a:solidFill>
                  </a:tcPr>
                </a:tc>
                <a:extLst>
                  <a:ext uri="{0D108BD9-81ED-4DB2-BD59-A6C34878D82A}">
                    <a16:rowId xmlns:a16="http://schemas.microsoft.com/office/drawing/2014/main" val="428087633"/>
                  </a:ext>
                </a:extLst>
              </a:tr>
              <a:tr h="200891">
                <a:tc>
                  <a:txBody>
                    <a:bodyPr/>
                    <a:lstStyle/>
                    <a:p>
                      <a:pPr algn="ctr" fontAlgn="b">
                        <a:buNone/>
                      </a:pPr>
                      <a:r>
                        <a:rPr lang="es-BO" sz="1300" b="0" u="none" strike="noStrike" dirty="0">
                          <a:effectLst/>
                        </a:rPr>
                        <a:t>Chuquisaca</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ctr" fontAlgn="b">
                        <a:buNone/>
                      </a:pPr>
                      <a:r>
                        <a:rPr lang="es-BO" sz="1300" b="0" u="none" strike="noStrike" dirty="0">
                          <a:effectLst/>
                        </a:rPr>
                        <a:t>13</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r" fontAlgn="b">
                        <a:buNone/>
                      </a:pPr>
                      <a:r>
                        <a:rPr lang="es-BO" sz="1300" b="0" i="0" u="none" strike="noStrike" dirty="0">
                          <a:solidFill>
                            <a:srgbClr val="000000"/>
                          </a:solidFill>
                          <a:effectLst/>
                          <a:latin typeface="Calibri" panose="020F0502020204030204" pitchFamily="34" charset="0"/>
                        </a:rPr>
                        <a:t>2.894.121,79 </a:t>
                      </a:r>
                    </a:p>
                  </a:txBody>
                  <a:tcPr marL="7620" marR="7620" marT="6927" marB="0" anchor="ctr">
                    <a:noFill/>
                  </a:tcPr>
                </a:tc>
                <a:extLst>
                  <a:ext uri="{0D108BD9-81ED-4DB2-BD59-A6C34878D82A}">
                    <a16:rowId xmlns:a16="http://schemas.microsoft.com/office/drawing/2014/main" val="3849991090"/>
                  </a:ext>
                </a:extLst>
              </a:tr>
              <a:tr h="200891">
                <a:tc>
                  <a:txBody>
                    <a:bodyPr/>
                    <a:lstStyle/>
                    <a:p>
                      <a:pPr algn="ctr" fontAlgn="b">
                        <a:buNone/>
                      </a:pPr>
                      <a:r>
                        <a:rPr lang="es-BO" sz="1300" b="0" u="none" strike="noStrike" dirty="0">
                          <a:effectLst/>
                        </a:rPr>
                        <a:t>Cochabamba</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ctr" fontAlgn="b">
                        <a:buNone/>
                      </a:pPr>
                      <a:r>
                        <a:rPr lang="es-BO" sz="1300" b="0" u="none" strike="noStrike" dirty="0">
                          <a:effectLst/>
                        </a:rPr>
                        <a:t>3</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r" fontAlgn="b">
                        <a:buNone/>
                      </a:pPr>
                      <a:r>
                        <a:rPr lang="es-BO" sz="1300" b="0" i="0" u="none" strike="noStrike" dirty="0">
                          <a:solidFill>
                            <a:srgbClr val="000000"/>
                          </a:solidFill>
                          <a:effectLst/>
                          <a:latin typeface="Calibri" panose="020F0502020204030204" pitchFamily="34" charset="0"/>
                        </a:rPr>
                        <a:t>382.406,50 </a:t>
                      </a:r>
                    </a:p>
                  </a:txBody>
                  <a:tcPr marL="7620" marR="7620" marT="6927" marB="0" anchor="ctr">
                    <a:noFill/>
                  </a:tcPr>
                </a:tc>
                <a:extLst>
                  <a:ext uri="{0D108BD9-81ED-4DB2-BD59-A6C34878D82A}">
                    <a16:rowId xmlns:a16="http://schemas.microsoft.com/office/drawing/2014/main" val="653530702"/>
                  </a:ext>
                </a:extLst>
              </a:tr>
              <a:tr h="200891">
                <a:tc>
                  <a:txBody>
                    <a:bodyPr/>
                    <a:lstStyle/>
                    <a:p>
                      <a:pPr algn="ctr" fontAlgn="b">
                        <a:buNone/>
                      </a:pPr>
                      <a:r>
                        <a:rPr lang="es-BO" sz="1300" b="0" u="none" strike="noStrike" dirty="0">
                          <a:effectLst/>
                        </a:rPr>
                        <a:t>La Paz</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ctr" fontAlgn="b">
                        <a:buNone/>
                      </a:pPr>
                      <a:r>
                        <a:rPr lang="es-BO" sz="1300" b="0" u="none" strike="noStrike" dirty="0">
                          <a:effectLst/>
                        </a:rPr>
                        <a:t>20</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r" fontAlgn="b">
                        <a:buNone/>
                      </a:pPr>
                      <a:r>
                        <a:rPr lang="es-BO" sz="1300" b="0" i="0" u="none" strike="noStrike" dirty="0">
                          <a:solidFill>
                            <a:srgbClr val="000000"/>
                          </a:solidFill>
                          <a:effectLst/>
                          <a:latin typeface="Calibri" panose="020F0502020204030204" pitchFamily="34" charset="0"/>
                        </a:rPr>
                        <a:t>2.478.963,20 </a:t>
                      </a:r>
                    </a:p>
                  </a:txBody>
                  <a:tcPr marL="7620" marR="7620" marT="6927" marB="0" anchor="ctr">
                    <a:noFill/>
                  </a:tcPr>
                </a:tc>
                <a:extLst>
                  <a:ext uri="{0D108BD9-81ED-4DB2-BD59-A6C34878D82A}">
                    <a16:rowId xmlns:a16="http://schemas.microsoft.com/office/drawing/2014/main" val="1001144262"/>
                  </a:ext>
                </a:extLst>
              </a:tr>
              <a:tr h="200891">
                <a:tc>
                  <a:txBody>
                    <a:bodyPr/>
                    <a:lstStyle/>
                    <a:p>
                      <a:pPr algn="ctr" fontAlgn="b">
                        <a:buNone/>
                      </a:pPr>
                      <a:r>
                        <a:rPr lang="es-BO" sz="1300" b="0" u="none" strike="noStrike" dirty="0">
                          <a:effectLst/>
                        </a:rPr>
                        <a:t>Tarija</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ctr" fontAlgn="b">
                        <a:buNone/>
                      </a:pPr>
                      <a:r>
                        <a:rPr lang="es-BO" sz="1300" b="0" u="none" strike="noStrike" dirty="0">
                          <a:effectLst/>
                        </a:rPr>
                        <a:t>5</a:t>
                      </a:r>
                      <a:endParaRPr lang="es-BO" sz="1300" b="0" i="0" u="none" strike="noStrike" dirty="0">
                        <a:solidFill>
                          <a:srgbClr val="000000"/>
                        </a:solidFill>
                        <a:effectLst/>
                        <a:latin typeface="Calibri" panose="020F0502020204030204" pitchFamily="34" charset="0"/>
                      </a:endParaRPr>
                    </a:p>
                  </a:txBody>
                  <a:tcPr marL="7620" marR="7620" marT="6927" marB="0" anchor="ctr">
                    <a:noFill/>
                  </a:tcPr>
                </a:tc>
                <a:tc>
                  <a:txBody>
                    <a:bodyPr/>
                    <a:lstStyle/>
                    <a:p>
                      <a:pPr algn="r" fontAlgn="b">
                        <a:buNone/>
                      </a:pPr>
                      <a:r>
                        <a:rPr lang="es-BO" sz="1300" b="0" i="0" u="none" strike="noStrike" dirty="0">
                          <a:solidFill>
                            <a:srgbClr val="000000"/>
                          </a:solidFill>
                          <a:effectLst/>
                          <a:latin typeface="Calibri" panose="020F0502020204030204" pitchFamily="34" charset="0"/>
                        </a:rPr>
                        <a:t>759.917,16 </a:t>
                      </a:r>
                    </a:p>
                  </a:txBody>
                  <a:tcPr marL="7620" marR="7620" marT="6927" marB="0" anchor="ctr">
                    <a:noFill/>
                  </a:tcPr>
                </a:tc>
                <a:extLst>
                  <a:ext uri="{0D108BD9-81ED-4DB2-BD59-A6C34878D82A}">
                    <a16:rowId xmlns:a16="http://schemas.microsoft.com/office/drawing/2014/main" val="1857055100"/>
                  </a:ext>
                </a:extLst>
              </a:tr>
              <a:tr h="200891">
                <a:tc>
                  <a:txBody>
                    <a:bodyPr/>
                    <a:lstStyle/>
                    <a:p>
                      <a:pPr algn="ctr" fontAlgn="b">
                        <a:buNone/>
                      </a:pPr>
                      <a:r>
                        <a:rPr lang="es-BO" sz="1300" b="1" u="none" strike="noStrike" dirty="0">
                          <a:effectLst/>
                        </a:rPr>
                        <a:t>Total general</a:t>
                      </a:r>
                      <a:endParaRPr lang="es-BO" sz="1300" b="1" i="0" u="none" strike="noStrike" dirty="0">
                        <a:solidFill>
                          <a:srgbClr val="000000"/>
                        </a:solidFill>
                        <a:effectLst/>
                        <a:latin typeface="Calibri" panose="020F0502020204030204" pitchFamily="34" charset="0"/>
                      </a:endParaRPr>
                    </a:p>
                  </a:txBody>
                  <a:tcPr marL="7620" marR="7620" marT="6927" marB="0" anchor="ctr">
                    <a:solidFill>
                      <a:schemeClr val="accent6">
                        <a:lumMod val="40000"/>
                        <a:lumOff val="60000"/>
                      </a:schemeClr>
                    </a:solidFill>
                  </a:tcPr>
                </a:tc>
                <a:tc>
                  <a:txBody>
                    <a:bodyPr/>
                    <a:lstStyle/>
                    <a:p>
                      <a:pPr algn="ctr" fontAlgn="b">
                        <a:buNone/>
                      </a:pPr>
                      <a:r>
                        <a:rPr lang="es-BO" sz="1300" b="1" u="none" strike="noStrike" dirty="0">
                          <a:effectLst/>
                        </a:rPr>
                        <a:t>41</a:t>
                      </a:r>
                      <a:endParaRPr lang="es-BO" sz="1300" b="1" i="0" u="none" strike="noStrike" dirty="0">
                        <a:solidFill>
                          <a:srgbClr val="000000"/>
                        </a:solidFill>
                        <a:effectLst/>
                        <a:latin typeface="Calibri" panose="020F0502020204030204" pitchFamily="34" charset="0"/>
                      </a:endParaRPr>
                    </a:p>
                  </a:txBody>
                  <a:tcPr marL="7620" marR="7620" marT="6927" marB="0" anchor="ctr">
                    <a:solidFill>
                      <a:schemeClr val="accent6">
                        <a:lumMod val="40000"/>
                        <a:lumOff val="60000"/>
                      </a:schemeClr>
                    </a:solidFill>
                  </a:tcPr>
                </a:tc>
                <a:tc>
                  <a:txBody>
                    <a:bodyPr/>
                    <a:lstStyle/>
                    <a:p>
                      <a:pPr algn="r" fontAlgn="b">
                        <a:buNone/>
                      </a:pPr>
                      <a:r>
                        <a:rPr lang="es-BO" sz="1300" b="1" i="0" u="none" strike="noStrike" dirty="0">
                          <a:solidFill>
                            <a:srgbClr val="000000"/>
                          </a:solidFill>
                          <a:effectLst/>
                          <a:latin typeface="Calibri" panose="020F0502020204030204" pitchFamily="34" charset="0"/>
                        </a:rPr>
                        <a:t>6.515.408,65 </a:t>
                      </a:r>
                    </a:p>
                  </a:txBody>
                  <a:tcPr marL="7620" marR="7620" marT="6927" marB="0" anchor="b">
                    <a:solidFill>
                      <a:schemeClr val="accent6">
                        <a:lumMod val="40000"/>
                        <a:lumOff val="60000"/>
                      </a:schemeClr>
                    </a:solidFill>
                  </a:tcPr>
                </a:tc>
                <a:extLst>
                  <a:ext uri="{0D108BD9-81ED-4DB2-BD59-A6C34878D82A}">
                    <a16:rowId xmlns:a16="http://schemas.microsoft.com/office/drawing/2014/main" val="1412744058"/>
                  </a:ext>
                </a:extLst>
              </a:tr>
            </a:tbl>
          </a:graphicData>
        </a:graphic>
      </p:graphicFrame>
      <p:sp>
        <p:nvSpPr>
          <p:cNvPr id="8" name="CuadroTexto 7">
            <a:extLst>
              <a:ext uri="{FF2B5EF4-FFF2-40B4-BE49-F238E27FC236}">
                <a16:creationId xmlns:a16="http://schemas.microsoft.com/office/drawing/2014/main" id="{BD9E319C-0CC0-51DA-2A7F-1C8844D5C020}"/>
              </a:ext>
            </a:extLst>
          </p:cNvPr>
          <p:cNvSpPr txBox="1"/>
          <p:nvPr/>
        </p:nvSpPr>
        <p:spPr>
          <a:xfrm>
            <a:off x="2234210" y="1179072"/>
            <a:ext cx="4675579" cy="707886"/>
          </a:xfrm>
          <a:prstGeom prst="rect">
            <a:avLst/>
          </a:prstGeom>
          <a:noFill/>
        </p:spPr>
        <p:txBody>
          <a:bodyPr wrap="square" rtlCol="0">
            <a:spAutoFit/>
          </a:bodyPr>
          <a:lstStyle/>
          <a:p>
            <a:pPr algn="ctr"/>
            <a:r>
              <a:rPr lang="es-MX" sz="2000" b="1" dirty="0"/>
              <a:t>PROGRAMA ACCESOS RURAL </a:t>
            </a:r>
            <a:endParaRPr lang="es-BO" sz="2000" b="1" dirty="0"/>
          </a:p>
          <a:p>
            <a:pPr algn="ctr"/>
            <a:r>
              <a:rPr lang="es-MX" sz="2000" b="1" dirty="0"/>
              <a:t>EN EJECUCIÓN</a:t>
            </a:r>
            <a:endParaRPr lang="es-BO" sz="2000" b="1" dirty="0"/>
          </a:p>
        </p:txBody>
      </p:sp>
    </p:spTree>
    <p:extLst>
      <p:ext uri="{BB962C8B-B14F-4D97-AF65-F5344CB8AC3E}">
        <p14:creationId xmlns:p14="http://schemas.microsoft.com/office/powerpoint/2010/main" val="3436258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F4A484-B263-E0AA-C23A-83CADD296F25}"/>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CF0A1238-5000-C5D3-8EC6-848DE75E691C}"/>
              </a:ext>
            </a:extLst>
          </p:cNvPr>
          <p:cNvGraphicFramePr>
            <a:graphicFrameLocks noGrp="1"/>
          </p:cNvGraphicFramePr>
          <p:nvPr>
            <p:extLst>
              <p:ext uri="{D42A27DB-BD31-4B8C-83A1-F6EECF244321}">
                <p14:modId xmlns:p14="http://schemas.microsoft.com/office/powerpoint/2010/main" val="2888057640"/>
              </p:ext>
            </p:extLst>
          </p:nvPr>
        </p:nvGraphicFramePr>
        <p:xfrm>
          <a:off x="898053" y="2065108"/>
          <a:ext cx="7492320" cy="2258291"/>
        </p:xfrm>
        <a:graphic>
          <a:graphicData uri="http://schemas.openxmlformats.org/drawingml/2006/table">
            <a:tbl>
              <a:tblPr firstRow="1" firstCol="1" bandRow="1">
                <a:tableStyleId>{912C8C85-51F0-491E-9774-3900AFEF0FD7}</a:tableStyleId>
              </a:tblPr>
              <a:tblGrid>
                <a:gridCol w="602173">
                  <a:extLst>
                    <a:ext uri="{9D8B030D-6E8A-4147-A177-3AD203B41FA5}">
                      <a16:colId xmlns:a16="http://schemas.microsoft.com/office/drawing/2014/main" val="1685466423"/>
                    </a:ext>
                  </a:extLst>
                </a:gridCol>
                <a:gridCol w="1093558">
                  <a:extLst>
                    <a:ext uri="{9D8B030D-6E8A-4147-A177-3AD203B41FA5}">
                      <a16:colId xmlns:a16="http://schemas.microsoft.com/office/drawing/2014/main" val="2018224539"/>
                    </a:ext>
                  </a:extLst>
                </a:gridCol>
                <a:gridCol w="319913">
                  <a:extLst>
                    <a:ext uri="{9D8B030D-6E8A-4147-A177-3AD203B41FA5}">
                      <a16:colId xmlns:a16="http://schemas.microsoft.com/office/drawing/2014/main" val="1945800677"/>
                    </a:ext>
                  </a:extLst>
                </a:gridCol>
                <a:gridCol w="1667106">
                  <a:extLst>
                    <a:ext uri="{9D8B030D-6E8A-4147-A177-3AD203B41FA5}">
                      <a16:colId xmlns:a16="http://schemas.microsoft.com/office/drawing/2014/main" val="2965510033"/>
                    </a:ext>
                  </a:extLst>
                </a:gridCol>
                <a:gridCol w="2499401">
                  <a:extLst>
                    <a:ext uri="{9D8B030D-6E8A-4147-A177-3AD203B41FA5}">
                      <a16:colId xmlns:a16="http://schemas.microsoft.com/office/drawing/2014/main" val="3795492537"/>
                    </a:ext>
                  </a:extLst>
                </a:gridCol>
                <a:gridCol w="1310169">
                  <a:extLst>
                    <a:ext uri="{9D8B030D-6E8A-4147-A177-3AD203B41FA5}">
                      <a16:colId xmlns:a16="http://schemas.microsoft.com/office/drawing/2014/main" val="3539201717"/>
                    </a:ext>
                  </a:extLst>
                </a:gridCol>
              </a:tblGrid>
              <a:tr h="277091">
                <a:tc>
                  <a:txBody>
                    <a:bodyPr/>
                    <a:lstStyle/>
                    <a:p>
                      <a:pPr algn="ctr">
                        <a:buNone/>
                      </a:pPr>
                      <a:r>
                        <a:rPr lang="es-BO" sz="900" b="1" kern="1200" dirty="0">
                          <a:solidFill>
                            <a:schemeClr val="bg1"/>
                          </a:solidFill>
                          <a:effectLst/>
                          <a:latin typeface="+mn-lt"/>
                          <a:ea typeface="+mn-ea"/>
                          <a:cs typeface="+mn-cs"/>
                        </a:rPr>
                        <a:t>NRO.</a:t>
                      </a: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gridSpan="2">
                  <a:txBody>
                    <a:bodyPr/>
                    <a:lstStyle/>
                    <a:p>
                      <a:pPr algn="ctr">
                        <a:buNone/>
                      </a:pPr>
                      <a:r>
                        <a:rPr lang="es-BO" sz="900" b="1" kern="1200" dirty="0">
                          <a:solidFill>
                            <a:schemeClr val="bg1"/>
                          </a:solidFill>
                          <a:effectLst/>
                          <a:latin typeface="+mn-lt"/>
                          <a:ea typeface="+mn-ea"/>
                          <a:cs typeface="+mn-cs"/>
                        </a:rPr>
                        <a:t>MONTO  POR EJECUTAR (USD) </a:t>
                      </a: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hMerge="1">
                  <a:txBody>
                    <a:bodyPr/>
                    <a:lstStyle/>
                    <a:p>
                      <a:pPr algn="ctr">
                        <a:buNone/>
                      </a:pPr>
                      <a:endParaRPr lang="es-BO" sz="90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solidFill>
                      <a:schemeClr val="accent6">
                        <a:lumMod val="50000"/>
                      </a:schemeClr>
                    </a:solidFill>
                  </a:tcPr>
                </a:tc>
                <a:tc>
                  <a:txBody>
                    <a:bodyPr/>
                    <a:lstStyle/>
                    <a:p>
                      <a:pPr algn="ctr">
                        <a:buNone/>
                      </a:pPr>
                      <a:r>
                        <a:rPr lang="es-BO" sz="900" b="1" kern="1200" dirty="0">
                          <a:solidFill>
                            <a:schemeClr val="bg1"/>
                          </a:solidFill>
                          <a:effectLst/>
                          <a:latin typeface="+mn-lt"/>
                          <a:ea typeface="+mn-ea"/>
                          <a:cs typeface="+mn-cs"/>
                        </a:rPr>
                        <a:t>NOMBRE</a:t>
                      </a: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900" b="1" kern="1200" dirty="0">
                          <a:solidFill>
                            <a:schemeClr val="bg1"/>
                          </a:solidFill>
                          <a:effectLst/>
                          <a:latin typeface="+mn-lt"/>
                          <a:ea typeface="+mn-ea"/>
                          <a:cs typeface="+mn-cs"/>
                        </a:rPr>
                        <a:t>OBJETIVO</a:t>
                      </a: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900" b="1" kern="1200" dirty="0">
                          <a:solidFill>
                            <a:schemeClr val="bg1"/>
                          </a:solidFill>
                          <a:effectLst/>
                          <a:latin typeface="+mn-lt"/>
                          <a:ea typeface="+mn-ea"/>
                          <a:cs typeface="+mn-cs"/>
                        </a:rPr>
                        <a:t>FINANCIADOR</a:t>
                      </a:r>
                    </a:p>
                  </a:txBody>
                  <a:tcPr marL="51326" marR="51326" marT="0"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709174364"/>
                  </a:ext>
                </a:extLst>
              </a:tr>
              <a:tr h="1964826">
                <a:tc>
                  <a:txBody>
                    <a:bodyPr/>
                    <a:lstStyle/>
                    <a:p>
                      <a:pPr algn="ctr">
                        <a:buNone/>
                      </a:pPr>
                      <a:r>
                        <a:rPr lang="es-BO" sz="1000" dirty="0">
                          <a:effectLst/>
                        </a:rPr>
                        <a:t>1</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r">
                        <a:buNone/>
                      </a:pPr>
                      <a:r>
                        <a:rPr lang="es-MX" sz="1000" dirty="0">
                          <a:effectLst/>
                          <a:latin typeface="Calibri" panose="020F0502020204030204" pitchFamily="34" charset="0"/>
                          <a:ea typeface="Calibri" panose="020F0502020204030204" pitchFamily="34" charset="0"/>
                          <a:cs typeface="Times New Roman" panose="02020603050405020304" pitchFamily="18" charset="0"/>
                        </a:rPr>
                        <a:t>6.090.162,00</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gridSpan="2">
                  <a:txBody>
                    <a:bodyPr/>
                    <a:lstStyle/>
                    <a:p>
                      <a:pPr algn="ctr">
                        <a:buNone/>
                      </a:pPr>
                      <a:r>
                        <a:rPr lang="es-BO" sz="1000" dirty="0">
                          <a:effectLst/>
                        </a:rPr>
                        <a:t>APOYO PRESUPUESTARIO SECTORIAL (</a:t>
                      </a:r>
                      <a:r>
                        <a:rPr lang="es-BO" sz="1000" dirty="0" err="1">
                          <a:effectLst/>
                        </a:rPr>
                        <a:t>APS</a:t>
                      </a:r>
                      <a:r>
                        <a:rPr lang="es-BO" sz="1000" dirty="0">
                          <a:effectLst/>
                        </a:rPr>
                        <a:t>) CONVENIO DE FINANCIAMIENTO “CONTRATO DE DESEMPEÑO DE REFORMA SECTORIAL DE LA ESTRATEGIA DE DESARROLLO INTEGRAL SUSTENTABLE CON COCA</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just">
                        <a:buNone/>
                      </a:pPr>
                      <a:r>
                        <a:rPr lang="es-BO" sz="1200" dirty="0">
                          <a:effectLst/>
                        </a:rPr>
                        <a:t>APOYO PRESUPUESTARIO SECTORIAL (</a:t>
                      </a:r>
                      <a:r>
                        <a:rPr lang="es-BO" sz="1200" dirty="0" err="1">
                          <a:effectLst/>
                        </a:rPr>
                        <a:t>APS</a:t>
                      </a:r>
                      <a:r>
                        <a:rPr lang="es-BO" sz="1200" dirty="0">
                          <a:effectLst/>
                        </a:rPr>
                        <a:t>) CONVENIO DE FINANCIAMIENTO “CONTRATO DE DESEMPEÑO DE REFORMA SECTORIAL DE LA ESTRATEGIA DE DESARROLLO INTEGRAL SUSTENTABLE CON COCA</a:t>
                      </a:r>
                      <a:endParaRPr lang="es-B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tc>
                <a:tc>
                  <a:txBody>
                    <a:bodyPr/>
                    <a:lstStyle/>
                    <a:p>
                      <a:pPr algn="just">
                        <a:buNone/>
                      </a:pPr>
                      <a:r>
                        <a:rPr lang="es-BO" sz="1000" dirty="0">
                          <a:effectLst/>
                        </a:rPr>
                        <a:t>Mejorar las condiciones socio económicas de la población que viven en zonas de producción de la hoja de coca, a través del apoyo a la Estrategia de Desarrollo Integral Sustentable con Coca, aplicando criterios medio ambientales sostenibles sobre las actividades productivas. Y equidad de género que permite brindar a las mujeres y a los hombres las mismas oportunidades priorizando la revalorización de la coca así como el control en la producción y comercialización, basado al derecho para la implementación.</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buNone/>
                      </a:pPr>
                      <a:r>
                        <a:rPr lang="es-BO" sz="1000" dirty="0">
                          <a:effectLst/>
                        </a:rPr>
                        <a:t>UNIÓN EUROPEA</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26" marR="51326"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717194686"/>
                  </a:ext>
                </a:extLst>
              </a:tr>
            </a:tbl>
          </a:graphicData>
        </a:graphic>
      </p:graphicFrame>
      <p:sp>
        <p:nvSpPr>
          <p:cNvPr id="2" name="CuadroTexto 1">
            <a:extLst>
              <a:ext uri="{FF2B5EF4-FFF2-40B4-BE49-F238E27FC236}">
                <a16:creationId xmlns:a16="http://schemas.microsoft.com/office/drawing/2014/main" id="{14ECF564-F06E-5797-9B76-C97DCD9FA8E9}"/>
              </a:ext>
            </a:extLst>
          </p:cNvPr>
          <p:cNvSpPr txBox="1"/>
          <p:nvPr/>
        </p:nvSpPr>
        <p:spPr>
          <a:xfrm>
            <a:off x="2234210" y="1241672"/>
            <a:ext cx="4675579" cy="707886"/>
          </a:xfrm>
          <a:prstGeom prst="rect">
            <a:avLst/>
          </a:prstGeom>
          <a:noFill/>
        </p:spPr>
        <p:txBody>
          <a:bodyPr wrap="square" rtlCol="0">
            <a:spAutoFit/>
          </a:bodyPr>
          <a:lstStyle/>
          <a:p>
            <a:pPr algn="ctr"/>
            <a:r>
              <a:rPr lang="es-MX" sz="2000" b="1" dirty="0"/>
              <a:t>PROGRAMA </a:t>
            </a:r>
            <a:r>
              <a:rPr lang="es-MX" sz="2000" b="1" dirty="0" err="1"/>
              <a:t>APS</a:t>
            </a:r>
            <a:r>
              <a:rPr lang="es-MX" sz="2000" b="1" dirty="0"/>
              <a:t> - </a:t>
            </a:r>
            <a:r>
              <a:rPr lang="es-MX" sz="2000" b="1" dirty="0" err="1"/>
              <a:t>FONADIN</a:t>
            </a:r>
            <a:endParaRPr lang="es-BO" sz="2000" b="1" dirty="0"/>
          </a:p>
          <a:p>
            <a:pPr algn="ctr"/>
            <a:r>
              <a:rPr lang="es-MX" sz="2000" b="1" dirty="0"/>
              <a:t> EN EJECUCIÓN</a:t>
            </a:r>
            <a:endParaRPr lang="es-BO" sz="2000" b="1" dirty="0"/>
          </a:p>
        </p:txBody>
      </p:sp>
      <p:graphicFrame>
        <p:nvGraphicFramePr>
          <p:cNvPr id="5" name="Tabla 4">
            <a:extLst>
              <a:ext uri="{FF2B5EF4-FFF2-40B4-BE49-F238E27FC236}">
                <a16:creationId xmlns:a16="http://schemas.microsoft.com/office/drawing/2014/main" id="{ACF6F3DD-645A-A5DB-3CDC-50EDED7B4408}"/>
              </a:ext>
            </a:extLst>
          </p:cNvPr>
          <p:cNvGraphicFramePr>
            <a:graphicFrameLocks noGrp="1"/>
          </p:cNvGraphicFramePr>
          <p:nvPr>
            <p:extLst>
              <p:ext uri="{D42A27DB-BD31-4B8C-83A1-F6EECF244321}">
                <p14:modId xmlns:p14="http://schemas.microsoft.com/office/powerpoint/2010/main" val="334100640"/>
              </p:ext>
            </p:extLst>
          </p:nvPr>
        </p:nvGraphicFramePr>
        <p:xfrm>
          <a:off x="1474596" y="4792892"/>
          <a:ext cx="6339234" cy="756708"/>
        </p:xfrm>
        <a:graphic>
          <a:graphicData uri="http://schemas.openxmlformats.org/drawingml/2006/table">
            <a:tbl>
              <a:tblPr>
                <a:tableStyleId>{E8B1032C-EA38-4F05-BA0D-38AFFFC7BED3}</a:tableStyleId>
              </a:tblPr>
              <a:tblGrid>
                <a:gridCol w="1690693">
                  <a:extLst>
                    <a:ext uri="{9D8B030D-6E8A-4147-A177-3AD203B41FA5}">
                      <a16:colId xmlns:a16="http://schemas.microsoft.com/office/drawing/2014/main" val="3345096004"/>
                    </a:ext>
                  </a:extLst>
                </a:gridCol>
                <a:gridCol w="2467468">
                  <a:extLst>
                    <a:ext uri="{9D8B030D-6E8A-4147-A177-3AD203B41FA5}">
                      <a16:colId xmlns:a16="http://schemas.microsoft.com/office/drawing/2014/main" val="2308210410"/>
                    </a:ext>
                  </a:extLst>
                </a:gridCol>
                <a:gridCol w="2181073">
                  <a:extLst>
                    <a:ext uri="{9D8B030D-6E8A-4147-A177-3AD203B41FA5}">
                      <a16:colId xmlns:a16="http://schemas.microsoft.com/office/drawing/2014/main" val="2222782450"/>
                    </a:ext>
                  </a:extLst>
                </a:gridCol>
              </a:tblGrid>
              <a:tr h="186406">
                <a:tc>
                  <a:txBody>
                    <a:bodyPr/>
                    <a:lstStyle/>
                    <a:p>
                      <a:pPr algn="ctr" fontAlgn="b">
                        <a:buNone/>
                      </a:pPr>
                      <a:r>
                        <a:rPr lang="es-BO" sz="1200" b="1" i="0" u="none" strike="noStrike" dirty="0">
                          <a:solidFill>
                            <a:schemeClr val="bg1"/>
                          </a:solidFill>
                          <a:effectLst/>
                          <a:latin typeface="Calibri" panose="020F0502020204030204" pitchFamily="34" charset="0"/>
                        </a:rPr>
                        <a:t>DEPARTAMENTO </a:t>
                      </a:r>
                    </a:p>
                  </a:txBody>
                  <a:tcPr marL="7620" marR="7620" marT="6297" marB="0" anchor="ctr">
                    <a:solidFill>
                      <a:schemeClr val="accent6">
                        <a:lumMod val="50000"/>
                      </a:schemeClr>
                    </a:solidFill>
                  </a:tcPr>
                </a:tc>
                <a:tc>
                  <a:txBody>
                    <a:bodyPr/>
                    <a:lstStyle/>
                    <a:p>
                      <a:pPr algn="ctr" fontAlgn="b">
                        <a:buNone/>
                      </a:pPr>
                      <a:r>
                        <a:rPr lang="es-MX" sz="1200" b="1" i="0" u="none" strike="noStrike" dirty="0">
                          <a:solidFill>
                            <a:schemeClr val="bg1"/>
                          </a:solidFill>
                          <a:effectLst/>
                          <a:latin typeface="Calibri" panose="020F0502020204030204" pitchFamily="34" charset="0"/>
                        </a:rPr>
                        <a:t>N</a:t>
                      </a:r>
                      <a:r>
                        <a:rPr lang="es-BO" sz="1200" b="1" i="0" u="none" strike="noStrike" dirty="0">
                          <a:solidFill>
                            <a:schemeClr val="bg1"/>
                          </a:solidFill>
                          <a:effectLst/>
                          <a:latin typeface="Calibri" panose="020F0502020204030204" pitchFamily="34" charset="0"/>
                        </a:rPr>
                        <a:t>° PROYECTOS </a:t>
                      </a:r>
                    </a:p>
                  </a:txBody>
                  <a:tcPr marL="7620" marR="7620" marT="6297" marB="0" anchor="ctr">
                    <a:solidFill>
                      <a:schemeClr val="accent6">
                        <a:lumMod val="5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200" b="1" i="0" u="none" strike="noStrike" dirty="0">
                          <a:solidFill>
                            <a:schemeClr val="bg1"/>
                          </a:solidFill>
                          <a:effectLst/>
                          <a:latin typeface="Calibri" panose="020F0502020204030204" pitchFamily="34" charset="0"/>
                        </a:rPr>
                        <a:t>TOTAL (Bs)</a:t>
                      </a:r>
                    </a:p>
                  </a:txBody>
                  <a:tcPr marL="7620" marR="7620" marT="6297" marB="0" anchor="ctr">
                    <a:solidFill>
                      <a:schemeClr val="accent6">
                        <a:lumMod val="50000"/>
                      </a:schemeClr>
                    </a:solidFill>
                  </a:tcPr>
                </a:tc>
                <a:extLst>
                  <a:ext uri="{0D108BD9-81ED-4DB2-BD59-A6C34878D82A}">
                    <a16:rowId xmlns:a16="http://schemas.microsoft.com/office/drawing/2014/main" val="217998954"/>
                  </a:ext>
                </a:extLst>
              </a:tr>
              <a:tr h="186406">
                <a:tc>
                  <a:txBody>
                    <a:bodyPr/>
                    <a:lstStyle/>
                    <a:p>
                      <a:pPr algn="ctr" fontAlgn="b">
                        <a:buNone/>
                      </a:pPr>
                      <a:r>
                        <a:rPr lang="es-BO" sz="1200" u="none" strike="noStrike" dirty="0">
                          <a:effectLst/>
                        </a:rPr>
                        <a:t>COCHABAMBA</a:t>
                      </a:r>
                      <a:endParaRPr lang="es-BO" sz="1200" b="0" i="0" u="none" strike="noStrike" dirty="0">
                        <a:solidFill>
                          <a:srgbClr val="000000"/>
                        </a:solidFill>
                        <a:effectLst/>
                        <a:latin typeface="Calibri" panose="020F0502020204030204" pitchFamily="34" charset="0"/>
                      </a:endParaRPr>
                    </a:p>
                  </a:txBody>
                  <a:tcPr marL="7620" marR="7620" marT="6297" marB="0" anchor="ctr"/>
                </a:tc>
                <a:tc>
                  <a:txBody>
                    <a:bodyPr/>
                    <a:lstStyle/>
                    <a:p>
                      <a:pPr algn="ctr" fontAlgn="b">
                        <a:buNone/>
                      </a:pPr>
                      <a:r>
                        <a:rPr lang="es-BO" sz="1200" u="none" strike="noStrike" dirty="0">
                          <a:effectLst/>
                        </a:rPr>
                        <a:t>10</a:t>
                      </a:r>
                      <a:endParaRPr lang="es-BO" sz="1200" b="0" i="0" u="none" strike="noStrike" dirty="0">
                        <a:solidFill>
                          <a:srgbClr val="000000"/>
                        </a:solidFill>
                        <a:effectLst/>
                        <a:latin typeface="Calibri" panose="020F0502020204030204" pitchFamily="34" charset="0"/>
                      </a:endParaRPr>
                    </a:p>
                  </a:txBody>
                  <a:tcPr marL="7620" marR="7620" marT="6297" marB="0" anchor="ctr"/>
                </a:tc>
                <a:tc>
                  <a:txBody>
                    <a:bodyPr/>
                    <a:lstStyle/>
                    <a:p>
                      <a:pPr algn="r" fontAlgn="b">
                        <a:buNone/>
                      </a:pPr>
                      <a:r>
                        <a:rPr lang="es-BO" sz="1200" u="none" strike="noStrike" dirty="0">
                          <a:effectLst/>
                        </a:rPr>
                        <a:t>5.480.177,97 </a:t>
                      </a:r>
                      <a:endParaRPr lang="es-BO" sz="1200" b="0" i="0" u="none" strike="noStrike" dirty="0">
                        <a:solidFill>
                          <a:srgbClr val="000000"/>
                        </a:solidFill>
                        <a:effectLst/>
                        <a:latin typeface="Calibri" panose="020F0502020204030204" pitchFamily="34" charset="0"/>
                      </a:endParaRPr>
                    </a:p>
                  </a:txBody>
                  <a:tcPr marL="7620" marR="7620" marT="6297" marB="0" anchor="ctr"/>
                </a:tc>
                <a:extLst>
                  <a:ext uri="{0D108BD9-81ED-4DB2-BD59-A6C34878D82A}">
                    <a16:rowId xmlns:a16="http://schemas.microsoft.com/office/drawing/2014/main" val="3979029424"/>
                  </a:ext>
                </a:extLst>
              </a:tr>
              <a:tr h="186406">
                <a:tc>
                  <a:txBody>
                    <a:bodyPr/>
                    <a:lstStyle/>
                    <a:p>
                      <a:pPr algn="ctr" fontAlgn="b">
                        <a:buNone/>
                      </a:pPr>
                      <a:r>
                        <a:rPr lang="es-BO" sz="1200" u="none" strike="noStrike" dirty="0">
                          <a:effectLst/>
                        </a:rPr>
                        <a:t>LA PAZ</a:t>
                      </a:r>
                      <a:endParaRPr lang="es-BO" sz="1200" b="0" i="0" u="none" strike="noStrike" dirty="0">
                        <a:solidFill>
                          <a:srgbClr val="000000"/>
                        </a:solidFill>
                        <a:effectLst/>
                        <a:latin typeface="Calibri" panose="020F0502020204030204" pitchFamily="34" charset="0"/>
                      </a:endParaRPr>
                    </a:p>
                  </a:txBody>
                  <a:tcPr marL="7620" marR="7620" marT="6297" marB="0" anchor="ctr"/>
                </a:tc>
                <a:tc>
                  <a:txBody>
                    <a:bodyPr/>
                    <a:lstStyle/>
                    <a:p>
                      <a:pPr algn="ctr" fontAlgn="b">
                        <a:buNone/>
                      </a:pPr>
                      <a:r>
                        <a:rPr lang="es-BO" sz="1200" u="none" strike="noStrike" dirty="0">
                          <a:effectLst/>
                        </a:rPr>
                        <a:t>32</a:t>
                      </a:r>
                      <a:endParaRPr lang="es-BO" sz="1200" b="0" i="0" u="none" strike="noStrike" dirty="0">
                        <a:solidFill>
                          <a:srgbClr val="000000"/>
                        </a:solidFill>
                        <a:effectLst/>
                        <a:latin typeface="Calibri" panose="020F0502020204030204" pitchFamily="34" charset="0"/>
                      </a:endParaRPr>
                    </a:p>
                  </a:txBody>
                  <a:tcPr marL="7620" marR="7620" marT="6297" marB="0" anchor="ctr"/>
                </a:tc>
                <a:tc>
                  <a:txBody>
                    <a:bodyPr/>
                    <a:lstStyle/>
                    <a:p>
                      <a:pPr algn="r" fontAlgn="b">
                        <a:buNone/>
                      </a:pPr>
                      <a:r>
                        <a:rPr lang="es-BO" sz="1200" u="none" strike="noStrike" dirty="0">
                          <a:effectLst/>
                        </a:rPr>
                        <a:t>20.766.481,27 </a:t>
                      </a:r>
                      <a:endParaRPr lang="es-BO" sz="1200" b="0" i="0" u="none" strike="noStrike" dirty="0">
                        <a:solidFill>
                          <a:srgbClr val="000000"/>
                        </a:solidFill>
                        <a:effectLst/>
                        <a:latin typeface="Calibri" panose="020F0502020204030204" pitchFamily="34" charset="0"/>
                      </a:endParaRPr>
                    </a:p>
                  </a:txBody>
                  <a:tcPr marL="7620" marR="7620" marT="6297" marB="0" anchor="ctr"/>
                </a:tc>
                <a:extLst>
                  <a:ext uri="{0D108BD9-81ED-4DB2-BD59-A6C34878D82A}">
                    <a16:rowId xmlns:a16="http://schemas.microsoft.com/office/drawing/2014/main" val="2432872890"/>
                  </a:ext>
                </a:extLst>
              </a:tr>
              <a:tr h="186406">
                <a:tc>
                  <a:txBody>
                    <a:bodyPr/>
                    <a:lstStyle/>
                    <a:p>
                      <a:pPr algn="ctr" fontAlgn="b">
                        <a:buNone/>
                      </a:pPr>
                      <a:r>
                        <a:rPr lang="es-BO" sz="1200" b="1" u="none" strike="noStrike" dirty="0">
                          <a:effectLst/>
                        </a:rPr>
                        <a:t>Total general</a:t>
                      </a:r>
                      <a:endParaRPr lang="es-BO" sz="1200" b="1" i="0" u="none" strike="noStrike" dirty="0">
                        <a:solidFill>
                          <a:srgbClr val="000000"/>
                        </a:solidFill>
                        <a:effectLst/>
                        <a:latin typeface="Calibri" panose="020F0502020204030204" pitchFamily="34" charset="0"/>
                      </a:endParaRPr>
                    </a:p>
                  </a:txBody>
                  <a:tcPr marL="7620" marR="7620" marT="6297" marB="0" anchor="ctr">
                    <a:solidFill>
                      <a:schemeClr val="accent6">
                        <a:lumMod val="40000"/>
                        <a:lumOff val="60000"/>
                      </a:schemeClr>
                    </a:solidFill>
                  </a:tcPr>
                </a:tc>
                <a:tc>
                  <a:txBody>
                    <a:bodyPr/>
                    <a:lstStyle/>
                    <a:p>
                      <a:pPr algn="ctr" fontAlgn="b">
                        <a:buNone/>
                      </a:pPr>
                      <a:r>
                        <a:rPr lang="es-BO" sz="1200" b="1" u="none" strike="noStrike" dirty="0">
                          <a:effectLst/>
                        </a:rPr>
                        <a:t>42</a:t>
                      </a:r>
                      <a:endParaRPr lang="es-BO" sz="1200" b="1" i="0" u="none" strike="noStrike" dirty="0">
                        <a:solidFill>
                          <a:srgbClr val="000000"/>
                        </a:solidFill>
                        <a:effectLst/>
                        <a:latin typeface="Calibri" panose="020F0502020204030204" pitchFamily="34" charset="0"/>
                      </a:endParaRPr>
                    </a:p>
                  </a:txBody>
                  <a:tcPr marL="7620" marR="7620" marT="6297" marB="0" anchor="ctr">
                    <a:solidFill>
                      <a:schemeClr val="accent6">
                        <a:lumMod val="40000"/>
                        <a:lumOff val="60000"/>
                      </a:schemeClr>
                    </a:solidFill>
                  </a:tcPr>
                </a:tc>
                <a:tc>
                  <a:txBody>
                    <a:bodyPr/>
                    <a:lstStyle/>
                    <a:p>
                      <a:pPr algn="r" fontAlgn="b">
                        <a:buNone/>
                      </a:pPr>
                      <a:r>
                        <a:rPr lang="es-BO" sz="1200" b="1" u="none" strike="noStrike" dirty="0">
                          <a:effectLst/>
                        </a:rPr>
                        <a:t>26.246.659,24 </a:t>
                      </a:r>
                      <a:endParaRPr lang="es-BO" sz="1200" b="1" i="0" u="none" strike="noStrike" dirty="0">
                        <a:solidFill>
                          <a:srgbClr val="000000"/>
                        </a:solidFill>
                        <a:effectLst/>
                        <a:latin typeface="Calibri" panose="020F0502020204030204" pitchFamily="34" charset="0"/>
                      </a:endParaRPr>
                    </a:p>
                  </a:txBody>
                  <a:tcPr marL="7620" marR="7620" marT="6297" marB="0" anchor="ctr">
                    <a:solidFill>
                      <a:schemeClr val="accent6">
                        <a:lumMod val="40000"/>
                        <a:lumOff val="60000"/>
                      </a:schemeClr>
                    </a:solidFill>
                  </a:tcPr>
                </a:tc>
                <a:extLst>
                  <a:ext uri="{0D108BD9-81ED-4DB2-BD59-A6C34878D82A}">
                    <a16:rowId xmlns:a16="http://schemas.microsoft.com/office/drawing/2014/main" val="120680499"/>
                  </a:ext>
                </a:extLst>
              </a:tr>
            </a:tbl>
          </a:graphicData>
        </a:graphic>
      </p:graphicFrame>
    </p:spTree>
    <p:extLst>
      <p:ext uri="{BB962C8B-B14F-4D97-AF65-F5344CB8AC3E}">
        <p14:creationId xmlns:p14="http://schemas.microsoft.com/office/powerpoint/2010/main" val="574249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a:extLst>
              <a:ext uri="{FF2B5EF4-FFF2-40B4-BE49-F238E27FC236}">
                <a16:creationId xmlns:a16="http://schemas.microsoft.com/office/drawing/2014/main" id="{02455328-75B8-9654-D29B-9E639C48340B}"/>
              </a:ext>
            </a:extLst>
          </p:cNvPr>
          <p:cNvGraphicFramePr>
            <a:graphicFrameLocks noGrp="1"/>
          </p:cNvGraphicFramePr>
          <p:nvPr>
            <p:extLst>
              <p:ext uri="{D42A27DB-BD31-4B8C-83A1-F6EECF244321}">
                <p14:modId xmlns:p14="http://schemas.microsoft.com/office/powerpoint/2010/main" val="4014398210"/>
              </p:ext>
            </p:extLst>
          </p:nvPr>
        </p:nvGraphicFramePr>
        <p:xfrm>
          <a:off x="681135" y="1827309"/>
          <a:ext cx="7688422" cy="2317194"/>
        </p:xfrm>
        <a:graphic>
          <a:graphicData uri="http://schemas.openxmlformats.org/drawingml/2006/table">
            <a:tbl>
              <a:tblPr firstRow="1" firstCol="1" bandRow="1">
                <a:tableStyleId>{912C8C85-51F0-491E-9774-3900AFEF0FD7}</a:tableStyleId>
              </a:tblPr>
              <a:tblGrid>
                <a:gridCol w="581179">
                  <a:extLst>
                    <a:ext uri="{9D8B030D-6E8A-4147-A177-3AD203B41FA5}">
                      <a16:colId xmlns:a16="http://schemas.microsoft.com/office/drawing/2014/main" val="1288329901"/>
                    </a:ext>
                  </a:extLst>
                </a:gridCol>
                <a:gridCol w="1239996">
                  <a:extLst>
                    <a:ext uri="{9D8B030D-6E8A-4147-A177-3AD203B41FA5}">
                      <a16:colId xmlns:a16="http://schemas.microsoft.com/office/drawing/2014/main" val="3982914996"/>
                    </a:ext>
                  </a:extLst>
                </a:gridCol>
                <a:gridCol w="3309616">
                  <a:extLst>
                    <a:ext uri="{9D8B030D-6E8A-4147-A177-3AD203B41FA5}">
                      <a16:colId xmlns:a16="http://schemas.microsoft.com/office/drawing/2014/main" val="2685339522"/>
                    </a:ext>
                  </a:extLst>
                </a:gridCol>
                <a:gridCol w="1129084">
                  <a:extLst>
                    <a:ext uri="{9D8B030D-6E8A-4147-A177-3AD203B41FA5}">
                      <a16:colId xmlns:a16="http://schemas.microsoft.com/office/drawing/2014/main" val="3945789430"/>
                    </a:ext>
                  </a:extLst>
                </a:gridCol>
                <a:gridCol w="1428547">
                  <a:extLst>
                    <a:ext uri="{9D8B030D-6E8A-4147-A177-3AD203B41FA5}">
                      <a16:colId xmlns:a16="http://schemas.microsoft.com/office/drawing/2014/main" val="3425609776"/>
                    </a:ext>
                  </a:extLst>
                </a:gridCol>
              </a:tblGrid>
              <a:tr h="304800">
                <a:tc>
                  <a:txBody>
                    <a:bodyPr/>
                    <a:lstStyle/>
                    <a:p>
                      <a:pPr algn="ctr">
                        <a:buNone/>
                      </a:pPr>
                      <a:r>
                        <a:rPr lang="es-BO" sz="1000" dirty="0">
                          <a:effectLst/>
                        </a:rPr>
                        <a:t>NRO.</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MONTO (USD)</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NOMBRE</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FINANCIADOR</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dirty="0">
                          <a:effectLst/>
                        </a:rPr>
                        <a:t>FECHA </a:t>
                      </a:r>
                    </a:p>
                    <a:p>
                      <a:pPr algn="ctr">
                        <a:buNone/>
                      </a:pPr>
                      <a:r>
                        <a:rPr lang="es-BO" sz="1000" dirty="0">
                          <a:effectLst/>
                        </a:rPr>
                        <a:t>INICIO - FINAL</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589231045"/>
                  </a:ext>
                </a:extLst>
              </a:tr>
              <a:tr h="457200">
                <a:tc>
                  <a:txBody>
                    <a:bodyPr/>
                    <a:lstStyle/>
                    <a:p>
                      <a:pPr algn="ctr">
                        <a:buNone/>
                      </a:pPr>
                      <a:r>
                        <a:rPr lang="es-BO" sz="1000" dirty="0">
                          <a:effectLst/>
                        </a:rPr>
                        <a:t>1</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000" b="1" kern="1200" dirty="0">
                          <a:solidFill>
                            <a:schemeClr val="tx1"/>
                          </a:solidFill>
                          <a:effectLst/>
                          <a:latin typeface="+mn-lt"/>
                          <a:ea typeface="+mn-ea"/>
                          <a:cs typeface="+mn-cs"/>
                        </a:rPr>
                        <a:t>   27.652.456,90 </a:t>
                      </a:r>
                    </a:p>
                  </a:txBody>
                  <a:tcPr marL="9525" marR="9525" marT="787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r>
                        <a:rPr lang="es-BO" sz="1000" kern="1200" dirty="0">
                          <a:solidFill>
                            <a:schemeClr val="tx1"/>
                          </a:solidFill>
                          <a:effectLst/>
                          <a:latin typeface="+mn-lt"/>
                          <a:ea typeface="+mn-ea"/>
                          <a:cs typeface="+mn-cs"/>
                        </a:rPr>
                        <a:t>PROGRAMA PARA EL DESARROLLO DE UNA AGRICULTURA SOSTENIBLE Y RESILIENTE (AGROSUSTENTAR) (</a:t>
                      </a:r>
                      <a:r>
                        <a:rPr lang="es-BO" sz="1000" kern="1200" dirty="0" err="1">
                          <a:solidFill>
                            <a:schemeClr val="tx1"/>
                          </a:solidFill>
                          <a:effectLst/>
                          <a:latin typeface="+mn-lt"/>
                          <a:ea typeface="+mn-ea"/>
                          <a:cs typeface="+mn-cs"/>
                        </a:rPr>
                        <a:t>VDAyDI</a:t>
                      </a:r>
                      <a:r>
                        <a:rPr lang="es-BO" sz="1000" kern="1200" dirty="0">
                          <a:solidFill>
                            <a:schemeClr val="tx1"/>
                          </a:solidFill>
                          <a:effectLst/>
                          <a:latin typeface="+mn-lt"/>
                          <a:ea typeface="+mn-ea"/>
                          <a:cs typeface="+mn-cs"/>
                        </a:rPr>
                        <a:t>)</a:t>
                      </a:r>
                    </a:p>
                    <a:p>
                      <a:pPr algn="r">
                        <a:buNone/>
                      </a:pPr>
                      <a:r>
                        <a:rPr lang="es-BO" sz="1000" b="1" kern="1200" dirty="0">
                          <a:solidFill>
                            <a:srgbClr val="C00000"/>
                          </a:solidFill>
                          <a:effectLst/>
                          <a:latin typeface="+mn-lt"/>
                          <a:ea typeface="+mn-ea"/>
                          <a:cs typeface="+mn-cs"/>
                        </a:rPr>
                        <a:t>EN APROBACION DE LA ASAMBLEA</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a:solidFill>
                            <a:schemeClr val="tx1"/>
                          </a:solidFill>
                          <a:effectLst/>
                          <a:latin typeface="+mn-lt"/>
                          <a:ea typeface="+mn-ea"/>
                          <a:cs typeface="+mn-cs"/>
                        </a:rPr>
                        <a:t>FIDA</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a:solidFill>
                            <a:schemeClr val="tx1"/>
                          </a:solidFill>
                          <a:effectLst/>
                          <a:latin typeface="+mn-lt"/>
                          <a:ea typeface="+mn-ea"/>
                          <a:cs typeface="+mn-cs"/>
                        </a:rPr>
                        <a:t>2026-2031</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92557203"/>
                  </a:ext>
                </a:extLst>
              </a:tr>
              <a:tr h="632922">
                <a:tc>
                  <a:txBody>
                    <a:bodyPr/>
                    <a:lstStyle/>
                    <a:p>
                      <a:pPr algn="ctr">
                        <a:buNone/>
                      </a:pPr>
                      <a:r>
                        <a:rPr lang="es-BO" sz="1000" dirty="0">
                          <a:effectLst/>
                        </a:rPr>
                        <a:t>2</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000" b="1" kern="1200" dirty="0">
                          <a:solidFill>
                            <a:schemeClr val="tx1"/>
                          </a:solidFill>
                          <a:effectLst/>
                          <a:latin typeface="+mn-lt"/>
                          <a:ea typeface="+mn-ea"/>
                          <a:cs typeface="+mn-cs"/>
                        </a:rPr>
                        <a:t>   70.402.298,85 </a:t>
                      </a:r>
                    </a:p>
                  </a:txBody>
                  <a:tcPr marL="9525" marR="9525" marT="787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r>
                        <a:rPr lang="es-BO" sz="1000" kern="1200" dirty="0">
                          <a:solidFill>
                            <a:schemeClr val="tx1"/>
                          </a:solidFill>
                          <a:effectLst/>
                          <a:latin typeface="+mn-lt"/>
                          <a:ea typeface="+mn-ea"/>
                          <a:cs typeface="+mn-cs"/>
                        </a:rPr>
                        <a:t>PROGRAMA NACIONAL DE TECNIFICACIÓN Y USO EFICIENTE DEL AGUA SUBTERRÁNEA PARA LA PRODUCCIÓN AGROPECUARIA RESILIENTE (</a:t>
                      </a:r>
                      <a:r>
                        <a:rPr lang="es-BO" sz="1000" kern="1200" dirty="0" err="1">
                          <a:solidFill>
                            <a:schemeClr val="tx1"/>
                          </a:solidFill>
                          <a:effectLst/>
                          <a:latin typeface="+mn-lt"/>
                          <a:ea typeface="+mn-ea"/>
                          <a:cs typeface="+mn-cs"/>
                        </a:rPr>
                        <a:t>VDAyDI</a:t>
                      </a:r>
                      <a:r>
                        <a:rPr lang="es-BO" sz="1000" kern="1200" dirty="0">
                          <a:solidFill>
                            <a:schemeClr val="tx1"/>
                          </a:solidFill>
                          <a:effectLst/>
                          <a:latin typeface="+mn-lt"/>
                          <a:ea typeface="+mn-ea"/>
                          <a:cs typeface="+mn-cs"/>
                        </a:rPr>
                        <a:t>)</a:t>
                      </a:r>
                    </a:p>
                    <a:p>
                      <a:pPr algn="r">
                        <a:buNone/>
                      </a:pPr>
                      <a:r>
                        <a:rPr lang="es-BO" sz="1000" b="1" kern="1200" dirty="0">
                          <a:solidFill>
                            <a:srgbClr val="C00000"/>
                          </a:solidFill>
                          <a:effectLst/>
                          <a:latin typeface="+mn-lt"/>
                          <a:ea typeface="+mn-ea"/>
                          <a:cs typeface="+mn-cs"/>
                        </a:rPr>
                        <a:t>PRE APROBADO – REVISION INTERNA FONPLATA</a:t>
                      </a:r>
                    </a:p>
                  </a:txBody>
                  <a:tcPr marL="28481" marR="28481" marT="0"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err="1">
                          <a:solidFill>
                            <a:schemeClr val="tx1"/>
                          </a:solidFill>
                          <a:effectLst/>
                          <a:latin typeface="+mn-lt"/>
                          <a:ea typeface="+mn-ea"/>
                          <a:cs typeface="+mn-cs"/>
                        </a:rPr>
                        <a:t>FONPLATA</a:t>
                      </a:r>
                      <a:endParaRPr lang="es-BO" sz="1000" kern="1200" dirty="0">
                        <a:solidFill>
                          <a:schemeClr val="tx1"/>
                        </a:solidFill>
                        <a:effectLst/>
                        <a:latin typeface="+mn-lt"/>
                        <a:ea typeface="+mn-ea"/>
                        <a:cs typeface="+mn-cs"/>
                      </a:endParaRP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a:solidFill>
                            <a:schemeClr val="tx1"/>
                          </a:solidFill>
                          <a:effectLst/>
                          <a:latin typeface="+mn-lt"/>
                          <a:ea typeface="+mn-ea"/>
                          <a:cs typeface="+mn-cs"/>
                        </a:rPr>
                        <a:t>2027-2030</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206632877"/>
                  </a:ext>
                </a:extLst>
              </a:tr>
              <a:tr h="762000">
                <a:tc>
                  <a:txBody>
                    <a:bodyPr/>
                    <a:lstStyle/>
                    <a:p>
                      <a:pPr algn="ctr">
                        <a:buNone/>
                      </a:pPr>
                      <a:r>
                        <a:rPr lang="es-BO" sz="1000" dirty="0">
                          <a:effectLst/>
                        </a:rPr>
                        <a:t>3</a:t>
                      </a:r>
                      <a:endParaRPr lang="es-B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000" b="1" kern="1200" dirty="0">
                          <a:solidFill>
                            <a:schemeClr val="tx1"/>
                          </a:solidFill>
                          <a:effectLst/>
                          <a:latin typeface="+mn-lt"/>
                          <a:ea typeface="+mn-ea"/>
                          <a:cs typeface="+mn-cs"/>
                        </a:rPr>
                        <a:t>   30.678.000,00 </a:t>
                      </a:r>
                    </a:p>
                  </a:txBody>
                  <a:tcPr marL="9525" marR="9525" marT="787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r>
                        <a:rPr lang="es-BO" sz="1000" kern="1200" dirty="0">
                          <a:solidFill>
                            <a:schemeClr val="tx1"/>
                          </a:solidFill>
                          <a:effectLst/>
                          <a:latin typeface="+mn-lt"/>
                          <a:ea typeface="+mn-ea"/>
                          <a:cs typeface="+mn-cs"/>
                        </a:rPr>
                        <a:t>PROGRAMA NACIONAL DE FORTALECIMIENTO A LA PRODUCCIÓN Y PRODUCTIVIDAD DE CAMÉLIDOS SUDAMERICANOS DOMÉSTICOS EN BOLIVIA FRENTE AL CAMBIO CLIMÁTICO (</a:t>
                      </a:r>
                      <a:r>
                        <a:rPr lang="es-BO" sz="1000" kern="1200" dirty="0" err="1">
                          <a:solidFill>
                            <a:schemeClr val="tx1"/>
                          </a:solidFill>
                          <a:effectLst/>
                          <a:latin typeface="+mn-lt"/>
                          <a:ea typeface="+mn-ea"/>
                          <a:cs typeface="+mn-cs"/>
                        </a:rPr>
                        <a:t>VDAyDI</a:t>
                      </a:r>
                      <a:r>
                        <a:rPr lang="es-BO" sz="1000" kern="1200" dirty="0">
                          <a:solidFill>
                            <a:schemeClr val="tx1"/>
                          </a:solidFill>
                          <a:effectLst/>
                          <a:latin typeface="+mn-lt"/>
                          <a:ea typeface="+mn-ea"/>
                          <a:cs typeface="+mn-cs"/>
                        </a:rPr>
                        <a:t>)</a:t>
                      </a:r>
                    </a:p>
                    <a:p>
                      <a:pPr algn="r">
                        <a:buNone/>
                      </a:pPr>
                      <a:r>
                        <a:rPr lang="es-BO" sz="1000" b="1" kern="1200" dirty="0">
                          <a:solidFill>
                            <a:srgbClr val="C00000"/>
                          </a:solidFill>
                          <a:effectLst/>
                          <a:latin typeface="+mn-lt"/>
                          <a:ea typeface="+mn-ea"/>
                          <a:cs typeface="+mn-cs"/>
                        </a:rPr>
                        <a:t>EN EVALUACION</a:t>
                      </a:r>
                    </a:p>
                  </a:txBody>
                  <a:tcPr marL="28481" marR="28481" marT="0"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a:solidFill>
                            <a:schemeClr val="tx1"/>
                          </a:solidFill>
                          <a:effectLst/>
                          <a:latin typeface="+mn-lt"/>
                          <a:ea typeface="+mn-ea"/>
                          <a:cs typeface="+mn-cs"/>
                        </a:rPr>
                        <a:t>FIDA</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kern="1200" dirty="0">
                          <a:solidFill>
                            <a:schemeClr val="tx1"/>
                          </a:solidFill>
                          <a:effectLst/>
                          <a:latin typeface="+mn-lt"/>
                          <a:ea typeface="+mn-ea"/>
                          <a:cs typeface="+mn-cs"/>
                        </a:rPr>
                        <a:t>2027-2031</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066538348"/>
                  </a:ext>
                </a:extLst>
              </a:tr>
              <a:tr h="160272">
                <a:tc>
                  <a:txBody>
                    <a:bodyPr/>
                    <a:lstStyle/>
                    <a:p>
                      <a:pPr algn="ctr">
                        <a:buNone/>
                      </a:pPr>
                      <a:r>
                        <a:rPr lang="es-ES" sz="1000" b="1" kern="1200" dirty="0">
                          <a:solidFill>
                            <a:schemeClr val="tx1"/>
                          </a:solidFill>
                          <a:effectLst/>
                          <a:latin typeface="+mn-lt"/>
                          <a:ea typeface="+mn-ea"/>
                          <a:cs typeface="+mn-cs"/>
                        </a:rPr>
                        <a:t>TOTAL</a:t>
                      </a:r>
                      <a:endParaRPr lang="es-BO" sz="1000" b="1"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rtl="0" fontAlgn="b">
                        <a:buNone/>
                      </a:pPr>
                      <a:r>
                        <a:rPr lang="es-BO" sz="1000" b="1" i="0" u="none" strike="noStrike" dirty="0">
                          <a:solidFill>
                            <a:srgbClr val="000000"/>
                          </a:solidFill>
                          <a:effectLst/>
                          <a:latin typeface="Calibri" panose="020F0502020204030204" pitchFamily="34" charset="0"/>
                        </a:rPr>
                        <a:t>128.732.755,75</a:t>
                      </a:r>
                    </a:p>
                  </a:txBody>
                  <a:tcPr marL="9525" marR="9525" marT="787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endParaRPr lang="es-BO" sz="1000"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endParaRPr lang="es-BO" sz="1000"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endParaRPr lang="es-BO" sz="1000"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915879344"/>
                  </a:ext>
                </a:extLst>
              </a:tr>
            </a:tbl>
          </a:graphicData>
        </a:graphic>
      </p:graphicFrame>
      <p:sp>
        <p:nvSpPr>
          <p:cNvPr id="10" name="CuadroTexto 9">
            <a:extLst>
              <a:ext uri="{FF2B5EF4-FFF2-40B4-BE49-F238E27FC236}">
                <a16:creationId xmlns:a16="http://schemas.microsoft.com/office/drawing/2014/main" id="{437EB1D1-9876-7E5C-964F-0C4D2B664E54}"/>
              </a:ext>
            </a:extLst>
          </p:cNvPr>
          <p:cNvSpPr txBox="1"/>
          <p:nvPr/>
        </p:nvSpPr>
        <p:spPr>
          <a:xfrm>
            <a:off x="1863436" y="723524"/>
            <a:ext cx="6497782" cy="707886"/>
          </a:xfrm>
          <a:prstGeom prst="rect">
            <a:avLst/>
          </a:prstGeom>
          <a:noFill/>
        </p:spPr>
        <p:txBody>
          <a:bodyPr wrap="square" rtlCol="0">
            <a:spAutoFit/>
          </a:bodyPr>
          <a:lstStyle/>
          <a:p>
            <a:pPr algn="r"/>
            <a:r>
              <a:rPr lang="es-MX" sz="2000" b="1" dirty="0"/>
              <a:t>PROGRAMAS EN GESTIÓN: 5</a:t>
            </a:r>
          </a:p>
          <a:p>
            <a:pPr algn="r"/>
            <a:r>
              <a:rPr lang="es-MX" sz="2000" b="1" dirty="0"/>
              <a:t>INVERSIÓN APROX. (USD): 229,5 MILLONES</a:t>
            </a:r>
            <a:endParaRPr lang="es-BO" sz="2000" b="1" dirty="0"/>
          </a:p>
        </p:txBody>
      </p:sp>
      <p:graphicFrame>
        <p:nvGraphicFramePr>
          <p:cNvPr id="2" name="Tabla 1">
            <a:extLst>
              <a:ext uri="{FF2B5EF4-FFF2-40B4-BE49-F238E27FC236}">
                <a16:creationId xmlns:a16="http://schemas.microsoft.com/office/drawing/2014/main" id="{7258AD10-8908-28D3-6866-092FF0975DE2}"/>
              </a:ext>
            </a:extLst>
          </p:cNvPr>
          <p:cNvGraphicFramePr>
            <a:graphicFrameLocks noGrp="1"/>
          </p:cNvGraphicFramePr>
          <p:nvPr>
            <p:extLst>
              <p:ext uri="{D42A27DB-BD31-4B8C-83A1-F6EECF244321}">
                <p14:modId xmlns:p14="http://schemas.microsoft.com/office/powerpoint/2010/main" val="4262540495"/>
              </p:ext>
            </p:extLst>
          </p:nvPr>
        </p:nvGraphicFramePr>
        <p:xfrm>
          <a:off x="681133" y="4746325"/>
          <a:ext cx="7688424" cy="1245256"/>
        </p:xfrm>
        <a:graphic>
          <a:graphicData uri="http://schemas.openxmlformats.org/drawingml/2006/table">
            <a:tbl>
              <a:tblPr firstRow="1" firstCol="1" bandRow="1">
                <a:tableStyleId>{912C8C85-51F0-491E-9774-3900AFEF0FD7}</a:tableStyleId>
              </a:tblPr>
              <a:tblGrid>
                <a:gridCol w="581180">
                  <a:extLst>
                    <a:ext uri="{9D8B030D-6E8A-4147-A177-3AD203B41FA5}">
                      <a16:colId xmlns:a16="http://schemas.microsoft.com/office/drawing/2014/main" val="1288329901"/>
                    </a:ext>
                  </a:extLst>
                </a:gridCol>
                <a:gridCol w="1239997">
                  <a:extLst>
                    <a:ext uri="{9D8B030D-6E8A-4147-A177-3AD203B41FA5}">
                      <a16:colId xmlns:a16="http://schemas.microsoft.com/office/drawing/2014/main" val="3982914996"/>
                    </a:ext>
                  </a:extLst>
                </a:gridCol>
                <a:gridCol w="3309615">
                  <a:extLst>
                    <a:ext uri="{9D8B030D-6E8A-4147-A177-3AD203B41FA5}">
                      <a16:colId xmlns:a16="http://schemas.microsoft.com/office/drawing/2014/main" val="2685339522"/>
                    </a:ext>
                  </a:extLst>
                </a:gridCol>
                <a:gridCol w="1129084">
                  <a:extLst>
                    <a:ext uri="{9D8B030D-6E8A-4147-A177-3AD203B41FA5}">
                      <a16:colId xmlns:a16="http://schemas.microsoft.com/office/drawing/2014/main" val="3945789430"/>
                    </a:ext>
                  </a:extLst>
                </a:gridCol>
                <a:gridCol w="1428548">
                  <a:extLst>
                    <a:ext uri="{9D8B030D-6E8A-4147-A177-3AD203B41FA5}">
                      <a16:colId xmlns:a16="http://schemas.microsoft.com/office/drawing/2014/main" val="3425609776"/>
                    </a:ext>
                  </a:extLst>
                </a:gridCol>
              </a:tblGrid>
              <a:tr h="304800">
                <a:tc>
                  <a:txBody>
                    <a:bodyPr/>
                    <a:lstStyle/>
                    <a:p>
                      <a:pPr algn="ctr">
                        <a:buNone/>
                      </a:pPr>
                      <a:r>
                        <a:rPr lang="es-BO" sz="1000" b="1" kern="1200" dirty="0">
                          <a:solidFill>
                            <a:schemeClr val="bg1"/>
                          </a:solidFill>
                          <a:effectLst/>
                          <a:latin typeface="+mn-lt"/>
                          <a:ea typeface="+mn-ea"/>
                          <a:cs typeface="+mn-cs"/>
                        </a:rPr>
                        <a:t>NRO.</a:t>
                      </a: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b="1" kern="1200" dirty="0">
                          <a:solidFill>
                            <a:schemeClr val="bg1"/>
                          </a:solidFill>
                          <a:effectLst/>
                          <a:latin typeface="+mn-lt"/>
                          <a:ea typeface="+mn-ea"/>
                          <a:cs typeface="+mn-cs"/>
                        </a:rPr>
                        <a:t>MONTO (USD)</a:t>
                      </a: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b="1" kern="1200" dirty="0">
                          <a:solidFill>
                            <a:schemeClr val="bg1"/>
                          </a:solidFill>
                          <a:effectLst/>
                          <a:latin typeface="+mn-lt"/>
                          <a:ea typeface="+mn-ea"/>
                          <a:cs typeface="+mn-cs"/>
                        </a:rPr>
                        <a:t>NOMBRE</a:t>
                      </a: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b="1" kern="1200" dirty="0">
                          <a:solidFill>
                            <a:schemeClr val="bg1"/>
                          </a:solidFill>
                          <a:effectLst/>
                          <a:latin typeface="+mn-lt"/>
                          <a:ea typeface="+mn-ea"/>
                          <a:cs typeface="+mn-cs"/>
                        </a:rPr>
                        <a:t>FINANCIADOR</a:t>
                      </a: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tc>
                  <a:txBody>
                    <a:bodyPr/>
                    <a:lstStyle/>
                    <a:p>
                      <a:pPr algn="ctr">
                        <a:buNone/>
                      </a:pPr>
                      <a:r>
                        <a:rPr lang="es-BO" sz="1000" b="1" kern="1200" dirty="0">
                          <a:solidFill>
                            <a:schemeClr val="bg1"/>
                          </a:solidFill>
                          <a:effectLst/>
                          <a:latin typeface="+mn-lt"/>
                          <a:ea typeface="+mn-ea"/>
                          <a:cs typeface="+mn-cs"/>
                        </a:rPr>
                        <a:t>FECHA </a:t>
                      </a:r>
                    </a:p>
                    <a:p>
                      <a:pPr algn="ctr">
                        <a:buNone/>
                      </a:pPr>
                      <a:r>
                        <a:rPr lang="es-BO" sz="1000" b="1" kern="1200" dirty="0">
                          <a:solidFill>
                            <a:schemeClr val="bg1"/>
                          </a:solidFill>
                          <a:effectLst/>
                          <a:latin typeface="+mn-lt"/>
                          <a:ea typeface="+mn-ea"/>
                          <a:cs typeface="+mn-cs"/>
                        </a:rPr>
                        <a:t>INICIO - FINAL</a:t>
                      </a:r>
                    </a:p>
                  </a:txBody>
                  <a:tcPr marL="28481" marR="28481" marT="0" marB="0" anchor="ctr">
                    <a:lnB w="12700" cap="flat" cmpd="sng" algn="ctr">
                      <a:solidFill>
                        <a:schemeClr val="accent6"/>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3589231045"/>
                  </a:ext>
                </a:extLst>
              </a:tr>
              <a:tr h="475384">
                <a:tc>
                  <a:txBody>
                    <a:bodyPr/>
                    <a:lstStyle/>
                    <a:p>
                      <a:pPr algn="ctr">
                        <a:buNone/>
                      </a:pPr>
                      <a:r>
                        <a:rPr lang="es-BO" sz="1000" b="0" kern="1200" dirty="0">
                          <a:solidFill>
                            <a:schemeClr val="tx1"/>
                          </a:solidFill>
                          <a:effectLst/>
                          <a:latin typeface="+mn-lt"/>
                          <a:ea typeface="+mn-ea"/>
                          <a:cs typeface="+mn-cs"/>
                        </a:rPr>
                        <a:t>4</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a:buNone/>
                      </a:pPr>
                      <a:r>
                        <a:rPr lang="es-BO" sz="1000" b="0" kern="1200" dirty="0">
                          <a:solidFill>
                            <a:schemeClr val="tx1"/>
                          </a:solidFill>
                          <a:effectLst/>
                          <a:latin typeface="+mn-lt"/>
                          <a:ea typeface="+mn-ea"/>
                          <a:cs typeface="+mn-cs"/>
                        </a:rPr>
                        <a:t>230.000,00</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r>
                        <a:rPr lang="es-BO" sz="1000" b="0" kern="1200" dirty="0">
                          <a:solidFill>
                            <a:schemeClr val="tx1"/>
                          </a:solidFill>
                          <a:effectLst/>
                          <a:latin typeface="+mn-lt"/>
                          <a:ea typeface="+mn-ea"/>
                          <a:cs typeface="+mn-cs"/>
                        </a:rPr>
                        <a:t>PROGRAMA PILOTO INTEGRAL DE RIEGO MAYOR PARA EL DESARROLLO SOSTENIBLE DE LA PRODUCCIÓN DE PAPA EN BOLIVIA (</a:t>
                      </a:r>
                      <a:r>
                        <a:rPr lang="es-BO" sz="1000" b="0" kern="1200" dirty="0" err="1">
                          <a:solidFill>
                            <a:schemeClr val="tx1"/>
                          </a:solidFill>
                          <a:effectLst/>
                          <a:latin typeface="+mn-lt"/>
                          <a:ea typeface="+mn-ea"/>
                          <a:cs typeface="+mn-cs"/>
                        </a:rPr>
                        <a:t>VDADI-VRHRAPySB</a:t>
                      </a:r>
                      <a:r>
                        <a:rPr lang="es-BO" sz="1000" b="0" kern="1200" dirty="0">
                          <a:solidFill>
                            <a:schemeClr val="tx1"/>
                          </a:solidFill>
                          <a:effectLst/>
                          <a:latin typeface="+mn-lt"/>
                          <a:ea typeface="+mn-ea"/>
                          <a:cs typeface="+mn-cs"/>
                        </a:rPr>
                        <a:t>)</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b="0" kern="1200" dirty="0">
                          <a:solidFill>
                            <a:schemeClr val="tx1"/>
                          </a:solidFill>
                          <a:effectLst/>
                          <a:latin typeface="+mn-lt"/>
                          <a:ea typeface="+mn-ea"/>
                          <a:cs typeface="+mn-cs"/>
                        </a:rPr>
                        <a:t>EN GESTIÓN</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b="0" kern="1200" dirty="0">
                          <a:solidFill>
                            <a:schemeClr val="tx1"/>
                          </a:solidFill>
                          <a:effectLst/>
                          <a:latin typeface="+mn-lt"/>
                          <a:ea typeface="+mn-ea"/>
                          <a:cs typeface="+mn-cs"/>
                        </a:rPr>
                        <a:t>2027 –2032</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271883897"/>
                  </a:ext>
                </a:extLst>
              </a:tr>
              <a:tr h="304800">
                <a:tc>
                  <a:txBody>
                    <a:bodyPr/>
                    <a:lstStyle/>
                    <a:p>
                      <a:pPr algn="ctr">
                        <a:buNone/>
                      </a:pPr>
                      <a:r>
                        <a:rPr lang="es-BO" sz="1000" b="0" kern="1200" dirty="0">
                          <a:solidFill>
                            <a:schemeClr val="tx1"/>
                          </a:solidFill>
                          <a:effectLst/>
                          <a:latin typeface="+mn-lt"/>
                          <a:ea typeface="+mn-ea"/>
                          <a:cs typeface="+mn-cs"/>
                        </a:rPr>
                        <a:t>5</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a:buNone/>
                      </a:pPr>
                      <a:r>
                        <a:rPr lang="es-BO" sz="1000" b="0" kern="1200" dirty="0">
                          <a:solidFill>
                            <a:schemeClr val="tx1"/>
                          </a:solidFill>
                          <a:effectLst/>
                          <a:latin typeface="+mn-lt"/>
                          <a:ea typeface="+mn-ea"/>
                          <a:cs typeface="+mn-cs"/>
                        </a:rPr>
                        <a:t>150.000.000</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buNone/>
                      </a:pPr>
                      <a:r>
                        <a:rPr lang="es-BO" sz="1000" b="0" kern="1200" dirty="0">
                          <a:solidFill>
                            <a:schemeClr val="tx1"/>
                          </a:solidFill>
                          <a:effectLst/>
                          <a:latin typeface="+mn-lt"/>
                          <a:ea typeface="+mn-ea"/>
                          <a:cs typeface="+mn-cs"/>
                        </a:rPr>
                        <a:t>PROGRAMA PILOTO DE RESILIENCIA HÍDRICA PARA LA PRODUCCIÓN ARROZ  (</a:t>
                      </a:r>
                      <a:r>
                        <a:rPr lang="es-BO" sz="1000" b="0" kern="1200" dirty="0" err="1">
                          <a:solidFill>
                            <a:schemeClr val="tx1"/>
                          </a:solidFill>
                          <a:effectLst/>
                          <a:latin typeface="+mn-lt"/>
                          <a:ea typeface="+mn-ea"/>
                          <a:cs typeface="+mn-cs"/>
                        </a:rPr>
                        <a:t>VDADI-VRHRAPySB</a:t>
                      </a:r>
                      <a:r>
                        <a:rPr lang="es-BO" sz="1000" b="0" kern="1200" dirty="0">
                          <a:solidFill>
                            <a:schemeClr val="tx1"/>
                          </a:solidFill>
                          <a:effectLst/>
                          <a:latin typeface="+mn-lt"/>
                          <a:ea typeface="+mn-ea"/>
                          <a:cs typeface="+mn-cs"/>
                        </a:rPr>
                        <a:t>)</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b="0" kern="1200" dirty="0">
                          <a:solidFill>
                            <a:schemeClr val="tx1"/>
                          </a:solidFill>
                          <a:effectLst/>
                          <a:latin typeface="+mn-lt"/>
                          <a:ea typeface="+mn-ea"/>
                          <a:cs typeface="+mn-cs"/>
                        </a:rPr>
                        <a:t>EN GESTIÓN</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r>
                        <a:rPr lang="es-BO" sz="1000" b="0" kern="1200" dirty="0">
                          <a:solidFill>
                            <a:schemeClr val="tx1"/>
                          </a:solidFill>
                          <a:effectLst/>
                          <a:latin typeface="+mn-lt"/>
                          <a:ea typeface="+mn-ea"/>
                          <a:cs typeface="+mn-cs"/>
                        </a:rPr>
                        <a:t>2027 –2032</a:t>
                      </a:r>
                    </a:p>
                  </a:txBody>
                  <a:tcPr marL="28481" marR="28481"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034303862"/>
                  </a:ext>
                </a:extLst>
              </a:tr>
              <a:tr h="160272">
                <a:tc>
                  <a:txBody>
                    <a:bodyPr/>
                    <a:lstStyle/>
                    <a:p>
                      <a:pPr algn="ctr">
                        <a:buNone/>
                      </a:pPr>
                      <a:r>
                        <a:rPr lang="es-ES" sz="1000" b="1" kern="1200" dirty="0">
                          <a:solidFill>
                            <a:schemeClr val="tx1"/>
                          </a:solidFill>
                          <a:effectLst/>
                          <a:latin typeface="+mn-lt"/>
                          <a:ea typeface="+mn-ea"/>
                          <a:cs typeface="+mn-cs"/>
                        </a:rPr>
                        <a:t>TOTAL</a:t>
                      </a:r>
                      <a:endParaRPr lang="es-BO" sz="1000" b="1"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r" fontAlgn="b">
                        <a:buNone/>
                      </a:pPr>
                      <a:r>
                        <a:rPr lang="es-BO" sz="1000" b="1" kern="1200" dirty="0">
                          <a:solidFill>
                            <a:schemeClr val="tx1"/>
                          </a:solidFill>
                          <a:effectLst/>
                          <a:latin typeface="+mn-lt"/>
                          <a:ea typeface="+mn-ea"/>
                          <a:cs typeface="+mn-cs"/>
                        </a:rPr>
                        <a:t>101.080.298,85</a:t>
                      </a:r>
                    </a:p>
                  </a:txBody>
                  <a:tcPr marL="9525" marR="9525" marT="787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just">
                        <a:buNone/>
                      </a:pPr>
                      <a:endParaRPr lang="es-BO" sz="1000" b="1"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endParaRPr lang="es-BO" sz="1000" b="1"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buNone/>
                      </a:pPr>
                      <a:endParaRPr lang="es-BO" sz="1000" b="1" kern="1200" dirty="0">
                        <a:solidFill>
                          <a:schemeClr val="tx1"/>
                        </a:solidFill>
                        <a:effectLst/>
                        <a:latin typeface="+mn-lt"/>
                        <a:ea typeface="+mn-ea"/>
                        <a:cs typeface="+mn-cs"/>
                      </a:endParaRPr>
                    </a:p>
                  </a:txBody>
                  <a:tcPr marL="61479" marR="61479"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915879344"/>
                  </a:ext>
                </a:extLst>
              </a:tr>
            </a:tbl>
          </a:graphicData>
        </a:graphic>
      </p:graphicFrame>
      <p:sp>
        <p:nvSpPr>
          <p:cNvPr id="4" name="CuadroTexto 3">
            <a:extLst>
              <a:ext uri="{FF2B5EF4-FFF2-40B4-BE49-F238E27FC236}">
                <a16:creationId xmlns:a16="http://schemas.microsoft.com/office/drawing/2014/main" id="{E20E64E9-3E15-EFB3-F39F-80105D844C81}"/>
              </a:ext>
            </a:extLst>
          </p:cNvPr>
          <p:cNvSpPr txBox="1"/>
          <p:nvPr/>
        </p:nvSpPr>
        <p:spPr>
          <a:xfrm>
            <a:off x="782782" y="1397684"/>
            <a:ext cx="4572000" cy="305233"/>
          </a:xfrm>
          <a:prstGeom prst="rect">
            <a:avLst/>
          </a:prstGeom>
          <a:noFill/>
        </p:spPr>
        <p:txBody>
          <a:bodyPr wrap="square">
            <a:noAutofit/>
          </a:bodyPr>
          <a:lstStyle/>
          <a:p>
            <a:r>
              <a:rPr lang="es-BO" sz="1800" b="1" kern="1200" dirty="0" err="1">
                <a:solidFill>
                  <a:schemeClr val="tx1"/>
                </a:solidFill>
                <a:effectLst/>
                <a:latin typeface="+mn-lt"/>
                <a:ea typeface="+mn-ea"/>
                <a:cs typeface="+mn-cs"/>
              </a:rPr>
              <a:t>VDAyDI</a:t>
            </a:r>
            <a:endParaRPr lang="es-BO" b="1" dirty="0"/>
          </a:p>
        </p:txBody>
      </p:sp>
      <p:sp>
        <p:nvSpPr>
          <p:cNvPr id="5" name="CuadroTexto 4">
            <a:extLst>
              <a:ext uri="{FF2B5EF4-FFF2-40B4-BE49-F238E27FC236}">
                <a16:creationId xmlns:a16="http://schemas.microsoft.com/office/drawing/2014/main" id="{6EFAB856-D28C-08DE-3CFF-5921B4E81DC4}"/>
              </a:ext>
            </a:extLst>
          </p:cNvPr>
          <p:cNvSpPr txBox="1"/>
          <p:nvPr/>
        </p:nvSpPr>
        <p:spPr>
          <a:xfrm>
            <a:off x="598856" y="4276220"/>
            <a:ext cx="4572000" cy="305233"/>
          </a:xfrm>
          <a:prstGeom prst="rect">
            <a:avLst/>
          </a:prstGeom>
          <a:noFill/>
        </p:spPr>
        <p:txBody>
          <a:bodyPr wrap="square">
            <a:noAutofit/>
          </a:bodyPr>
          <a:lstStyle/>
          <a:p>
            <a:r>
              <a:rPr lang="es-BO" b="1" dirty="0"/>
              <a:t>VDADI-</a:t>
            </a:r>
            <a:r>
              <a:rPr lang="es-BO" b="1" dirty="0" err="1"/>
              <a:t>VRHRAPySB</a:t>
            </a:r>
            <a:endParaRPr lang="es-BO" b="1" dirty="0"/>
          </a:p>
        </p:txBody>
      </p:sp>
    </p:spTree>
    <p:extLst>
      <p:ext uri="{BB962C8B-B14F-4D97-AF65-F5344CB8AC3E}">
        <p14:creationId xmlns:p14="http://schemas.microsoft.com/office/powerpoint/2010/main" val="2819302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4A0B493-5B3F-FA2A-12D5-4258D74E8956}"/>
              </a:ext>
            </a:extLst>
          </p:cNvPr>
          <p:cNvSpPr txBox="1"/>
          <p:nvPr/>
        </p:nvSpPr>
        <p:spPr>
          <a:xfrm>
            <a:off x="1066800" y="1286552"/>
            <a:ext cx="7010400" cy="707886"/>
          </a:xfrm>
          <a:prstGeom prst="rect">
            <a:avLst/>
          </a:prstGeom>
          <a:noFill/>
        </p:spPr>
        <p:txBody>
          <a:bodyPr wrap="square" rtlCol="0">
            <a:spAutoFit/>
          </a:bodyPr>
          <a:lstStyle/>
          <a:p>
            <a:pPr algn="ctr"/>
            <a:r>
              <a:rPr lang="es-MX" sz="2000" b="1" dirty="0">
                <a:effectLst/>
                <a:cs typeface="Arial" panose="020B0604020202020204" pitchFamily="34" charset="0"/>
              </a:rPr>
              <a:t>PRINCIPALES ACTIVIDADES DEL </a:t>
            </a:r>
            <a:r>
              <a:rPr lang="es-MX" sz="2000" b="1" dirty="0" err="1">
                <a:effectLst/>
                <a:cs typeface="Arial" panose="020B0604020202020204" pitchFamily="34" charset="0"/>
              </a:rPr>
              <a:t>VDAyDI</a:t>
            </a:r>
            <a:r>
              <a:rPr lang="es-MX" sz="2000" b="1" dirty="0">
                <a:effectLst/>
                <a:cs typeface="Arial" panose="020B0604020202020204" pitchFamily="34" charset="0"/>
              </a:rPr>
              <a:t> 2026</a:t>
            </a:r>
          </a:p>
          <a:p>
            <a:pPr algn="ctr"/>
            <a:r>
              <a:rPr lang="es-MX" sz="2000" b="1" dirty="0">
                <a:cs typeface="Arial" panose="020B0604020202020204" pitchFamily="34" charset="0"/>
              </a:rPr>
              <a:t>TRABAJO Y COORDINACION CON INSTITUCIONES</a:t>
            </a:r>
            <a:r>
              <a:rPr lang="es-MX" sz="2000" b="1" dirty="0">
                <a:effectLst/>
                <a:cs typeface="Arial" panose="020B0604020202020204" pitchFamily="34" charset="0"/>
              </a:rPr>
              <a:t> </a:t>
            </a:r>
            <a:endParaRPr lang="es-BO" sz="2000" b="1" dirty="0">
              <a:effectLst/>
              <a:cs typeface="Arial" panose="020B0604020202020204" pitchFamily="34" charset="0"/>
            </a:endParaRPr>
          </a:p>
        </p:txBody>
      </p:sp>
      <p:sp>
        <p:nvSpPr>
          <p:cNvPr id="4" name="CuadroTexto 3">
            <a:extLst>
              <a:ext uri="{FF2B5EF4-FFF2-40B4-BE49-F238E27FC236}">
                <a16:creationId xmlns:a16="http://schemas.microsoft.com/office/drawing/2014/main" id="{32E6A157-DE51-B4FF-7E7D-3DB026B3779A}"/>
              </a:ext>
            </a:extLst>
          </p:cNvPr>
          <p:cNvSpPr txBox="1"/>
          <p:nvPr/>
        </p:nvSpPr>
        <p:spPr>
          <a:xfrm>
            <a:off x="642157" y="2141668"/>
            <a:ext cx="2994660" cy="441453"/>
          </a:xfrm>
          <a:prstGeom prst="rect">
            <a:avLst/>
          </a:prstGeom>
          <a:noFill/>
        </p:spPr>
        <p:txBody>
          <a:bodyPr wrap="square">
            <a:noAutofit/>
          </a:bodyPr>
          <a:lstStyle/>
          <a:p>
            <a:r>
              <a:rPr lang="es-BO" sz="1600" b="1" dirty="0"/>
              <a:t>Instituto Nacional de Seguro Agrario (INSA)</a:t>
            </a:r>
          </a:p>
        </p:txBody>
      </p:sp>
      <p:sp>
        <p:nvSpPr>
          <p:cNvPr id="5" name="CuadroTexto 4">
            <a:extLst>
              <a:ext uri="{FF2B5EF4-FFF2-40B4-BE49-F238E27FC236}">
                <a16:creationId xmlns:a16="http://schemas.microsoft.com/office/drawing/2014/main" id="{9D2AE07D-9F46-8102-EAD0-E272C8CAE947}"/>
              </a:ext>
            </a:extLst>
          </p:cNvPr>
          <p:cNvSpPr txBox="1"/>
          <p:nvPr/>
        </p:nvSpPr>
        <p:spPr>
          <a:xfrm>
            <a:off x="1446422" y="3626910"/>
            <a:ext cx="918556" cy="252259"/>
          </a:xfrm>
          <a:prstGeom prst="rect">
            <a:avLst/>
          </a:prstGeom>
          <a:noFill/>
        </p:spPr>
        <p:txBody>
          <a:bodyPr wrap="square">
            <a:noAutofit/>
          </a:bodyPr>
          <a:lstStyle/>
          <a:p>
            <a:r>
              <a:rPr lang="es-BO" sz="1600" b="1" dirty="0"/>
              <a:t>INIAF </a:t>
            </a:r>
          </a:p>
        </p:txBody>
      </p:sp>
      <p:sp>
        <p:nvSpPr>
          <p:cNvPr id="6" name="CuadroTexto 5">
            <a:extLst>
              <a:ext uri="{FF2B5EF4-FFF2-40B4-BE49-F238E27FC236}">
                <a16:creationId xmlns:a16="http://schemas.microsoft.com/office/drawing/2014/main" id="{87C49A04-2EA6-75BC-3FEB-C3B7FE56C98A}"/>
              </a:ext>
            </a:extLst>
          </p:cNvPr>
          <p:cNvSpPr txBox="1"/>
          <p:nvPr/>
        </p:nvSpPr>
        <p:spPr>
          <a:xfrm>
            <a:off x="1265109" y="4552958"/>
            <a:ext cx="1648691" cy="252259"/>
          </a:xfrm>
          <a:prstGeom prst="rect">
            <a:avLst/>
          </a:prstGeom>
          <a:noFill/>
        </p:spPr>
        <p:txBody>
          <a:bodyPr wrap="square">
            <a:noAutofit/>
          </a:bodyPr>
          <a:lstStyle/>
          <a:p>
            <a:r>
              <a:rPr lang="es-BO" sz="1600" b="1" dirty="0"/>
              <a:t>SENASAG </a:t>
            </a:r>
          </a:p>
        </p:txBody>
      </p:sp>
      <p:sp>
        <p:nvSpPr>
          <p:cNvPr id="18" name="CuadroTexto 17">
            <a:extLst>
              <a:ext uri="{FF2B5EF4-FFF2-40B4-BE49-F238E27FC236}">
                <a16:creationId xmlns:a16="http://schemas.microsoft.com/office/drawing/2014/main" id="{954822AA-E4DE-C4E4-A7F0-43A116A09A73}"/>
              </a:ext>
            </a:extLst>
          </p:cNvPr>
          <p:cNvSpPr txBox="1"/>
          <p:nvPr/>
        </p:nvSpPr>
        <p:spPr>
          <a:xfrm>
            <a:off x="3165768" y="4526778"/>
            <a:ext cx="5409065" cy="430740"/>
          </a:xfrm>
          <a:prstGeom prst="rect">
            <a:avLst/>
          </a:prstGeom>
          <a:noFill/>
        </p:spPr>
        <p:txBody>
          <a:bodyPr wrap="square">
            <a:noAutofit/>
          </a:bodyPr>
          <a:lstStyle/>
          <a:p>
            <a:r>
              <a:rPr lang="es-BO" sz="1500" dirty="0"/>
              <a:t>Se trabajará en un “Plan de Fortalecimiento Institucional y Gestión de Recursos” – Entidad Operativa y que cumpla sus atribuciones </a:t>
            </a:r>
          </a:p>
        </p:txBody>
      </p:sp>
      <p:sp>
        <p:nvSpPr>
          <p:cNvPr id="19" name="CuadroTexto 18">
            <a:extLst>
              <a:ext uri="{FF2B5EF4-FFF2-40B4-BE49-F238E27FC236}">
                <a16:creationId xmlns:a16="http://schemas.microsoft.com/office/drawing/2014/main" id="{A0193ECB-4E4C-8E91-B2D0-C51636F92ED7}"/>
              </a:ext>
            </a:extLst>
          </p:cNvPr>
          <p:cNvSpPr txBox="1"/>
          <p:nvPr/>
        </p:nvSpPr>
        <p:spPr>
          <a:xfrm>
            <a:off x="3462601" y="3629454"/>
            <a:ext cx="5681399" cy="301518"/>
          </a:xfrm>
          <a:prstGeom prst="rect">
            <a:avLst/>
          </a:prstGeom>
          <a:noFill/>
        </p:spPr>
        <p:txBody>
          <a:bodyPr wrap="square">
            <a:noAutofit/>
          </a:bodyPr>
          <a:lstStyle/>
          <a:p>
            <a:r>
              <a:rPr lang="es-BO" sz="1500" dirty="0"/>
              <a:t>Se requiere realizar una Evaluación Integral a fin de mejorar su desempeño y cumpla su función de Instituto de Investigación</a:t>
            </a:r>
          </a:p>
        </p:txBody>
      </p:sp>
      <p:sp>
        <p:nvSpPr>
          <p:cNvPr id="20" name="CuadroTexto 19">
            <a:extLst>
              <a:ext uri="{FF2B5EF4-FFF2-40B4-BE49-F238E27FC236}">
                <a16:creationId xmlns:a16="http://schemas.microsoft.com/office/drawing/2014/main" id="{696CABC7-8BE8-9760-4B70-88B8F7AD3258}"/>
              </a:ext>
            </a:extLst>
          </p:cNvPr>
          <p:cNvSpPr txBox="1"/>
          <p:nvPr/>
        </p:nvSpPr>
        <p:spPr>
          <a:xfrm>
            <a:off x="3436965" y="2107059"/>
            <a:ext cx="5281691" cy="818405"/>
          </a:xfrm>
          <a:prstGeom prst="rect">
            <a:avLst/>
          </a:prstGeom>
          <a:noFill/>
        </p:spPr>
        <p:txBody>
          <a:bodyPr wrap="square">
            <a:noAutofit/>
          </a:bodyPr>
          <a:lstStyle/>
          <a:p>
            <a:pPr algn="just"/>
            <a:r>
              <a:rPr lang="es-ES" sz="1500" dirty="0"/>
              <a:t>La Entidad al Servicio del Productor requiere la formulación e implementación de un Plan de Fortalecimiento institucional, orientado a la captación de recursos y a la actualización de los requisitos para el otorgamiento del seguro, a fin de optimizar su acceso y beneficio para los productores.</a:t>
            </a:r>
            <a:endParaRPr lang="es-BO" sz="1500" dirty="0"/>
          </a:p>
        </p:txBody>
      </p:sp>
      <p:sp>
        <p:nvSpPr>
          <p:cNvPr id="21" name="CuadroTexto 20">
            <a:extLst>
              <a:ext uri="{FF2B5EF4-FFF2-40B4-BE49-F238E27FC236}">
                <a16:creationId xmlns:a16="http://schemas.microsoft.com/office/drawing/2014/main" id="{0A7C5171-A336-FA48-6BA6-C72F6474E42C}"/>
              </a:ext>
            </a:extLst>
          </p:cNvPr>
          <p:cNvSpPr txBox="1"/>
          <p:nvPr/>
        </p:nvSpPr>
        <p:spPr>
          <a:xfrm>
            <a:off x="467940" y="5427792"/>
            <a:ext cx="2994660" cy="630647"/>
          </a:xfrm>
          <a:prstGeom prst="rect">
            <a:avLst/>
          </a:prstGeom>
          <a:noFill/>
        </p:spPr>
        <p:txBody>
          <a:bodyPr wrap="square">
            <a:noAutofit/>
          </a:bodyPr>
          <a:lstStyle/>
          <a:p>
            <a:r>
              <a:rPr lang="es-BO" sz="1600" b="1" dirty="0"/>
              <a:t>Otras entidades Bajo Tuición – FDI – APROCAM – IPDSA- PACU</a:t>
            </a:r>
          </a:p>
        </p:txBody>
      </p:sp>
      <p:sp>
        <p:nvSpPr>
          <p:cNvPr id="22" name="CuadroTexto 21">
            <a:extLst>
              <a:ext uri="{FF2B5EF4-FFF2-40B4-BE49-F238E27FC236}">
                <a16:creationId xmlns:a16="http://schemas.microsoft.com/office/drawing/2014/main" id="{2259E12B-AFDB-43DA-0BD8-D4D73E94E0CB}"/>
              </a:ext>
            </a:extLst>
          </p:cNvPr>
          <p:cNvSpPr txBox="1"/>
          <p:nvPr/>
        </p:nvSpPr>
        <p:spPr>
          <a:xfrm>
            <a:off x="3836672" y="5420786"/>
            <a:ext cx="4881984" cy="301518"/>
          </a:xfrm>
          <a:prstGeom prst="rect">
            <a:avLst/>
          </a:prstGeom>
          <a:noFill/>
        </p:spPr>
        <p:txBody>
          <a:bodyPr wrap="square">
            <a:noAutofit/>
          </a:bodyPr>
          <a:lstStyle/>
          <a:p>
            <a:r>
              <a:rPr lang="es-BO" sz="1500" dirty="0"/>
              <a:t>Gestión de Financiamiento a través de la presentación de nuevos programas con enfoque integral </a:t>
            </a:r>
          </a:p>
        </p:txBody>
      </p:sp>
      <p:sp>
        <p:nvSpPr>
          <p:cNvPr id="23" name="Flecha: a la derecha 22">
            <a:extLst>
              <a:ext uri="{FF2B5EF4-FFF2-40B4-BE49-F238E27FC236}">
                <a16:creationId xmlns:a16="http://schemas.microsoft.com/office/drawing/2014/main" id="{3FDF4F89-1173-C62C-1872-80B5EB98CBEC}"/>
              </a:ext>
            </a:extLst>
          </p:cNvPr>
          <p:cNvSpPr/>
          <p:nvPr/>
        </p:nvSpPr>
        <p:spPr>
          <a:xfrm>
            <a:off x="2965915" y="2570673"/>
            <a:ext cx="399707" cy="292214"/>
          </a:xfrm>
          <a:prstGeom prst="rightArrow">
            <a:avLst/>
          </a:prstGeom>
          <a:solidFill>
            <a:schemeClr val="accent6">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4" name="Flecha: a la derecha 23">
            <a:extLst>
              <a:ext uri="{FF2B5EF4-FFF2-40B4-BE49-F238E27FC236}">
                <a16:creationId xmlns:a16="http://schemas.microsoft.com/office/drawing/2014/main" id="{A2297A62-8851-60E2-8574-18506812A9EC}"/>
              </a:ext>
            </a:extLst>
          </p:cNvPr>
          <p:cNvSpPr/>
          <p:nvPr/>
        </p:nvSpPr>
        <p:spPr>
          <a:xfrm>
            <a:off x="2936128" y="3606932"/>
            <a:ext cx="399707" cy="292214"/>
          </a:xfrm>
          <a:prstGeom prst="rightArrow">
            <a:avLst/>
          </a:prstGeom>
          <a:solidFill>
            <a:schemeClr val="accent6">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5" name="Flecha: a la derecha 24">
            <a:extLst>
              <a:ext uri="{FF2B5EF4-FFF2-40B4-BE49-F238E27FC236}">
                <a16:creationId xmlns:a16="http://schemas.microsoft.com/office/drawing/2014/main" id="{A1D9ADCF-066C-D62F-7366-EF8833521064}"/>
              </a:ext>
            </a:extLst>
          </p:cNvPr>
          <p:cNvSpPr/>
          <p:nvPr/>
        </p:nvSpPr>
        <p:spPr>
          <a:xfrm>
            <a:off x="2644714" y="4625770"/>
            <a:ext cx="399707" cy="292214"/>
          </a:xfrm>
          <a:prstGeom prst="rightArrow">
            <a:avLst/>
          </a:prstGeom>
          <a:solidFill>
            <a:schemeClr val="accent6">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6" name="Flecha: a la derecha 25">
            <a:extLst>
              <a:ext uri="{FF2B5EF4-FFF2-40B4-BE49-F238E27FC236}">
                <a16:creationId xmlns:a16="http://schemas.microsoft.com/office/drawing/2014/main" id="{84DFB07A-D447-EF01-D62F-02077A548E56}"/>
              </a:ext>
            </a:extLst>
          </p:cNvPr>
          <p:cNvSpPr/>
          <p:nvPr/>
        </p:nvSpPr>
        <p:spPr>
          <a:xfrm>
            <a:off x="3436965" y="5525762"/>
            <a:ext cx="399707" cy="292214"/>
          </a:xfrm>
          <a:prstGeom prst="rightArrow">
            <a:avLst/>
          </a:prstGeom>
          <a:solidFill>
            <a:schemeClr val="accent6">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191951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67E97-148B-7F0A-E6A4-AE386A1AEBEA}"/>
            </a:ext>
          </a:extLst>
        </p:cNvPr>
        <p:cNvGrpSpPr/>
        <p:nvPr/>
      </p:nvGrpSpPr>
      <p:grpSpPr>
        <a:xfrm>
          <a:off x="0" y="0"/>
          <a:ext cx="0" cy="0"/>
          <a:chOff x="0" y="0"/>
          <a:chExt cx="0" cy="0"/>
        </a:xfrm>
      </p:grpSpPr>
      <p:pic>
        <p:nvPicPr>
          <p:cNvPr id="39" name="Imagen 38">
            <a:extLst>
              <a:ext uri="{FF2B5EF4-FFF2-40B4-BE49-F238E27FC236}">
                <a16:creationId xmlns:a16="http://schemas.microsoft.com/office/drawing/2014/main" id="{FAB4A5C8-2C0F-13AB-740C-357A7625B016}"/>
              </a:ext>
            </a:extLst>
          </p:cNvPr>
          <p:cNvPicPr>
            <a:picLocks noChangeAspect="1"/>
          </p:cNvPicPr>
          <p:nvPr/>
        </p:nvPicPr>
        <p:blipFill>
          <a:blip r:embed="rId2"/>
          <a:srcRect t="18881" b="799"/>
          <a:stretch>
            <a:fillRect/>
          </a:stretch>
        </p:blipFill>
        <p:spPr>
          <a:xfrm>
            <a:off x="608455" y="2419664"/>
            <a:ext cx="8037926" cy="3661435"/>
          </a:xfrm>
          <a:prstGeom prst="rect">
            <a:avLst/>
          </a:prstGeom>
        </p:spPr>
      </p:pic>
      <p:sp>
        <p:nvSpPr>
          <p:cNvPr id="6" name="CuadroTexto 5">
            <a:extLst>
              <a:ext uri="{FF2B5EF4-FFF2-40B4-BE49-F238E27FC236}">
                <a16:creationId xmlns:a16="http://schemas.microsoft.com/office/drawing/2014/main" id="{B17FF770-25E0-AB6E-D1F7-83521EA7A224}"/>
              </a:ext>
            </a:extLst>
          </p:cNvPr>
          <p:cNvSpPr txBox="1"/>
          <p:nvPr/>
        </p:nvSpPr>
        <p:spPr>
          <a:xfrm>
            <a:off x="3061892" y="586535"/>
            <a:ext cx="5556168" cy="400110"/>
          </a:xfrm>
          <a:prstGeom prst="rect">
            <a:avLst/>
          </a:prstGeom>
          <a:noFill/>
        </p:spPr>
        <p:txBody>
          <a:bodyPr wrap="square">
            <a:spAutoFit/>
          </a:bodyPr>
          <a:lstStyle/>
          <a:p>
            <a:pPr algn="r"/>
            <a:r>
              <a:rPr lang="es-MX" sz="2000" b="1" dirty="0">
                <a:cs typeface="Arial" panose="020B0604020202020204" pitchFamily="34" charset="0"/>
              </a:rPr>
              <a:t>Observatorio Agroambiental Productivo </a:t>
            </a:r>
            <a:endParaRPr lang="es-BO" sz="2000" b="1" dirty="0">
              <a:cs typeface="Arial" panose="020B0604020202020204" pitchFamily="34" charset="0"/>
            </a:endParaRPr>
          </a:p>
        </p:txBody>
      </p:sp>
      <p:sp>
        <p:nvSpPr>
          <p:cNvPr id="11" name="CuadroTexto 10">
            <a:extLst>
              <a:ext uri="{FF2B5EF4-FFF2-40B4-BE49-F238E27FC236}">
                <a16:creationId xmlns:a16="http://schemas.microsoft.com/office/drawing/2014/main" id="{D041FEAC-568F-160C-3EBC-5A64AA855207}"/>
              </a:ext>
            </a:extLst>
          </p:cNvPr>
          <p:cNvSpPr txBox="1"/>
          <p:nvPr/>
        </p:nvSpPr>
        <p:spPr>
          <a:xfrm>
            <a:off x="3586368" y="2409196"/>
            <a:ext cx="2056452" cy="686775"/>
          </a:xfrm>
          <a:prstGeom prst="rect">
            <a:avLst/>
          </a:prstGeom>
          <a:noFill/>
        </p:spPr>
        <p:txBody>
          <a:bodyPr wrap="square" rtlCol="0">
            <a:noAutofit/>
          </a:bodyPr>
          <a:lstStyle/>
          <a:p>
            <a:pPr algn="ctr"/>
            <a:r>
              <a:rPr lang="es-MX" sz="1600" b="1" i="1" dirty="0"/>
              <a:t>Fase 2</a:t>
            </a:r>
          </a:p>
          <a:p>
            <a:pPr algn="ctr"/>
            <a:r>
              <a:rPr lang="es-MX" sz="1600" b="1" i="1" dirty="0"/>
              <a:t>Procesamiento Analítico </a:t>
            </a:r>
            <a:r>
              <a:rPr lang="es-BO" sz="1600" b="1" i="1" dirty="0"/>
              <a:t> </a:t>
            </a:r>
          </a:p>
        </p:txBody>
      </p:sp>
      <p:sp>
        <p:nvSpPr>
          <p:cNvPr id="64" name="Elipse 63">
            <a:extLst>
              <a:ext uri="{FF2B5EF4-FFF2-40B4-BE49-F238E27FC236}">
                <a16:creationId xmlns:a16="http://schemas.microsoft.com/office/drawing/2014/main" id="{E0B95A68-FF1F-9AFD-8D6E-7E1CDBBCBDB9}"/>
              </a:ext>
            </a:extLst>
          </p:cNvPr>
          <p:cNvSpPr/>
          <p:nvPr/>
        </p:nvSpPr>
        <p:spPr>
          <a:xfrm>
            <a:off x="1118938" y="2812054"/>
            <a:ext cx="2769083" cy="2737627"/>
          </a:xfrm>
          <a:prstGeom prst="ellipse">
            <a:avLst/>
          </a:prstGeom>
          <a:solidFill>
            <a:srgbClr val="F4F1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20" name="CuadroTexto 19">
            <a:extLst>
              <a:ext uri="{FF2B5EF4-FFF2-40B4-BE49-F238E27FC236}">
                <a16:creationId xmlns:a16="http://schemas.microsoft.com/office/drawing/2014/main" id="{277D55A7-305C-414D-7AAB-EBF73DDA4662}"/>
              </a:ext>
            </a:extLst>
          </p:cNvPr>
          <p:cNvSpPr txBox="1"/>
          <p:nvPr/>
        </p:nvSpPr>
        <p:spPr>
          <a:xfrm>
            <a:off x="1172443" y="3935251"/>
            <a:ext cx="2662071" cy="1449856"/>
          </a:xfrm>
          <a:prstGeom prst="rect">
            <a:avLst/>
          </a:prstGeom>
          <a:noFill/>
        </p:spPr>
        <p:txBody>
          <a:bodyPr wrap="square" rtlCol="0">
            <a:noAutofit/>
          </a:bodyPr>
          <a:lstStyle/>
          <a:p>
            <a:pPr algn="ctr"/>
            <a:r>
              <a:rPr lang="es-MX" sz="1400" dirty="0"/>
              <a:t>Levantamiento de datos en ferias productivas y consolidación de series agrícolas /pecuarias departamentales y municipales.</a:t>
            </a:r>
            <a:endParaRPr lang="es-BO" sz="1400" dirty="0"/>
          </a:p>
        </p:txBody>
      </p:sp>
      <p:sp>
        <p:nvSpPr>
          <p:cNvPr id="10" name="CuadroTexto 9">
            <a:extLst>
              <a:ext uri="{FF2B5EF4-FFF2-40B4-BE49-F238E27FC236}">
                <a16:creationId xmlns:a16="http://schemas.microsoft.com/office/drawing/2014/main" id="{7DA96C40-9865-463F-5369-166DEFEE406B}"/>
              </a:ext>
            </a:extLst>
          </p:cNvPr>
          <p:cNvSpPr txBox="1"/>
          <p:nvPr/>
        </p:nvSpPr>
        <p:spPr>
          <a:xfrm>
            <a:off x="1230273" y="3306357"/>
            <a:ext cx="2499217" cy="534158"/>
          </a:xfrm>
          <a:prstGeom prst="rect">
            <a:avLst/>
          </a:prstGeom>
          <a:noFill/>
        </p:spPr>
        <p:txBody>
          <a:bodyPr wrap="square" rtlCol="0">
            <a:noAutofit/>
          </a:bodyPr>
          <a:lstStyle/>
          <a:p>
            <a:pPr algn="ctr"/>
            <a:r>
              <a:rPr lang="es-MX" b="1" i="1" dirty="0"/>
              <a:t>Fase 1</a:t>
            </a:r>
          </a:p>
          <a:p>
            <a:pPr algn="ctr"/>
            <a:r>
              <a:rPr lang="es-BO" b="1" i="1" dirty="0"/>
              <a:t>Recopilación Primaria </a:t>
            </a:r>
          </a:p>
        </p:txBody>
      </p:sp>
      <p:sp>
        <p:nvSpPr>
          <p:cNvPr id="21" name="CuadroTexto 20">
            <a:extLst>
              <a:ext uri="{FF2B5EF4-FFF2-40B4-BE49-F238E27FC236}">
                <a16:creationId xmlns:a16="http://schemas.microsoft.com/office/drawing/2014/main" id="{33E1DE99-791F-328D-0AF2-649C6CF84256}"/>
              </a:ext>
            </a:extLst>
          </p:cNvPr>
          <p:cNvSpPr txBox="1"/>
          <p:nvPr/>
        </p:nvSpPr>
        <p:spPr>
          <a:xfrm>
            <a:off x="3992659" y="3573436"/>
            <a:ext cx="1263320" cy="1144624"/>
          </a:xfrm>
          <a:prstGeom prst="rect">
            <a:avLst/>
          </a:prstGeom>
          <a:noFill/>
        </p:spPr>
        <p:txBody>
          <a:bodyPr wrap="square" rtlCol="0">
            <a:noAutofit/>
          </a:bodyPr>
          <a:lstStyle/>
          <a:p>
            <a:pPr algn="ctr"/>
            <a:r>
              <a:rPr lang="es-MX" sz="1200" b="1" dirty="0"/>
              <a:t>Sistematización y elaboración de balances para productos clave (soya, maíz, arroz, carne, etc.)</a:t>
            </a:r>
            <a:endParaRPr lang="es-BO" sz="1200" b="1" dirty="0"/>
          </a:p>
        </p:txBody>
      </p:sp>
      <p:sp>
        <p:nvSpPr>
          <p:cNvPr id="43" name="Elipse 42">
            <a:extLst>
              <a:ext uri="{FF2B5EF4-FFF2-40B4-BE49-F238E27FC236}">
                <a16:creationId xmlns:a16="http://schemas.microsoft.com/office/drawing/2014/main" id="{E28F55B0-9A81-755C-F2E5-3A3A196D3EC6}"/>
              </a:ext>
            </a:extLst>
          </p:cNvPr>
          <p:cNvSpPr/>
          <p:nvPr/>
        </p:nvSpPr>
        <p:spPr>
          <a:xfrm>
            <a:off x="5255979" y="2782474"/>
            <a:ext cx="2854271" cy="2796785"/>
          </a:xfrm>
          <a:prstGeom prst="ellipse">
            <a:avLst/>
          </a:prstGeom>
          <a:solidFill>
            <a:srgbClr val="F4F1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12" name="CuadroTexto 11">
            <a:extLst>
              <a:ext uri="{FF2B5EF4-FFF2-40B4-BE49-F238E27FC236}">
                <a16:creationId xmlns:a16="http://schemas.microsoft.com/office/drawing/2014/main" id="{35D9A41F-C661-DC62-5663-53AFBA181436}"/>
              </a:ext>
            </a:extLst>
          </p:cNvPr>
          <p:cNvSpPr txBox="1"/>
          <p:nvPr/>
        </p:nvSpPr>
        <p:spPr>
          <a:xfrm>
            <a:off x="5360617" y="3017098"/>
            <a:ext cx="2702192" cy="2466566"/>
          </a:xfrm>
          <a:prstGeom prst="rect">
            <a:avLst/>
          </a:prstGeom>
          <a:noFill/>
        </p:spPr>
        <p:txBody>
          <a:bodyPr wrap="square" rtlCol="0">
            <a:noAutofit/>
          </a:bodyPr>
          <a:lstStyle/>
          <a:p>
            <a:pPr algn="ctr"/>
            <a:r>
              <a:rPr lang="es-MX" sz="1600" b="1" i="1" dirty="0"/>
              <a:t>Fase 3</a:t>
            </a:r>
          </a:p>
          <a:p>
            <a:pPr algn="ctr"/>
            <a:endParaRPr lang="es-MX" sz="1000" b="1" i="1" dirty="0"/>
          </a:p>
          <a:p>
            <a:pPr algn="ctr"/>
            <a:r>
              <a:rPr lang="es-BO" sz="1000" b="1" i="1" dirty="0"/>
              <a:t>Difusión de Información  Estadística a Nivel Nacional certificadas por el INE </a:t>
            </a:r>
          </a:p>
          <a:p>
            <a:pPr algn="ctr"/>
            <a:r>
              <a:rPr lang="es-BO" sz="1000" b="1" i="1" dirty="0"/>
              <a:t>Único en Bolivia </a:t>
            </a:r>
          </a:p>
          <a:p>
            <a:pPr algn="ctr"/>
            <a:endParaRPr lang="es-BO" sz="1000" b="1" i="1" dirty="0"/>
          </a:p>
          <a:p>
            <a:pPr algn="ctr"/>
            <a:r>
              <a:rPr lang="es-BO" sz="1000" b="1" i="1" dirty="0"/>
              <a:t>2000 productores con Certificación RUNAF – para comercialización.</a:t>
            </a:r>
          </a:p>
          <a:p>
            <a:pPr algn="ctr"/>
            <a:endParaRPr lang="es-BO" sz="1000" b="1" i="1" dirty="0"/>
          </a:p>
          <a:p>
            <a:pPr algn="ctr"/>
            <a:r>
              <a:rPr lang="es-BO" sz="1000" b="1" i="1" dirty="0"/>
              <a:t>Difusión de al menos 150 Boletines de precios diarios de mercado </a:t>
            </a:r>
          </a:p>
          <a:p>
            <a:pPr algn="ctr"/>
            <a:endParaRPr lang="es-BO" sz="1000" b="1" i="1" dirty="0"/>
          </a:p>
          <a:p>
            <a:pPr algn="ctr"/>
            <a:r>
              <a:rPr lang="es-BO" sz="1000" b="1" i="1" dirty="0"/>
              <a:t>Elaboración de Balances de al menos  11 productos</a:t>
            </a:r>
          </a:p>
          <a:p>
            <a:pPr algn="ctr"/>
            <a:r>
              <a:rPr lang="es-BO" sz="1000" b="1" i="1" dirty="0"/>
              <a:t> estratégicos </a:t>
            </a:r>
          </a:p>
        </p:txBody>
      </p:sp>
      <p:sp>
        <p:nvSpPr>
          <p:cNvPr id="66" name="CuadroTexto 65">
            <a:extLst>
              <a:ext uri="{FF2B5EF4-FFF2-40B4-BE49-F238E27FC236}">
                <a16:creationId xmlns:a16="http://schemas.microsoft.com/office/drawing/2014/main" id="{D0ADD0E1-41C2-90C4-7F18-5832A22E2823}"/>
              </a:ext>
            </a:extLst>
          </p:cNvPr>
          <p:cNvSpPr txBox="1"/>
          <p:nvPr/>
        </p:nvSpPr>
        <p:spPr>
          <a:xfrm>
            <a:off x="614689" y="1189428"/>
            <a:ext cx="8025458" cy="830997"/>
          </a:xfrm>
          <a:prstGeom prst="rect">
            <a:avLst/>
          </a:prstGeom>
          <a:noFill/>
        </p:spPr>
        <p:txBody>
          <a:bodyPr wrap="square">
            <a:spAutoFit/>
          </a:bodyPr>
          <a:lstStyle/>
          <a:p>
            <a:pPr algn="ctr"/>
            <a:r>
              <a:rPr lang="es-ES_tradnl" sz="1600" dirty="0"/>
              <a:t>Instancia técnica que </a:t>
            </a:r>
            <a:r>
              <a:rPr lang="es-ES_tradnl" sz="1600" b="1" dirty="0"/>
              <a:t>registra, analiza, genera y difunde información especializada </a:t>
            </a:r>
            <a:r>
              <a:rPr lang="es-ES_tradnl" sz="1600" dirty="0"/>
              <a:t>del sector agropecuario y de desarrollo rural, para que el Estado tome decisiones que garanticen la seguridad y soberanía alimentaria y promuevan el desarrollo rural  sustentable del País. </a:t>
            </a:r>
            <a:endParaRPr lang="es-BO" sz="1600" dirty="0"/>
          </a:p>
        </p:txBody>
      </p:sp>
      <p:sp>
        <p:nvSpPr>
          <p:cNvPr id="5" name="CuadroTexto 4">
            <a:extLst>
              <a:ext uri="{FF2B5EF4-FFF2-40B4-BE49-F238E27FC236}">
                <a16:creationId xmlns:a16="http://schemas.microsoft.com/office/drawing/2014/main" id="{977E4544-80A7-089A-2BC7-E00E11619827}"/>
              </a:ext>
            </a:extLst>
          </p:cNvPr>
          <p:cNvSpPr txBox="1"/>
          <p:nvPr/>
        </p:nvSpPr>
        <p:spPr>
          <a:xfrm>
            <a:off x="95502" y="6151521"/>
            <a:ext cx="8952996" cy="292388"/>
          </a:xfrm>
          <a:prstGeom prst="rect">
            <a:avLst/>
          </a:prstGeom>
          <a:noFill/>
        </p:spPr>
        <p:txBody>
          <a:bodyPr wrap="square">
            <a:spAutoFit/>
          </a:bodyPr>
          <a:lstStyle/>
          <a:p>
            <a:pPr algn="ctr"/>
            <a:r>
              <a:rPr lang="es-ES_tradnl" sz="1300" b="1" dirty="0"/>
              <a:t>CONSOLIDARLO COMO UN REFERENTE DE INFORMACIÓN ESTADISTICA Y AGROPECUARIA </a:t>
            </a:r>
            <a:endParaRPr lang="es-BO" sz="1300" dirty="0"/>
          </a:p>
        </p:txBody>
      </p:sp>
    </p:spTree>
    <p:extLst>
      <p:ext uri="{BB962C8B-B14F-4D97-AF65-F5344CB8AC3E}">
        <p14:creationId xmlns:p14="http://schemas.microsoft.com/office/powerpoint/2010/main" val="293250608"/>
      </p:ext>
    </p:extLst>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28F59-6A92-9304-0866-72C5E9237C9C}"/>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F2B6289D-2C9E-A643-AE8E-61D702C9A488}"/>
              </a:ext>
            </a:extLst>
          </p:cNvPr>
          <p:cNvGrpSpPr/>
          <p:nvPr/>
        </p:nvGrpSpPr>
        <p:grpSpPr>
          <a:xfrm>
            <a:off x="727788" y="1819469"/>
            <a:ext cx="7688424" cy="4002832"/>
            <a:chOff x="122229" y="1749395"/>
            <a:chExt cx="8428183" cy="4021702"/>
          </a:xfrm>
        </p:grpSpPr>
        <p:grpSp>
          <p:nvGrpSpPr>
            <p:cNvPr id="20" name="Grupo 19">
              <a:extLst>
                <a:ext uri="{FF2B5EF4-FFF2-40B4-BE49-F238E27FC236}">
                  <a16:creationId xmlns:a16="http://schemas.microsoft.com/office/drawing/2014/main" id="{169482AC-179F-01D9-34F1-4B598F94A369}"/>
                </a:ext>
              </a:extLst>
            </p:cNvPr>
            <p:cNvGrpSpPr/>
            <p:nvPr/>
          </p:nvGrpSpPr>
          <p:grpSpPr>
            <a:xfrm>
              <a:off x="123551" y="1749395"/>
              <a:ext cx="4018152" cy="1722898"/>
              <a:chOff x="217714" y="2316582"/>
              <a:chExt cx="4018152" cy="1895188"/>
            </a:xfrm>
          </p:grpSpPr>
          <p:sp>
            <p:nvSpPr>
              <p:cNvPr id="56" name="Rectángulo: esquinas redondeadas 55">
                <a:extLst>
                  <a:ext uri="{FF2B5EF4-FFF2-40B4-BE49-F238E27FC236}">
                    <a16:creationId xmlns:a16="http://schemas.microsoft.com/office/drawing/2014/main" id="{B646575C-E342-7845-D9E8-43905EBC3EA9}"/>
                  </a:ext>
                </a:extLst>
              </p:cNvPr>
              <p:cNvSpPr/>
              <p:nvPr/>
            </p:nvSpPr>
            <p:spPr>
              <a:xfrm>
                <a:off x="217714" y="2523410"/>
                <a:ext cx="3854866" cy="1688360"/>
              </a:xfrm>
              <a:prstGeom prst="roundRect">
                <a:avLst/>
              </a:prstGeom>
              <a:solidFill>
                <a:schemeClr val="accent6">
                  <a:lumMod val="60000"/>
                  <a:lumOff val="40000"/>
                </a:schemeClr>
              </a:solidFill>
              <a:ln w="28575">
                <a:solidFill>
                  <a:srgbClr val="F4F1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27" name="Rectángulo: esquinas redondeadas 26">
                <a:extLst>
                  <a:ext uri="{FF2B5EF4-FFF2-40B4-BE49-F238E27FC236}">
                    <a16:creationId xmlns:a16="http://schemas.microsoft.com/office/drawing/2014/main" id="{78258BD1-C5C9-E8FB-8D54-7EAE5EA01C25}"/>
                  </a:ext>
                </a:extLst>
              </p:cNvPr>
              <p:cNvSpPr/>
              <p:nvPr/>
            </p:nvSpPr>
            <p:spPr>
              <a:xfrm>
                <a:off x="381000" y="2316582"/>
                <a:ext cx="3854866" cy="1688360"/>
              </a:xfrm>
              <a:prstGeom prst="roundRect">
                <a:avLst/>
              </a:prstGeom>
              <a:solidFill>
                <a:schemeClr val="bg1"/>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5" name="CuadroTexto 4">
                <a:extLst>
                  <a:ext uri="{FF2B5EF4-FFF2-40B4-BE49-F238E27FC236}">
                    <a16:creationId xmlns:a16="http://schemas.microsoft.com/office/drawing/2014/main" id="{8FB21CC9-5243-570F-661A-BAC3F52BAF6F}"/>
                  </a:ext>
                </a:extLst>
              </p:cNvPr>
              <p:cNvSpPr txBox="1"/>
              <p:nvPr/>
            </p:nvSpPr>
            <p:spPr>
              <a:xfrm>
                <a:off x="544286" y="2487707"/>
                <a:ext cx="3483428" cy="369332"/>
              </a:xfrm>
              <a:prstGeom prst="rect">
                <a:avLst/>
              </a:prstGeom>
              <a:solidFill>
                <a:schemeClr val="accent6">
                  <a:lumMod val="40000"/>
                  <a:lumOff val="60000"/>
                </a:schemeClr>
              </a:solidFill>
            </p:spPr>
            <p:txBody>
              <a:bodyPr wrap="square" rtlCol="0">
                <a:spAutoFit/>
              </a:bodyPr>
              <a:lstStyle/>
              <a:p>
                <a:r>
                  <a:rPr lang="es-MX" b="1" dirty="0"/>
                  <a:t>Modernización del SIPA</a:t>
                </a:r>
                <a:endParaRPr lang="es-BO" b="1" dirty="0"/>
              </a:p>
            </p:txBody>
          </p:sp>
          <p:sp>
            <p:nvSpPr>
              <p:cNvPr id="9" name="CuadroTexto 8">
                <a:extLst>
                  <a:ext uri="{FF2B5EF4-FFF2-40B4-BE49-F238E27FC236}">
                    <a16:creationId xmlns:a16="http://schemas.microsoft.com/office/drawing/2014/main" id="{337FA7AA-18C0-962C-D2D5-EF6D02580405}"/>
                  </a:ext>
                </a:extLst>
              </p:cNvPr>
              <p:cNvSpPr txBox="1"/>
              <p:nvPr/>
            </p:nvSpPr>
            <p:spPr>
              <a:xfrm>
                <a:off x="476330" y="2917624"/>
                <a:ext cx="3638470" cy="923330"/>
              </a:xfrm>
              <a:prstGeom prst="rect">
                <a:avLst/>
              </a:prstGeom>
              <a:noFill/>
            </p:spPr>
            <p:txBody>
              <a:bodyPr wrap="square" rtlCol="0">
                <a:spAutoFit/>
              </a:bodyPr>
              <a:lstStyle/>
              <a:p>
                <a:pPr algn="just"/>
                <a:r>
                  <a:rPr lang="es-MX" sz="1600" dirty="0"/>
                  <a:t>Renovación del Sistema de Información de Precios y desarrollo de plataforma web institucional </a:t>
                </a:r>
                <a:endParaRPr lang="es-BO" sz="1600" dirty="0"/>
              </a:p>
            </p:txBody>
          </p:sp>
        </p:grpSp>
        <p:grpSp>
          <p:nvGrpSpPr>
            <p:cNvPr id="6" name="Grupo 5">
              <a:extLst>
                <a:ext uri="{FF2B5EF4-FFF2-40B4-BE49-F238E27FC236}">
                  <a16:creationId xmlns:a16="http://schemas.microsoft.com/office/drawing/2014/main" id="{F50C8DB4-CD5E-9230-5F36-B5D07294AF4A}"/>
                </a:ext>
              </a:extLst>
            </p:cNvPr>
            <p:cNvGrpSpPr/>
            <p:nvPr/>
          </p:nvGrpSpPr>
          <p:grpSpPr>
            <a:xfrm>
              <a:off x="4514289" y="1782963"/>
              <a:ext cx="4036123" cy="1668794"/>
              <a:chOff x="4581558" y="2057016"/>
              <a:chExt cx="4036123" cy="1835673"/>
            </a:xfrm>
          </p:grpSpPr>
          <p:sp>
            <p:nvSpPr>
              <p:cNvPr id="61" name="Rectángulo: esquinas redondeadas 60">
                <a:extLst>
                  <a:ext uri="{FF2B5EF4-FFF2-40B4-BE49-F238E27FC236}">
                    <a16:creationId xmlns:a16="http://schemas.microsoft.com/office/drawing/2014/main" id="{08899992-7E2C-BF6E-E75B-6432B9F675E5}"/>
                  </a:ext>
                </a:extLst>
              </p:cNvPr>
              <p:cNvSpPr/>
              <p:nvPr/>
            </p:nvSpPr>
            <p:spPr>
              <a:xfrm>
                <a:off x="4581558" y="2204329"/>
                <a:ext cx="3854866" cy="1688360"/>
              </a:xfrm>
              <a:prstGeom prst="roundRect">
                <a:avLst/>
              </a:prstGeom>
              <a:solidFill>
                <a:schemeClr val="accent1">
                  <a:lumMod val="40000"/>
                  <a:lumOff val="60000"/>
                </a:schemeClr>
              </a:solidFill>
              <a:ln w="28575">
                <a:solidFill>
                  <a:srgbClr val="F4F1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28" name="Rectángulo: esquinas redondeadas 27">
                <a:extLst>
                  <a:ext uri="{FF2B5EF4-FFF2-40B4-BE49-F238E27FC236}">
                    <a16:creationId xmlns:a16="http://schemas.microsoft.com/office/drawing/2014/main" id="{FE3BE994-BEAF-6D09-AD1D-FD6DC97EFEF9}"/>
                  </a:ext>
                </a:extLst>
              </p:cNvPr>
              <p:cNvSpPr/>
              <p:nvPr/>
            </p:nvSpPr>
            <p:spPr>
              <a:xfrm>
                <a:off x="4762815" y="2057016"/>
                <a:ext cx="3854866" cy="1688360"/>
              </a:xfrm>
              <a:prstGeom prst="roundRect">
                <a:avLst/>
              </a:prstGeom>
              <a:solidFill>
                <a:schemeClr val="bg1"/>
              </a:solid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7" name="CuadroTexto 6">
                <a:extLst>
                  <a:ext uri="{FF2B5EF4-FFF2-40B4-BE49-F238E27FC236}">
                    <a16:creationId xmlns:a16="http://schemas.microsoft.com/office/drawing/2014/main" id="{870C01AE-13CE-2B17-04B6-0D7A72588910}"/>
                  </a:ext>
                </a:extLst>
              </p:cNvPr>
              <p:cNvSpPr txBox="1"/>
              <p:nvPr/>
            </p:nvSpPr>
            <p:spPr>
              <a:xfrm>
                <a:off x="4908135" y="2173439"/>
                <a:ext cx="3691579" cy="369332"/>
              </a:xfrm>
              <a:prstGeom prst="rect">
                <a:avLst/>
              </a:prstGeom>
              <a:solidFill>
                <a:schemeClr val="accent1">
                  <a:lumMod val="40000"/>
                  <a:lumOff val="60000"/>
                </a:schemeClr>
              </a:solidFill>
            </p:spPr>
            <p:txBody>
              <a:bodyPr wrap="square" rtlCol="0">
                <a:spAutoFit/>
              </a:bodyPr>
              <a:lstStyle/>
              <a:p>
                <a:r>
                  <a:rPr lang="es-MX" b="1" dirty="0"/>
                  <a:t>Cartografía Digital </a:t>
                </a:r>
                <a:endParaRPr lang="es-BO" b="1" dirty="0"/>
              </a:p>
            </p:txBody>
          </p:sp>
          <p:sp>
            <p:nvSpPr>
              <p:cNvPr id="14" name="CuadroTexto 13">
                <a:extLst>
                  <a:ext uri="{FF2B5EF4-FFF2-40B4-BE49-F238E27FC236}">
                    <a16:creationId xmlns:a16="http://schemas.microsoft.com/office/drawing/2014/main" id="{49A6EC2C-00C4-C4E6-2F77-073A6693CC31}"/>
                  </a:ext>
                </a:extLst>
              </p:cNvPr>
              <p:cNvSpPr txBox="1"/>
              <p:nvPr/>
            </p:nvSpPr>
            <p:spPr>
              <a:xfrm>
                <a:off x="4863273" y="2576732"/>
                <a:ext cx="3691579" cy="923330"/>
              </a:xfrm>
              <a:prstGeom prst="rect">
                <a:avLst/>
              </a:prstGeom>
              <a:noFill/>
            </p:spPr>
            <p:txBody>
              <a:bodyPr wrap="square" rtlCol="0">
                <a:spAutoFit/>
              </a:bodyPr>
              <a:lstStyle/>
              <a:p>
                <a:pPr algn="just"/>
                <a:r>
                  <a:rPr lang="es-MX" sz="1600" dirty="0"/>
                  <a:t>Elaboración de mapas estratégicos por campaña agrícola para visualizar la superficie cultivada </a:t>
                </a:r>
                <a:endParaRPr lang="es-BO" sz="1600" dirty="0"/>
              </a:p>
            </p:txBody>
          </p:sp>
        </p:grpSp>
        <p:grpSp>
          <p:nvGrpSpPr>
            <p:cNvPr id="10" name="Grupo 9">
              <a:extLst>
                <a:ext uri="{FF2B5EF4-FFF2-40B4-BE49-F238E27FC236}">
                  <a16:creationId xmlns:a16="http://schemas.microsoft.com/office/drawing/2014/main" id="{8D6C2E5E-E7DC-493D-774C-762CFB581036}"/>
                </a:ext>
              </a:extLst>
            </p:cNvPr>
            <p:cNvGrpSpPr/>
            <p:nvPr/>
          </p:nvGrpSpPr>
          <p:grpSpPr>
            <a:xfrm>
              <a:off x="122229" y="3911367"/>
              <a:ext cx="4019474" cy="1859323"/>
              <a:chOff x="216392" y="4471733"/>
              <a:chExt cx="4019474" cy="2045255"/>
            </a:xfrm>
          </p:grpSpPr>
          <p:sp>
            <p:nvSpPr>
              <p:cNvPr id="62" name="Rectángulo: esquinas redondeadas 61">
                <a:extLst>
                  <a:ext uri="{FF2B5EF4-FFF2-40B4-BE49-F238E27FC236}">
                    <a16:creationId xmlns:a16="http://schemas.microsoft.com/office/drawing/2014/main" id="{4175C82E-9888-7EF3-73D2-8742E6918ED9}"/>
                  </a:ext>
                </a:extLst>
              </p:cNvPr>
              <p:cNvSpPr/>
              <p:nvPr/>
            </p:nvSpPr>
            <p:spPr>
              <a:xfrm>
                <a:off x="216392" y="4828628"/>
                <a:ext cx="3854866" cy="1688360"/>
              </a:xfrm>
              <a:prstGeom prst="roundRect">
                <a:avLst/>
              </a:prstGeom>
              <a:solidFill>
                <a:schemeClr val="accent2">
                  <a:lumMod val="40000"/>
                  <a:lumOff val="60000"/>
                </a:schemeClr>
              </a:solidFill>
              <a:ln w="28575">
                <a:solidFill>
                  <a:srgbClr val="F4F1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29" name="Rectángulo: esquinas redondeadas 28">
                <a:extLst>
                  <a:ext uri="{FF2B5EF4-FFF2-40B4-BE49-F238E27FC236}">
                    <a16:creationId xmlns:a16="http://schemas.microsoft.com/office/drawing/2014/main" id="{4BB3B11B-217D-BEA6-4058-203F231C54F5}"/>
                  </a:ext>
                </a:extLst>
              </p:cNvPr>
              <p:cNvSpPr/>
              <p:nvPr/>
            </p:nvSpPr>
            <p:spPr>
              <a:xfrm>
                <a:off x="381000" y="4471733"/>
                <a:ext cx="3854866" cy="1888146"/>
              </a:xfrm>
              <a:prstGeom prst="roundRect">
                <a:avLst/>
              </a:prstGeom>
              <a:solidFill>
                <a:schemeClr val="bg1"/>
              </a:solid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15" name="CuadroTexto 14">
                <a:extLst>
                  <a:ext uri="{FF2B5EF4-FFF2-40B4-BE49-F238E27FC236}">
                    <a16:creationId xmlns:a16="http://schemas.microsoft.com/office/drawing/2014/main" id="{7D100D99-9966-2F02-056B-5606AD4255B4}"/>
                  </a:ext>
                </a:extLst>
              </p:cNvPr>
              <p:cNvSpPr txBox="1"/>
              <p:nvPr/>
            </p:nvSpPr>
            <p:spPr>
              <a:xfrm>
                <a:off x="544286" y="4583375"/>
                <a:ext cx="3309257" cy="369332"/>
              </a:xfrm>
              <a:prstGeom prst="rect">
                <a:avLst/>
              </a:prstGeom>
              <a:solidFill>
                <a:schemeClr val="accent2">
                  <a:lumMod val="40000"/>
                  <a:lumOff val="60000"/>
                </a:schemeClr>
              </a:solidFill>
            </p:spPr>
            <p:txBody>
              <a:bodyPr wrap="square" rtlCol="0">
                <a:spAutoFit/>
              </a:bodyPr>
              <a:lstStyle/>
              <a:p>
                <a:r>
                  <a:rPr lang="es-MX" b="1" dirty="0"/>
                  <a:t>Plataforma RUNAF</a:t>
                </a:r>
                <a:endParaRPr lang="es-BO" b="1" dirty="0"/>
              </a:p>
            </p:txBody>
          </p:sp>
          <p:sp>
            <p:nvSpPr>
              <p:cNvPr id="16" name="CuadroTexto 15">
                <a:extLst>
                  <a:ext uri="{FF2B5EF4-FFF2-40B4-BE49-F238E27FC236}">
                    <a16:creationId xmlns:a16="http://schemas.microsoft.com/office/drawing/2014/main" id="{62E1A2E8-19A0-47C4-7468-9B8869BFDB50}"/>
                  </a:ext>
                </a:extLst>
              </p:cNvPr>
              <p:cNvSpPr txBox="1"/>
              <p:nvPr/>
            </p:nvSpPr>
            <p:spPr>
              <a:xfrm>
                <a:off x="476330" y="4979711"/>
                <a:ext cx="3551384" cy="1200329"/>
              </a:xfrm>
              <a:prstGeom prst="rect">
                <a:avLst/>
              </a:prstGeom>
              <a:noFill/>
            </p:spPr>
            <p:txBody>
              <a:bodyPr wrap="square" rtlCol="0">
                <a:spAutoFit/>
              </a:bodyPr>
              <a:lstStyle/>
              <a:p>
                <a:pPr algn="just"/>
                <a:r>
                  <a:rPr lang="es-MX" sz="1600" dirty="0"/>
                  <a:t>Actualización nacional del Registro Único Nacional de la Agricultura Familiar Sustentable y Sistematización de criterios técnicos </a:t>
                </a:r>
                <a:endParaRPr lang="es-BO" sz="1600" dirty="0"/>
              </a:p>
            </p:txBody>
          </p:sp>
        </p:grpSp>
        <p:grpSp>
          <p:nvGrpSpPr>
            <p:cNvPr id="19" name="Grupo 18">
              <a:extLst>
                <a:ext uri="{FF2B5EF4-FFF2-40B4-BE49-F238E27FC236}">
                  <a16:creationId xmlns:a16="http://schemas.microsoft.com/office/drawing/2014/main" id="{13AD6F83-172A-F2F9-30EE-6A245FD18E7D}"/>
                </a:ext>
              </a:extLst>
            </p:cNvPr>
            <p:cNvGrpSpPr/>
            <p:nvPr/>
          </p:nvGrpSpPr>
          <p:grpSpPr>
            <a:xfrm>
              <a:off x="4429440" y="3919925"/>
              <a:ext cx="4067260" cy="1851172"/>
              <a:chOff x="4523603" y="4480699"/>
              <a:chExt cx="4067260" cy="2036289"/>
            </a:xfrm>
          </p:grpSpPr>
          <p:sp>
            <p:nvSpPr>
              <p:cNvPr id="63" name="Rectángulo: esquinas redondeadas 62">
                <a:extLst>
                  <a:ext uri="{FF2B5EF4-FFF2-40B4-BE49-F238E27FC236}">
                    <a16:creationId xmlns:a16="http://schemas.microsoft.com/office/drawing/2014/main" id="{3553BA4A-3C34-2873-1E08-AD32D8FA57AF}"/>
                  </a:ext>
                </a:extLst>
              </p:cNvPr>
              <p:cNvSpPr/>
              <p:nvPr/>
            </p:nvSpPr>
            <p:spPr>
              <a:xfrm>
                <a:off x="4523603" y="4828628"/>
                <a:ext cx="3854866" cy="1688360"/>
              </a:xfrm>
              <a:prstGeom prst="roundRect">
                <a:avLst/>
              </a:prstGeom>
              <a:solidFill>
                <a:schemeClr val="accent4">
                  <a:lumMod val="40000"/>
                  <a:lumOff val="60000"/>
                </a:schemeClr>
              </a:solidFill>
              <a:ln w="28575">
                <a:solidFill>
                  <a:srgbClr val="F4F1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30" name="Rectángulo: esquinas redondeadas 29">
                <a:extLst>
                  <a:ext uri="{FF2B5EF4-FFF2-40B4-BE49-F238E27FC236}">
                    <a16:creationId xmlns:a16="http://schemas.microsoft.com/office/drawing/2014/main" id="{5C18A45C-CC11-C9AB-A19B-D44453EB51BF}"/>
                  </a:ext>
                </a:extLst>
              </p:cNvPr>
              <p:cNvSpPr/>
              <p:nvPr/>
            </p:nvSpPr>
            <p:spPr>
              <a:xfrm>
                <a:off x="4735997" y="4480699"/>
                <a:ext cx="3854866" cy="1888145"/>
              </a:xfrm>
              <a:prstGeom prst="roundRect">
                <a:avLst/>
              </a:prstGeom>
              <a:solidFill>
                <a:schemeClr val="bg1"/>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17" name="CuadroTexto 16">
                <a:extLst>
                  <a:ext uri="{FF2B5EF4-FFF2-40B4-BE49-F238E27FC236}">
                    <a16:creationId xmlns:a16="http://schemas.microsoft.com/office/drawing/2014/main" id="{F256A26D-8E46-EF6E-770D-EDA2FA048DDB}"/>
                  </a:ext>
                </a:extLst>
              </p:cNvPr>
              <p:cNvSpPr txBox="1"/>
              <p:nvPr/>
            </p:nvSpPr>
            <p:spPr>
              <a:xfrm>
                <a:off x="4980191" y="4602741"/>
                <a:ext cx="3435105" cy="369332"/>
              </a:xfrm>
              <a:prstGeom prst="rect">
                <a:avLst/>
              </a:prstGeom>
              <a:solidFill>
                <a:schemeClr val="accent4">
                  <a:lumMod val="40000"/>
                  <a:lumOff val="60000"/>
                </a:schemeClr>
              </a:solidFill>
            </p:spPr>
            <p:txBody>
              <a:bodyPr wrap="square" rtlCol="0">
                <a:spAutoFit/>
              </a:bodyPr>
              <a:lstStyle/>
              <a:p>
                <a:r>
                  <a:rPr lang="es-MX" b="1" dirty="0"/>
                  <a:t>Gestión Cañera </a:t>
                </a:r>
                <a:endParaRPr lang="es-BO" b="1" dirty="0"/>
              </a:p>
            </p:txBody>
          </p:sp>
          <p:sp>
            <p:nvSpPr>
              <p:cNvPr id="18" name="CuadroTexto 17">
                <a:extLst>
                  <a:ext uri="{FF2B5EF4-FFF2-40B4-BE49-F238E27FC236}">
                    <a16:creationId xmlns:a16="http://schemas.microsoft.com/office/drawing/2014/main" id="{4F34C4B6-93B7-3CFA-8585-0936833FC8A3}"/>
                  </a:ext>
                </a:extLst>
              </p:cNvPr>
              <p:cNvSpPr txBox="1"/>
              <p:nvPr/>
            </p:nvSpPr>
            <p:spPr>
              <a:xfrm>
                <a:off x="4854345" y="4977961"/>
                <a:ext cx="3646717" cy="1200329"/>
              </a:xfrm>
              <a:prstGeom prst="rect">
                <a:avLst/>
              </a:prstGeom>
              <a:noFill/>
            </p:spPr>
            <p:txBody>
              <a:bodyPr wrap="square" rtlCol="0">
                <a:spAutoFit/>
              </a:bodyPr>
              <a:lstStyle/>
              <a:p>
                <a:pPr algn="just"/>
                <a:r>
                  <a:rPr lang="es-MX" sz="1600" dirty="0"/>
                  <a:t>Desarrollo del sistema de registro, asignación de 160 códigos únicos cañeros y modificación del reglamento operativo </a:t>
                </a:r>
                <a:endParaRPr lang="es-BO" sz="1600" dirty="0"/>
              </a:p>
            </p:txBody>
          </p:sp>
        </p:grpSp>
      </p:grpSp>
      <p:sp>
        <p:nvSpPr>
          <p:cNvPr id="8" name="CuadroTexto 7">
            <a:extLst>
              <a:ext uri="{FF2B5EF4-FFF2-40B4-BE49-F238E27FC236}">
                <a16:creationId xmlns:a16="http://schemas.microsoft.com/office/drawing/2014/main" id="{0D9FCF0E-B30B-94E6-3C82-2BB3DFE40BCA}"/>
              </a:ext>
            </a:extLst>
          </p:cNvPr>
          <p:cNvSpPr txBox="1"/>
          <p:nvPr/>
        </p:nvSpPr>
        <p:spPr>
          <a:xfrm>
            <a:off x="679381" y="1450346"/>
            <a:ext cx="3604644" cy="338554"/>
          </a:xfrm>
          <a:prstGeom prst="rect">
            <a:avLst/>
          </a:prstGeom>
          <a:noFill/>
        </p:spPr>
        <p:txBody>
          <a:bodyPr wrap="square">
            <a:spAutoFit/>
          </a:bodyPr>
          <a:lstStyle/>
          <a:p>
            <a:pPr algn="just"/>
            <a:r>
              <a:rPr lang="es-MX" sz="1600" dirty="0"/>
              <a:t>Asimismo se trabaja </a:t>
            </a:r>
            <a:r>
              <a:rPr lang="es-MX" sz="1600" dirty="0" smtClean="0"/>
              <a:t>en: </a:t>
            </a:r>
            <a:endParaRPr lang="es-BO" sz="1600" dirty="0"/>
          </a:p>
        </p:txBody>
      </p:sp>
      <p:sp>
        <p:nvSpPr>
          <p:cNvPr id="2" name="CuadroTexto 1">
            <a:extLst>
              <a:ext uri="{FF2B5EF4-FFF2-40B4-BE49-F238E27FC236}">
                <a16:creationId xmlns:a16="http://schemas.microsoft.com/office/drawing/2014/main" id="{86CE47D6-6D10-37DC-7F02-6BA11713147C}"/>
              </a:ext>
            </a:extLst>
          </p:cNvPr>
          <p:cNvSpPr txBox="1"/>
          <p:nvPr/>
        </p:nvSpPr>
        <p:spPr>
          <a:xfrm>
            <a:off x="1793916" y="1096854"/>
            <a:ext cx="5556168" cy="400110"/>
          </a:xfrm>
          <a:prstGeom prst="rect">
            <a:avLst/>
          </a:prstGeom>
          <a:noFill/>
        </p:spPr>
        <p:txBody>
          <a:bodyPr wrap="square">
            <a:spAutoFit/>
          </a:bodyPr>
          <a:lstStyle/>
          <a:p>
            <a:pPr algn="ctr"/>
            <a:r>
              <a:rPr lang="es-MX" sz="2000" b="1" dirty="0">
                <a:cs typeface="Arial" panose="020B0604020202020204" pitchFamily="34" charset="0"/>
              </a:rPr>
              <a:t>Observatorio Agroambiental Productivo </a:t>
            </a:r>
            <a:endParaRPr lang="es-BO" sz="2000" b="1" dirty="0">
              <a:cs typeface="Arial" panose="020B0604020202020204" pitchFamily="34" charset="0"/>
            </a:endParaRPr>
          </a:p>
        </p:txBody>
      </p:sp>
    </p:spTree>
    <p:extLst>
      <p:ext uri="{BB962C8B-B14F-4D97-AF65-F5344CB8AC3E}">
        <p14:creationId xmlns:p14="http://schemas.microsoft.com/office/powerpoint/2010/main" val="2474728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uadroTexto 32">
            <a:extLst>
              <a:ext uri="{FF2B5EF4-FFF2-40B4-BE49-F238E27FC236}">
                <a16:creationId xmlns:a16="http://schemas.microsoft.com/office/drawing/2014/main" id="{F6060B8D-BC31-8895-DDFC-46EBB2B23E13}"/>
              </a:ext>
            </a:extLst>
          </p:cNvPr>
          <p:cNvSpPr txBox="1"/>
          <p:nvPr/>
        </p:nvSpPr>
        <p:spPr>
          <a:xfrm>
            <a:off x="914761" y="1149361"/>
            <a:ext cx="7117098" cy="1569660"/>
          </a:xfrm>
          <a:prstGeom prst="rect">
            <a:avLst/>
          </a:prstGeom>
          <a:noFill/>
        </p:spPr>
        <p:txBody>
          <a:bodyPr wrap="square">
            <a:spAutoFit/>
          </a:bodyPr>
          <a:lstStyle/>
          <a:p>
            <a:pPr algn="just">
              <a:buNone/>
            </a:pPr>
            <a:r>
              <a:rPr lang="es-MX" sz="1600" b="1" dirty="0"/>
              <a:t>Reactivación Institucional:</a:t>
            </a:r>
            <a:r>
              <a:rPr lang="es-MX" sz="1600" dirty="0"/>
              <a:t> Operatividad total para la continuidad del Sistema de Garantía Participativo (SGP) y la certificación comercial local y nacional.</a:t>
            </a:r>
          </a:p>
          <a:p>
            <a:pPr algn="just">
              <a:buNone/>
            </a:pPr>
            <a:endParaRPr lang="es-MX" sz="1600" dirty="0"/>
          </a:p>
          <a:p>
            <a:pPr marL="1887538" indent="-1887538" algn="just">
              <a:buNone/>
              <a:tabLst>
                <a:tab pos="442913" algn="l"/>
              </a:tabLst>
            </a:pPr>
            <a:r>
              <a:rPr lang="es-MX" sz="1600" dirty="0"/>
              <a:t>	</a:t>
            </a:r>
            <a:r>
              <a:rPr lang="es-MX" sz="1600" b="1" dirty="0" smtClean="0"/>
              <a:t>REACTIVACIÓN</a:t>
            </a:r>
            <a:r>
              <a:rPr lang="es-MX" sz="1600" dirty="0" smtClean="0"/>
              <a:t> </a:t>
            </a:r>
            <a:r>
              <a:rPr lang="es-MX" sz="1600" dirty="0"/>
              <a:t>de 80 SGP con </a:t>
            </a:r>
            <a:r>
              <a:rPr lang="es-BO" sz="1600" i="1" dirty="0"/>
              <a:t>9.079 productores certificados, 9.000 familias beneficiadas en todo el territorio nacional.</a:t>
            </a:r>
          </a:p>
          <a:p>
            <a:pPr marL="1887538" indent="-1444625" algn="just">
              <a:buNone/>
              <a:tabLst>
                <a:tab pos="442913" algn="l"/>
              </a:tabLst>
            </a:pPr>
            <a:r>
              <a:rPr lang="es-BO" sz="1600" b="1" dirty="0" smtClean="0"/>
              <a:t>EMISIÓN</a:t>
            </a:r>
            <a:r>
              <a:rPr lang="es-BO" sz="1600" i="1" dirty="0" smtClean="0"/>
              <a:t> </a:t>
            </a:r>
            <a:r>
              <a:rPr lang="es-BO" sz="1600" i="1" dirty="0"/>
              <a:t>de al menos 50 SGP nuevas  con un beneficio de 4.500 productores</a:t>
            </a:r>
            <a:endParaRPr lang="es-MX" sz="1600" dirty="0"/>
          </a:p>
        </p:txBody>
      </p:sp>
      <p:grpSp>
        <p:nvGrpSpPr>
          <p:cNvPr id="3" name="Grupo 2">
            <a:extLst>
              <a:ext uri="{FF2B5EF4-FFF2-40B4-BE49-F238E27FC236}">
                <a16:creationId xmlns:a16="http://schemas.microsoft.com/office/drawing/2014/main" id="{BA42039F-3320-6E4D-BA96-675A7CE83CD9}"/>
              </a:ext>
            </a:extLst>
          </p:cNvPr>
          <p:cNvGrpSpPr/>
          <p:nvPr/>
        </p:nvGrpSpPr>
        <p:grpSpPr>
          <a:xfrm>
            <a:off x="1029914" y="3390295"/>
            <a:ext cx="7407122" cy="3061910"/>
            <a:chOff x="591376" y="3116716"/>
            <a:chExt cx="8162574" cy="3374194"/>
          </a:xfrm>
        </p:grpSpPr>
        <p:pic>
          <p:nvPicPr>
            <p:cNvPr id="24" name="Imagen 23">
              <a:extLst>
                <a:ext uri="{FF2B5EF4-FFF2-40B4-BE49-F238E27FC236}">
                  <a16:creationId xmlns:a16="http://schemas.microsoft.com/office/drawing/2014/main" id="{891FE2FB-EE3F-0918-C3CF-B4F7CD71EF40}"/>
                </a:ext>
              </a:extLst>
            </p:cNvPr>
            <p:cNvPicPr>
              <a:picLocks noChangeAspect="1"/>
            </p:cNvPicPr>
            <p:nvPr/>
          </p:nvPicPr>
          <p:blipFill>
            <a:blip r:embed="rId2"/>
            <a:srcRect l="1769" b="1268"/>
            <a:stretch>
              <a:fillRect/>
            </a:stretch>
          </p:blipFill>
          <p:spPr>
            <a:xfrm>
              <a:off x="3536561" y="3429000"/>
              <a:ext cx="2198916" cy="2228763"/>
            </a:xfrm>
            <a:prstGeom prst="rect">
              <a:avLst/>
            </a:prstGeom>
          </p:spPr>
        </p:pic>
        <p:sp>
          <p:nvSpPr>
            <p:cNvPr id="35" name="CuadroTexto 34">
              <a:extLst>
                <a:ext uri="{FF2B5EF4-FFF2-40B4-BE49-F238E27FC236}">
                  <a16:creationId xmlns:a16="http://schemas.microsoft.com/office/drawing/2014/main" id="{2BF3DC53-874F-7204-D525-5E3F501C3444}"/>
                </a:ext>
              </a:extLst>
            </p:cNvPr>
            <p:cNvSpPr txBox="1"/>
            <p:nvPr/>
          </p:nvSpPr>
          <p:spPr>
            <a:xfrm>
              <a:off x="591376" y="3603746"/>
              <a:ext cx="2716657" cy="1077218"/>
            </a:xfrm>
            <a:prstGeom prst="rect">
              <a:avLst/>
            </a:prstGeom>
            <a:noFill/>
          </p:spPr>
          <p:txBody>
            <a:bodyPr wrap="square">
              <a:spAutoFit/>
            </a:bodyPr>
            <a:lstStyle/>
            <a:p>
              <a:pPr algn="just"/>
              <a:r>
                <a:rPr lang="es-MX" sz="1400" dirty="0"/>
                <a:t>Talleres de sensibilización sobre la Ley 3525 y capacitaciones en producción ecológica</a:t>
              </a:r>
              <a:endParaRPr lang="es-BO" sz="1400" dirty="0"/>
            </a:p>
          </p:txBody>
        </p:sp>
        <p:sp>
          <p:nvSpPr>
            <p:cNvPr id="37" name="CuadroTexto 36">
              <a:extLst>
                <a:ext uri="{FF2B5EF4-FFF2-40B4-BE49-F238E27FC236}">
                  <a16:creationId xmlns:a16="http://schemas.microsoft.com/office/drawing/2014/main" id="{A7376D41-A928-B1FB-4364-824D665479BD}"/>
                </a:ext>
              </a:extLst>
            </p:cNvPr>
            <p:cNvSpPr txBox="1"/>
            <p:nvPr/>
          </p:nvSpPr>
          <p:spPr>
            <a:xfrm>
              <a:off x="6234116" y="3547614"/>
              <a:ext cx="2297863" cy="830997"/>
            </a:xfrm>
            <a:prstGeom prst="rect">
              <a:avLst/>
            </a:prstGeom>
            <a:noFill/>
          </p:spPr>
          <p:txBody>
            <a:bodyPr wrap="square">
              <a:spAutoFit/>
            </a:bodyPr>
            <a:lstStyle/>
            <a:p>
              <a:pPr algn="just">
                <a:buNone/>
              </a:pPr>
              <a:r>
                <a:rPr lang="es-MX" sz="1400" dirty="0"/>
                <a:t>Despliegue de asistencia técnica nacional a productores.</a:t>
              </a:r>
            </a:p>
          </p:txBody>
        </p:sp>
        <p:sp>
          <p:nvSpPr>
            <p:cNvPr id="39" name="CuadroTexto 38">
              <a:extLst>
                <a:ext uri="{FF2B5EF4-FFF2-40B4-BE49-F238E27FC236}">
                  <a16:creationId xmlns:a16="http://schemas.microsoft.com/office/drawing/2014/main" id="{CE7A74B2-C25E-A4AC-F8E4-C180C147F3A3}"/>
                </a:ext>
              </a:extLst>
            </p:cNvPr>
            <p:cNvSpPr txBox="1"/>
            <p:nvPr/>
          </p:nvSpPr>
          <p:spPr>
            <a:xfrm>
              <a:off x="695463" y="5659913"/>
              <a:ext cx="2612570" cy="830997"/>
            </a:xfrm>
            <a:prstGeom prst="rect">
              <a:avLst/>
            </a:prstGeom>
            <a:noFill/>
          </p:spPr>
          <p:txBody>
            <a:bodyPr wrap="square">
              <a:spAutoFit/>
            </a:bodyPr>
            <a:lstStyle/>
            <a:p>
              <a:pPr algn="just"/>
              <a:r>
                <a:rPr lang="es-MX" sz="1400" dirty="0"/>
                <a:t>Autorización oficial de uso de sello y acreditación de evaluadores técnicos</a:t>
              </a:r>
              <a:endParaRPr lang="es-BO" sz="1400" dirty="0"/>
            </a:p>
          </p:txBody>
        </p:sp>
        <p:sp>
          <p:nvSpPr>
            <p:cNvPr id="41" name="CuadroTexto 40">
              <a:extLst>
                <a:ext uri="{FF2B5EF4-FFF2-40B4-BE49-F238E27FC236}">
                  <a16:creationId xmlns:a16="http://schemas.microsoft.com/office/drawing/2014/main" id="{02C1E379-BB85-A219-E218-87296F130982}"/>
                </a:ext>
              </a:extLst>
            </p:cNvPr>
            <p:cNvSpPr txBox="1"/>
            <p:nvPr/>
          </p:nvSpPr>
          <p:spPr>
            <a:xfrm>
              <a:off x="6008108" y="5555712"/>
              <a:ext cx="2745842" cy="830997"/>
            </a:xfrm>
            <a:prstGeom prst="rect">
              <a:avLst/>
            </a:prstGeom>
            <a:noFill/>
          </p:spPr>
          <p:txBody>
            <a:bodyPr wrap="square">
              <a:spAutoFit/>
            </a:bodyPr>
            <a:lstStyle/>
            <a:p>
              <a:pPr algn="just"/>
              <a:r>
                <a:rPr lang="es-MX" sz="1400" dirty="0"/>
                <a:t>Articulación directa a circuitos cortos mediante ruedas de negocio y ferias.</a:t>
              </a:r>
              <a:endParaRPr lang="es-BO" sz="1400" dirty="0"/>
            </a:p>
          </p:txBody>
        </p:sp>
        <p:sp>
          <p:nvSpPr>
            <p:cNvPr id="43" name="CuadroTexto 42">
              <a:extLst>
                <a:ext uri="{FF2B5EF4-FFF2-40B4-BE49-F238E27FC236}">
                  <a16:creationId xmlns:a16="http://schemas.microsoft.com/office/drawing/2014/main" id="{FE3C1812-F0C3-634D-5F70-8D2DC8999DF3}"/>
                </a:ext>
              </a:extLst>
            </p:cNvPr>
            <p:cNvSpPr txBox="1"/>
            <p:nvPr/>
          </p:nvSpPr>
          <p:spPr>
            <a:xfrm>
              <a:off x="908514" y="3234414"/>
              <a:ext cx="1551884" cy="369332"/>
            </a:xfrm>
            <a:prstGeom prst="rect">
              <a:avLst/>
            </a:prstGeom>
            <a:solidFill>
              <a:schemeClr val="accent1">
                <a:lumMod val="20000"/>
                <a:lumOff val="80000"/>
              </a:schemeClr>
            </a:solidFill>
            <a:ln>
              <a:noFill/>
            </a:ln>
          </p:spPr>
          <p:txBody>
            <a:bodyPr wrap="square">
              <a:spAutoFit/>
            </a:bodyPr>
            <a:lstStyle/>
            <a:p>
              <a:r>
                <a:rPr lang="es-MX" sz="1800" b="1" dirty="0"/>
                <a:t>Socialización</a:t>
              </a:r>
            </a:p>
          </p:txBody>
        </p:sp>
        <p:sp>
          <p:nvSpPr>
            <p:cNvPr id="45" name="CuadroTexto 44">
              <a:extLst>
                <a:ext uri="{FF2B5EF4-FFF2-40B4-BE49-F238E27FC236}">
                  <a16:creationId xmlns:a16="http://schemas.microsoft.com/office/drawing/2014/main" id="{B9208F1D-8631-AE0E-8B02-25F6161E0FD8}"/>
                </a:ext>
              </a:extLst>
            </p:cNvPr>
            <p:cNvSpPr txBox="1"/>
            <p:nvPr/>
          </p:nvSpPr>
          <p:spPr>
            <a:xfrm>
              <a:off x="1145674" y="5244469"/>
              <a:ext cx="1532866" cy="369332"/>
            </a:xfrm>
            <a:prstGeom prst="rect">
              <a:avLst/>
            </a:prstGeom>
            <a:solidFill>
              <a:schemeClr val="accent4">
                <a:lumMod val="50000"/>
              </a:schemeClr>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s-MX" b="1" dirty="0">
                  <a:solidFill>
                    <a:schemeClr val="bg1"/>
                  </a:solidFill>
                </a:rPr>
                <a:t>Acreditación</a:t>
              </a:r>
            </a:p>
          </p:txBody>
        </p:sp>
        <p:sp>
          <p:nvSpPr>
            <p:cNvPr id="47" name="CuadroTexto 46">
              <a:extLst>
                <a:ext uri="{FF2B5EF4-FFF2-40B4-BE49-F238E27FC236}">
                  <a16:creationId xmlns:a16="http://schemas.microsoft.com/office/drawing/2014/main" id="{8DDC3D1A-DA49-9DE9-DF5B-9C1449300F5F}"/>
                </a:ext>
              </a:extLst>
            </p:cNvPr>
            <p:cNvSpPr txBox="1"/>
            <p:nvPr/>
          </p:nvSpPr>
          <p:spPr>
            <a:xfrm>
              <a:off x="6450638" y="3116716"/>
              <a:ext cx="1275028" cy="369332"/>
            </a:xfrm>
            <a:prstGeom prst="rect">
              <a:avLst/>
            </a:prstGeom>
            <a:solidFill>
              <a:srgbClr val="3E5442"/>
            </a:solidFill>
            <a:ln>
              <a:solidFill>
                <a:srgbClr val="798069"/>
              </a:solidFill>
            </a:ln>
          </p:spPr>
          <p:txBody>
            <a:bodyPr wrap="square">
              <a:spAutoFit/>
            </a:bodyPr>
            <a:lstStyle/>
            <a:p>
              <a:pPr algn="ctr">
                <a:buNone/>
              </a:pPr>
              <a:r>
                <a:rPr lang="es-MX" b="1" dirty="0">
                  <a:solidFill>
                    <a:schemeClr val="bg1"/>
                  </a:solidFill>
                </a:rPr>
                <a:t>Asistencia</a:t>
              </a:r>
            </a:p>
          </p:txBody>
        </p:sp>
        <p:sp>
          <p:nvSpPr>
            <p:cNvPr id="49" name="CuadroTexto 48">
              <a:extLst>
                <a:ext uri="{FF2B5EF4-FFF2-40B4-BE49-F238E27FC236}">
                  <a16:creationId xmlns:a16="http://schemas.microsoft.com/office/drawing/2014/main" id="{5BBC989F-7D1E-F9B2-CD86-30B7950AB15B}"/>
                </a:ext>
              </a:extLst>
            </p:cNvPr>
            <p:cNvSpPr txBox="1"/>
            <p:nvPr/>
          </p:nvSpPr>
          <p:spPr>
            <a:xfrm>
              <a:off x="6295178" y="5032953"/>
              <a:ext cx="1834243" cy="369332"/>
            </a:xfrm>
            <a:prstGeom prst="rect">
              <a:avLst/>
            </a:prstGeom>
            <a:solidFill>
              <a:schemeClr val="accent2">
                <a:lumMod val="40000"/>
                <a:lumOff val="60000"/>
              </a:schemeClr>
            </a:solidFill>
          </p:spPr>
          <p:txBody>
            <a:bodyPr wrap="square">
              <a:spAutoFit/>
            </a:bodyPr>
            <a:lstStyle/>
            <a:p>
              <a:r>
                <a:rPr lang="es-MX" b="1" dirty="0"/>
                <a:t>Comercialización</a:t>
              </a:r>
            </a:p>
          </p:txBody>
        </p:sp>
        <p:cxnSp>
          <p:nvCxnSpPr>
            <p:cNvPr id="51" name="Conector: angular 50">
              <a:extLst>
                <a:ext uri="{FF2B5EF4-FFF2-40B4-BE49-F238E27FC236}">
                  <a16:creationId xmlns:a16="http://schemas.microsoft.com/office/drawing/2014/main" id="{E174FD35-3768-6975-05CA-139C589F934B}"/>
                </a:ext>
              </a:extLst>
            </p:cNvPr>
            <p:cNvCxnSpPr>
              <a:endCxn id="43" idx="0"/>
            </p:cNvCxnSpPr>
            <p:nvPr/>
          </p:nvCxnSpPr>
          <p:spPr>
            <a:xfrm rot="10800000">
              <a:off x="1684456" y="3234414"/>
              <a:ext cx="2157704" cy="511002"/>
            </a:xfrm>
            <a:prstGeom prst="bentConnector4">
              <a:avLst>
                <a:gd name="adj1" fmla="val -471"/>
                <a:gd name="adj2" fmla="val 176548"/>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ector: angular 54">
              <a:extLst>
                <a:ext uri="{FF2B5EF4-FFF2-40B4-BE49-F238E27FC236}">
                  <a16:creationId xmlns:a16="http://schemas.microsoft.com/office/drawing/2014/main" id="{57714BE9-63D6-E153-7B27-2AE310C06A93}"/>
                </a:ext>
              </a:extLst>
            </p:cNvPr>
            <p:cNvCxnSpPr>
              <a:cxnSpLocks/>
              <a:endCxn id="47" idx="0"/>
            </p:cNvCxnSpPr>
            <p:nvPr/>
          </p:nvCxnSpPr>
          <p:spPr>
            <a:xfrm flipV="1">
              <a:off x="5386482" y="3116716"/>
              <a:ext cx="1701670" cy="533142"/>
            </a:xfrm>
            <a:prstGeom prst="bentConnector4">
              <a:avLst>
                <a:gd name="adj1" fmla="val 31268"/>
                <a:gd name="adj2" fmla="val 160029"/>
              </a:avLst>
            </a:prstGeom>
            <a:ln w="76200">
              <a:solidFill>
                <a:srgbClr val="3E544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ector: angular 58">
              <a:extLst>
                <a:ext uri="{FF2B5EF4-FFF2-40B4-BE49-F238E27FC236}">
                  <a16:creationId xmlns:a16="http://schemas.microsoft.com/office/drawing/2014/main" id="{DF648552-5AB6-D623-14F0-5F8E32E99E7F}"/>
                </a:ext>
              </a:extLst>
            </p:cNvPr>
            <p:cNvCxnSpPr>
              <a:cxnSpLocks/>
              <a:endCxn id="45" idx="0"/>
            </p:cNvCxnSpPr>
            <p:nvPr/>
          </p:nvCxnSpPr>
          <p:spPr>
            <a:xfrm rot="10800000" flipV="1">
              <a:off x="1912108" y="4850187"/>
              <a:ext cx="1669805" cy="394282"/>
            </a:xfrm>
            <a:prstGeom prst="bentConnector2">
              <a:avLst/>
            </a:prstGeom>
            <a:ln w="762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ector: angular 62">
              <a:extLst>
                <a:ext uri="{FF2B5EF4-FFF2-40B4-BE49-F238E27FC236}">
                  <a16:creationId xmlns:a16="http://schemas.microsoft.com/office/drawing/2014/main" id="{D05D8D7B-32E0-5585-93A7-D66F1FAE93FD}"/>
                </a:ext>
              </a:extLst>
            </p:cNvPr>
            <p:cNvCxnSpPr>
              <a:cxnSpLocks/>
              <a:endCxn id="49" idx="0"/>
            </p:cNvCxnSpPr>
            <p:nvPr/>
          </p:nvCxnSpPr>
          <p:spPr>
            <a:xfrm flipV="1">
              <a:off x="5549040" y="5032953"/>
              <a:ext cx="1663260" cy="14375"/>
            </a:xfrm>
            <a:prstGeom prst="bentConnector4">
              <a:avLst>
                <a:gd name="adj1" fmla="val 22430"/>
                <a:gd name="adj2" fmla="val 3174504"/>
              </a:avLst>
            </a:prstGeom>
            <a:ln w="76200">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 name="CuadroTexto 1">
            <a:extLst>
              <a:ext uri="{FF2B5EF4-FFF2-40B4-BE49-F238E27FC236}">
                <a16:creationId xmlns:a16="http://schemas.microsoft.com/office/drawing/2014/main" id="{63E65566-8919-9705-EBD7-ABDED9590C1B}"/>
              </a:ext>
            </a:extLst>
          </p:cNvPr>
          <p:cNvSpPr txBox="1"/>
          <p:nvPr/>
        </p:nvSpPr>
        <p:spPr>
          <a:xfrm>
            <a:off x="4245429" y="550404"/>
            <a:ext cx="4508521" cy="40011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Unidad Coordinadora - CNAPE</a:t>
            </a:r>
          </a:p>
        </p:txBody>
      </p:sp>
    </p:spTree>
    <p:extLst>
      <p:ext uri="{BB962C8B-B14F-4D97-AF65-F5344CB8AC3E}">
        <p14:creationId xmlns:p14="http://schemas.microsoft.com/office/powerpoint/2010/main" val="2529919311"/>
      </p:ext>
    </p:extLst>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5FE5-B2FA-7472-6089-D23FC2A0867C}"/>
            </a:ext>
          </a:extLst>
        </p:cNvPr>
        <p:cNvGrpSpPr/>
        <p:nvPr/>
      </p:nvGrpSpPr>
      <p:grpSpPr>
        <a:xfrm>
          <a:off x="0" y="0"/>
          <a:ext cx="0" cy="0"/>
          <a:chOff x="0" y="0"/>
          <a:chExt cx="0" cy="0"/>
        </a:xfrm>
      </p:grpSpPr>
      <p:grpSp>
        <p:nvGrpSpPr>
          <p:cNvPr id="2" name="Grupo 1">
            <a:extLst>
              <a:ext uri="{FF2B5EF4-FFF2-40B4-BE49-F238E27FC236}">
                <a16:creationId xmlns:a16="http://schemas.microsoft.com/office/drawing/2014/main" id="{D068742F-F4EB-E14F-A887-D2A293ADD97D}"/>
              </a:ext>
            </a:extLst>
          </p:cNvPr>
          <p:cNvGrpSpPr/>
          <p:nvPr/>
        </p:nvGrpSpPr>
        <p:grpSpPr>
          <a:xfrm>
            <a:off x="1107894" y="1306286"/>
            <a:ext cx="7365455" cy="5310338"/>
            <a:chOff x="87432" y="886465"/>
            <a:chExt cx="8849663" cy="6380420"/>
          </a:xfrm>
        </p:grpSpPr>
        <p:sp>
          <p:nvSpPr>
            <p:cNvPr id="20" name="Elipse 19">
              <a:extLst>
                <a:ext uri="{FF2B5EF4-FFF2-40B4-BE49-F238E27FC236}">
                  <a16:creationId xmlns:a16="http://schemas.microsoft.com/office/drawing/2014/main" id="{0A3E8100-5722-60FD-EC74-355808B04316}"/>
                </a:ext>
              </a:extLst>
            </p:cNvPr>
            <p:cNvSpPr/>
            <p:nvPr/>
          </p:nvSpPr>
          <p:spPr>
            <a:xfrm>
              <a:off x="7896676" y="6040661"/>
              <a:ext cx="149639" cy="14583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nvGrpSpPr>
            <p:cNvPr id="187" name="Grupo 186">
              <a:extLst>
                <a:ext uri="{FF2B5EF4-FFF2-40B4-BE49-F238E27FC236}">
                  <a16:creationId xmlns:a16="http://schemas.microsoft.com/office/drawing/2014/main" id="{693E77B5-4B74-40BD-C70C-160F698F2EFB}"/>
                </a:ext>
              </a:extLst>
            </p:cNvPr>
            <p:cNvGrpSpPr/>
            <p:nvPr/>
          </p:nvGrpSpPr>
          <p:grpSpPr>
            <a:xfrm>
              <a:off x="1214885" y="967880"/>
              <a:ext cx="6214615" cy="5821102"/>
              <a:chOff x="-206828" y="1077686"/>
              <a:chExt cx="5682343" cy="5296867"/>
            </a:xfrm>
          </p:grpSpPr>
          <p:cxnSp>
            <p:nvCxnSpPr>
              <p:cNvPr id="124" name="Conector recto 123">
                <a:extLst>
                  <a:ext uri="{FF2B5EF4-FFF2-40B4-BE49-F238E27FC236}">
                    <a16:creationId xmlns:a16="http://schemas.microsoft.com/office/drawing/2014/main" id="{C9C21375-BFB0-7C82-E93A-8FE1C16E5D18}"/>
                  </a:ext>
                </a:extLst>
              </p:cNvPr>
              <p:cNvCxnSpPr>
                <a:cxnSpLocks/>
                <a:stCxn id="69" idx="1"/>
              </p:cNvCxnSpPr>
              <p:nvPr/>
            </p:nvCxnSpPr>
            <p:spPr>
              <a:xfrm flipH="1" flipV="1">
                <a:off x="2960076" y="4248636"/>
                <a:ext cx="609120" cy="1038807"/>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grpSp>
            <p:nvGrpSpPr>
              <p:cNvPr id="164" name="Grupo 163">
                <a:extLst>
                  <a:ext uri="{FF2B5EF4-FFF2-40B4-BE49-F238E27FC236}">
                    <a16:creationId xmlns:a16="http://schemas.microsoft.com/office/drawing/2014/main" id="{C4F93BDC-223C-5B3B-4BAB-25CB74FB6302}"/>
                  </a:ext>
                </a:extLst>
              </p:cNvPr>
              <p:cNvGrpSpPr/>
              <p:nvPr/>
            </p:nvGrpSpPr>
            <p:grpSpPr>
              <a:xfrm>
                <a:off x="3174534" y="3961969"/>
                <a:ext cx="1674288" cy="1650800"/>
                <a:chOff x="3174534" y="3961969"/>
                <a:chExt cx="1674288" cy="1650800"/>
              </a:xfrm>
            </p:grpSpPr>
            <p:cxnSp>
              <p:nvCxnSpPr>
                <p:cNvPr id="127" name="Conector recto 126">
                  <a:extLst>
                    <a:ext uri="{FF2B5EF4-FFF2-40B4-BE49-F238E27FC236}">
                      <a16:creationId xmlns:a16="http://schemas.microsoft.com/office/drawing/2014/main" id="{D0703EDF-EE3C-E69B-BA32-569C274270A5}"/>
                    </a:ext>
                  </a:extLst>
                </p:cNvPr>
                <p:cNvCxnSpPr>
                  <a:cxnSpLocks/>
                  <a:stCxn id="53" idx="1"/>
                </p:cNvCxnSpPr>
                <p:nvPr/>
              </p:nvCxnSpPr>
              <p:spPr>
                <a:xfrm flipH="1" flipV="1">
                  <a:off x="3174534" y="4093714"/>
                  <a:ext cx="1257542" cy="1519055"/>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30" name="Conector recto 129">
                  <a:extLst>
                    <a:ext uri="{FF2B5EF4-FFF2-40B4-BE49-F238E27FC236}">
                      <a16:creationId xmlns:a16="http://schemas.microsoft.com/office/drawing/2014/main" id="{945F2AE5-7FDB-F95F-82BC-0E3CE10D5FFE}"/>
                    </a:ext>
                  </a:extLst>
                </p:cNvPr>
                <p:cNvCxnSpPr>
                  <a:cxnSpLocks/>
                  <a:stCxn id="54" idx="1"/>
                </p:cNvCxnSpPr>
                <p:nvPr/>
              </p:nvCxnSpPr>
              <p:spPr>
                <a:xfrm flipH="1" flipV="1">
                  <a:off x="3215173" y="4054394"/>
                  <a:ext cx="1340121" cy="1328121"/>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33" name="Conector recto 132">
                  <a:extLst>
                    <a:ext uri="{FF2B5EF4-FFF2-40B4-BE49-F238E27FC236}">
                      <a16:creationId xmlns:a16="http://schemas.microsoft.com/office/drawing/2014/main" id="{FFB84C24-47A1-E55E-E392-BF11F21FD99A}"/>
                    </a:ext>
                  </a:extLst>
                </p:cNvPr>
                <p:cNvCxnSpPr>
                  <a:cxnSpLocks/>
                  <a:stCxn id="55" idx="1"/>
                </p:cNvCxnSpPr>
                <p:nvPr/>
              </p:nvCxnSpPr>
              <p:spPr>
                <a:xfrm flipH="1" flipV="1">
                  <a:off x="3183289" y="3975095"/>
                  <a:ext cx="1541986" cy="1317788"/>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36" name="Conector recto 135">
                  <a:extLst>
                    <a:ext uri="{FF2B5EF4-FFF2-40B4-BE49-F238E27FC236}">
                      <a16:creationId xmlns:a16="http://schemas.microsoft.com/office/drawing/2014/main" id="{78B05D9D-FC2D-0462-67FA-6909951456A6}"/>
                    </a:ext>
                  </a:extLst>
                </p:cNvPr>
                <p:cNvCxnSpPr>
                  <a:cxnSpLocks/>
                  <a:stCxn id="56" idx="1"/>
                </p:cNvCxnSpPr>
                <p:nvPr/>
              </p:nvCxnSpPr>
              <p:spPr>
                <a:xfrm flipH="1" flipV="1">
                  <a:off x="3241215" y="3961969"/>
                  <a:ext cx="1607607" cy="1150914"/>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grpSp>
          <p:cxnSp>
            <p:nvCxnSpPr>
              <p:cNvPr id="139" name="Conector recto 138">
                <a:extLst>
                  <a:ext uri="{FF2B5EF4-FFF2-40B4-BE49-F238E27FC236}">
                    <a16:creationId xmlns:a16="http://schemas.microsoft.com/office/drawing/2014/main" id="{E86D0103-8AD5-A63D-1B7A-ADDA7494BA69}"/>
                  </a:ext>
                </a:extLst>
              </p:cNvPr>
              <p:cNvCxnSpPr>
                <a:cxnSpLocks/>
                <a:stCxn id="70" idx="6"/>
                <a:endCxn id="5" idx="6"/>
              </p:cNvCxnSpPr>
              <p:nvPr/>
            </p:nvCxnSpPr>
            <p:spPr>
              <a:xfrm flipH="1" flipV="1">
                <a:off x="3434871" y="3818855"/>
                <a:ext cx="1270546" cy="259214"/>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A84487FF-C154-FA55-FB6F-52C917D49556}"/>
                  </a:ext>
                </a:extLst>
              </p:cNvPr>
              <p:cNvCxnSpPr>
                <a:cxnSpLocks/>
                <a:stCxn id="50" idx="3"/>
              </p:cNvCxnSpPr>
              <p:nvPr/>
            </p:nvCxnSpPr>
            <p:spPr>
              <a:xfrm flipH="1">
                <a:off x="2992246" y="1751765"/>
                <a:ext cx="1091920" cy="1587258"/>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B239B616-6403-312A-CC35-CBDF24A4CBB8}"/>
                  </a:ext>
                </a:extLst>
              </p:cNvPr>
              <p:cNvCxnSpPr>
                <a:cxnSpLocks/>
                <a:stCxn id="51" idx="0"/>
              </p:cNvCxnSpPr>
              <p:nvPr/>
            </p:nvCxnSpPr>
            <p:spPr>
              <a:xfrm flipH="1">
                <a:off x="2982503" y="1844748"/>
                <a:ext cx="1296575" cy="1563188"/>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79" name="Conector recto 78">
                <a:extLst>
                  <a:ext uri="{FF2B5EF4-FFF2-40B4-BE49-F238E27FC236}">
                    <a16:creationId xmlns:a16="http://schemas.microsoft.com/office/drawing/2014/main" id="{E66DFE92-F431-6C94-C389-413F5B704808}"/>
                  </a:ext>
                </a:extLst>
              </p:cNvPr>
              <p:cNvCxnSpPr>
                <a:cxnSpLocks/>
                <a:stCxn id="52" idx="2"/>
              </p:cNvCxnSpPr>
              <p:nvPr/>
            </p:nvCxnSpPr>
            <p:spPr>
              <a:xfrm flipH="1">
                <a:off x="3052394" y="1916748"/>
                <a:ext cx="1437023" cy="1478447"/>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grpSp>
            <p:nvGrpSpPr>
              <p:cNvPr id="48" name="Grupo 47">
                <a:extLst>
                  <a:ext uri="{FF2B5EF4-FFF2-40B4-BE49-F238E27FC236}">
                    <a16:creationId xmlns:a16="http://schemas.microsoft.com/office/drawing/2014/main" id="{DD7562D3-37E2-508A-55AD-72DD5362BC07}"/>
                  </a:ext>
                </a:extLst>
              </p:cNvPr>
              <p:cNvGrpSpPr/>
              <p:nvPr/>
            </p:nvGrpSpPr>
            <p:grpSpPr>
              <a:xfrm>
                <a:off x="-206828" y="1077686"/>
                <a:ext cx="5682343" cy="5296867"/>
                <a:chOff x="-206828" y="1077686"/>
                <a:chExt cx="5682343" cy="5296867"/>
              </a:xfrm>
            </p:grpSpPr>
            <p:grpSp>
              <p:nvGrpSpPr>
                <p:cNvPr id="36" name="Grupo 35">
                  <a:extLst>
                    <a:ext uri="{FF2B5EF4-FFF2-40B4-BE49-F238E27FC236}">
                      <a16:creationId xmlns:a16="http://schemas.microsoft.com/office/drawing/2014/main" id="{D0CD92A6-2651-9CD0-2051-05A1ABBA94DB}"/>
                    </a:ext>
                  </a:extLst>
                </p:cNvPr>
                <p:cNvGrpSpPr/>
                <p:nvPr/>
              </p:nvGrpSpPr>
              <p:grpSpPr>
                <a:xfrm>
                  <a:off x="-206828" y="1077686"/>
                  <a:ext cx="5682343" cy="5296867"/>
                  <a:chOff x="-206828" y="1077686"/>
                  <a:chExt cx="5682343" cy="5296867"/>
                </a:xfrm>
              </p:grpSpPr>
              <p:sp>
                <p:nvSpPr>
                  <p:cNvPr id="5" name="Elipse 4">
                    <a:extLst>
                      <a:ext uri="{FF2B5EF4-FFF2-40B4-BE49-F238E27FC236}">
                        <a16:creationId xmlns:a16="http://schemas.microsoft.com/office/drawing/2014/main" id="{688C233A-A480-6EE0-BBBA-787D6B1F1B7F}"/>
                      </a:ext>
                    </a:extLst>
                  </p:cNvPr>
                  <p:cNvSpPr/>
                  <p:nvPr/>
                </p:nvSpPr>
                <p:spPr>
                  <a:xfrm>
                    <a:off x="1916950" y="3274569"/>
                    <a:ext cx="1517921" cy="1088571"/>
                  </a:xfrm>
                  <a:prstGeom prst="ellipse">
                    <a:avLst/>
                  </a:prstGeom>
                  <a:solidFill>
                    <a:srgbClr val="082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900" b="1" dirty="0"/>
                      <a:t>VDAyDI</a:t>
                    </a:r>
                    <a:endParaRPr lang="es-BO" sz="1900" b="1" dirty="0"/>
                  </a:p>
                </p:txBody>
              </p:sp>
              <p:grpSp>
                <p:nvGrpSpPr>
                  <p:cNvPr id="33" name="Grupo 32">
                    <a:extLst>
                      <a:ext uri="{FF2B5EF4-FFF2-40B4-BE49-F238E27FC236}">
                        <a16:creationId xmlns:a16="http://schemas.microsoft.com/office/drawing/2014/main" id="{CA2FCDAB-322A-8BC2-FBC8-F57F69451ECE}"/>
                      </a:ext>
                    </a:extLst>
                  </p:cNvPr>
                  <p:cNvGrpSpPr/>
                  <p:nvPr/>
                </p:nvGrpSpPr>
                <p:grpSpPr>
                  <a:xfrm>
                    <a:off x="-206828" y="1077686"/>
                    <a:ext cx="5682343" cy="5296867"/>
                    <a:chOff x="-206828" y="1077686"/>
                    <a:chExt cx="5682343" cy="5296867"/>
                  </a:xfrm>
                </p:grpSpPr>
                <p:sp>
                  <p:nvSpPr>
                    <p:cNvPr id="6" name="Elipse 5">
                      <a:extLst>
                        <a:ext uri="{FF2B5EF4-FFF2-40B4-BE49-F238E27FC236}">
                          <a16:creationId xmlns:a16="http://schemas.microsoft.com/office/drawing/2014/main" id="{1B006DEA-DEC7-9829-83DC-1DEDC4517736}"/>
                        </a:ext>
                      </a:extLst>
                    </p:cNvPr>
                    <p:cNvSpPr/>
                    <p:nvPr/>
                  </p:nvSpPr>
                  <p:spPr>
                    <a:xfrm>
                      <a:off x="1371600" y="2649584"/>
                      <a:ext cx="2576266" cy="2325188"/>
                    </a:xfrm>
                    <a:prstGeom prst="ellipse">
                      <a:avLst/>
                    </a:prstGeom>
                    <a:noFill/>
                    <a:ln>
                      <a:solidFill>
                        <a:srgbClr val="1B3D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nvGrpSpPr>
                    <p:cNvPr id="32" name="Grupo 31">
                      <a:extLst>
                        <a:ext uri="{FF2B5EF4-FFF2-40B4-BE49-F238E27FC236}">
                          <a16:creationId xmlns:a16="http://schemas.microsoft.com/office/drawing/2014/main" id="{32275452-FEC0-B207-2217-C5B40D40FDC9}"/>
                        </a:ext>
                      </a:extLst>
                    </p:cNvPr>
                    <p:cNvGrpSpPr/>
                    <p:nvPr/>
                  </p:nvGrpSpPr>
                  <p:grpSpPr>
                    <a:xfrm>
                      <a:off x="-206828" y="1077686"/>
                      <a:ext cx="5682343" cy="5296867"/>
                      <a:chOff x="-206828" y="1077686"/>
                      <a:chExt cx="5682343" cy="5296867"/>
                    </a:xfrm>
                  </p:grpSpPr>
                  <p:sp>
                    <p:nvSpPr>
                      <p:cNvPr id="10" name="Elipse 9">
                        <a:extLst>
                          <a:ext uri="{FF2B5EF4-FFF2-40B4-BE49-F238E27FC236}">
                            <a16:creationId xmlns:a16="http://schemas.microsoft.com/office/drawing/2014/main" id="{0C0DC4F0-43BD-EB3C-BA81-74677DEAAE40}"/>
                          </a:ext>
                        </a:extLst>
                      </p:cNvPr>
                      <p:cNvSpPr/>
                      <p:nvPr/>
                    </p:nvSpPr>
                    <p:spPr>
                      <a:xfrm>
                        <a:off x="-206828" y="1077686"/>
                        <a:ext cx="5682343" cy="5296867"/>
                      </a:xfrm>
                      <a:prstGeom prst="ellipse">
                        <a:avLst/>
                      </a:prstGeom>
                      <a:noFill/>
                      <a:ln>
                        <a:solidFill>
                          <a:srgbClr val="1B3D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Elipse 10">
                        <a:extLst>
                          <a:ext uri="{FF2B5EF4-FFF2-40B4-BE49-F238E27FC236}">
                            <a16:creationId xmlns:a16="http://schemas.microsoft.com/office/drawing/2014/main" id="{68907748-FD7D-9F04-11A7-BA3792E9319D}"/>
                          </a:ext>
                        </a:extLst>
                      </p:cNvPr>
                      <p:cNvSpPr/>
                      <p:nvPr/>
                    </p:nvSpPr>
                    <p:spPr>
                      <a:xfrm>
                        <a:off x="590480" y="1796143"/>
                        <a:ext cx="4087726" cy="3801575"/>
                      </a:xfrm>
                      <a:prstGeom prst="ellipse">
                        <a:avLst/>
                      </a:prstGeom>
                      <a:noFill/>
                      <a:ln>
                        <a:solidFill>
                          <a:srgbClr val="1B3D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grpSp>
            </p:grpSp>
            <p:grpSp>
              <p:nvGrpSpPr>
                <p:cNvPr id="47" name="Grupo 46">
                  <a:extLst>
                    <a:ext uri="{FF2B5EF4-FFF2-40B4-BE49-F238E27FC236}">
                      <a16:creationId xmlns:a16="http://schemas.microsoft.com/office/drawing/2014/main" id="{DF96B84E-A312-E478-B8A3-80BFE093F9EF}"/>
                    </a:ext>
                  </a:extLst>
                </p:cNvPr>
                <p:cNvGrpSpPr/>
                <p:nvPr/>
              </p:nvGrpSpPr>
              <p:grpSpPr>
                <a:xfrm>
                  <a:off x="281689" y="1369479"/>
                  <a:ext cx="4762045" cy="4562612"/>
                  <a:chOff x="281689" y="1369479"/>
                  <a:chExt cx="4762045" cy="4562612"/>
                </a:xfrm>
              </p:grpSpPr>
              <p:grpSp>
                <p:nvGrpSpPr>
                  <p:cNvPr id="15" name="Grupo 14">
                    <a:extLst>
                      <a:ext uri="{FF2B5EF4-FFF2-40B4-BE49-F238E27FC236}">
                        <a16:creationId xmlns:a16="http://schemas.microsoft.com/office/drawing/2014/main" id="{49A357EB-A96B-9F0D-52BF-9B6450FB0E49}"/>
                      </a:ext>
                    </a:extLst>
                  </p:cNvPr>
                  <p:cNvGrpSpPr/>
                  <p:nvPr/>
                </p:nvGrpSpPr>
                <p:grpSpPr>
                  <a:xfrm>
                    <a:off x="4123889" y="1369479"/>
                    <a:ext cx="554317" cy="588296"/>
                    <a:chOff x="4130272" y="2361267"/>
                    <a:chExt cx="365528" cy="392820"/>
                  </a:xfrm>
                </p:grpSpPr>
                <p:sp>
                  <p:nvSpPr>
                    <p:cNvPr id="13" name="Elipse 12">
                      <a:extLst>
                        <a:ext uri="{FF2B5EF4-FFF2-40B4-BE49-F238E27FC236}">
                          <a16:creationId xmlns:a16="http://schemas.microsoft.com/office/drawing/2014/main" id="{0A80C4FF-8FA7-4099-974C-F567974AE51C}"/>
                        </a:ext>
                      </a:extLst>
                    </p:cNvPr>
                    <p:cNvSpPr/>
                    <p:nvPr/>
                  </p:nvSpPr>
                  <p:spPr>
                    <a:xfrm>
                      <a:off x="4239985" y="247105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4" name="Elipse 13">
                      <a:extLst>
                        <a:ext uri="{FF2B5EF4-FFF2-40B4-BE49-F238E27FC236}">
                          <a16:creationId xmlns:a16="http://schemas.microsoft.com/office/drawing/2014/main" id="{3392F5B9-5902-0E1F-22C8-A55B3F278FA6}"/>
                        </a:ext>
                      </a:extLst>
                    </p:cNvPr>
                    <p:cNvSpPr/>
                    <p:nvPr/>
                  </p:nvSpPr>
                  <p:spPr>
                    <a:xfrm>
                      <a:off x="4130272" y="2361267"/>
                      <a:ext cx="365528" cy="392820"/>
                    </a:xfrm>
                    <a:prstGeom prst="ellipse">
                      <a:avLst/>
                    </a:prstGeom>
                    <a:noFill/>
                    <a:ln>
                      <a:solidFill>
                        <a:srgbClr val="818D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grpSp>
                <p:nvGrpSpPr>
                  <p:cNvPr id="38" name="Grupo 37">
                    <a:extLst>
                      <a:ext uri="{FF2B5EF4-FFF2-40B4-BE49-F238E27FC236}">
                        <a16:creationId xmlns:a16="http://schemas.microsoft.com/office/drawing/2014/main" id="{AB55311D-53F2-0861-739B-1BD109E2A01B}"/>
                      </a:ext>
                    </a:extLst>
                  </p:cNvPr>
                  <p:cNvGrpSpPr/>
                  <p:nvPr/>
                </p:nvGrpSpPr>
                <p:grpSpPr>
                  <a:xfrm>
                    <a:off x="4489417" y="5343795"/>
                    <a:ext cx="554317" cy="588296"/>
                    <a:chOff x="4130272" y="2361267"/>
                    <a:chExt cx="365528" cy="392820"/>
                  </a:xfrm>
                </p:grpSpPr>
                <p:sp>
                  <p:nvSpPr>
                    <p:cNvPr id="39" name="Elipse 38">
                      <a:extLst>
                        <a:ext uri="{FF2B5EF4-FFF2-40B4-BE49-F238E27FC236}">
                          <a16:creationId xmlns:a16="http://schemas.microsoft.com/office/drawing/2014/main" id="{A273CF37-34B8-6AA6-531E-F6F785720C42}"/>
                        </a:ext>
                      </a:extLst>
                    </p:cNvPr>
                    <p:cNvSpPr/>
                    <p:nvPr/>
                  </p:nvSpPr>
                  <p:spPr>
                    <a:xfrm>
                      <a:off x="4239985" y="247105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0" name="Elipse 39">
                      <a:extLst>
                        <a:ext uri="{FF2B5EF4-FFF2-40B4-BE49-F238E27FC236}">
                          <a16:creationId xmlns:a16="http://schemas.microsoft.com/office/drawing/2014/main" id="{10413815-94DD-2338-3E1B-23DA97A07F15}"/>
                        </a:ext>
                      </a:extLst>
                    </p:cNvPr>
                    <p:cNvSpPr/>
                    <p:nvPr/>
                  </p:nvSpPr>
                  <p:spPr>
                    <a:xfrm>
                      <a:off x="4130272" y="2361267"/>
                      <a:ext cx="365528" cy="392820"/>
                    </a:xfrm>
                    <a:prstGeom prst="ellipse">
                      <a:avLst/>
                    </a:prstGeom>
                    <a:noFill/>
                    <a:ln>
                      <a:solidFill>
                        <a:srgbClr val="818D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grpSp>
                <p:nvGrpSpPr>
                  <p:cNvPr id="41" name="Grupo 40">
                    <a:extLst>
                      <a:ext uri="{FF2B5EF4-FFF2-40B4-BE49-F238E27FC236}">
                        <a16:creationId xmlns:a16="http://schemas.microsoft.com/office/drawing/2014/main" id="{9A1F6687-57EB-EEFB-2FFF-8CC9538D635B}"/>
                      </a:ext>
                    </a:extLst>
                  </p:cNvPr>
                  <p:cNvGrpSpPr/>
                  <p:nvPr/>
                </p:nvGrpSpPr>
                <p:grpSpPr>
                  <a:xfrm>
                    <a:off x="388866" y="1501995"/>
                    <a:ext cx="554317" cy="588296"/>
                    <a:chOff x="4130272" y="2361267"/>
                    <a:chExt cx="365528" cy="392820"/>
                  </a:xfrm>
                </p:grpSpPr>
                <p:sp>
                  <p:nvSpPr>
                    <p:cNvPr id="42" name="Elipse 41">
                      <a:extLst>
                        <a:ext uri="{FF2B5EF4-FFF2-40B4-BE49-F238E27FC236}">
                          <a16:creationId xmlns:a16="http://schemas.microsoft.com/office/drawing/2014/main" id="{667C8487-775E-36D4-9CC4-3FC5BCF84C8A}"/>
                        </a:ext>
                      </a:extLst>
                    </p:cNvPr>
                    <p:cNvSpPr/>
                    <p:nvPr/>
                  </p:nvSpPr>
                  <p:spPr>
                    <a:xfrm>
                      <a:off x="4239985" y="247105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3" name="Elipse 42">
                      <a:extLst>
                        <a:ext uri="{FF2B5EF4-FFF2-40B4-BE49-F238E27FC236}">
                          <a16:creationId xmlns:a16="http://schemas.microsoft.com/office/drawing/2014/main" id="{DF8DA390-65BF-29A7-6192-C8EBF5C9AC70}"/>
                        </a:ext>
                      </a:extLst>
                    </p:cNvPr>
                    <p:cNvSpPr/>
                    <p:nvPr/>
                  </p:nvSpPr>
                  <p:spPr>
                    <a:xfrm>
                      <a:off x="4130272" y="2361267"/>
                      <a:ext cx="365528" cy="392820"/>
                    </a:xfrm>
                    <a:prstGeom prst="ellipse">
                      <a:avLst/>
                    </a:prstGeom>
                    <a:noFill/>
                    <a:ln>
                      <a:solidFill>
                        <a:srgbClr val="818D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grpSp>
                <p:nvGrpSpPr>
                  <p:cNvPr id="44" name="Grupo 43">
                    <a:extLst>
                      <a:ext uri="{FF2B5EF4-FFF2-40B4-BE49-F238E27FC236}">
                        <a16:creationId xmlns:a16="http://schemas.microsoft.com/office/drawing/2014/main" id="{36C971BE-8136-4240-D571-8D49F1E80969}"/>
                      </a:ext>
                    </a:extLst>
                  </p:cNvPr>
                  <p:cNvGrpSpPr/>
                  <p:nvPr/>
                </p:nvGrpSpPr>
                <p:grpSpPr>
                  <a:xfrm>
                    <a:off x="281689" y="5303570"/>
                    <a:ext cx="554317" cy="588296"/>
                    <a:chOff x="4130272" y="2361267"/>
                    <a:chExt cx="365528" cy="392820"/>
                  </a:xfrm>
                </p:grpSpPr>
                <p:sp>
                  <p:nvSpPr>
                    <p:cNvPr id="45" name="Elipse 44">
                      <a:extLst>
                        <a:ext uri="{FF2B5EF4-FFF2-40B4-BE49-F238E27FC236}">
                          <a16:creationId xmlns:a16="http://schemas.microsoft.com/office/drawing/2014/main" id="{7E069F96-8E6B-3997-C8E3-C8FBBBA52BD2}"/>
                        </a:ext>
                      </a:extLst>
                    </p:cNvPr>
                    <p:cNvSpPr/>
                    <p:nvPr/>
                  </p:nvSpPr>
                  <p:spPr>
                    <a:xfrm>
                      <a:off x="4239985" y="247105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46" name="Elipse 45">
                      <a:extLst>
                        <a:ext uri="{FF2B5EF4-FFF2-40B4-BE49-F238E27FC236}">
                          <a16:creationId xmlns:a16="http://schemas.microsoft.com/office/drawing/2014/main" id="{B0250D85-0999-72E3-633F-27E45DC07895}"/>
                        </a:ext>
                      </a:extLst>
                    </p:cNvPr>
                    <p:cNvSpPr/>
                    <p:nvPr/>
                  </p:nvSpPr>
                  <p:spPr>
                    <a:xfrm>
                      <a:off x="4130272" y="2361267"/>
                      <a:ext cx="365528" cy="392820"/>
                    </a:xfrm>
                    <a:prstGeom prst="ellipse">
                      <a:avLst/>
                    </a:prstGeom>
                    <a:noFill/>
                    <a:ln>
                      <a:solidFill>
                        <a:srgbClr val="818D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grpSp>
            </p:grpSp>
          </p:grpSp>
          <p:sp>
            <p:nvSpPr>
              <p:cNvPr id="50" name="Elipse 49">
                <a:extLst>
                  <a:ext uri="{FF2B5EF4-FFF2-40B4-BE49-F238E27FC236}">
                    <a16:creationId xmlns:a16="http://schemas.microsoft.com/office/drawing/2014/main" id="{2605A876-BF98-2F09-2D4D-AA040EEBA79A}"/>
                  </a:ext>
                </a:extLst>
              </p:cNvPr>
              <p:cNvSpPr/>
              <p:nvPr/>
            </p:nvSpPr>
            <p:spPr>
              <a:xfrm>
                <a:off x="4063078" y="1628853"/>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1" name="Elipse 50">
                <a:extLst>
                  <a:ext uri="{FF2B5EF4-FFF2-40B4-BE49-F238E27FC236}">
                    <a16:creationId xmlns:a16="http://schemas.microsoft.com/office/drawing/2014/main" id="{4ED0CA1E-E639-0EA8-E59F-967DBDF2F9D1}"/>
                  </a:ext>
                </a:extLst>
              </p:cNvPr>
              <p:cNvSpPr/>
              <p:nvPr/>
            </p:nvSpPr>
            <p:spPr>
              <a:xfrm>
                <a:off x="4207078" y="184474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2" name="Elipse 51">
                <a:extLst>
                  <a:ext uri="{FF2B5EF4-FFF2-40B4-BE49-F238E27FC236}">
                    <a16:creationId xmlns:a16="http://schemas.microsoft.com/office/drawing/2014/main" id="{623A93E0-6CC5-099B-7DE9-1B11B786F841}"/>
                  </a:ext>
                </a:extLst>
              </p:cNvPr>
              <p:cNvSpPr/>
              <p:nvPr/>
            </p:nvSpPr>
            <p:spPr>
              <a:xfrm>
                <a:off x="4489417" y="184474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3" name="Elipse 52">
                <a:extLst>
                  <a:ext uri="{FF2B5EF4-FFF2-40B4-BE49-F238E27FC236}">
                    <a16:creationId xmlns:a16="http://schemas.microsoft.com/office/drawing/2014/main" id="{24017C37-4D76-5ADE-EBF0-338E1859C8DD}"/>
                  </a:ext>
                </a:extLst>
              </p:cNvPr>
              <p:cNvSpPr/>
              <p:nvPr/>
            </p:nvSpPr>
            <p:spPr>
              <a:xfrm>
                <a:off x="4410988" y="5591681"/>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4" name="Elipse 53">
                <a:extLst>
                  <a:ext uri="{FF2B5EF4-FFF2-40B4-BE49-F238E27FC236}">
                    <a16:creationId xmlns:a16="http://schemas.microsoft.com/office/drawing/2014/main" id="{DBC26B15-30CA-8965-FAF3-0B5E2F006788}"/>
                  </a:ext>
                </a:extLst>
              </p:cNvPr>
              <p:cNvSpPr/>
              <p:nvPr/>
            </p:nvSpPr>
            <p:spPr>
              <a:xfrm>
                <a:off x="4534206" y="5361427"/>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5" name="Elipse 54">
                <a:extLst>
                  <a:ext uri="{FF2B5EF4-FFF2-40B4-BE49-F238E27FC236}">
                    <a16:creationId xmlns:a16="http://schemas.microsoft.com/office/drawing/2014/main" id="{A0F2D643-B977-79C2-2CE1-7581EFB82EE2}"/>
                  </a:ext>
                </a:extLst>
              </p:cNvPr>
              <p:cNvSpPr/>
              <p:nvPr/>
            </p:nvSpPr>
            <p:spPr>
              <a:xfrm>
                <a:off x="4704187" y="5271795"/>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6" name="Elipse 55">
                <a:extLst>
                  <a:ext uri="{FF2B5EF4-FFF2-40B4-BE49-F238E27FC236}">
                    <a16:creationId xmlns:a16="http://schemas.microsoft.com/office/drawing/2014/main" id="{261D9DFE-DCD5-0404-CAC1-5310ECFD0E00}"/>
                  </a:ext>
                </a:extLst>
              </p:cNvPr>
              <p:cNvSpPr/>
              <p:nvPr/>
            </p:nvSpPr>
            <p:spPr>
              <a:xfrm>
                <a:off x="4827734" y="5091795"/>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7" name="Elipse 56">
                <a:extLst>
                  <a:ext uri="{FF2B5EF4-FFF2-40B4-BE49-F238E27FC236}">
                    <a16:creationId xmlns:a16="http://schemas.microsoft.com/office/drawing/2014/main" id="{87342395-8CE2-1DB4-243F-82EB3C8316C5}"/>
                  </a:ext>
                </a:extLst>
              </p:cNvPr>
              <p:cNvSpPr/>
              <p:nvPr/>
            </p:nvSpPr>
            <p:spPr>
              <a:xfrm>
                <a:off x="742957" y="557987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8" name="Elipse 57">
                <a:extLst>
                  <a:ext uri="{FF2B5EF4-FFF2-40B4-BE49-F238E27FC236}">
                    <a16:creationId xmlns:a16="http://schemas.microsoft.com/office/drawing/2014/main" id="{868B8D9C-A7A2-B7B1-266D-A243B9F53C76}"/>
                  </a:ext>
                </a:extLst>
              </p:cNvPr>
              <p:cNvSpPr/>
              <p:nvPr/>
            </p:nvSpPr>
            <p:spPr>
              <a:xfrm>
                <a:off x="755292" y="5350307"/>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0" name="Elipse 59">
                <a:extLst>
                  <a:ext uri="{FF2B5EF4-FFF2-40B4-BE49-F238E27FC236}">
                    <a16:creationId xmlns:a16="http://schemas.microsoft.com/office/drawing/2014/main" id="{8E4371AC-6232-4EB3-3B3C-4551C8A98EE8}"/>
                  </a:ext>
                </a:extLst>
              </p:cNvPr>
              <p:cNvSpPr/>
              <p:nvPr/>
            </p:nvSpPr>
            <p:spPr>
              <a:xfrm>
                <a:off x="536528" y="5241783"/>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1" name="Elipse 60">
                <a:extLst>
                  <a:ext uri="{FF2B5EF4-FFF2-40B4-BE49-F238E27FC236}">
                    <a16:creationId xmlns:a16="http://schemas.microsoft.com/office/drawing/2014/main" id="{683D9737-2D92-40C9-9790-E580B680758E}"/>
                  </a:ext>
                </a:extLst>
              </p:cNvPr>
              <p:cNvSpPr/>
              <p:nvPr/>
            </p:nvSpPr>
            <p:spPr>
              <a:xfrm>
                <a:off x="337520" y="5075385"/>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2" name="Elipse 61">
                <a:extLst>
                  <a:ext uri="{FF2B5EF4-FFF2-40B4-BE49-F238E27FC236}">
                    <a16:creationId xmlns:a16="http://schemas.microsoft.com/office/drawing/2014/main" id="{BCFD1150-BF88-2CAB-7221-E687BED2731B}"/>
                  </a:ext>
                </a:extLst>
              </p:cNvPr>
              <p:cNvSpPr/>
              <p:nvPr/>
            </p:nvSpPr>
            <p:spPr>
              <a:xfrm>
                <a:off x="590480" y="2041581"/>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3" name="Elipse 62">
                <a:extLst>
                  <a:ext uri="{FF2B5EF4-FFF2-40B4-BE49-F238E27FC236}">
                    <a16:creationId xmlns:a16="http://schemas.microsoft.com/office/drawing/2014/main" id="{BD882A11-0870-35B0-2CBA-EEA21E17BFBF}"/>
                  </a:ext>
                </a:extLst>
              </p:cNvPr>
              <p:cNvSpPr/>
              <p:nvPr/>
            </p:nvSpPr>
            <p:spPr>
              <a:xfrm>
                <a:off x="817794" y="1897581"/>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4" name="Elipse 63">
                <a:extLst>
                  <a:ext uri="{FF2B5EF4-FFF2-40B4-BE49-F238E27FC236}">
                    <a16:creationId xmlns:a16="http://schemas.microsoft.com/office/drawing/2014/main" id="{86F08D2C-2155-0D73-A29D-5A80DC0D1126}"/>
                  </a:ext>
                </a:extLst>
              </p:cNvPr>
              <p:cNvSpPr/>
              <p:nvPr/>
            </p:nvSpPr>
            <p:spPr>
              <a:xfrm>
                <a:off x="916629" y="168223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5" name="Elipse 64">
                <a:extLst>
                  <a:ext uri="{FF2B5EF4-FFF2-40B4-BE49-F238E27FC236}">
                    <a16:creationId xmlns:a16="http://schemas.microsoft.com/office/drawing/2014/main" id="{ACDF48A9-CAFD-5AED-34A1-07922B2BD76D}"/>
                  </a:ext>
                </a:extLst>
              </p:cNvPr>
              <p:cNvSpPr/>
              <p:nvPr/>
            </p:nvSpPr>
            <p:spPr>
              <a:xfrm>
                <a:off x="1411148" y="5180086"/>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6" name="Elipse 65">
                <a:extLst>
                  <a:ext uri="{FF2B5EF4-FFF2-40B4-BE49-F238E27FC236}">
                    <a16:creationId xmlns:a16="http://schemas.microsoft.com/office/drawing/2014/main" id="{848B3B9F-75A0-3A01-82C9-A01FF37520FB}"/>
                  </a:ext>
                </a:extLst>
              </p:cNvPr>
              <p:cNvSpPr/>
              <p:nvPr/>
            </p:nvSpPr>
            <p:spPr>
              <a:xfrm>
                <a:off x="1299847" y="3770187"/>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7" name="Elipse 66">
                <a:extLst>
                  <a:ext uri="{FF2B5EF4-FFF2-40B4-BE49-F238E27FC236}">
                    <a16:creationId xmlns:a16="http://schemas.microsoft.com/office/drawing/2014/main" id="{D18FFD8F-F969-71F7-C3CF-14D067FF2876}"/>
                  </a:ext>
                </a:extLst>
              </p:cNvPr>
              <p:cNvSpPr/>
              <p:nvPr/>
            </p:nvSpPr>
            <p:spPr>
              <a:xfrm>
                <a:off x="2745663" y="4904865"/>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8" name="Elipse 67">
                <a:extLst>
                  <a:ext uri="{FF2B5EF4-FFF2-40B4-BE49-F238E27FC236}">
                    <a16:creationId xmlns:a16="http://schemas.microsoft.com/office/drawing/2014/main" id="{D7316689-D604-DBC7-C72A-622675A90BBB}"/>
                  </a:ext>
                </a:extLst>
              </p:cNvPr>
              <p:cNvSpPr/>
              <p:nvPr/>
            </p:nvSpPr>
            <p:spPr>
              <a:xfrm>
                <a:off x="2809006" y="551679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9" name="Elipse 68">
                <a:extLst>
                  <a:ext uri="{FF2B5EF4-FFF2-40B4-BE49-F238E27FC236}">
                    <a16:creationId xmlns:a16="http://schemas.microsoft.com/office/drawing/2014/main" id="{120DCA68-4C9E-B1B4-D3DC-B33FF7A62E96}"/>
                  </a:ext>
                </a:extLst>
              </p:cNvPr>
              <p:cNvSpPr/>
              <p:nvPr/>
            </p:nvSpPr>
            <p:spPr>
              <a:xfrm>
                <a:off x="3548108" y="5266355"/>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0" name="Elipse 69">
                <a:extLst>
                  <a:ext uri="{FF2B5EF4-FFF2-40B4-BE49-F238E27FC236}">
                    <a16:creationId xmlns:a16="http://schemas.microsoft.com/office/drawing/2014/main" id="{26E66B48-BF67-652A-6366-171484CF46D0}"/>
                  </a:ext>
                </a:extLst>
              </p:cNvPr>
              <p:cNvSpPr/>
              <p:nvPr/>
            </p:nvSpPr>
            <p:spPr>
              <a:xfrm>
                <a:off x="4561417" y="4006068"/>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1" name="Elipse 70">
                <a:extLst>
                  <a:ext uri="{FF2B5EF4-FFF2-40B4-BE49-F238E27FC236}">
                    <a16:creationId xmlns:a16="http://schemas.microsoft.com/office/drawing/2014/main" id="{803C0FC2-339D-B1D0-2485-36F181DAF07F}"/>
                  </a:ext>
                </a:extLst>
              </p:cNvPr>
              <p:cNvSpPr/>
              <p:nvPr/>
            </p:nvSpPr>
            <p:spPr>
              <a:xfrm>
                <a:off x="4259953" y="2635206"/>
                <a:ext cx="144000" cy="144000"/>
              </a:xfrm>
              <a:prstGeom prst="ellipse">
                <a:avLst/>
              </a:prstGeom>
              <a:solidFill>
                <a:srgbClr val="818D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cxnSp>
            <p:nvCxnSpPr>
              <p:cNvPr id="82" name="Conector recto 81">
                <a:extLst>
                  <a:ext uri="{FF2B5EF4-FFF2-40B4-BE49-F238E27FC236}">
                    <a16:creationId xmlns:a16="http://schemas.microsoft.com/office/drawing/2014/main" id="{90AA5E78-5B64-9380-1007-CD5150656A9A}"/>
                  </a:ext>
                </a:extLst>
              </p:cNvPr>
              <p:cNvCxnSpPr>
                <a:cxnSpLocks/>
                <a:stCxn id="71" idx="7"/>
              </p:cNvCxnSpPr>
              <p:nvPr/>
            </p:nvCxnSpPr>
            <p:spPr>
              <a:xfrm flipH="1">
                <a:off x="3190425" y="2656294"/>
                <a:ext cx="1192440" cy="845272"/>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942DF798-B313-CBCD-2D93-FBA88BBC6E97}"/>
                  </a:ext>
                </a:extLst>
              </p:cNvPr>
              <p:cNvCxnSpPr>
                <a:cxnSpLocks/>
                <a:stCxn id="64" idx="6"/>
                <a:endCxn id="5" idx="1"/>
              </p:cNvCxnSpPr>
              <p:nvPr/>
            </p:nvCxnSpPr>
            <p:spPr>
              <a:xfrm>
                <a:off x="1060629" y="1754239"/>
                <a:ext cx="1078615" cy="1679748"/>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9600B925-D7E2-56EB-3AB8-FABDC0BF06FC}"/>
                  </a:ext>
                </a:extLst>
              </p:cNvPr>
              <p:cNvCxnSpPr>
                <a:cxnSpLocks/>
                <a:stCxn id="63" idx="0"/>
                <a:endCxn id="5" idx="1"/>
              </p:cNvCxnSpPr>
              <p:nvPr/>
            </p:nvCxnSpPr>
            <p:spPr>
              <a:xfrm>
                <a:off x="889794" y="1897581"/>
                <a:ext cx="1249450" cy="1536406"/>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96" name="Conector recto 95">
                <a:extLst>
                  <a:ext uri="{FF2B5EF4-FFF2-40B4-BE49-F238E27FC236}">
                    <a16:creationId xmlns:a16="http://schemas.microsoft.com/office/drawing/2014/main" id="{8785E82F-A85C-B429-D6C9-840C4DAABFCA}"/>
                  </a:ext>
                </a:extLst>
              </p:cNvPr>
              <p:cNvCxnSpPr>
                <a:cxnSpLocks/>
                <a:stCxn id="62" idx="3"/>
              </p:cNvCxnSpPr>
              <p:nvPr/>
            </p:nvCxnSpPr>
            <p:spPr>
              <a:xfrm>
                <a:off x="611568" y="2164493"/>
                <a:ext cx="1485651" cy="1243443"/>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99" name="Conector recto 98">
                <a:extLst>
                  <a:ext uri="{FF2B5EF4-FFF2-40B4-BE49-F238E27FC236}">
                    <a16:creationId xmlns:a16="http://schemas.microsoft.com/office/drawing/2014/main" id="{C4B43981-D604-F620-B7C3-D7C0AAC4C546}"/>
                  </a:ext>
                </a:extLst>
              </p:cNvPr>
              <p:cNvCxnSpPr>
                <a:cxnSpLocks/>
                <a:stCxn id="61" idx="7"/>
              </p:cNvCxnSpPr>
              <p:nvPr/>
            </p:nvCxnSpPr>
            <p:spPr>
              <a:xfrm flipV="1">
                <a:off x="460432" y="4066729"/>
                <a:ext cx="1636787" cy="1029744"/>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03" name="Conector recto 102">
                <a:extLst>
                  <a:ext uri="{FF2B5EF4-FFF2-40B4-BE49-F238E27FC236}">
                    <a16:creationId xmlns:a16="http://schemas.microsoft.com/office/drawing/2014/main" id="{853BFC2C-9392-E41C-D484-232A5024FBD6}"/>
                  </a:ext>
                </a:extLst>
              </p:cNvPr>
              <p:cNvCxnSpPr>
                <a:cxnSpLocks/>
                <a:stCxn id="60" idx="7"/>
              </p:cNvCxnSpPr>
              <p:nvPr/>
            </p:nvCxnSpPr>
            <p:spPr>
              <a:xfrm flipV="1">
                <a:off x="659440" y="4098046"/>
                <a:ext cx="1445543" cy="1164825"/>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08" name="Conector recto 107">
                <a:extLst>
                  <a:ext uri="{FF2B5EF4-FFF2-40B4-BE49-F238E27FC236}">
                    <a16:creationId xmlns:a16="http://schemas.microsoft.com/office/drawing/2014/main" id="{70C19D35-6D27-B84C-2EDE-066AC682029F}"/>
                  </a:ext>
                </a:extLst>
              </p:cNvPr>
              <p:cNvCxnSpPr>
                <a:cxnSpLocks/>
                <a:stCxn id="58" idx="7"/>
              </p:cNvCxnSpPr>
              <p:nvPr/>
            </p:nvCxnSpPr>
            <p:spPr>
              <a:xfrm flipV="1">
                <a:off x="878204" y="4082995"/>
                <a:ext cx="1273789" cy="1288400"/>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11" name="Conector recto 110">
                <a:extLst>
                  <a:ext uri="{FF2B5EF4-FFF2-40B4-BE49-F238E27FC236}">
                    <a16:creationId xmlns:a16="http://schemas.microsoft.com/office/drawing/2014/main" id="{BFAC1EBB-9D29-8A6A-C5C5-407245E1D15C}"/>
                  </a:ext>
                </a:extLst>
              </p:cNvPr>
              <p:cNvCxnSpPr>
                <a:cxnSpLocks/>
                <a:stCxn id="57" idx="7"/>
              </p:cNvCxnSpPr>
              <p:nvPr/>
            </p:nvCxnSpPr>
            <p:spPr>
              <a:xfrm flipV="1">
                <a:off x="865869" y="4135625"/>
                <a:ext cx="1305693" cy="1465341"/>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14" name="Conector recto 113">
                <a:extLst>
                  <a:ext uri="{FF2B5EF4-FFF2-40B4-BE49-F238E27FC236}">
                    <a16:creationId xmlns:a16="http://schemas.microsoft.com/office/drawing/2014/main" id="{2FA2727E-83FD-1825-7775-651EC00CC1A7}"/>
                  </a:ext>
                </a:extLst>
              </p:cNvPr>
              <p:cNvCxnSpPr>
                <a:cxnSpLocks/>
                <a:stCxn id="65" idx="7"/>
                <a:endCxn id="5" idx="3"/>
              </p:cNvCxnSpPr>
              <p:nvPr/>
            </p:nvCxnSpPr>
            <p:spPr>
              <a:xfrm flipV="1">
                <a:off x="1534060" y="4203722"/>
                <a:ext cx="605185" cy="997452"/>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17" name="Conector recto 116">
                <a:extLst>
                  <a:ext uri="{FF2B5EF4-FFF2-40B4-BE49-F238E27FC236}">
                    <a16:creationId xmlns:a16="http://schemas.microsoft.com/office/drawing/2014/main" id="{0849782D-84B4-49EE-7434-5FA8E8395788}"/>
                  </a:ext>
                </a:extLst>
              </p:cNvPr>
              <p:cNvCxnSpPr>
                <a:cxnSpLocks/>
                <a:stCxn id="66" idx="6"/>
                <a:endCxn id="5" idx="2"/>
              </p:cNvCxnSpPr>
              <p:nvPr/>
            </p:nvCxnSpPr>
            <p:spPr>
              <a:xfrm flipV="1">
                <a:off x="1443848" y="3818855"/>
                <a:ext cx="473102" cy="23332"/>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cxnSp>
            <p:nvCxnSpPr>
              <p:cNvPr id="121" name="Conector recto 120">
                <a:extLst>
                  <a:ext uri="{FF2B5EF4-FFF2-40B4-BE49-F238E27FC236}">
                    <a16:creationId xmlns:a16="http://schemas.microsoft.com/office/drawing/2014/main" id="{2A2ACED0-F18F-FEF7-8BE0-F2FE555EC28B}"/>
                  </a:ext>
                </a:extLst>
              </p:cNvPr>
              <p:cNvCxnSpPr>
                <a:cxnSpLocks/>
                <a:stCxn id="67" idx="0"/>
              </p:cNvCxnSpPr>
              <p:nvPr/>
            </p:nvCxnSpPr>
            <p:spPr>
              <a:xfrm flipH="1" flipV="1">
                <a:off x="2764479" y="4343399"/>
                <a:ext cx="53184" cy="561466"/>
              </a:xfrm>
              <a:prstGeom prst="line">
                <a:avLst/>
              </a:prstGeom>
              <a:ln>
                <a:solidFill>
                  <a:srgbClr val="BEC4CC"/>
                </a:solidFill>
              </a:ln>
            </p:spPr>
            <p:style>
              <a:lnRef idx="1">
                <a:schemeClr val="accent1"/>
              </a:lnRef>
              <a:fillRef idx="0">
                <a:schemeClr val="accent1"/>
              </a:fillRef>
              <a:effectRef idx="0">
                <a:schemeClr val="accent1"/>
              </a:effectRef>
              <a:fontRef idx="minor">
                <a:schemeClr val="tx1"/>
              </a:fontRef>
            </p:style>
          </p:cxnSp>
        </p:grpSp>
        <p:sp>
          <p:nvSpPr>
            <p:cNvPr id="188" name="CuadroTexto 187">
              <a:extLst>
                <a:ext uri="{FF2B5EF4-FFF2-40B4-BE49-F238E27FC236}">
                  <a16:creationId xmlns:a16="http://schemas.microsoft.com/office/drawing/2014/main" id="{B50915CF-F4EA-5132-6F68-8E702200FF54}"/>
                </a:ext>
              </a:extLst>
            </p:cNvPr>
            <p:cNvSpPr txBox="1"/>
            <p:nvPr/>
          </p:nvSpPr>
          <p:spPr>
            <a:xfrm>
              <a:off x="3183500" y="2583840"/>
              <a:ext cx="2430887" cy="311688"/>
            </a:xfrm>
            <a:prstGeom prst="rect">
              <a:avLst/>
            </a:prstGeom>
            <a:solidFill>
              <a:schemeClr val="bg1"/>
            </a:solidFill>
          </p:spPr>
          <p:txBody>
            <a:bodyPr wrap="square" rtlCol="0">
              <a:spAutoFit/>
            </a:bodyPr>
            <a:lstStyle/>
            <a:p>
              <a:pPr algn="ctr"/>
              <a:r>
                <a:rPr lang="es-MX" sz="1400" b="1" dirty="0"/>
                <a:t>Interna – Ministerial &amp; ETA</a:t>
              </a:r>
              <a:endParaRPr lang="es-BO" sz="1400" b="1" dirty="0"/>
            </a:p>
          </p:txBody>
        </p:sp>
        <p:sp>
          <p:nvSpPr>
            <p:cNvPr id="189" name="CuadroTexto 188">
              <a:extLst>
                <a:ext uri="{FF2B5EF4-FFF2-40B4-BE49-F238E27FC236}">
                  <a16:creationId xmlns:a16="http://schemas.microsoft.com/office/drawing/2014/main" id="{3EBB42D0-E854-D7F0-536C-621CF3227721}"/>
                </a:ext>
              </a:extLst>
            </p:cNvPr>
            <p:cNvSpPr txBox="1"/>
            <p:nvPr/>
          </p:nvSpPr>
          <p:spPr>
            <a:xfrm>
              <a:off x="3234877" y="1672932"/>
              <a:ext cx="2238942" cy="311688"/>
            </a:xfrm>
            <a:prstGeom prst="rect">
              <a:avLst/>
            </a:prstGeom>
            <a:solidFill>
              <a:schemeClr val="bg1"/>
            </a:solidFill>
          </p:spPr>
          <p:txBody>
            <a:bodyPr wrap="square" rtlCol="0">
              <a:spAutoFit/>
            </a:bodyPr>
            <a:lstStyle/>
            <a:p>
              <a:pPr algn="ctr"/>
              <a:r>
                <a:rPr lang="es-MX" sz="1400" b="1" dirty="0"/>
                <a:t>Nacional - Interministerial</a:t>
              </a:r>
              <a:endParaRPr lang="es-BO" sz="1400" b="1" dirty="0"/>
            </a:p>
          </p:txBody>
        </p:sp>
        <p:sp>
          <p:nvSpPr>
            <p:cNvPr id="191" name="CuadroTexto 190">
              <a:extLst>
                <a:ext uri="{FF2B5EF4-FFF2-40B4-BE49-F238E27FC236}">
                  <a16:creationId xmlns:a16="http://schemas.microsoft.com/office/drawing/2014/main" id="{21096F2B-0B1C-7F9E-0E4D-7A9BDC830C57}"/>
                </a:ext>
              </a:extLst>
            </p:cNvPr>
            <p:cNvSpPr txBox="1"/>
            <p:nvPr/>
          </p:nvSpPr>
          <p:spPr>
            <a:xfrm>
              <a:off x="6554020" y="1149712"/>
              <a:ext cx="2156977" cy="523220"/>
            </a:xfrm>
            <a:prstGeom prst="rect">
              <a:avLst/>
            </a:prstGeom>
            <a:noFill/>
          </p:spPr>
          <p:txBody>
            <a:bodyPr wrap="square" rtlCol="0">
              <a:spAutoFit/>
            </a:bodyPr>
            <a:lstStyle/>
            <a:p>
              <a:r>
                <a:rPr lang="es-MX" sz="1400" dirty="0"/>
                <a:t>Banca/Multilateral</a:t>
              </a:r>
            </a:p>
            <a:p>
              <a:r>
                <a:rPr lang="es-MX" sz="1400" dirty="0"/>
                <a:t>CAF-FONPLATA BID-BM.</a:t>
              </a:r>
            </a:p>
          </p:txBody>
        </p:sp>
        <p:sp>
          <p:nvSpPr>
            <p:cNvPr id="192" name="CuadroTexto 191">
              <a:extLst>
                <a:ext uri="{FF2B5EF4-FFF2-40B4-BE49-F238E27FC236}">
                  <a16:creationId xmlns:a16="http://schemas.microsoft.com/office/drawing/2014/main" id="{15FF10B6-D5BC-2D3A-E6DC-27270B7E9081}"/>
                </a:ext>
              </a:extLst>
            </p:cNvPr>
            <p:cNvSpPr txBox="1"/>
            <p:nvPr/>
          </p:nvSpPr>
          <p:spPr>
            <a:xfrm>
              <a:off x="6980049" y="6120517"/>
              <a:ext cx="1957046" cy="1146368"/>
            </a:xfrm>
            <a:prstGeom prst="rect">
              <a:avLst/>
            </a:prstGeom>
            <a:noFill/>
          </p:spPr>
          <p:txBody>
            <a:bodyPr wrap="square" rtlCol="0">
              <a:spAutoFit/>
            </a:bodyPr>
            <a:lstStyle/>
            <a:p>
              <a:r>
                <a:rPr lang="es-MX" sz="1400" dirty="0"/>
                <a:t>Plataformas regionales: </a:t>
              </a:r>
            </a:p>
            <a:p>
              <a:r>
                <a:rPr lang="es-MX" sz="1400" dirty="0"/>
                <a:t>CAN, SUR-SUR, CAS, MERCOSUR</a:t>
              </a:r>
              <a:endParaRPr lang="es-BO" sz="1400" dirty="0"/>
            </a:p>
          </p:txBody>
        </p:sp>
        <p:sp>
          <p:nvSpPr>
            <p:cNvPr id="193" name="CuadroTexto 192">
              <a:extLst>
                <a:ext uri="{FF2B5EF4-FFF2-40B4-BE49-F238E27FC236}">
                  <a16:creationId xmlns:a16="http://schemas.microsoft.com/office/drawing/2014/main" id="{0387997E-1656-C6C5-C6BD-A1DDB2901F11}"/>
                </a:ext>
              </a:extLst>
            </p:cNvPr>
            <p:cNvSpPr txBox="1"/>
            <p:nvPr/>
          </p:nvSpPr>
          <p:spPr>
            <a:xfrm>
              <a:off x="87432" y="5379269"/>
              <a:ext cx="1804916" cy="954106"/>
            </a:xfrm>
            <a:prstGeom prst="rect">
              <a:avLst/>
            </a:prstGeom>
            <a:noFill/>
          </p:spPr>
          <p:txBody>
            <a:bodyPr wrap="square" rtlCol="0">
              <a:spAutoFit/>
            </a:bodyPr>
            <a:lstStyle/>
            <a:p>
              <a:r>
                <a:rPr lang="es-MX" sz="1400" dirty="0"/>
                <a:t>ETA y Organizaciones</a:t>
              </a:r>
            </a:p>
            <a:p>
              <a:r>
                <a:rPr lang="es-MX" sz="1400" dirty="0"/>
                <a:t>Productivas </a:t>
              </a:r>
            </a:p>
            <a:p>
              <a:r>
                <a:rPr lang="es-MX" sz="1400" dirty="0"/>
                <a:t>Coordinación por </a:t>
              </a:r>
            </a:p>
            <a:p>
              <a:r>
                <a:rPr lang="es-MX" sz="1400" dirty="0"/>
                <a:t>competencias</a:t>
              </a:r>
              <a:endParaRPr lang="es-BO" sz="1400" dirty="0"/>
            </a:p>
          </p:txBody>
        </p:sp>
        <p:sp>
          <p:nvSpPr>
            <p:cNvPr id="194" name="CuadroTexto 193">
              <a:extLst>
                <a:ext uri="{FF2B5EF4-FFF2-40B4-BE49-F238E27FC236}">
                  <a16:creationId xmlns:a16="http://schemas.microsoft.com/office/drawing/2014/main" id="{102B725A-500F-E099-1CBB-CE4EE1CBC705}"/>
                </a:ext>
              </a:extLst>
            </p:cNvPr>
            <p:cNvSpPr txBox="1"/>
            <p:nvPr/>
          </p:nvSpPr>
          <p:spPr>
            <a:xfrm>
              <a:off x="134422" y="1468221"/>
              <a:ext cx="2188825" cy="954107"/>
            </a:xfrm>
            <a:prstGeom prst="rect">
              <a:avLst/>
            </a:prstGeom>
            <a:noFill/>
          </p:spPr>
          <p:txBody>
            <a:bodyPr wrap="square" rtlCol="0">
              <a:spAutoFit/>
            </a:bodyPr>
            <a:lstStyle/>
            <a:p>
              <a:r>
                <a:rPr lang="es-MX" sz="1400" dirty="0"/>
                <a:t>Agencias </a:t>
              </a:r>
            </a:p>
            <a:p>
              <a:r>
                <a:rPr lang="es-MX" sz="1400" dirty="0" err="1"/>
                <a:t>GIZ</a:t>
              </a:r>
              <a:r>
                <a:rPr lang="es-MX" sz="1400" dirty="0"/>
                <a:t>, </a:t>
              </a:r>
              <a:r>
                <a:rPr lang="es-MX" sz="1400" dirty="0" err="1"/>
                <a:t>UNODC</a:t>
              </a:r>
              <a:r>
                <a:rPr lang="es-MX" sz="1400" dirty="0"/>
                <a:t>, </a:t>
              </a:r>
            </a:p>
            <a:p>
              <a:r>
                <a:rPr lang="es-MX" sz="1400" dirty="0"/>
                <a:t>KOIKA, JICA, IICA</a:t>
              </a:r>
            </a:p>
            <a:p>
              <a:r>
                <a:rPr lang="es-MX" sz="1400" dirty="0"/>
                <a:t>ONU (FIDA, FAO, PMA, OIT)</a:t>
              </a:r>
              <a:endParaRPr lang="es-BO" sz="1400" dirty="0"/>
            </a:p>
          </p:txBody>
        </p:sp>
        <p:sp>
          <p:nvSpPr>
            <p:cNvPr id="196" name="CuadroTexto 195">
              <a:extLst>
                <a:ext uri="{FF2B5EF4-FFF2-40B4-BE49-F238E27FC236}">
                  <a16:creationId xmlns:a16="http://schemas.microsoft.com/office/drawing/2014/main" id="{06D92A70-08DD-97E7-D643-9F75C4C58EAA}"/>
                </a:ext>
              </a:extLst>
            </p:cNvPr>
            <p:cNvSpPr txBox="1"/>
            <p:nvPr/>
          </p:nvSpPr>
          <p:spPr>
            <a:xfrm>
              <a:off x="3830767" y="6106966"/>
              <a:ext cx="1632018" cy="776573"/>
            </a:xfrm>
            <a:prstGeom prst="rect">
              <a:avLst/>
            </a:prstGeom>
            <a:noFill/>
          </p:spPr>
          <p:txBody>
            <a:bodyPr wrap="square" rtlCol="0">
              <a:spAutoFit/>
            </a:bodyPr>
            <a:lstStyle/>
            <a:p>
              <a:r>
                <a:rPr lang="es-MX" sz="1200" dirty="0"/>
                <a:t>Mesa Sectorial de Desarrollo Integral (</a:t>
              </a:r>
              <a:r>
                <a:rPr lang="es-MX" sz="1200" dirty="0" err="1"/>
                <a:t>MESDI</a:t>
              </a:r>
              <a:r>
                <a:rPr lang="es-MX" sz="1200" dirty="0"/>
                <a:t>)</a:t>
              </a:r>
              <a:endParaRPr lang="es-BO" sz="1200" dirty="0"/>
            </a:p>
          </p:txBody>
        </p:sp>
        <p:sp>
          <p:nvSpPr>
            <p:cNvPr id="190" name="CuadroTexto 189">
              <a:extLst>
                <a:ext uri="{FF2B5EF4-FFF2-40B4-BE49-F238E27FC236}">
                  <a16:creationId xmlns:a16="http://schemas.microsoft.com/office/drawing/2014/main" id="{C291FC8F-66CD-767B-E422-D5F8447BDCE5}"/>
                </a:ext>
              </a:extLst>
            </p:cNvPr>
            <p:cNvSpPr txBox="1"/>
            <p:nvPr/>
          </p:nvSpPr>
          <p:spPr>
            <a:xfrm>
              <a:off x="3156130" y="886465"/>
              <a:ext cx="2420690" cy="311688"/>
            </a:xfrm>
            <a:prstGeom prst="rect">
              <a:avLst/>
            </a:prstGeom>
            <a:solidFill>
              <a:schemeClr val="bg1"/>
            </a:solidFill>
          </p:spPr>
          <p:txBody>
            <a:bodyPr wrap="square" rtlCol="0">
              <a:spAutoFit/>
            </a:bodyPr>
            <a:lstStyle/>
            <a:p>
              <a:pPr algn="ctr"/>
              <a:r>
                <a:rPr lang="es-MX" sz="1400" b="1" dirty="0"/>
                <a:t>Internacional - Cooperación</a:t>
              </a:r>
              <a:endParaRPr lang="es-BO" sz="1400" b="1" dirty="0"/>
            </a:p>
          </p:txBody>
        </p:sp>
        <p:sp>
          <p:nvSpPr>
            <p:cNvPr id="197" name="CuadroTexto 196">
              <a:extLst>
                <a:ext uri="{FF2B5EF4-FFF2-40B4-BE49-F238E27FC236}">
                  <a16:creationId xmlns:a16="http://schemas.microsoft.com/office/drawing/2014/main" id="{2FE43DEC-7DB3-E2EC-B11E-E627F503D201}"/>
                </a:ext>
              </a:extLst>
            </p:cNvPr>
            <p:cNvSpPr txBox="1"/>
            <p:nvPr/>
          </p:nvSpPr>
          <p:spPr>
            <a:xfrm>
              <a:off x="2745381" y="5565822"/>
              <a:ext cx="1109458" cy="554695"/>
            </a:xfrm>
            <a:prstGeom prst="rect">
              <a:avLst/>
            </a:prstGeom>
            <a:noFill/>
          </p:spPr>
          <p:txBody>
            <a:bodyPr wrap="square" rtlCol="0">
              <a:spAutoFit/>
            </a:bodyPr>
            <a:lstStyle/>
            <a:p>
              <a:r>
                <a:rPr lang="es-MX" sz="1200" dirty="0"/>
                <a:t>Comités Nacionales </a:t>
              </a:r>
              <a:endParaRPr lang="es-BO" sz="1200" dirty="0"/>
            </a:p>
          </p:txBody>
        </p:sp>
        <p:sp>
          <p:nvSpPr>
            <p:cNvPr id="198" name="CuadroTexto 197">
              <a:extLst>
                <a:ext uri="{FF2B5EF4-FFF2-40B4-BE49-F238E27FC236}">
                  <a16:creationId xmlns:a16="http://schemas.microsoft.com/office/drawing/2014/main" id="{81C4C623-6DB6-636C-03FC-76329260AB27}"/>
                </a:ext>
              </a:extLst>
            </p:cNvPr>
            <p:cNvSpPr txBox="1"/>
            <p:nvPr/>
          </p:nvSpPr>
          <p:spPr>
            <a:xfrm>
              <a:off x="3609360" y="5138698"/>
              <a:ext cx="1632018" cy="776573"/>
            </a:xfrm>
            <a:prstGeom prst="rect">
              <a:avLst/>
            </a:prstGeom>
            <a:noFill/>
          </p:spPr>
          <p:txBody>
            <a:bodyPr wrap="square" rtlCol="0">
              <a:spAutoFit/>
            </a:bodyPr>
            <a:lstStyle/>
            <a:p>
              <a:r>
                <a:rPr lang="es-MX" sz="1200" dirty="0"/>
                <a:t>Medio Ambiente</a:t>
              </a:r>
            </a:p>
            <a:p>
              <a:r>
                <a:rPr lang="es-MX" sz="1200" dirty="0"/>
                <a:t>(Temas forestales y no maderables)</a:t>
              </a:r>
              <a:endParaRPr lang="es-BO" sz="1200" dirty="0"/>
            </a:p>
          </p:txBody>
        </p:sp>
        <p:sp>
          <p:nvSpPr>
            <p:cNvPr id="199" name="CuadroTexto 198">
              <a:extLst>
                <a:ext uri="{FF2B5EF4-FFF2-40B4-BE49-F238E27FC236}">
                  <a16:creationId xmlns:a16="http://schemas.microsoft.com/office/drawing/2014/main" id="{43A78BCE-B782-B87B-BB73-C7CF23AFBD31}"/>
                </a:ext>
              </a:extLst>
            </p:cNvPr>
            <p:cNvSpPr txBox="1"/>
            <p:nvPr/>
          </p:nvSpPr>
          <p:spPr>
            <a:xfrm>
              <a:off x="5062956" y="5711101"/>
              <a:ext cx="1085459" cy="332817"/>
            </a:xfrm>
            <a:prstGeom prst="rect">
              <a:avLst/>
            </a:prstGeom>
            <a:noFill/>
          </p:spPr>
          <p:txBody>
            <a:bodyPr wrap="square" rtlCol="0">
              <a:spAutoFit/>
            </a:bodyPr>
            <a:lstStyle/>
            <a:p>
              <a:r>
                <a:rPr lang="es-MX" sz="1200" dirty="0"/>
                <a:t>Cancillería</a:t>
              </a:r>
              <a:endParaRPr lang="es-BO" sz="1200" dirty="0"/>
            </a:p>
          </p:txBody>
        </p:sp>
        <p:sp>
          <p:nvSpPr>
            <p:cNvPr id="200" name="CuadroTexto 199">
              <a:extLst>
                <a:ext uri="{FF2B5EF4-FFF2-40B4-BE49-F238E27FC236}">
                  <a16:creationId xmlns:a16="http://schemas.microsoft.com/office/drawing/2014/main" id="{61BC2172-F97D-2567-EF0B-4F5D9AD52E7B}"/>
                </a:ext>
              </a:extLst>
            </p:cNvPr>
            <p:cNvSpPr txBox="1"/>
            <p:nvPr/>
          </p:nvSpPr>
          <p:spPr>
            <a:xfrm>
              <a:off x="1401246" y="3733928"/>
              <a:ext cx="1632019" cy="748051"/>
            </a:xfrm>
            <a:prstGeom prst="rect">
              <a:avLst/>
            </a:prstGeom>
            <a:noFill/>
          </p:spPr>
          <p:txBody>
            <a:bodyPr wrap="square" rtlCol="0">
              <a:spAutoFit/>
            </a:bodyPr>
            <a:lstStyle/>
            <a:p>
              <a:r>
                <a:rPr lang="es-MX" sz="1400" dirty="0"/>
                <a:t>Viceministerios y Direcciones del </a:t>
              </a:r>
              <a:r>
                <a:rPr lang="es-MX" sz="1400" dirty="0" err="1"/>
                <a:t>MDPRyA</a:t>
              </a:r>
              <a:endParaRPr lang="es-BO" sz="1400" dirty="0"/>
            </a:p>
          </p:txBody>
        </p:sp>
        <p:sp>
          <p:nvSpPr>
            <p:cNvPr id="201" name="CuadroTexto 200">
              <a:extLst>
                <a:ext uri="{FF2B5EF4-FFF2-40B4-BE49-F238E27FC236}">
                  <a16:creationId xmlns:a16="http://schemas.microsoft.com/office/drawing/2014/main" id="{4321FC4B-0CBC-5EA1-B831-44A42392E968}"/>
                </a:ext>
              </a:extLst>
            </p:cNvPr>
            <p:cNvSpPr txBox="1"/>
            <p:nvPr/>
          </p:nvSpPr>
          <p:spPr>
            <a:xfrm>
              <a:off x="6332996" y="2314042"/>
              <a:ext cx="2378001" cy="887512"/>
            </a:xfrm>
            <a:prstGeom prst="rect">
              <a:avLst/>
            </a:prstGeom>
            <a:noFill/>
          </p:spPr>
          <p:txBody>
            <a:bodyPr wrap="square" rtlCol="0">
              <a:spAutoFit/>
            </a:bodyPr>
            <a:lstStyle/>
            <a:p>
              <a:r>
                <a:rPr lang="es-MX" sz="1400" dirty="0"/>
                <a:t>Ministerio de Economía y Finanzas Publicas (</a:t>
              </a:r>
              <a:r>
                <a:rPr lang="es-MX" sz="1400" dirty="0" err="1"/>
                <a:t>MEFP</a:t>
              </a:r>
              <a:r>
                <a:rPr lang="es-MX" sz="1400" dirty="0"/>
                <a:t>)</a:t>
              </a:r>
              <a:endParaRPr lang="es-BO" sz="1400" dirty="0"/>
            </a:p>
          </p:txBody>
        </p:sp>
        <p:sp>
          <p:nvSpPr>
            <p:cNvPr id="202" name="CuadroTexto 201">
              <a:extLst>
                <a:ext uri="{FF2B5EF4-FFF2-40B4-BE49-F238E27FC236}">
                  <a16:creationId xmlns:a16="http://schemas.microsoft.com/office/drawing/2014/main" id="{646A8219-6630-C7E5-E4E1-9A16612BB767}"/>
                </a:ext>
              </a:extLst>
            </p:cNvPr>
            <p:cNvSpPr txBox="1"/>
            <p:nvPr/>
          </p:nvSpPr>
          <p:spPr>
            <a:xfrm>
              <a:off x="6638499" y="3725365"/>
              <a:ext cx="2137948" cy="1146368"/>
            </a:xfrm>
            <a:prstGeom prst="rect">
              <a:avLst/>
            </a:prstGeom>
            <a:noFill/>
          </p:spPr>
          <p:txBody>
            <a:bodyPr wrap="square" rtlCol="0">
              <a:spAutoFit/>
            </a:bodyPr>
            <a:lstStyle/>
            <a:p>
              <a:r>
                <a:rPr lang="es-MX" sz="1400" dirty="0"/>
                <a:t>Ministerio de Planificación del Desarrollo y Medio Ambiente (</a:t>
              </a:r>
              <a:r>
                <a:rPr lang="es-MX" sz="1400" dirty="0" err="1"/>
                <a:t>MPDyMA</a:t>
              </a:r>
              <a:r>
                <a:rPr lang="es-MX" sz="1400" dirty="0"/>
                <a:t>)</a:t>
              </a:r>
              <a:endParaRPr lang="es-BO" sz="1400" dirty="0"/>
            </a:p>
          </p:txBody>
        </p:sp>
      </p:grpSp>
      <p:sp>
        <p:nvSpPr>
          <p:cNvPr id="3" name="CuadroTexto 2">
            <a:extLst>
              <a:ext uri="{FF2B5EF4-FFF2-40B4-BE49-F238E27FC236}">
                <a16:creationId xmlns:a16="http://schemas.microsoft.com/office/drawing/2014/main" id="{79C1B09E-7B7A-B105-A7CC-37C56DB317B5}"/>
              </a:ext>
            </a:extLst>
          </p:cNvPr>
          <p:cNvSpPr txBox="1"/>
          <p:nvPr/>
        </p:nvSpPr>
        <p:spPr>
          <a:xfrm>
            <a:off x="3870172" y="439540"/>
            <a:ext cx="4649820" cy="70788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effectLst>
                  <a:outerShdw blurRad="38100" dist="38100" dir="2700000" algn="tl">
                    <a:srgbClr val="000000">
                      <a:alpha val="43137"/>
                    </a:srgbClr>
                  </a:outerShdw>
                </a:effectLst>
                <a:uLnTx/>
                <a:uFillTx/>
                <a:ea typeface="+mn-ea"/>
                <a:cs typeface="+mn-cs"/>
              </a:rPr>
              <a:t>Coordinación Intersectorial  - Participación Nacional e Internacional</a:t>
            </a:r>
          </a:p>
        </p:txBody>
      </p:sp>
    </p:spTree>
    <p:extLst>
      <p:ext uri="{BB962C8B-B14F-4D97-AF65-F5344CB8AC3E}">
        <p14:creationId xmlns:p14="http://schemas.microsoft.com/office/powerpoint/2010/main" val="11636279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6EAE701-2FE7-89DF-79FD-96F201531D17}"/>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276D141-D5C0-5D4D-3A45-63CA453882E4}"/>
              </a:ext>
            </a:extLst>
          </p:cNvPr>
          <p:cNvSpPr/>
          <p:nvPr/>
        </p:nvSpPr>
        <p:spPr>
          <a:xfrm>
            <a:off x="713063" y="3909270"/>
            <a:ext cx="7407479" cy="998290"/>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UNIDAD DE AUDITORÍA INTERNA – U A I</a:t>
            </a:r>
          </a:p>
        </p:txBody>
      </p:sp>
    </p:spTree>
    <p:extLst>
      <p:ext uri="{BB962C8B-B14F-4D97-AF65-F5344CB8AC3E}">
        <p14:creationId xmlns:p14="http://schemas.microsoft.com/office/powerpoint/2010/main" val="34898656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g3dfc0067c72_15_33"/>
          <p:cNvSpPr/>
          <p:nvPr/>
        </p:nvSpPr>
        <p:spPr>
          <a:xfrm>
            <a:off x="628650" y="1278902"/>
            <a:ext cx="7796893" cy="612897"/>
          </a:xfrm>
          <a:prstGeom prst="flowChartAlternateProcess">
            <a:avLst/>
          </a:prstGeom>
          <a:solidFill>
            <a:srgbClr val="FAF7F7"/>
          </a:solidFill>
          <a:ln w="9525" cap="flat" cmpd="sng">
            <a:solidFill>
              <a:srgbClr val="A1A1A1"/>
            </a:solidFill>
            <a:prstDash val="solid"/>
            <a:round/>
            <a:headEnd type="none" w="sm" len="sm"/>
            <a:tailEnd type="none" w="sm" len="sm"/>
          </a:ln>
          <a:effectLst>
            <a:outerShdw blurRad="40000" dist="20000" dir="5400000" rotWithShape="0">
              <a:srgbClr val="000000">
                <a:alpha val="38040"/>
              </a:srgbClr>
            </a:outerShdw>
          </a:effectLst>
        </p:spPr>
        <p:txBody>
          <a:bodyPr spcFirstLastPara="1" wrap="square" lIns="91425" tIns="45700" rIns="91425" bIns="45700" anchor="t" anchorCtr="0">
            <a:noAutofit/>
          </a:bodyPr>
          <a:lstStyle/>
          <a:p>
            <a:pPr marL="0" marR="0" lvl="0" indent="0" algn="ctr" rtl="0">
              <a:lnSpc>
                <a:spcPct val="90000"/>
              </a:lnSpc>
              <a:spcBef>
                <a:spcPts val="1000"/>
              </a:spcBef>
              <a:spcAft>
                <a:spcPts val="0"/>
              </a:spcAft>
              <a:buClr>
                <a:schemeClr val="dk1"/>
              </a:buClr>
              <a:buSzPts val="1800"/>
              <a:buFont typeface="Arial"/>
              <a:buNone/>
            </a:pPr>
            <a:r>
              <a:rPr lang="es-ES" sz="2500" b="1" dirty="0">
                <a:solidFill>
                  <a:schemeClr val="dk1"/>
                </a:solidFill>
                <a:latin typeface="Century Gothic"/>
                <a:ea typeface="Century Gothic"/>
                <a:cs typeface="Century Gothic"/>
                <a:sym typeface="Century Gothic"/>
              </a:rPr>
              <a:t>OBJETIVO</a:t>
            </a:r>
            <a:r>
              <a:rPr lang="es-ES" sz="2500" b="1" i="0" u="none" strike="noStrike" cap="none" dirty="0">
                <a:solidFill>
                  <a:schemeClr val="dk1"/>
                </a:solidFill>
                <a:latin typeface="Century Gothic"/>
                <a:ea typeface="Century Gothic"/>
                <a:cs typeface="Century Gothic"/>
                <a:sym typeface="Century Gothic"/>
              </a:rPr>
              <a:t> DE LA UAI</a:t>
            </a:r>
            <a:endParaRPr sz="1400" b="0" i="0" u="none" strike="noStrike" cap="none" dirty="0">
              <a:solidFill>
                <a:schemeClr val="dk1"/>
              </a:solidFill>
              <a:latin typeface="Arial"/>
              <a:ea typeface="Arial"/>
              <a:cs typeface="Arial"/>
              <a:sym typeface="Arial"/>
            </a:endParaRPr>
          </a:p>
        </p:txBody>
      </p:sp>
      <p:sp>
        <p:nvSpPr>
          <p:cNvPr id="97" name="Google Shape;97;g3dfc0067c72_15_33"/>
          <p:cNvSpPr/>
          <p:nvPr/>
        </p:nvSpPr>
        <p:spPr>
          <a:xfrm>
            <a:off x="718457" y="2196311"/>
            <a:ext cx="7707086" cy="3981359"/>
          </a:xfrm>
          <a:prstGeom prst="flowChartAlternateProcess">
            <a:avLst/>
          </a:prstGeom>
          <a:solidFill>
            <a:srgbClr val="FAF7F7"/>
          </a:solidFill>
          <a:ln w="9525" cap="flat" cmpd="sng">
            <a:solidFill>
              <a:srgbClr val="A1A1A1"/>
            </a:solidFill>
            <a:prstDash val="solid"/>
            <a:round/>
            <a:headEnd type="none" w="sm" len="sm"/>
            <a:tailEnd type="none" w="sm" len="sm"/>
          </a:ln>
          <a:effectLst>
            <a:outerShdw blurRad="40000" dist="20000" dir="5400000" rotWithShape="0">
              <a:srgbClr val="000000">
                <a:alpha val="38040"/>
              </a:srgbClr>
            </a:outerShdw>
          </a:effectLst>
        </p:spPr>
        <p:txBody>
          <a:bodyPr spcFirstLastPara="1" wrap="square" lIns="91425" tIns="45700" rIns="91425" bIns="45700" anchor="t" anchorCtr="0">
            <a:noAutofit/>
          </a:bodyPr>
          <a:lstStyle/>
          <a:p>
            <a:pPr marL="0" marR="0" lvl="0" indent="0" algn="just" rtl="0">
              <a:lnSpc>
                <a:spcPct val="90000"/>
              </a:lnSpc>
              <a:spcBef>
                <a:spcPts val="1000"/>
              </a:spcBef>
              <a:spcAft>
                <a:spcPts val="0"/>
              </a:spcAft>
              <a:buClr>
                <a:schemeClr val="dk1"/>
              </a:buClr>
              <a:buSzPts val="1800"/>
              <a:buFont typeface="Arial"/>
              <a:buNone/>
            </a:pPr>
            <a:r>
              <a:rPr lang="es-ES" sz="1400" dirty="0">
                <a:latin typeface="+mj-lt"/>
              </a:rPr>
              <a:t>Coadyuvar con la gestión y fortalecer el control interno del nuevo </a:t>
            </a:r>
            <a:r>
              <a:rPr lang="es-ES" sz="1400" dirty="0" err="1">
                <a:latin typeface="+mj-lt"/>
              </a:rPr>
              <a:t>MDPRyA</a:t>
            </a:r>
            <a:r>
              <a:rPr lang="es-ES" sz="1400" dirty="0">
                <a:latin typeface="+mj-lt"/>
              </a:rPr>
              <a:t>. Evaluando la eficiencia, eficacia, economía y transparencia en el uso de recursos, garantizando el cumplimiento </a:t>
            </a:r>
            <a:r>
              <a:rPr lang="es-ES" sz="1400" b="0" u="none" strike="noStrike" dirty="0">
                <a:effectLst/>
                <a:latin typeface="+mj-lt"/>
              </a:rPr>
              <a:t>a las normas de auditoría gubernamental:</a:t>
            </a:r>
          </a:p>
          <a:p>
            <a:pPr marL="0" marR="0" lvl="0" indent="0" algn="just" rtl="0">
              <a:lnSpc>
                <a:spcPct val="90000"/>
              </a:lnSpc>
              <a:spcBef>
                <a:spcPts val="1000"/>
              </a:spcBef>
              <a:spcAft>
                <a:spcPts val="0"/>
              </a:spcAft>
              <a:buClr>
                <a:schemeClr val="dk1"/>
              </a:buClr>
              <a:buSzPts val="1800"/>
              <a:buFont typeface="Arial"/>
              <a:buNone/>
            </a:pPr>
            <a:endParaRPr lang="es-ES" sz="1400" b="0" u="none" strike="noStrike" dirty="0">
              <a:effectLst/>
              <a:latin typeface="+mj-lt"/>
            </a:endParaRPr>
          </a:p>
          <a:p>
            <a:pPr algn="just">
              <a:buFont typeface="Arial" panose="020B0604020202020204" pitchFamily="34" charset="0"/>
              <a:buChar char="•"/>
            </a:pPr>
            <a:r>
              <a:rPr lang="es-ES" sz="1400" b="1" u="none" strike="noStrike" dirty="0">
                <a:effectLst/>
                <a:latin typeface="+mj-lt"/>
              </a:rPr>
              <a:t>Evaluar la eficacia del sistema de control interno:</a:t>
            </a:r>
            <a:r>
              <a:rPr lang="es-ES" sz="1400" b="0" u="none" strike="noStrike" dirty="0">
                <a:effectLst/>
                <a:latin typeface="+mj-lt"/>
              </a:rPr>
              <a:t> Verificar si los controles implementados son adecuados para mitigar riesgos.</a:t>
            </a:r>
          </a:p>
          <a:p>
            <a:pPr algn="just">
              <a:buFont typeface="Arial" panose="020B0604020202020204" pitchFamily="34" charset="0"/>
              <a:buChar char="•"/>
            </a:pPr>
            <a:endParaRPr lang="es-ES" sz="1400" b="0" u="none" strike="noStrike" dirty="0">
              <a:effectLst/>
              <a:latin typeface="+mj-lt"/>
            </a:endParaRPr>
          </a:p>
          <a:p>
            <a:pPr algn="just">
              <a:buFont typeface="Arial" panose="020B0604020202020204" pitchFamily="34" charset="0"/>
              <a:buChar char="•"/>
            </a:pPr>
            <a:r>
              <a:rPr lang="es-ES" sz="1400" b="1" u="none" strike="noStrike" dirty="0">
                <a:effectLst/>
                <a:latin typeface="+mj-lt"/>
              </a:rPr>
              <a:t>Verificar el cumplimiento legal:</a:t>
            </a:r>
            <a:r>
              <a:rPr lang="es-ES" sz="1400" b="0" u="none" strike="noStrike" dirty="0">
                <a:effectLst/>
                <a:latin typeface="+mj-lt"/>
              </a:rPr>
              <a:t> Asegurar que las operaciones se ajusten a las normas de administración, control y disposiciones legales vigentes.</a:t>
            </a:r>
          </a:p>
          <a:p>
            <a:pPr algn="just">
              <a:buFont typeface="Arial" panose="020B0604020202020204" pitchFamily="34" charset="0"/>
              <a:buChar char="•"/>
            </a:pPr>
            <a:endParaRPr lang="es-ES" sz="1400" b="0" u="none" strike="noStrike" dirty="0">
              <a:effectLst/>
              <a:latin typeface="+mj-lt"/>
            </a:endParaRPr>
          </a:p>
          <a:p>
            <a:pPr algn="just">
              <a:buFont typeface="Arial" panose="020B0604020202020204" pitchFamily="34" charset="0"/>
              <a:buChar char="•"/>
            </a:pPr>
            <a:r>
              <a:rPr lang="es-ES" sz="1400" b="1" u="none" strike="noStrike" dirty="0">
                <a:effectLst/>
                <a:latin typeface="+mj-lt"/>
              </a:rPr>
              <a:t>Optimizar el desempeño institucional:</a:t>
            </a:r>
            <a:r>
              <a:rPr lang="es-ES" sz="1400" b="0" u="none" strike="noStrike" dirty="0">
                <a:effectLst/>
                <a:latin typeface="+mj-lt"/>
              </a:rPr>
              <a:t> Evaluar el uso de recursos públicos para lograr objetivos de manera eficiente y transparente.</a:t>
            </a:r>
          </a:p>
          <a:p>
            <a:pPr algn="just">
              <a:buFont typeface="Arial" panose="020B0604020202020204" pitchFamily="34" charset="0"/>
              <a:buChar char="•"/>
            </a:pPr>
            <a:endParaRPr lang="es-ES" sz="1400" b="0" u="none" strike="noStrike" dirty="0">
              <a:effectLst/>
              <a:latin typeface="+mj-lt"/>
            </a:endParaRPr>
          </a:p>
          <a:p>
            <a:pPr algn="just">
              <a:buFont typeface="Arial" panose="020B0604020202020204" pitchFamily="34" charset="0"/>
              <a:buChar char="•"/>
            </a:pPr>
            <a:r>
              <a:rPr lang="es-ES" sz="1400" b="1" u="none" strike="noStrike" dirty="0">
                <a:effectLst/>
                <a:latin typeface="+mj-lt"/>
              </a:rPr>
              <a:t>Promover acciones correctivas:</a:t>
            </a:r>
            <a:r>
              <a:rPr lang="es-ES" sz="1400" b="0" u="none" strike="noStrike" dirty="0">
                <a:effectLst/>
                <a:latin typeface="+mj-lt"/>
              </a:rPr>
              <a:t> Identificar causas de deficiencias para mejorar los procesos mediante recomendaciones oportunas.</a:t>
            </a:r>
          </a:p>
          <a:p>
            <a:pPr marL="0" marR="0" lvl="0" indent="0" algn="just" rtl="0">
              <a:lnSpc>
                <a:spcPct val="90000"/>
              </a:lnSpc>
              <a:spcBef>
                <a:spcPts val="1000"/>
              </a:spcBef>
              <a:spcAft>
                <a:spcPts val="0"/>
              </a:spcAft>
              <a:buClr>
                <a:schemeClr val="dk1"/>
              </a:buClr>
              <a:buSzPts val="1800"/>
              <a:buFont typeface="Arial"/>
              <a:buNone/>
            </a:pPr>
            <a:endParaRPr sz="1600" b="0" i="1" u="none" strike="noStrike" cap="none" dirty="0">
              <a:solidFill>
                <a:schemeClr val="dk1"/>
              </a:solidFill>
              <a:latin typeface="Century Gothic"/>
              <a:ea typeface="Century Gothic"/>
              <a:cs typeface="Century Gothic"/>
              <a:sym typeface="Century Gothic"/>
            </a:endParaRPr>
          </a:p>
          <a:p>
            <a:pPr marL="0" marR="0" lvl="0" indent="0" algn="ctr" rtl="0">
              <a:lnSpc>
                <a:spcPct val="90000"/>
              </a:lnSpc>
              <a:spcBef>
                <a:spcPts val="1000"/>
              </a:spcBef>
              <a:spcAft>
                <a:spcPts val="0"/>
              </a:spcAft>
              <a:buClr>
                <a:schemeClr val="dk1"/>
              </a:buClr>
              <a:buSzPts val="1800"/>
              <a:buFont typeface="Arial"/>
              <a:buNone/>
            </a:pPr>
            <a:endParaRPr sz="1600" b="0" i="1"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8077808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5" name="Google Shape;105;g3dfc0067c72_27_13"/>
          <p:cNvPicPr preferRelativeResize="0"/>
          <p:nvPr/>
        </p:nvPicPr>
        <p:blipFill>
          <a:blip r:embed="rId3">
            <a:alphaModFix/>
          </a:blip>
          <a:stretch>
            <a:fillRect/>
          </a:stretch>
        </p:blipFill>
        <p:spPr>
          <a:xfrm>
            <a:off x="396801" y="1287624"/>
            <a:ext cx="8345983" cy="1612784"/>
          </a:xfrm>
          <a:prstGeom prst="rect">
            <a:avLst/>
          </a:prstGeom>
          <a:noFill/>
          <a:ln>
            <a:noFill/>
          </a:ln>
        </p:spPr>
      </p:pic>
      <p:sp>
        <p:nvSpPr>
          <p:cNvPr id="107" name="Google Shape;107;g3dfc0067c72_27_13"/>
          <p:cNvSpPr txBox="1"/>
          <p:nvPr/>
        </p:nvSpPr>
        <p:spPr>
          <a:xfrm>
            <a:off x="585939" y="1398464"/>
            <a:ext cx="7886257" cy="1776683"/>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s-ES" sz="1600" dirty="0">
                <a:solidFill>
                  <a:schemeClr val="dk1"/>
                </a:solidFill>
                <a:latin typeface="Century Gothic"/>
                <a:ea typeface="Century Gothic"/>
                <a:cs typeface="Century Gothic"/>
                <a:sym typeface="Century Gothic"/>
              </a:rPr>
              <a:t>Dentro de nuestras atribuciones y el mandato legal establecido por la Contraloría General del Estado, se ejecutó la Auditoría de Confiabilidad de Recursos, Gastos y Estados Complementarios del Ministerio de Desarrollo Productivo, Rural y Agua, al 31 de diciembre de 2025. </a:t>
            </a:r>
            <a:endParaRPr sz="1600" dirty="0">
              <a:solidFill>
                <a:schemeClr val="dk1"/>
              </a:solidFill>
              <a:latin typeface="Century Gothic"/>
              <a:ea typeface="Century Gothic"/>
              <a:cs typeface="Century Gothic"/>
              <a:sym typeface="Century Gothic"/>
            </a:endParaRPr>
          </a:p>
        </p:txBody>
      </p:sp>
      <p:sp>
        <p:nvSpPr>
          <p:cNvPr id="21" name="Google Shape;107;g3dfc0067c72_27_13">
            <a:extLst>
              <a:ext uri="{FF2B5EF4-FFF2-40B4-BE49-F238E27FC236}">
                <a16:creationId xmlns:a16="http://schemas.microsoft.com/office/drawing/2014/main" id="{51C8DA66-30E2-4F23-B141-DDCE2732A432}"/>
              </a:ext>
            </a:extLst>
          </p:cNvPr>
          <p:cNvSpPr txBox="1"/>
          <p:nvPr/>
        </p:nvSpPr>
        <p:spPr>
          <a:xfrm>
            <a:off x="575676" y="2987807"/>
            <a:ext cx="7988232" cy="1034099"/>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es-ES" sz="1600" dirty="0">
                <a:solidFill>
                  <a:schemeClr val="dk1"/>
                </a:solidFill>
                <a:latin typeface="Century Gothic"/>
                <a:ea typeface="Century Gothic"/>
                <a:cs typeface="Century Gothic"/>
                <a:sym typeface="Century Gothic"/>
              </a:rPr>
              <a:t>En la cual se determinaron </a:t>
            </a:r>
            <a:r>
              <a:rPr lang="es-ES" sz="1600" b="1" i="1" dirty="0">
                <a:solidFill>
                  <a:schemeClr val="dk1"/>
                </a:solidFill>
                <a:latin typeface="Century Gothic"/>
                <a:ea typeface="Century Gothic"/>
                <a:cs typeface="Century Gothic"/>
                <a:sym typeface="Century Gothic"/>
              </a:rPr>
              <a:t>deficiencias de control interno e irregularidades en el manejo administrativo financiero </a:t>
            </a:r>
            <a:r>
              <a:rPr lang="es-ES" sz="1600" dirty="0">
                <a:solidFill>
                  <a:schemeClr val="dk1"/>
                </a:solidFill>
                <a:latin typeface="Century Gothic"/>
                <a:ea typeface="Century Gothic"/>
                <a:cs typeface="Century Gothic"/>
                <a:sym typeface="Century Gothic"/>
              </a:rPr>
              <a:t>de la anterior gestión de las siguientes entidades:</a:t>
            </a:r>
            <a:endParaRPr sz="1600" dirty="0">
              <a:solidFill>
                <a:schemeClr val="dk1"/>
              </a:solidFill>
              <a:latin typeface="Century Gothic"/>
              <a:ea typeface="Century Gothic"/>
              <a:cs typeface="Century Gothic"/>
              <a:sym typeface="Century Gothic"/>
            </a:endParaRPr>
          </a:p>
        </p:txBody>
      </p:sp>
      <p:pic>
        <p:nvPicPr>
          <p:cNvPr id="24" name="Google Shape;105;g3dfc0067c72_27_13">
            <a:extLst>
              <a:ext uri="{FF2B5EF4-FFF2-40B4-BE49-F238E27FC236}">
                <a16:creationId xmlns:a16="http://schemas.microsoft.com/office/drawing/2014/main" id="{BA8ECF70-49BD-450B-ABE0-FBF14EF7F671}"/>
              </a:ext>
            </a:extLst>
          </p:cNvPr>
          <p:cNvPicPr preferRelativeResize="0"/>
          <p:nvPr/>
        </p:nvPicPr>
        <p:blipFill>
          <a:blip r:embed="rId3">
            <a:alphaModFix/>
          </a:blip>
          <a:stretch>
            <a:fillRect/>
          </a:stretch>
        </p:blipFill>
        <p:spPr>
          <a:xfrm>
            <a:off x="396801" y="4105070"/>
            <a:ext cx="8345983" cy="2239747"/>
          </a:xfrm>
          <a:prstGeom prst="rect">
            <a:avLst/>
          </a:prstGeom>
          <a:noFill/>
          <a:ln>
            <a:noFill/>
          </a:ln>
        </p:spPr>
      </p:pic>
      <p:sp>
        <p:nvSpPr>
          <p:cNvPr id="22" name="Google Shape;107;g3dfc0067c72_27_13">
            <a:extLst>
              <a:ext uri="{FF2B5EF4-FFF2-40B4-BE49-F238E27FC236}">
                <a16:creationId xmlns:a16="http://schemas.microsoft.com/office/drawing/2014/main" id="{DBB8C64E-BB4A-4000-A5B2-C3A9B2F7CA0A}"/>
              </a:ext>
            </a:extLst>
          </p:cNvPr>
          <p:cNvSpPr txBox="1"/>
          <p:nvPr/>
        </p:nvSpPr>
        <p:spPr>
          <a:xfrm>
            <a:off x="585939" y="4283162"/>
            <a:ext cx="7886257" cy="1883562"/>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s-ES" sz="1600" dirty="0">
                <a:solidFill>
                  <a:schemeClr val="dk1"/>
                </a:solidFill>
                <a:latin typeface="Century Gothic"/>
                <a:ea typeface="Century Gothic"/>
                <a:cs typeface="Century Gothic"/>
                <a:sym typeface="Century Gothic"/>
              </a:rPr>
              <a:t>La misma se realizó en dos partes: la primera con respecto a los registros de ejecución presupuestaria, la cual se reportaron </a:t>
            </a:r>
            <a:r>
              <a:rPr lang="es-ES" sz="1600" u="sng" dirty="0">
                <a:solidFill>
                  <a:schemeClr val="dk1"/>
                </a:solidFill>
                <a:effectLst>
                  <a:outerShdw blurRad="38100" dist="38100" dir="2700000" algn="tl">
                    <a:srgbClr val="000000">
                      <a:alpha val="43137"/>
                    </a:srgbClr>
                  </a:outerShdw>
                </a:effectLst>
                <a:latin typeface="Century Gothic"/>
                <a:ea typeface="Century Gothic"/>
                <a:cs typeface="Century Gothic"/>
                <a:sym typeface="Century Gothic"/>
              </a:rPr>
              <a:t>29</a:t>
            </a:r>
            <a:r>
              <a:rPr lang="es-ES" sz="1600" u="sng" dirty="0">
                <a:solidFill>
                  <a:schemeClr val="dk1"/>
                </a:solidFill>
                <a:latin typeface="Century Gothic"/>
                <a:ea typeface="Century Gothic"/>
                <a:cs typeface="Century Gothic"/>
                <a:sym typeface="Century Gothic"/>
              </a:rPr>
              <a:t> </a:t>
            </a:r>
            <a:r>
              <a:rPr lang="es-ES" sz="1600" dirty="0">
                <a:solidFill>
                  <a:schemeClr val="dk1"/>
                </a:solidFill>
                <a:latin typeface="Century Gothic"/>
                <a:ea typeface="Century Gothic"/>
                <a:cs typeface="Century Gothic"/>
                <a:sym typeface="Century Gothic"/>
              </a:rPr>
              <a:t>observaciones; y la segunda parte con respecto a los Estados Complementarios que, se reportaron </a:t>
            </a:r>
            <a:r>
              <a:rPr lang="es-ES" sz="1600" u="sng" dirty="0">
                <a:solidFill>
                  <a:schemeClr val="dk1"/>
                </a:solidFill>
                <a:effectLst>
                  <a:outerShdw blurRad="38100" dist="38100" dir="2700000" algn="tl">
                    <a:srgbClr val="000000">
                      <a:alpha val="43137"/>
                    </a:srgbClr>
                  </a:outerShdw>
                </a:effectLst>
                <a:latin typeface="Century Gothic"/>
                <a:ea typeface="Century Gothic"/>
                <a:cs typeface="Century Gothic"/>
                <a:sym typeface="Century Gothic"/>
              </a:rPr>
              <a:t>64</a:t>
            </a:r>
            <a:r>
              <a:rPr lang="es-ES" sz="1600" dirty="0">
                <a:solidFill>
                  <a:schemeClr val="dk1"/>
                </a:solidFill>
                <a:latin typeface="Century Gothic"/>
                <a:ea typeface="Century Gothic"/>
                <a:cs typeface="Century Gothic"/>
                <a:sym typeface="Century Gothic"/>
              </a:rPr>
              <a:t> observaciones con referencia a todas las entidades ahora de dependencia del </a:t>
            </a:r>
            <a:r>
              <a:rPr lang="es-ES" sz="1600" dirty="0" err="1">
                <a:solidFill>
                  <a:schemeClr val="dk1"/>
                </a:solidFill>
                <a:latin typeface="Century Gothic"/>
                <a:ea typeface="Century Gothic"/>
                <a:cs typeface="Century Gothic"/>
                <a:sym typeface="Century Gothic"/>
              </a:rPr>
              <a:t>MDPRyT</a:t>
            </a:r>
            <a:r>
              <a:rPr lang="es-ES" sz="1600" dirty="0">
                <a:solidFill>
                  <a:schemeClr val="dk1"/>
                </a:solidFill>
                <a:latin typeface="Century Gothic"/>
                <a:ea typeface="Century Gothic"/>
                <a:cs typeface="Century Gothic"/>
                <a:sym typeface="Century Gothic"/>
              </a:rPr>
              <a:t>, haciendo un total de </a:t>
            </a:r>
            <a:r>
              <a:rPr lang="es-ES" sz="1600" u="sng" dirty="0">
                <a:solidFill>
                  <a:srgbClr val="C00000"/>
                </a:solidFill>
                <a:effectLst>
                  <a:outerShdw blurRad="38100" dist="38100" dir="2700000" algn="tl">
                    <a:srgbClr val="000000">
                      <a:alpha val="43137"/>
                    </a:srgbClr>
                  </a:outerShdw>
                </a:effectLst>
                <a:highlight>
                  <a:srgbClr val="FFCC66"/>
                </a:highlight>
                <a:latin typeface="Century Gothic"/>
                <a:ea typeface="Century Gothic"/>
                <a:cs typeface="Century Gothic"/>
                <a:sym typeface="Century Gothic"/>
              </a:rPr>
              <a:t>93</a:t>
            </a:r>
            <a:r>
              <a:rPr lang="es-ES" sz="1600" dirty="0">
                <a:solidFill>
                  <a:schemeClr val="dk1"/>
                </a:solidFill>
                <a:latin typeface="Century Gothic"/>
                <a:ea typeface="Century Gothic"/>
                <a:cs typeface="Century Gothic"/>
                <a:sym typeface="Century Gothic"/>
              </a:rPr>
              <a:t> deficiencias de control interno, siendo las siguientes entidades objeto de análisis:</a:t>
            </a:r>
            <a:endParaRPr sz="16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0259663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0;g3dfc0067c72_27_13">
            <a:extLst>
              <a:ext uri="{FF2B5EF4-FFF2-40B4-BE49-F238E27FC236}">
                <a16:creationId xmlns:a16="http://schemas.microsoft.com/office/drawing/2014/main" id="{A59AC216-5A8E-4DFF-AD4E-2B56015110C1}"/>
              </a:ext>
            </a:extLst>
          </p:cNvPr>
          <p:cNvSpPr txBox="1"/>
          <p:nvPr/>
        </p:nvSpPr>
        <p:spPr>
          <a:xfrm>
            <a:off x="852654" y="1231640"/>
            <a:ext cx="7927679" cy="5324504"/>
          </a:xfrm>
          <a:prstGeom prst="rect">
            <a:avLst/>
          </a:prstGeom>
          <a:noFill/>
          <a:ln>
            <a:noFill/>
          </a:ln>
        </p:spPr>
        <p:txBody>
          <a:bodyPr spcFirstLastPara="1" wrap="square" lIns="91425" tIns="91425" rIns="91425" bIns="91425" anchor="t" anchorCtr="0">
            <a:spAutoFit/>
          </a:bodyPr>
          <a:lstStyle/>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Administración Central Ex Ministerio de Desarrollo Productivo y Economía Plural</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Administración Central Ex Ministerio de Desarrollo Rural y Tierras</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Administración Central Ex Ministerio de Medio Ambiente y Agua</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Servicio Nacional de Propiedad Intelectual – SENAPI</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Instituto Boliviano de Metrología – IBMETRO</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Servicio Nacional de Verificación de Exportaciones – SENAVEX</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PRO BOLIVIA</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CONOCE BOLIVIA (</a:t>
            </a:r>
            <a:r>
              <a:rPr lang="es-BO" sz="1700" i="1" dirty="0">
                <a:solidFill>
                  <a:schemeClr val="dk1"/>
                </a:solidFill>
                <a:latin typeface="Century Gothic"/>
                <a:ea typeface="Century Gothic"/>
                <a:cs typeface="Century Gothic"/>
                <a:sym typeface="Century Gothic"/>
              </a:rPr>
              <a:t>Paso a depender a otro ministerio</a:t>
            </a:r>
            <a:r>
              <a:rPr lang="es-BO" sz="1700" dirty="0">
                <a:solidFill>
                  <a:schemeClr val="dk1"/>
                </a:solidFill>
                <a:latin typeface="Century Gothic"/>
                <a:ea typeface="Century Gothic"/>
                <a:cs typeface="Century Gothic"/>
                <a:sym typeface="Century Gothic"/>
              </a:rPr>
              <a:t>)</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Fondo Nacional de Desarrollo Integral – FONADIN</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Institución Pública Desconcentrada Soberanía Alimentaria – IPDSA </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Institución Pública Desconcentrada de Pesca y Acuicultura – ID-PACU</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Entidad Pública Desconcentrada Pozos – UE-POZOS</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Unidad Desconcentrada EMPODERAR</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Unidad Ejecutora Desconcentrada PROCAMQUI</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UCEP MI RIEGO</a:t>
            </a:r>
          </a:p>
          <a:p>
            <a:pPr marL="228600" lvl="0" indent="-228600" algn="l" rtl="0">
              <a:spcBef>
                <a:spcPts val="0"/>
              </a:spcBef>
              <a:spcAft>
                <a:spcPts val="0"/>
              </a:spcAft>
              <a:buAutoNum type="arabicPeriod"/>
            </a:pPr>
            <a:endParaRPr lang="es-BO" sz="300" dirty="0">
              <a:solidFill>
                <a:schemeClr val="dk1"/>
              </a:solidFill>
              <a:latin typeface="Century Gothic"/>
              <a:ea typeface="Century Gothic"/>
              <a:cs typeface="Century Gothic"/>
              <a:sym typeface="Century Gothic"/>
            </a:endParaRPr>
          </a:p>
          <a:p>
            <a:pPr marL="228600" lvl="0" indent="-228600" algn="l" rtl="0">
              <a:spcBef>
                <a:spcPts val="0"/>
              </a:spcBef>
              <a:spcAft>
                <a:spcPts val="0"/>
              </a:spcAft>
              <a:buAutoNum type="arabicPeriod"/>
            </a:pPr>
            <a:r>
              <a:rPr lang="es-BO" sz="1700" dirty="0">
                <a:solidFill>
                  <a:schemeClr val="dk1"/>
                </a:solidFill>
                <a:latin typeface="Century Gothic"/>
                <a:ea typeface="Century Gothic"/>
                <a:cs typeface="Century Gothic"/>
                <a:sym typeface="Century Gothic"/>
              </a:rPr>
              <a:t>UCEP PAAP</a:t>
            </a:r>
            <a:endParaRPr sz="17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7733286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1" name="Google Shape;141;g3dfc0067c72_24_16"/>
          <p:cNvSpPr/>
          <p:nvPr/>
        </p:nvSpPr>
        <p:spPr>
          <a:xfrm>
            <a:off x="627114" y="1257469"/>
            <a:ext cx="7889771" cy="2755435"/>
          </a:xfrm>
          <a:prstGeom prst="flowChartAlternateProcess">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Clr>
                <a:srgbClr val="000000"/>
              </a:buClr>
              <a:buSzPts val="1400"/>
              <a:buFont typeface="Arial"/>
              <a:buNone/>
            </a:pPr>
            <a:r>
              <a:rPr lang="es-ES" sz="1600" b="1" i="0" u="none" strike="noStrike" cap="none" dirty="0">
                <a:solidFill>
                  <a:schemeClr val="dk1"/>
                </a:solidFill>
                <a:latin typeface="Century Gothic"/>
                <a:ea typeface="Century Gothic"/>
                <a:cs typeface="Century Gothic"/>
                <a:sym typeface="Century Gothic"/>
              </a:rPr>
              <a:t>Resultado de las </a:t>
            </a:r>
            <a:r>
              <a:rPr lang="es-ES" sz="1600" b="1" i="0" u="sng" strike="noStrike" cap="none" dirty="0">
                <a:solidFill>
                  <a:schemeClr val="dk1"/>
                </a:solidFill>
                <a:effectLst>
                  <a:outerShdw blurRad="38100" dist="38100" dir="2700000" algn="tl">
                    <a:srgbClr val="000000">
                      <a:alpha val="43137"/>
                    </a:srgbClr>
                  </a:outerShdw>
                </a:effectLst>
                <a:latin typeface="Century Gothic"/>
                <a:ea typeface="Century Gothic"/>
                <a:cs typeface="Century Gothic"/>
                <a:sym typeface="Century Gothic"/>
              </a:rPr>
              <a:t>93</a:t>
            </a:r>
            <a:r>
              <a:rPr lang="es-ES" sz="1600" b="1" i="0" u="none" strike="noStrike" cap="none" dirty="0">
                <a:solidFill>
                  <a:schemeClr val="dk1"/>
                </a:solidFill>
                <a:latin typeface="Century Gothic"/>
                <a:ea typeface="Century Gothic"/>
                <a:cs typeface="Century Gothic"/>
                <a:sym typeface="Century Gothic"/>
              </a:rPr>
              <a:t> observaciones a la administración de los recursos de los tres ex ministerios, ahora conformado en una sola estructura del </a:t>
            </a:r>
            <a:r>
              <a:rPr lang="es-ES" sz="1600" b="1" i="0" u="none" strike="noStrike" cap="none" dirty="0" err="1">
                <a:solidFill>
                  <a:schemeClr val="dk1"/>
                </a:solidFill>
                <a:latin typeface="Century Gothic"/>
                <a:ea typeface="Century Gothic"/>
                <a:cs typeface="Century Gothic"/>
                <a:sym typeface="Century Gothic"/>
              </a:rPr>
              <a:t>MDPRyA</a:t>
            </a:r>
            <a:r>
              <a:rPr lang="es-ES" sz="1600" b="1" i="0" u="none" strike="noStrike" cap="none" dirty="0">
                <a:solidFill>
                  <a:schemeClr val="dk1"/>
                </a:solidFill>
                <a:latin typeface="Century Gothic"/>
                <a:ea typeface="Century Gothic"/>
                <a:cs typeface="Century Gothic"/>
                <a:sym typeface="Century Gothic"/>
              </a:rPr>
              <a:t>, serán evaluados por la Contraloría General del Estado, las cuales </a:t>
            </a:r>
            <a:r>
              <a:rPr lang="es-ES" sz="1600" b="1" i="0" u="none" strike="noStrike" cap="none" dirty="0" smtClean="0">
                <a:solidFill>
                  <a:schemeClr val="dk1"/>
                </a:solidFill>
                <a:latin typeface="Century Gothic"/>
                <a:ea typeface="Century Gothic"/>
                <a:cs typeface="Century Gothic"/>
                <a:sym typeface="Century Gothic"/>
              </a:rPr>
              <a:t>determinarán </a:t>
            </a:r>
            <a:r>
              <a:rPr lang="es-ES" sz="1600" b="1" i="0" u="none" strike="noStrike" cap="none" dirty="0">
                <a:solidFill>
                  <a:schemeClr val="dk1"/>
                </a:solidFill>
                <a:latin typeface="Century Gothic"/>
                <a:ea typeface="Century Gothic"/>
                <a:cs typeface="Century Gothic"/>
                <a:sym typeface="Century Gothic"/>
              </a:rPr>
              <a:t>la valoración para inicios de procesos administrativos o de otra índole, así como la ejecución de relevamientos específicos y auditorias de cumplimiento.</a:t>
            </a:r>
            <a:endParaRPr sz="1600" dirty="0"/>
          </a:p>
        </p:txBody>
      </p:sp>
      <p:sp>
        <p:nvSpPr>
          <p:cNvPr id="19" name="Google Shape;141;g3dfc0067c72_24_16">
            <a:extLst>
              <a:ext uri="{FF2B5EF4-FFF2-40B4-BE49-F238E27FC236}">
                <a16:creationId xmlns:a16="http://schemas.microsoft.com/office/drawing/2014/main" id="{4B8B4BE5-0E52-41CA-A5EB-EA6E682B7210}"/>
              </a:ext>
            </a:extLst>
          </p:cNvPr>
          <p:cNvSpPr/>
          <p:nvPr/>
        </p:nvSpPr>
        <p:spPr>
          <a:xfrm>
            <a:off x="781068" y="4012904"/>
            <a:ext cx="7581862" cy="2518814"/>
          </a:xfrm>
          <a:prstGeom prst="flowChartAlternateProcess">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Clr>
                <a:srgbClr val="000000"/>
              </a:buClr>
              <a:buSzPts val="1400"/>
              <a:buFont typeface="Arial"/>
              <a:buNone/>
            </a:pPr>
            <a:r>
              <a:rPr lang="es-ES" sz="1600" b="1" i="0" u="none" strike="noStrike" cap="none" dirty="0">
                <a:solidFill>
                  <a:schemeClr val="dk1"/>
                </a:solidFill>
                <a:latin typeface="Century Gothic"/>
                <a:ea typeface="Century Gothic"/>
                <a:cs typeface="Century Gothic"/>
                <a:sym typeface="Century Gothic"/>
              </a:rPr>
              <a:t>Asimismo, la UAI tiene planificado en su POA realizar </a:t>
            </a:r>
            <a:r>
              <a:rPr lang="es-ES" sz="1600" b="1" i="0" u="none" strike="noStrike" cap="none" dirty="0">
                <a:solidFill>
                  <a:schemeClr val="accent6">
                    <a:lumMod val="50000"/>
                  </a:schemeClr>
                </a:solidFill>
                <a:latin typeface="Century Gothic"/>
                <a:ea typeface="Century Gothic"/>
                <a:cs typeface="Century Gothic"/>
                <a:sym typeface="Century Gothic"/>
              </a:rPr>
              <a:t>44</a:t>
            </a:r>
            <a:r>
              <a:rPr lang="es-ES" sz="1600" b="1" i="0" u="none" strike="noStrike" cap="none" dirty="0">
                <a:solidFill>
                  <a:schemeClr val="dk1"/>
                </a:solidFill>
                <a:latin typeface="Century Gothic"/>
                <a:ea typeface="Century Gothic"/>
                <a:cs typeface="Century Gothic"/>
                <a:sym typeface="Century Gothic"/>
              </a:rPr>
              <a:t> actividades dentro la gestión 2026, y resultado de las evaluaciones de la CGE y a solicitud de los Entes Tutores se estima realizar </a:t>
            </a:r>
            <a:r>
              <a:rPr lang="es-ES" sz="1600" b="1" i="0" u="none" strike="noStrike" cap="none" dirty="0">
                <a:solidFill>
                  <a:schemeClr val="accent6">
                    <a:lumMod val="50000"/>
                  </a:schemeClr>
                </a:solidFill>
                <a:latin typeface="Century Gothic"/>
                <a:ea typeface="Century Gothic"/>
                <a:cs typeface="Century Gothic"/>
                <a:sym typeface="Century Gothic"/>
              </a:rPr>
              <a:t>10</a:t>
            </a:r>
            <a:r>
              <a:rPr lang="es-ES" sz="1600" b="1" i="0" u="none" strike="noStrike" cap="none" dirty="0">
                <a:solidFill>
                  <a:schemeClr val="dk1"/>
                </a:solidFill>
                <a:latin typeface="Century Gothic"/>
                <a:ea typeface="Century Gothic"/>
                <a:cs typeface="Century Gothic"/>
                <a:sym typeface="Century Gothic"/>
              </a:rPr>
              <a:t> actividades, entre Relevamientos de Información Específica y Auditorias de Cumplimientos.</a:t>
            </a:r>
            <a:endParaRPr sz="1600" dirty="0"/>
          </a:p>
        </p:txBody>
      </p:sp>
    </p:spTree>
    <p:extLst>
      <p:ext uri="{BB962C8B-B14F-4D97-AF65-F5344CB8AC3E}">
        <p14:creationId xmlns:p14="http://schemas.microsoft.com/office/powerpoint/2010/main" val="5471916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17812" y="3637281"/>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CONCLUSIONES </a:t>
            </a:r>
          </a:p>
        </p:txBody>
      </p:sp>
    </p:spTree>
    <p:extLst>
      <p:ext uri="{BB962C8B-B14F-4D97-AF65-F5344CB8AC3E}">
        <p14:creationId xmlns:p14="http://schemas.microsoft.com/office/powerpoint/2010/main" val="25405662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18457" y="1240631"/>
            <a:ext cx="7781731" cy="5048202"/>
          </a:xfrm>
          <a:solidFill>
            <a:schemeClr val="bg1"/>
          </a:solidFill>
          <a:ln>
            <a:solidFill>
              <a:schemeClr val="bg1"/>
            </a:solidFill>
          </a:ln>
        </p:spPr>
        <p:txBody>
          <a:bodyPr>
            <a:normAutofit fontScale="87500" lnSpcReduction="10000"/>
          </a:bodyPr>
          <a:lstStyle/>
          <a:p>
            <a:pPr marL="0" indent="0" algn="just">
              <a:lnSpc>
                <a:spcPct val="117000"/>
              </a:lnSpc>
              <a:spcAft>
                <a:spcPts val="800"/>
              </a:spcAft>
              <a:buNone/>
            </a:pPr>
            <a:r>
              <a:rPr lang="es-BO" sz="1600" dirty="0"/>
              <a:t>El Informe de Rendición Pública de Cuentas Inicial – Gestión 2026 del Ministerio de Desarrollo Productivo, Rural y Agua (</a:t>
            </a:r>
            <a:r>
              <a:rPr lang="es-BO" sz="1600" dirty="0" err="1"/>
              <a:t>MDPRyA</a:t>
            </a:r>
            <a:r>
              <a:rPr lang="es-BO" sz="1600" dirty="0"/>
              <a:t>) evidencia un proceso de transición tendiente a la eficiencia y consolidación institucional tras la creación de esta nueva cartera de Estado mediante los Decretos Supremos N° 5488, de </a:t>
            </a:r>
            <a:r>
              <a:rPr lang="es-BO" sz="1600" dirty="0" smtClean="0"/>
              <a:t>16 </a:t>
            </a:r>
            <a:r>
              <a:rPr lang="es-BO" sz="1600" dirty="0"/>
              <a:t>de noviembre de 2025 basado en	</a:t>
            </a:r>
          </a:p>
          <a:p>
            <a:pPr marL="0" indent="0" algn="just">
              <a:lnSpc>
                <a:spcPct val="117000"/>
              </a:lnSpc>
              <a:spcAft>
                <a:spcPts val="800"/>
              </a:spcAft>
              <a:buNone/>
            </a:pPr>
            <a:r>
              <a:rPr lang="es-MX" altLang="es-BO" sz="1600" b="1" dirty="0"/>
              <a:t> </a:t>
            </a:r>
            <a:r>
              <a:rPr lang="es-MX" altLang="es-BO" sz="1600" b="1" dirty="0" smtClean="0"/>
              <a:t>            </a:t>
            </a:r>
            <a:r>
              <a:rPr lang="es-MX" altLang="es-BO" sz="1600" b="1" dirty="0" smtClean="0"/>
              <a:t>SINERGIA </a:t>
            </a:r>
            <a:r>
              <a:rPr lang="es-MX" altLang="es-BO" sz="1600" b="1" dirty="0"/>
              <a:t>DE COMPETENCIAS </a:t>
            </a:r>
            <a:r>
              <a:rPr lang="es-BO" sz="1600" dirty="0"/>
              <a:t>Esta cartera de estado integra de forma sinérgica las competencias de industrialización, micro y pequeña empresa, comercio interno y logística, desarrollo agropecuario y gestión integral de recursos hídricos, cuencas, respondiendo a la necesidad de eliminar duplicidades y maximizar el impacto de la inversión pública.</a:t>
            </a:r>
          </a:p>
          <a:p>
            <a:pPr marL="0" indent="0" algn="just">
              <a:lnSpc>
                <a:spcPct val="117000"/>
              </a:lnSpc>
              <a:spcAft>
                <a:spcPts val="800"/>
              </a:spcAft>
              <a:buNone/>
            </a:pPr>
            <a:r>
              <a:rPr lang="es-MX" altLang="es-BO" sz="1600" b="1" dirty="0"/>
              <a:t> </a:t>
            </a:r>
            <a:r>
              <a:rPr lang="es-MX" altLang="es-BO" sz="1600" b="1" dirty="0" smtClean="0"/>
              <a:t>            </a:t>
            </a:r>
            <a:r>
              <a:rPr lang="es-BO" sz="1600" b="1" dirty="0" smtClean="0"/>
              <a:t>SE </a:t>
            </a:r>
            <a:r>
              <a:rPr lang="es-BO" sz="1600" b="1" dirty="0"/>
              <a:t>CONSOLIDÓ  UNA ESTRUCTURA ORGANIZACIONAL  </a:t>
            </a:r>
            <a:r>
              <a:rPr lang="es-BO" sz="1600" dirty="0"/>
              <a:t>sólida y un presupuesto vigente de Bs. 3.882.856.024,88, de los cuales Bs. 2.719.702.061,36 corresponden a inversión pública.</a:t>
            </a:r>
          </a:p>
          <a:p>
            <a:pPr marL="0" indent="0" algn="just">
              <a:lnSpc>
                <a:spcPct val="117000"/>
              </a:lnSpc>
              <a:spcAft>
                <a:spcPts val="800"/>
              </a:spcAft>
              <a:buNone/>
            </a:pPr>
            <a:r>
              <a:rPr lang="es-MX" altLang="es-BO" sz="1600" b="1" dirty="0"/>
              <a:t>  </a:t>
            </a:r>
            <a:r>
              <a:rPr lang="es-MX" altLang="es-BO" sz="1600" b="1" dirty="0" smtClean="0"/>
              <a:t>           </a:t>
            </a:r>
            <a:r>
              <a:rPr lang="es-BO" sz="1600" b="1" dirty="0" smtClean="0"/>
              <a:t>DESARROLLO </a:t>
            </a:r>
            <a:r>
              <a:rPr lang="es-BO" sz="1600" b="1" dirty="0"/>
              <a:t>DE PROGRAMAS DE CAPACITACIÓN </a:t>
            </a:r>
            <a:r>
              <a:rPr lang="es-BO" sz="1600" dirty="0"/>
              <a:t>internas, para  mejorar la productividad y eficiencia operativa del personal. </a:t>
            </a:r>
          </a:p>
          <a:p>
            <a:pPr marL="0" indent="0" algn="just">
              <a:lnSpc>
                <a:spcPct val="117000"/>
              </a:lnSpc>
              <a:spcAft>
                <a:spcPts val="800"/>
              </a:spcAft>
              <a:buNone/>
            </a:pPr>
            <a:r>
              <a:rPr lang="es-MX" altLang="es-BO" sz="1600" b="1" dirty="0"/>
              <a:t> </a:t>
            </a:r>
            <a:r>
              <a:rPr lang="es-MX" altLang="es-BO" sz="1600" b="1" dirty="0" smtClean="0"/>
              <a:t>            </a:t>
            </a:r>
            <a:r>
              <a:rPr lang="es-BO" sz="1600" b="1" dirty="0" smtClean="0"/>
              <a:t>SUPERVISIÓN</a:t>
            </a:r>
            <a:r>
              <a:rPr lang="es-BO" sz="1600" b="1" dirty="0"/>
              <a:t>, CONTROL Y SEGUIMIENTO </a:t>
            </a:r>
            <a:r>
              <a:rPr lang="es-BO" sz="1600" dirty="0"/>
              <a:t>a las políticas, planes y actividades de las entidades desconcentradas, descentralizadas y empresas públicas estratégicas (SEDEM, EMAPA, EBA, SENASAG, INIAF, SENATEX,, SENAVEX QUIPUS,  YACANA entre otras), promoviendo una mayor gestión en transparencia, previniendo riesgos operativos, administrativos, buscando le eficiencia en los resultados institucionales.</a:t>
            </a:r>
            <a:endParaRPr lang="es-MX" sz="1600" dirty="0"/>
          </a:p>
          <a:p>
            <a:endParaRPr lang="es-BO" dirty="0"/>
          </a:p>
        </p:txBody>
      </p:sp>
      <p:sp>
        <p:nvSpPr>
          <p:cNvPr id="2" name="Elipse 1"/>
          <p:cNvSpPr/>
          <p:nvPr/>
        </p:nvSpPr>
        <p:spPr>
          <a:xfrm>
            <a:off x="805343" y="2273417"/>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a:t>1</a:t>
            </a:r>
            <a:endParaRPr lang="es-BO" sz="2000" dirty="0"/>
          </a:p>
        </p:txBody>
      </p:sp>
      <p:sp>
        <p:nvSpPr>
          <p:cNvPr id="8" name="Elipse 7"/>
          <p:cNvSpPr/>
          <p:nvPr/>
        </p:nvSpPr>
        <p:spPr>
          <a:xfrm>
            <a:off x="805343" y="3414320"/>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2</a:t>
            </a:r>
            <a:endParaRPr lang="es-BO" sz="2000" dirty="0"/>
          </a:p>
        </p:txBody>
      </p:sp>
      <p:sp>
        <p:nvSpPr>
          <p:cNvPr id="9" name="Elipse 8"/>
          <p:cNvSpPr/>
          <p:nvPr/>
        </p:nvSpPr>
        <p:spPr>
          <a:xfrm>
            <a:off x="805343" y="4060272"/>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3</a:t>
            </a:r>
            <a:endParaRPr lang="es-BO" sz="2000" dirty="0"/>
          </a:p>
        </p:txBody>
      </p:sp>
      <p:sp>
        <p:nvSpPr>
          <p:cNvPr id="10" name="Elipse 9"/>
          <p:cNvSpPr/>
          <p:nvPr/>
        </p:nvSpPr>
        <p:spPr>
          <a:xfrm>
            <a:off x="805343" y="4763492"/>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4</a:t>
            </a:r>
            <a:endParaRPr lang="es-BO" sz="2000" dirty="0"/>
          </a:p>
        </p:txBody>
      </p:sp>
    </p:spTree>
    <p:extLst>
      <p:ext uri="{BB962C8B-B14F-4D97-AF65-F5344CB8AC3E}">
        <p14:creationId xmlns:p14="http://schemas.microsoft.com/office/powerpoint/2010/main" val="10205741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46449" y="1549399"/>
            <a:ext cx="7613780" cy="5214471"/>
          </a:xfrm>
        </p:spPr>
        <p:txBody>
          <a:bodyPr>
            <a:normAutofit/>
          </a:bodyPr>
          <a:lstStyle/>
          <a:p>
            <a:pPr marL="0" indent="0" algn="just">
              <a:lnSpc>
                <a:spcPct val="107000"/>
              </a:lnSpc>
              <a:spcAft>
                <a:spcPts val="800"/>
              </a:spcAft>
              <a:buNone/>
            </a:pPr>
            <a:r>
              <a:rPr lang="es-MX" altLang="es-BO" sz="1400" b="1" dirty="0"/>
              <a:t> </a:t>
            </a:r>
            <a:r>
              <a:rPr lang="es-MX" altLang="es-BO" sz="1400" b="1" dirty="0" smtClean="0"/>
              <a:t>            </a:t>
            </a:r>
            <a:r>
              <a:rPr lang="es-BO" sz="1500" b="1" dirty="0" smtClean="0">
                <a:effectLst/>
                <a:ea typeface="Times New Roman" panose="02020603050405020304" pitchFamily="18" charset="0"/>
              </a:rPr>
              <a:t>VICEMINISTERIO </a:t>
            </a:r>
            <a:r>
              <a:rPr lang="es-BO" sz="1500" b="1" dirty="0">
                <a:effectLst/>
                <a:ea typeface="Times New Roman" panose="02020603050405020304" pitchFamily="18" charset="0"/>
              </a:rPr>
              <a:t>DE POLÍTICAS DE INDUSTRIALIZACIÓN</a:t>
            </a:r>
            <a:r>
              <a:rPr lang="es-BO" sz="1500" b="1" dirty="0">
                <a:effectLst/>
                <a:ea typeface="Times New Roman" panose="02020603050405020304" pitchFamily="18" charset="0"/>
                <a:cs typeface="Times New Roman" panose="02020603050405020304" pitchFamily="18" charset="0"/>
              </a:rPr>
              <a:t> </a:t>
            </a:r>
            <a:r>
              <a:rPr lang="es-BO" sz="1500" dirty="0">
                <a:effectLst/>
                <a:ea typeface="Times New Roman" panose="02020603050405020304" pitchFamily="18" charset="0"/>
                <a:cs typeface="Times New Roman" panose="02020603050405020304" pitchFamily="18" charset="0"/>
              </a:rPr>
              <a:t>centra sus esfuerzos para pasar de la extracción y exportación de materias primas a una </a:t>
            </a:r>
            <a:r>
              <a:rPr lang="es-BO" sz="1500" b="1" dirty="0">
                <a:effectLst/>
                <a:ea typeface="Times New Roman" panose="02020603050405020304" pitchFamily="18" charset="0"/>
                <a:cs typeface="Times New Roman" panose="02020603050405020304" pitchFamily="18" charset="0"/>
              </a:rPr>
              <a:t>economía industrializada, competitiva y con mayor valor agregado, buscando </a:t>
            </a:r>
            <a:r>
              <a:rPr lang="es-BO" sz="1500" dirty="0">
                <a:effectLst/>
                <a:ea typeface="Times New Roman" panose="02020603050405020304" pitchFamily="18" charset="0"/>
                <a:cs typeface="Times New Roman" panose="02020603050405020304" pitchFamily="18" charset="0"/>
              </a:rPr>
              <a:t>lograr mayor </a:t>
            </a:r>
            <a:r>
              <a:rPr lang="es-BO" sz="1500" b="1" dirty="0">
                <a:effectLst/>
                <a:ea typeface="Times New Roman" panose="02020603050405020304" pitchFamily="18" charset="0"/>
                <a:cs typeface="Times New Roman" panose="02020603050405020304" pitchFamily="18" charset="0"/>
              </a:rPr>
              <a:t>soberanía productiva</a:t>
            </a:r>
            <a:r>
              <a:rPr lang="es-BO" sz="1500" dirty="0">
                <a:effectLst/>
                <a:ea typeface="Times New Roman" panose="02020603050405020304" pitchFamily="18" charset="0"/>
                <a:cs typeface="Times New Roman" panose="02020603050405020304" pitchFamily="18" charset="0"/>
              </a:rPr>
              <a:t>, generación de empleo decente, diversificación económica y posicionamiento internacional de la “Industria Boliviana para Exportar” (IBEX). </a:t>
            </a:r>
            <a:r>
              <a:rPr lang="es-BO" sz="1500" dirty="0">
                <a:ea typeface="Times New Roman" panose="02020603050405020304" pitchFamily="18" charset="0"/>
                <a:cs typeface="Times New Roman" panose="02020603050405020304" pitchFamily="18" charset="0"/>
              </a:rPr>
              <a:t>L</a:t>
            </a:r>
            <a:r>
              <a:rPr lang="es-BO" sz="1500" dirty="0">
                <a:effectLst/>
                <a:ea typeface="Times New Roman" panose="02020603050405020304" pitchFamily="18" charset="0"/>
                <a:cs typeface="Times New Roman" panose="02020603050405020304" pitchFamily="18" charset="0"/>
              </a:rPr>
              <a:t>a</a:t>
            </a:r>
            <a:r>
              <a:rPr lang="es-BO" sz="1500" dirty="0">
                <a:ea typeface="Calibri" panose="020F0502020204030204" charset="0"/>
                <a:cs typeface="Times New Roman" panose="02020603050405020304" pitchFamily="18" charset="0"/>
              </a:rPr>
              <a:t> </a:t>
            </a:r>
            <a:r>
              <a:rPr lang="es-BO" sz="1500" dirty="0">
                <a:effectLst/>
                <a:ea typeface="Times New Roman" panose="02020603050405020304" pitchFamily="18" charset="0"/>
                <a:cs typeface="Times New Roman" panose="02020603050405020304" pitchFamily="18" charset="0"/>
              </a:rPr>
              <a:t> industrialización ya no es una aspiración, sino una política de Estado.</a:t>
            </a:r>
          </a:p>
          <a:p>
            <a:pPr marL="0" indent="0" algn="just">
              <a:lnSpc>
                <a:spcPct val="107000"/>
              </a:lnSpc>
              <a:spcAft>
                <a:spcPts val="800"/>
              </a:spcAft>
              <a:buNone/>
            </a:pPr>
            <a:r>
              <a:rPr lang="es-MX" altLang="es-BO" sz="1400" b="1" dirty="0"/>
              <a:t> </a:t>
            </a:r>
            <a:r>
              <a:rPr lang="es-MX" altLang="es-BO" sz="1400" b="1" dirty="0" smtClean="0"/>
              <a:t>            </a:t>
            </a:r>
            <a:r>
              <a:rPr lang="es-MX" sz="1500" b="1" dirty="0" smtClean="0">
                <a:solidFill>
                  <a:sysClr val="windowText" lastClr="000000"/>
                </a:solidFill>
              </a:rPr>
              <a:t>VICEMINISTERIO </a:t>
            </a:r>
            <a:r>
              <a:rPr lang="es-MX" sz="1500" b="1" dirty="0">
                <a:solidFill>
                  <a:sysClr val="windowText" lastClr="000000"/>
                </a:solidFill>
              </a:rPr>
              <a:t>DE LA MICRO, PEQUEÑA EMPRESA Y ARTESANÍA</a:t>
            </a:r>
            <a:r>
              <a:rPr lang="es-BO" sz="1500" dirty="0">
                <a:effectLst/>
                <a:ea typeface="Times New Roman" panose="02020603050405020304" pitchFamily="18" charset="0"/>
                <a:cs typeface="Times New Roman" panose="02020603050405020304" pitchFamily="18" charset="0"/>
              </a:rPr>
              <a:t> avanza hacia un modelo donde las </a:t>
            </a:r>
            <a:r>
              <a:rPr lang="es-BO" sz="1500" dirty="0" err="1">
                <a:effectLst/>
                <a:ea typeface="Times New Roman" panose="02020603050405020304" pitchFamily="18" charset="0"/>
                <a:cs typeface="Times New Roman" panose="02020603050405020304" pitchFamily="18" charset="0"/>
              </a:rPr>
              <a:t>MyPEs</a:t>
            </a:r>
            <a:r>
              <a:rPr lang="es-BO" sz="1500" dirty="0">
                <a:effectLst/>
                <a:ea typeface="Times New Roman" panose="02020603050405020304" pitchFamily="18" charset="0"/>
                <a:cs typeface="Times New Roman" panose="02020603050405020304" pitchFamily="18" charset="0"/>
              </a:rPr>
              <a:t> y artesanos dejan de ser solo proveedores locales para convertirse en </a:t>
            </a:r>
            <a:r>
              <a:rPr lang="es-BO" sz="1500" b="1" dirty="0">
                <a:effectLst/>
                <a:ea typeface="Times New Roman" panose="02020603050405020304" pitchFamily="18" charset="0"/>
                <a:cs typeface="Times New Roman" panose="02020603050405020304" pitchFamily="18" charset="0"/>
              </a:rPr>
              <a:t>actores competitivos</a:t>
            </a:r>
            <a:r>
              <a:rPr lang="es-BO" sz="1500" dirty="0">
                <a:effectLst/>
                <a:ea typeface="Times New Roman" panose="02020603050405020304" pitchFamily="18" charset="0"/>
                <a:cs typeface="Times New Roman" panose="02020603050405020304" pitchFamily="18" charset="0"/>
              </a:rPr>
              <a:t> con capacidad de insertarse en cadenas de valor y mercados globales, impulsados por innovación, tecnología y una mejor articulación interinstitucional.</a:t>
            </a:r>
          </a:p>
          <a:p>
            <a:pPr marL="0" indent="0" algn="just">
              <a:lnSpc>
                <a:spcPct val="107000"/>
              </a:lnSpc>
              <a:spcAft>
                <a:spcPts val="800"/>
              </a:spcAft>
              <a:buNone/>
            </a:pPr>
            <a:r>
              <a:rPr lang="es-MX" altLang="es-BO" sz="1400" b="1" dirty="0"/>
              <a:t> </a:t>
            </a:r>
            <a:r>
              <a:rPr lang="es-MX" altLang="es-BO" sz="1400" b="1" dirty="0" smtClean="0"/>
              <a:t>            </a:t>
            </a:r>
            <a:r>
              <a:rPr lang="es-BO" sz="1500" b="1" dirty="0" smtClean="0">
                <a:effectLst/>
                <a:ea typeface="Times New Roman" panose="02020603050405020304" pitchFamily="18" charset="0"/>
                <a:cs typeface="Times New Roman" panose="02020603050405020304" pitchFamily="18" charset="0"/>
              </a:rPr>
              <a:t>VICEMINISTERIO </a:t>
            </a:r>
            <a:r>
              <a:rPr lang="es-BO" sz="1500" b="1" dirty="0">
                <a:effectLst/>
                <a:ea typeface="Times New Roman" panose="02020603050405020304" pitchFamily="18" charset="0"/>
                <a:cs typeface="Times New Roman" panose="02020603050405020304" pitchFamily="18" charset="0"/>
              </a:rPr>
              <a:t>DE RECURSOS HÍDRICOS, RIEGO, AGUA POTABLE Y SANEAMIENTO BÁSICO </a:t>
            </a:r>
            <a:r>
              <a:rPr lang="es-BO" sz="1500" dirty="0">
                <a:effectLst/>
                <a:ea typeface="Times New Roman" panose="02020603050405020304" pitchFamily="18" charset="0"/>
                <a:cs typeface="Times New Roman" panose="02020603050405020304" pitchFamily="18" charset="0"/>
              </a:rPr>
              <a:t>trabaja de manera articulada con gobiernos autónomos, entidades del sector y la cooperación internacional para garantizar </a:t>
            </a:r>
            <a:r>
              <a:rPr lang="es-BO" sz="1500" b="1" dirty="0">
                <a:effectLst/>
                <a:ea typeface="Times New Roman" panose="02020603050405020304" pitchFamily="18" charset="0"/>
                <a:cs typeface="Times New Roman" panose="02020603050405020304" pitchFamily="18" charset="0"/>
              </a:rPr>
              <a:t>agua segura, saneamiento digno y gestión sostenible de los recursos hídricos</a:t>
            </a:r>
            <a:r>
              <a:rPr lang="es-BO" sz="1500" dirty="0">
                <a:effectLst/>
                <a:ea typeface="Times New Roman" panose="02020603050405020304" pitchFamily="18" charset="0"/>
                <a:cs typeface="Times New Roman" panose="02020603050405020304" pitchFamily="18" charset="0"/>
              </a:rPr>
              <a:t>, contribuyendo al desarrollo humano y la seguridad alimentaria de la población boliviana en el año 2026.”</a:t>
            </a:r>
            <a:endParaRPr lang="es-BO" sz="1500" dirty="0">
              <a:effectLst/>
              <a:ea typeface="Calibri" panose="020F0502020204030204" charset="0"/>
              <a:cs typeface="Times New Roman" panose="02020603050405020304" pitchFamily="18" charset="0"/>
            </a:endParaRPr>
          </a:p>
          <a:p>
            <a:pPr algn="just">
              <a:lnSpc>
                <a:spcPct val="107000"/>
              </a:lnSpc>
              <a:spcAft>
                <a:spcPts val="800"/>
              </a:spcAft>
            </a:pPr>
            <a:endParaRPr lang="es-BO" sz="1500" dirty="0">
              <a:effectLst/>
              <a:ea typeface="Calibri" panose="020F0502020204030204" charset="0"/>
              <a:cs typeface="Times New Roman" panose="02020603050405020304" pitchFamily="18" charset="0"/>
            </a:endParaRPr>
          </a:p>
          <a:p>
            <a:pPr marL="457200" indent="-457200" algn="just">
              <a:buFont typeface="Wingdings" panose="05000000000000000000" pitchFamily="2" charset="2"/>
              <a:buChar char="ü"/>
            </a:pPr>
            <a:endParaRPr lang="es-BO" sz="1500" dirty="0">
              <a:effectLst/>
              <a:ea typeface="Times New Roman" panose="02020603050405020304" pitchFamily="18" charset="0"/>
              <a:cs typeface="Times New Roman" panose="02020603050405020304" pitchFamily="18" charset="0"/>
            </a:endParaRPr>
          </a:p>
          <a:p>
            <a:pPr algn="just"/>
            <a:endParaRPr lang="es-BO" sz="1500" dirty="0"/>
          </a:p>
        </p:txBody>
      </p:sp>
      <p:sp>
        <p:nvSpPr>
          <p:cNvPr id="6" name="Elipse 5"/>
          <p:cNvSpPr/>
          <p:nvPr/>
        </p:nvSpPr>
        <p:spPr>
          <a:xfrm>
            <a:off x="822121" y="1476463"/>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5</a:t>
            </a:r>
            <a:endParaRPr lang="es-BO" sz="2000" dirty="0"/>
          </a:p>
        </p:txBody>
      </p:sp>
      <p:sp>
        <p:nvSpPr>
          <p:cNvPr id="9" name="Elipse 8"/>
          <p:cNvSpPr/>
          <p:nvPr/>
        </p:nvSpPr>
        <p:spPr>
          <a:xfrm>
            <a:off x="822121" y="3145872"/>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6</a:t>
            </a:r>
            <a:endParaRPr lang="es-BO" sz="2000" dirty="0"/>
          </a:p>
        </p:txBody>
      </p:sp>
      <p:sp>
        <p:nvSpPr>
          <p:cNvPr id="10" name="Elipse 9"/>
          <p:cNvSpPr/>
          <p:nvPr/>
        </p:nvSpPr>
        <p:spPr>
          <a:xfrm>
            <a:off x="822121" y="4286775"/>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7</a:t>
            </a:r>
            <a:endParaRPr lang="es-BO" sz="2000" dirty="0"/>
          </a:p>
        </p:txBody>
      </p:sp>
    </p:spTree>
    <p:extLst>
      <p:ext uri="{BB962C8B-B14F-4D97-AF65-F5344CB8AC3E}">
        <p14:creationId xmlns:p14="http://schemas.microsoft.com/office/powerpoint/2010/main" val="14342848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25045" y="1492250"/>
            <a:ext cx="7491167" cy="4945872"/>
          </a:xfrm>
        </p:spPr>
        <p:txBody>
          <a:bodyPr>
            <a:normAutofit/>
          </a:bodyPr>
          <a:lstStyle/>
          <a:p>
            <a:pPr marL="0" indent="0" algn="just">
              <a:lnSpc>
                <a:spcPct val="107000"/>
              </a:lnSpc>
              <a:spcAft>
                <a:spcPts val="800"/>
              </a:spcAft>
              <a:buNone/>
            </a:pPr>
            <a:r>
              <a:rPr lang="es-BO" sz="1600" b="1" dirty="0">
                <a:cs typeface="Times New Roman" panose="02020603050405020304" pitchFamily="18" charset="0"/>
              </a:rPr>
              <a:t> </a:t>
            </a:r>
            <a:r>
              <a:rPr lang="es-BO" sz="1600" b="1" dirty="0" smtClean="0">
                <a:cs typeface="Times New Roman" panose="02020603050405020304" pitchFamily="18" charset="0"/>
              </a:rPr>
              <a:t>          </a:t>
            </a:r>
            <a:r>
              <a:rPr lang="es-BO" sz="1600" b="1" dirty="0" smtClean="0">
                <a:cs typeface="Times New Roman" panose="02020603050405020304" pitchFamily="18" charset="0"/>
              </a:rPr>
              <a:t>EL </a:t>
            </a:r>
            <a:r>
              <a:rPr lang="es-BO" sz="1600" b="1" dirty="0">
                <a:cs typeface="Times New Roman" panose="02020603050405020304" pitchFamily="18" charset="0"/>
              </a:rPr>
              <a:t>VICEMINISTERIO DE COMERCIO Y LOGÍSTICA INTERNA CUMPLIRÁ DE MANERA EFECTIVA SU OBJETIVO INSTITUCIONAL, fortalecer</a:t>
            </a:r>
            <a:r>
              <a:rPr lang="es-BO" sz="1600" dirty="0">
                <a:cs typeface="Times New Roman" panose="02020603050405020304" pitchFamily="18" charset="0"/>
              </a:rPr>
              <a:t> el comercio interno, proteger el mercado nacional y garantizar los derechos de los consumidores y usuario, la simplificación de trámites, la modernización de sus procesos y el fortalecimiento del aparato productivo nacional, contribuye al desarrollo económico de Bolivia y al bienestar de sus productores, exportadores y consumidores.</a:t>
            </a:r>
          </a:p>
          <a:p>
            <a:pPr marL="0" indent="0" algn="just">
              <a:lnSpc>
                <a:spcPct val="107000"/>
              </a:lnSpc>
              <a:spcAft>
                <a:spcPts val="800"/>
              </a:spcAft>
              <a:buNone/>
            </a:pPr>
            <a:r>
              <a:rPr lang="es-BO" sz="1600" b="1" dirty="0">
                <a:ea typeface="Times New Roman" panose="02020603050405020304" pitchFamily="18" charset="0"/>
                <a:cs typeface="Times New Roman" panose="02020603050405020304" pitchFamily="18" charset="0"/>
              </a:rPr>
              <a:t> </a:t>
            </a:r>
            <a:r>
              <a:rPr lang="es-BO" sz="1600" b="1" dirty="0" smtClean="0">
                <a:ea typeface="Times New Roman" panose="02020603050405020304" pitchFamily="18" charset="0"/>
                <a:cs typeface="Times New Roman" panose="02020603050405020304" pitchFamily="18" charset="0"/>
              </a:rPr>
              <a:t>          </a:t>
            </a:r>
            <a:r>
              <a:rPr lang="es-BO" sz="1600" b="1" dirty="0" smtClean="0">
                <a:effectLst/>
                <a:ea typeface="Times New Roman" panose="02020603050405020304" pitchFamily="18" charset="0"/>
                <a:cs typeface="Times New Roman" panose="02020603050405020304" pitchFamily="18" charset="0"/>
              </a:rPr>
              <a:t>VICEMINISTERIO </a:t>
            </a:r>
            <a:r>
              <a:rPr lang="es-BO" sz="1600" b="1" dirty="0">
                <a:effectLst/>
                <a:ea typeface="Times New Roman" panose="02020603050405020304" pitchFamily="18" charset="0"/>
                <a:cs typeface="Times New Roman" panose="02020603050405020304" pitchFamily="18" charset="0"/>
              </a:rPr>
              <a:t>DE DESARROLLO AGROPECUARIO Y DESARROLLO INTEGRAL, </a:t>
            </a:r>
            <a:r>
              <a:rPr lang="es-BO" sz="1600" dirty="0">
                <a:effectLst/>
                <a:ea typeface="Times New Roman" panose="02020603050405020304" pitchFamily="18" charset="0"/>
                <a:cs typeface="Times New Roman" panose="02020603050405020304" pitchFamily="18" charset="0"/>
              </a:rPr>
              <a:t>alcanzará la </a:t>
            </a:r>
            <a:r>
              <a:rPr lang="es-BO" sz="1600" b="1" dirty="0">
                <a:effectLst/>
                <a:ea typeface="Times New Roman" panose="02020603050405020304" pitchFamily="18" charset="0"/>
                <a:cs typeface="Times New Roman" panose="02020603050405020304" pitchFamily="18" charset="0"/>
              </a:rPr>
              <a:t>soberanía y seguridad alimentaria</a:t>
            </a:r>
            <a:r>
              <a:rPr lang="es-BO" sz="1600" dirty="0">
                <a:effectLst/>
                <a:ea typeface="Times New Roman" panose="02020603050405020304" pitchFamily="18" charset="0"/>
                <a:cs typeface="Times New Roman" panose="02020603050405020304" pitchFamily="18" charset="0"/>
              </a:rPr>
              <a:t>, generando divisas mediante exportaciones sostenibles, mejorar las condiciones de vida de las familias rurales bolivianas</a:t>
            </a:r>
            <a:r>
              <a:rPr lang="es-BO" sz="1600" dirty="0">
                <a:ea typeface="Times New Roman" panose="02020603050405020304" pitchFamily="18" charset="0"/>
                <a:cs typeface="Times New Roman" panose="02020603050405020304" pitchFamily="18" charset="0"/>
              </a:rPr>
              <a:t> </a:t>
            </a:r>
            <a:r>
              <a:rPr lang="es-BO" sz="1600" b="1" dirty="0">
                <a:effectLst/>
                <a:ea typeface="Times New Roman" panose="02020603050405020304" pitchFamily="18" charset="0"/>
              </a:rPr>
              <a:t>a nivel regional y mundial, con desarrollo productivo inclusivo, verde y resiliente</a:t>
            </a:r>
            <a:r>
              <a:rPr lang="es-BO" sz="1600" dirty="0">
                <a:effectLst/>
                <a:ea typeface="Times New Roman" panose="02020603050405020304" pitchFamily="18" charset="0"/>
                <a:cs typeface="Times New Roman" panose="02020603050405020304" pitchFamily="18" charset="0"/>
              </a:rPr>
              <a:t>.</a:t>
            </a:r>
          </a:p>
          <a:p>
            <a:pPr marL="0" indent="0" algn="just">
              <a:lnSpc>
                <a:spcPct val="107000"/>
              </a:lnSpc>
              <a:spcAft>
                <a:spcPts val="800"/>
              </a:spcAft>
              <a:buNone/>
            </a:pPr>
            <a:r>
              <a:rPr lang="es-BO" sz="1600" dirty="0"/>
              <a:t>          </a:t>
            </a:r>
            <a:r>
              <a:rPr lang="es-BO" sz="1600" dirty="0" smtClean="0"/>
              <a:t>  </a:t>
            </a:r>
            <a:r>
              <a:rPr lang="es-BO" sz="1600" dirty="0" smtClean="0">
                <a:effectLst/>
              </a:rPr>
              <a:t>El </a:t>
            </a:r>
            <a:r>
              <a:rPr lang="es-BO" sz="1600" dirty="0">
                <a:effectLst/>
              </a:rPr>
              <a:t>Ministerio reafirma su compromiso con los principios de </a:t>
            </a:r>
            <a:r>
              <a:rPr lang="es-BO" sz="1600" b="1" dirty="0">
                <a:effectLst/>
                <a:cs typeface="Arial Unicode MS"/>
              </a:rPr>
              <a:t>transparencia, eficiencia, ética y sostenibilidad</a:t>
            </a:r>
            <a:r>
              <a:rPr lang="es-BO" sz="1600" dirty="0">
                <a:effectLst/>
              </a:rPr>
              <a:t>, orientando todos sus esfuerzos a la reactivación económica, la generación de empleo digno y la reducción de la vulnerabilidad climática, contribuyendo así a la construcción de una Bolivia productiva, industrializada con enfoque de derechos que promueva el desarrollo social.</a:t>
            </a:r>
            <a:endParaRPr lang="es-MX" sz="1600" b="1" dirty="0">
              <a:solidFill>
                <a:sysClr val="windowText" lastClr="000000"/>
              </a:solidFill>
            </a:endParaRPr>
          </a:p>
          <a:p>
            <a:endParaRPr lang="es-BO" sz="1500" dirty="0"/>
          </a:p>
        </p:txBody>
      </p:sp>
      <p:sp>
        <p:nvSpPr>
          <p:cNvPr id="4" name="Flecha: a la derecha con bandas 3">
            <a:extLst>
              <a:ext uri="{FF2B5EF4-FFF2-40B4-BE49-F238E27FC236}">
                <a16:creationId xmlns:a16="http://schemas.microsoft.com/office/drawing/2014/main" id="{95389E74-CACC-4F05-9038-19FBA5039EDC}"/>
              </a:ext>
            </a:extLst>
          </p:cNvPr>
          <p:cNvSpPr/>
          <p:nvPr/>
        </p:nvSpPr>
        <p:spPr>
          <a:xfrm>
            <a:off x="916656" y="4847768"/>
            <a:ext cx="524437" cy="277577"/>
          </a:xfrm>
          <a:prstGeom prst="stripedRightArrow">
            <a:avLst/>
          </a:prstGeom>
          <a:solidFill>
            <a:srgbClr val="92D05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ipse 5"/>
          <p:cNvSpPr/>
          <p:nvPr/>
        </p:nvSpPr>
        <p:spPr>
          <a:xfrm>
            <a:off x="981733" y="1392573"/>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8</a:t>
            </a:r>
            <a:endParaRPr lang="es-BO" sz="2000" dirty="0"/>
          </a:p>
        </p:txBody>
      </p:sp>
      <p:sp>
        <p:nvSpPr>
          <p:cNvPr id="9" name="Elipse 8"/>
          <p:cNvSpPr/>
          <p:nvPr/>
        </p:nvSpPr>
        <p:spPr>
          <a:xfrm>
            <a:off x="981733" y="3171039"/>
            <a:ext cx="411060" cy="4110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2000" dirty="0" smtClean="0"/>
              <a:t>9</a:t>
            </a:r>
            <a:endParaRPr lang="es-BO" sz="2000" dirty="0"/>
          </a:p>
        </p:txBody>
      </p:sp>
    </p:spTree>
    <p:extLst>
      <p:ext uri="{BB962C8B-B14F-4D97-AF65-F5344CB8AC3E}">
        <p14:creationId xmlns:p14="http://schemas.microsoft.com/office/powerpoint/2010/main" val="3516918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9C73A2-CEA0-8B83-69FA-D735C6EAAA0A}"/>
            </a:ext>
          </a:extLst>
        </p:cNvPr>
        <p:cNvGrpSpPr/>
        <p:nvPr/>
      </p:nvGrpSpPr>
      <p:grpSpPr>
        <a:xfrm>
          <a:off x="0" y="0"/>
          <a:ext cx="0" cy="0"/>
          <a:chOff x="0" y="0"/>
          <a:chExt cx="0" cy="0"/>
        </a:xfrm>
      </p:grpSpPr>
      <p:sp>
        <p:nvSpPr>
          <p:cNvPr id="13" name="Rectángulo: esquinas redondeadas 6">
            <a:extLst>
              <a:ext uri="{FF2B5EF4-FFF2-40B4-BE49-F238E27FC236}">
                <a16:creationId xmlns:a16="http://schemas.microsoft.com/office/drawing/2014/main" id="{477B94DD-2684-3966-34FE-3A23AB1E5466}"/>
              </a:ext>
            </a:extLst>
          </p:cNvPr>
          <p:cNvSpPr/>
          <p:nvPr/>
        </p:nvSpPr>
        <p:spPr>
          <a:xfrm>
            <a:off x="1317812" y="3637281"/>
            <a:ext cx="6541994" cy="1524224"/>
          </a:xfrm>
          <a:prstGeom prst="roundRect">
            <a:avLst/>
          </a:prstGeom>
          <a:solidFill>
            <a:schemeClr val="bg1"/>
          </a:solidFill>
          <a:ln>
            <a:solidFill>
              <a:srgbClr val="004644"/>
            </a:solidFill>
          </a:ln>
        </p:spPr>
        <p:style>
          <a:lnRef idx="2">
            <a:schemeClr val="accent2"/>
          </a:lnRef>
          <a:fillRef idx="1">
            <a:schemeClr val="lt1"/>
          </a:fillRef>
          <a:effectRef idx="0">
            <a:schemeClr val="accent2"/>
          </a:effectRef>
          <a:fontRef idx="minor">
            <a:schemeClr val="dk1"/>
          </a:fontRef>
        </p:style>
        <p:txBody>
          <a:bodyPr anchor="ctr"/>
          <a:lstStyle/>
          <a:p>
            <a:pPr algn="ctr"/>
            <a:r>
              <a:rPr lang="es-MX" sz="3000" b="1" dirty="0">
                <a:solidFill>
                  <a:schemeClr val="accent4">
                    <a:lumMod val="75000"/>
                  </a:schemeClr>
                </a:solidFill>
                <a:latin typeface="Century Gothic" panose="020B0502020202020204" pitchFamily="34" charset="0"/>
              </a:rPr>
              <a:t>¡</a:t>
            </a:r>
            <a:r>
              <a:rPr lang="es-MX" sz="3000" b="1" dirty="0" smtClean="0">
                <a:solidFill>
                  <a:schemeClr val="accent4">
                    <a:lumMod val="75000"/>
                  </a:schemeClr>
                </a:solidFill>
                <a:latin typeface="Century Gothic" panose="020B0502020202020204" pitchFamily="34" charset="0"/>
              </a:rPr>
              <a:t>GRACIAS! </a:t>
            </a:r>
            <a:endParaRPr lang="es-MX" sz="3000" b="1" dirty="0">
              <a:solidFill>
                <a:schemeClr val="accent4">
                  <a:lumMod val="75000"/>
                </a:schemeClr>
              </a:solidFill>
              <a:latin typeface="Century Gothic" panose="020B0502020202020204" pitchFamily="34" charset="0"/>
            </a:endParaRPr>
          </a:p>
        </p:txBody>
      </p:sp>
    </p:spTree>
    <p:extLst>
      <p:ext uri="{BB962C8B-B14F-4D97-AF65-F5344CB8AC3E}">
        <p14:creationId xmlns:p14="http://schemas.microsoft.com/office/powerpoint/2010/main" val="261030115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2742</TotalTime>
  <Words>10129</Words>
  <Application>Microsoft Office PowerPoint</Application>
  <PresentationFormat>Presentación en pantalla (4:3)</PresentationFormat>
  <Paragraphs>1751</Paragraphs>
  <Slides>107</Slides>
  <Notes>41</Notes>
  <HiddenSlides>3</HiddenSlides>
  <MMClips>0</MMClips>
  <ScaleCrop>false</ScaleCrop>
  <HeadingPairs>
    <vt:vector size="6" baseType="variant">
      <vt:variant>
        <vt:lpstr>Fuentes usadas</vt:lpstr>
      </vt:variant>
      <vt:variant>
        <vt:i4>29</vt:i4>
      </vt:variant>
      <vt:variant>
        <vt:lpstr>Tema</vt:lpstr>
      </vt:variant>
      <vt:variant>
        <vt:i4>1</vt:i4>
      </vt:variant>
      <vt:variant>
        <vt:lpstr>Títulos de diapositiva</vt:lpstr>
      </vt:variant>
      <vt:variant>
        <vt:i4>107</vt:i4>
      </vt:variant>
    </vt:vector>
  </HeadingPairs>
  <TitlesOfParts>
    <vt:vector size="137" baseType="lpstr">
      <vt:lpstr>맑은 고딕</vt:lpstr>
      <vt:lpstr>ADLaM Display</vt:lpstr>
      <vt:lpstr>Aptos</vt:lpstr>
      <vt:lpstr>Arial</vt:lpstr>
      <vt:lpstr>Arial Black</vt:lpstr>
      <vt:lpstr>Arial Bold</vt:lpstr>
      <vt:lpstr>Arial Unicode MS</vt:lpstr>
      <vt:lpstr>Calibri</vt:lpstr>
      <vt:lpstr>Calibri (Cuerpo)</vt:lpstr>
      <vt:lpstr>Calibri Light</vt:lpstr>
      <vt:lpstr>Canva Sans</vt:lpstr>
      <vt:lpstr>Canva Sans Bold</vt:lpstr>
      <vt:lpstr>Canva Sans Italics</vt:lpstr>
      <vt:lpstr>Century Gothic</vt:lpstr>
      <vt:lpstr>Century Gothic Paneuropean</vt:lpstr>
      <vt:lpstr>Century Gothic Paneuropean Bold</vt:lpstr>
      <vt:lpstr>Century Gothic Paneuropean Bold Italics</vt:lpstr>
      <vt:lpstr>Century Gothic Paneuropean Italics</vt:lpstr>
      <vt:lpstr>Codec Pro Bold</vt:lpstr>
      <vt:lpstr>Franklin Gothic Book</vt:lpstr>
      <vt:lpstr>Montserrat</vt:lpstr>
      <vt:lpstr>Montserrat Bold</vt:lpstr>
      <vt:lpstr>Open Sans</vt:lpstr>
      <vt:lpstr>Open Sans Light</vt:lpstr>
      <vt:lpstr>Sora Light</vt:lpstr>
      <vt:lpstr>Sora Semi Bold</vt:lpstr>
      <vt:lpstr>Tahoma</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RECURSOS HUMANOS  SISTEMA DE ADMINISTRACIÓN DE PERSONAL</vt:lpstr>
      <vt:lpstr>CAPACITACIONES PROGRAMADAS 2026</vt:lpstr>
      <vt:lpstr>CAPACITACIONES PROGRAMADAS 2026</vt:lpstr>
      <vt:lpstr>Presupuesto Institucional (Expresado en Bolivianos)</vt:lpstr>
      <vt:lpstr>PRESUPUESTO INSCRITO AL PROGRAMA ANUAL DE CONTRATACIONES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7 EJES DEL PLAN DE GOBIERNO</vt:lpstr>
      <vt:lpstr>VICEMINISTERIO DE POLÍTICAS DE INDUSTRIALIZACIÓN  OBJETIVOS ESTRATÉGICOS </vt:lpstr>
      <vt:lpstr>DIRECCIÓN GENERAL DE DESARROLLO INDUSTRIAL</vt:lpstr>
      <vt:lpstr>Presentación de PowerPoint</vt:lpstr>
      <vt:lpstr>Presentación de PowerPoint</vt:lpstr>
      <vt:lpstr>Presentación de PowerPoint</vt:lpstr>
      <vt:lpstr>Presentación de PowerPoint</vt:lpstr>
      <vt:lpstr>Presentación de PowerPoint</vt:lpstr>
      <vt:lpstr>DIRECCIÓN GENERAL DE SERVICIOS Y CALIDAD INDUSTRIAL - DGSCI</vt:lpstr>
      <vt:lpstr>Presentación de PowerPoint</vt:lpstr>
      <vt:lpstr>Presentación de PowerPoint</vt:lpstr>
      <vt:lpstr>Presentación de PowerPoint</vt:lpstr>
      <vt:lpstr>DIRECCIÓN GENERAL DE SERVICIOS Y CALIDAD INDUSTRIAL - DGSCI</vt:lpstr>
      <vt:lpstr>DIRECCIÓN GENERAL DE SERVICIOS Y CALIDAD INDUSTRIAL - DGSCI</vt:lpstr>
      <vt:lpstr>Presentación de PowerPoint</vt:lpstr>
      <vt:lpstr>DIRECCIÓN GENERAL DE ANÁLISIS PRODUCTIVO INDUSTRIAL Y ECONOMÍA PLURAL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Virgilio Panozo</dc:creator>
  <cp:lastModifiedBy>FREDY ANZOATEGUI DAVALOS</cp:lastModifiedBy>
  <cp:revision>273</cp:revision>
  <cp:lastPrinted>2026-02-19T19:20:35Z</cp:lastPrinted>
  <dcterms:created xsi:type="dcterms:W3CDTF">2023-12-01T04:31:00Z</dcterms:created>
  <dcterms:modified xsi:type="dcterms:W3CDTF">2026-06-16T20:55:33Z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AF4F22A56A974D1789F6EB19223A33B7_12</vt:lpwstr>
  </property>
  <property fmtid="{D5CDD505-2E9C-101B-9397-08002B2CF9AE}" pid="3" name="KSOProductBuildVer">
    <vt:lpwstr>1033-12.2.0.13292</vt:lpwstr>
  </property>
</Properties>
</file>