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40"/>
  </p:notesMasterIdLst>
  <p:sldIdLst>
    <p:sldId id="3923" r:id="rId2"/>
    <p:sldId id="4065" r:id="rId3"/>
    <p:sldId id="3914" r:id="rId4"/>
    <p:sldId id="4066" r:id="rId5"/>
    <p:sldId id="1046" r:id="rId6"/>
    <p:sldId id="4067" r:id="rId7"/>
    <p:sldId id="3921" r:id="rId8"/>
    <p:sldId id="4054" r:id="rId9"/>
    <p:sldId id="4068" r:id="rId10"/>
    <p:sldId id="4070" r:id="rId11"/>
    <p:sldId id="4072" r:id="rId12"/>
    <p:sldId id="4055" r:id="rId13"/>
    <p:sldId id="3848" r:id="rId14"/>
    <p:sldId id="4063" r:id="rId15"/>
    <p:sldId id="4064" r:id="rId16"/>
    <p:sldId id="3847" r:id="rId17"/>
    <p:sldId id="272" r:id="rId18"/>
    <p:sldId id="273" r:id="rId19"/>
    <p:sldId id="274" r:id="rId20"/>
    <p:sldId id="275" r:id="rId21"/>
    <p:sldId id="276" r:id="rId22"/>
    <p:sldId id="277" r:id="rId23"/>
    <p:sldId id="278" r:id="rId24"/>
    <p:sldId id="3822" r:id="rId25"/>
    <p:sldId id="4060" r:id="rId26"/>
    <p:sldId id="4061" r:id="rId27"/>
    <p:sldId id="3849" r:id="rId28"/>
    <p:sldId id="1038" r:id="rId29"/>
    <p:sldId id="3794" r:id="rId30"/>
    <p:sldId id="3800" r:id="rId31"/>
    <p:sldId id="260" r:id="rId32"/>
    <p:sldId id="258" r:id="rId33"/>
    <p:sldId id="3798" r:id="rId34"/>
    <p:sldId id="4056" r:id="rId35"/>
    <p:sldId id="4071" r:id="rId36"/>
    <p:sldId id="4058" r:id="rId37"/>
    <p:sldId id="257" r:id="rId38"/>
    <p:sldId id="3821" r:id="rId3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273" autoAdjust="0"/>
  </p:normalViewPr>
  <p:slideViewPr>
    <p:cSldViewPr snapToGrid="0">
      <p:cViewPr varScale="1">
        <p:scale>
          <a:sx n="109" d="100"/>
          <a:sy n="109" d="100"/>
        </p:scale>
        <p:origin x="168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1" Type="http://schemas.openxmlformats.org/officeDocument/2006/relationships/oleObject" Target="file:///D:\Users\Fernando_T\Downloads\Product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s\Fernando_T\Downloads\Product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s\Fernando_T\Downloads\Product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Fernando_T\Downloads\Producto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DOCUEMENTOS%20M\3.%20UCP\10%20DOCUMENTOS%20DE%20CONSUME%20LO%20NUESTRO\1.3%20DOCUMENTOS%20FINALES\36%20210323%20-%20copia\1%20GRAFICOS%20PARA%20DIAPO6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58618313107213E-2"/>
          <c:y val="4.875217516567934E-2"/>
          <c:w val="0.9584277172731025"/>
          <c:h val="0.71830016404983255"/>
        </c:manualLayout>
      </c:layout>
      <c:lineChart>
        <c:grouping val="standard"/>
        <c:varyColors val="0"/>
        <c:ser>
          <c:idx val="2"/>
          <c:order val="0"/>
          <c:tx>
            <c:strRef>
              <c:f>'Cuadro Consolidado '!$W$5</c:f>
              <c:strCache>
                <c:ptCount val="1"/>
                <c:pt idx="0">
                  <c:v>Azucar Perú kg</c:v>
                </c:pt>
              </c:strCache>
            </c:strRef>
          </c:tx>
          <c:spPr>
            <a:ln w="28575" cap="rnd">
              <a:solidFill>
                <a:schemeClr val="accent3"/>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'!$W$6:$W$80</c:f>
              <c:numCache>
                <c:formatCode>0%</c:formatCode>
                <c:ptCount val="63"/>
                <c:pt idx="0">
                  <c:v>1</c:v>
                </c:pt>
                <c:pt idx="1">
                  <c:v>1.0165016501650166</c:v>
                </c:pt>
                <c:pt idx="2">
                  <c:v>1.0198019801980198</c:v>
                </c:pt>
                <c:pt idx="3">
                  <c:v>1.0099009900990099</c:v>
                </c:pt>
                <c:pt idx="4">
                  <c:v>1.0099009900990099</c:v>
                </c:pt>
                <c:pt idx="5">
                  <c:v>1</c:v>
                </c:pt>
                <c:pt idx="6">
                  <c:v>0.98019801980198029</c:v>
                </c:pt>
                <c:pt idx="7">
                  <c:v>0.97359735973597372</c:v>
                </c:pt>
                <c:pt idx="8">
                  <c:v>0.96039603960396047</c:v>
                </c:pt>
                <c:pt idx="9">
                  <c:v>0.93399339933993408</c:v>
                </c:pt>
                <c:pt idx="10">
                  <c:v>0.91749174917491749</c:v>
                </c:pt>
                <c:pt idx="11">
                  <c:v>0.89438943894389444</c:v>
                </c:pt>
                <c:pt idx="12">
                  <c:v>0.89108910891089121</c:v>
                </c:pt>
                <c:pt idx="13">
                  <c:v>0.90759075907590769</c:v>
                </c:pt>
                <c:pt idx="14">
                  <c:v>0.90429042904290446</c:v>
                </c:pt>
                <c:pt idx="15">
                  <c:v>0.90759075907590769</c:v>
                </c:pt>
                <c:pt idx="16">
                  <c:v>0.89438943894389444</c:v>
                </c:pt>
                <c:pt idx="17">
                  <c:v>0.88778877887788787</c:v>
                </c:pt>
                <c:pt idx="18">
                  <c:v>0.89108910891089121</c:v>
                </c:pt>
                <c:pt idx="19">
                  <c:v>0.90099009900990101</c:v>
                </c:pt>
                <c:pt idx="20">
                  <c:v>0.88778877887788787</c:v>
                </c:pt>
                <c:pt idx="21">
                  <c:v>0.88118811881188119</c:v>
                </c:pt>
                <c:pt idx="22">
                  <c:v>0.87128712871287139</c:v>
                </c:pt>
                <c:pt idx="23">
                  <c:v>0.87788778877887796</c:v>
                </c:pt>
                <c:pt idx="24">
                  <c:v>0.90429042904290446</c:v>
                </c:pt>
                <c:pt idx="25">
                  <c:v>0.91749174917491749</c:v>
                </c:pt>
                <c:pt idx="26">
                  <c:v>0.97359735973597372</c:v>
                </c:pt>
                <c:pt idx="27">
                  <c:v>1.0495049504950495</c:v>
                </c:pt>
                <c:pt idx="28">
                  <c:v>1.0396039603960396</c:v>
                </c:pt>
                <c:pt idx="29">
                  <c:v>1.0726072607260726</c:v>
                </c:pt>
                <c:pt idx="30">
                  <c:v>1.0297029702970297</c:v>
                </c:pt>
                <c:pt idx="31">
                  <c:v>1.0198019801980198</c:v>
                </c:pt>
                <c:pt idx="32">
                  <c:v>1.0033003300330035</c:v>
                </c:pt>
                <c:pt idx="33">
                  <c:v>1.0066006600660067</c:v>
                </c:pt>
                <c:pt idx="34">
                  <c:v>0.98679867986798697</c:v>
                </c:pt>
                <c:pt idx="35">
                  <c:v>0.99669966996699677</c:v>
                </c:pt>
                <c:pt idx="36">
                  <c:v>0.9900990099009902</c:v>
                </c:pt>
                <c:pt idx="37">
                  <c:v>1</c:v>
                </c:pt>
                <c:pt idx="38">
                  <c:v>1</c:v>
                </c:pt>
                <c:pt idx="39">
                  <c:v>0.9900990099009902</c:v>
                </c:pt>
                <c:pt idx="40">
                  <c:v>0.99669966996699677</c:v>
                </c:pt>
                <c:pt idx="41">
                  <c:v>1.0099009900990099</c:v>
                </c:pt>
                <c:pt idx="42">
                  <c:v>1.0264026402640265</c:v>
                </c:pt>
                <c:pt idx="43">
                  <c:v>1.0561056105610562</c:v>
                </c:pt>
                <c:pt idx="44">
                  <c:v>1.0528052805280528</c:v>
                </c:pt>
                <c:pt idx="45">
                  <c:v>1.0660066006600661</c:v>
                </c:pt>
                <c:pt idx="46">
                  <c:v>1.0891089108910892</c:v>
                </c:pt>
                <c:pt idx="47">
                  <c:v>1.0957095709570956</c:v>
                </c:pt>
                <c:pt idx="48">
                  <c:v>1.108910891089109</c:v>
                </c:pt>
                <c:pt idx="49">
                  <c:v>1.1254125412541256</c:v>
                </c:pt>
                <c:pt idx="50">
                  <c:v>1.273927392739274</c:v>
                </c:pt>
                <c:pt idx="51">
                  <c:v>1.5115511551155116</c:v>
                </c:pt>
                <c:pt idx="52">
                  <c:v>1.4191419141914192</c:v>
                </c:pt>
                <c:pt idx="53">
                  <c:v>1.4191419141914192</c:v>
                </c:pt>
                <c:pt idx="54">
                  <c:v>1.4125412541254128</c:v>
                </c:pt>
                <c:pt idx="55">
                  <c:v>1.4224422442244224</c:v>
                </c:pt>
                <c:pt idx="56">
                  <c:v>1.4686468646864688</c:v>
                </c:pt>
                <c:pt idx="57">
                  <c:v>1.415841584158416</c:v>
                </c:pt>
                <c:pt idx="58">
                  <c:v>1.3927392739273927</c:v>
                </c:pt>
                <c:pt idx="59">
                  <c:v>1.4092409240924091</c:v>
                </c:pt>
                <c:pt idx="60">
                  <c:v>1.4290429042904291</c:v>
                </c:pt>
                <c:pt idx="61">
                  <c:v>1.4422442244224423</c:v>
                </c:pt>
                <c:pt idx="62">
                  <c:v>1.5082508250825084</c:v>
                </c:pt>
              </c:numCache>
            </c:numRef>
          </c:val>
          <c:smooth val="0"/>
          <c:extLst>
            <c:ext xmlns:c16="http://schemas.microsoft.com/office/drawing/2014/chart" uri="{C3380CC4-5D6E-409C-BE32-E72D297353CC}">
              <c16:uniqueId val="{00000000-AF03-4BCF-9342-F1BF56BDEB97}"/>
            </c:ext>
          </c:extLst>
        </c:ser>
        <c:ser>
          <c:idx val="9"/>
          <c:order val="1"/>
          <c:tx>
            <c:strRef>
              <c:f>'Cuadro Consolidado '!$AD$5</c:f>
              <c:strCache>
                <c:ptCount val="1"/>
                <c:pt idx="0">
                  <c:v>Azúcar Chile $/kilo</c:v>
                </c:pt>
              </c:strCache>
            </c:strRef>
          </c:tx>
          <c:spPr>
            <a:ln w="28575" cap="rnd">
              <a:solidFill>
                <a:schemeClr val="accent4">
                  <a:lumMod val="6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'!$AD$6:$AD$80</c:f>
              <c:numCache>
                <c:formatCode>0%</c:formatCode>
                <c:ptCount val="63"/>
                <c:pt idx="0">
                  <c:v>1</c:v>
                </c:pt>
                <c:pt idx="1">
                  <c:v>0.97946063521701832</c:v>
                </c:pt>
                <c:pt idx="2">
                  <c:v>0.97775858617952982</c:v>
                </c:pt>
                <c:pt idx="3">
                  <c:v>0.97276441597742547</c:v>
                </c:pt>
                <c:pt idx="4">
                  <c:v>0.96850229482680661</c:v>
                </c:pt>
                <c:pt idx="5">
                  <c:v>0.96798440161638666</c:v>
                </c:pt>
                <c:pt idx="6">
                  <c:v>0.95951334834757085</c:v>
                </c:pt>
                <c:pt idx="7">
                  <c:v>0.95783369469215451</c:v>
                </c:pt>
                <c:pt idx="8">
                  <c:v>0.9594839544086009</c:v>
                </c:pt>
                <c:pt idx="9">
                  <c:v>0.96785982730360998</c:v>
                </c:pt>
                <c:pt idx="10">
                  <c:v>0.97852282859274431</c:v>
                </c:pt>
                <c:pt idx="11">
                  <c:v>0.97156486332518244</c:v>
                </c:pt>
                <c:pt idx="12">
                  <c:v>0.98305089490547048</c:v>
                </c:pt>
                <c:pt idx="13">
                  <c:v>0.97230671035632454</c:v>
                </c:pt>
                <c:pt idx="14">
                  <c:v>0.97265243906706433</c:v>
                </c:pt>
                <c:pt idx="15">
                  <c:v>0.96918955311414789</c:v>
                </c:pt>
                <c:pt idx="16">
                  <c:v>0.97702653712804421</c:v>
                </c:pt>
                <c:pt idx="17">
                  <c:v>0.97097698454578663</c:v>
                </c:pt>
                <c:pt idx="18">
                  <c:v>0.97712031779047159</c:v>
                </c:pt>
                <c:pt idx="19">
                  <c:v>0.97188679694247038</c:v>
                </c:pt>
                <c:pt idx="20">
                  <c:v>0.95509166009968749</c:v>
                </c:pt>
                <c:pt idx="21">
                  <c:v>0.96709278546763655</c:v>
                </c:pt>
                <c:pt idx="22">
                  <c:v>0.97237529621392071</c:v>
                </c:pt>
                <c:pt idx="23">
                  <c:v>0.97633367999518494</c:v>
                </c:pt>
                <c:pt idx="24">
                  <c:v>0.98818643595690581</c:v>
                </c:pt>
                <c:pt idx="25">
                  <c:v>0.98804646481895442</c:v>
                </c:pt>
                <c:pt idx="26">
                  <c:v>1.0230140545019617</c:v>
                </c:pt>
                <c:pt idx="27">
                  <c:v>1.0528866947635398</c:v>
                </c:pt>
                <c:pt idx="28">
                  <c:v>1.0554845590839168</c:v>
                </c:pt>
                <c:pt idx="29">
                  <c:v>1.0622269687990336</c:v>
                </c:pt>
                <c:pt idx="30">
                  <c:v>1.0429613413714092</c:v>
                </c:pt>
                <c:pt idx="31">
                  <c:v>1.0408925679524883</c:v>
                </c:pt>
                <c:pt idx="32">
                  <c:v>1.0332291481496516</c:v>
                </c:pt>
                <c:pt idx="33">
                  <c:v>1.0420571278202435</c:v>
                </c:pt>
                <c:pt idx="34">
                  <c:v>1.0420879214705927</c:v>
                </c:pt>
                <c:pt idx="35">
                  <c:v>1.0501936500693556</c:v>
                </c:pt>
                <c:pt idx="36">
                  <c:v>1.0240974311097051</c:v>
                </c:pt>
                <c:pt idx="37">
                  <c:v>1.0325208941916177</c:v>
                </c:pt>
                <c:pt idx="38">
                  <c:v>1.0283133617847999</c:v>
                </c:pt>
                <c:pt idx="39">
                  <c:v>1.0339052087459566</c:v>
                </c:pt>
                <c:pt idx="40">
                  <c:v>1.0334139100517472</c:v>
                </c:pt>
                <c:pt idx="41">
                  <c:v>1.0329170125120202</c:v>
                </c:pt>
                <c:pt idx="42">
                  <c:v>1.0345798696308821</c:v>
                </c:pt>
                <c:pt idx="43">
                  <c:v>1.0220104614428505</c:v>
                </c:pt>
                <c:pt idx="44">
                  <c:v>1.0392255116994875</c:v>
                </c:pt>
                <c:pt idx="45">
                  <c:v>1.0648682241721759</c:v>
                </c:pt>
                <c:pt idx="46">
                  <c:v>1.0818523220511931</c:v>
                </c:pt>
                <c:pt idx="47">
                  <c:v>1.136085539161825</c:v>
                </c:pt>
                <c:pt idx="48">
                  <c:v>1.1747077752567421</c:v>
                </c:pt>
                <c:pt idx="49">
                  <c:v>1.2554473267612218</c:v>
                </c:pt>
                <c:pt idx="50">
                  <c:v>1.2718561432632591</c:v>
                </c:pt>
                <c:pt idx="51">
                  <c:v>1.3146845120536146</c:v>
                </c:pt>
                <c:pt idx="52">
                  <c:v>1.4165079160677068</c:v>
                </c:pt>
                <c:pt idx="53">
                  <c:v>1.4581045388440905</c:v>
                </c:pt>
                <c:pt idx="54">
                  <c:v>1.516798636121232</c:v>
                </c:pt>
                <c:pt idx="55">
                  <c:v>1.5325481885635182</c:v>
                </c:pt>
                <c:pt idx="56">
                  <c:v>1.6911186913258487</c:v>
                </c:pt>
                <c:pt idx="57">
                  <c:v>1.7010720389455694</c:v>
                </c:pt>
                <c:pt idx="58">
                  <c:v>1.7451615476888664</c:v>
                </c:pt>
                <c:pt idx="59">
                  <c:v>1.6913650405286429</c:v>
                </c:pt>
                <c:pt idx="60">
                  <c:v>1.7564152271801554</c:v>
                </c:pt>
                <c:pt idx="61">
                  <c:v>1.7805112585784812</c:v>
                </c:pt>
                <c:pt idx="62">
                  <c:v>1.7670698302010126</c:v>
                </c:pt>
              </c:numCache>
            </c:numRef>
          </c:val>
          <c:smooth val="0"/>
          <c:extLst>
            <c:ext xmlns:c16="http://schemas.microsoft.com/office/drawing/2014/chart" uri="{C3380CC4-5D6E-409C-BE32-E72D297353CC}">
              <c16:uniqueId val="{00000001-AF03-4BCF-9342-F1BF56BDEB97}"/>
            </c:ext>
          </c:extLst>
        </c:ser>
        <c:ser>
          <c:idx val="12"/>
          <c:order val="2"/>
          <c:tx>
            <c:strRef>
              <c:f>'Cuadro Consolidado '!$AG$5</c:f>
              <c:strCache>
                <c:ptCount val="1"/>
                <c:pt idx="0">
                  <c:v>Azucar La Paz</c:v>
                </c:pt>
              </c:strCache>
            </c:strRef>
          </c:tx>
          <c:spPr>
            <a:ln w="28575" cap="rnd">
              <a:solidFill>
                <a:schemeClr val="accent1">
                  <a:lumMod val="80000"/>
                  <a:lumOff val="2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'!$AG$6:$AG$80</c:f>
              <c:numCache>
                <c:formatCode>0%</c:formatCode>
                <c:ptCount val="63"/>
                <c:pt idx="0">
                  <c:v>1</c:v>
                </c:pt>
                <c:pt idx="1">
                  <c:v>1.0078431372549019</c:v>
                </c:pt>
                <c:pt idx="2">
                  <c:v>1.003921568627451</c:v>
                </c:pt>
                <c:pt idx="3">
                  <c:v>1.0235294117647058</c:v>
                </c:pt>
                <c:pt idx="4">
                  <c:v>1.027450980392157</c:v>
                </c:pt>
                <c:pt idx="5">
                  <c:v>1.031372549019608</c:v>
                </c:pt>
                <c:pt idx="6">
                  <c:v>1.0156862745098039</c:v>
                </c:pt>
                <c:pt idx="7">
                  <c:v>1.0117647058823531</c:v>
                </c:pt>
                <c:pt idx="8">
                  <c:v>1.003921568627451</c:v>
                </c:pt>
                <c:pt idx="9">
                  <c:v>1</c:v>
                </c:pt>
                <c:pt idx="10">
                  <c:v>1.003921568627451</c:v>
                </c:pt>
                <c:pt idx="11">
                  <c:v>1</c:v>
                </c:pt>
                <c:pt idx="12">
                  <c:v>0.99607843137254914</c:v>
                </c:pt>
                <c:pt idx="13">
                  <c:v>0.9882352941176471</c:v>
                </c:pt>
                <c:pt idx="14">
                  <c:v>0.99215686274509807</c:v>
                </c:pt>
                <c:pt idx="15">
                  <c:v>0.99215686274509807</c:v>
                </c:pt>
                <c:pt idx="16">
                  <c:v>0.99215686274509807</c:v>
                </c:pt>
                <c:pt idx="17">
                  <c:v>0.99215686274509807</c:v>
                </c:pt>
                <c:pt idx="18">
                  <c:v>0.9882352941176471</c:v>
                </c:pt>
                <c:pt idx="19">
                  <c:v>0.9882352941176471</c:v>
                </c:pt>
                <c:pt idx="20">
                  <c:v>0.9882352941176471</c:v>
                </c:pt>
                <c:pt idx="21">
                  <c:v>0.98431372549019602</c:v>
                </c:pt>
                <c:pt idx="22">
                  <c:v>1</c:v>
                </c:pt>
                <c:pt idx="23">
                  <c:v>0.9882352941176471</c:v>
                </c:pt>
                <c:pt idx="24">
                  <c:v>0.9882352941176471</c:v>
                </c:pt>
                <c:pt idx="25">
                  <c:v>0.99215686274509807</c:v>
                </c:pt>
                <c:pt idx="26">
                  <c:v>0.99215686274509807</c:v>
                </c:pt>
                <c:pt idx="27">
                  <c:v>0.99607843137254914</c:v>
                </c:pt>
                <c:pt idx="28">
                  <c:v>0.99215686274509807</c:v>
                </c:pt>
                <c:pt idx="29">
                  <c:v>1</c:v>
                </c:pt>
                <c:pt idx="30">
                  <c:v>1</c:v>
                </c:pt>
                <c:pt idx="31">
                  <c:v>0.99607843137254914</c:v>
                </c:pt>
                <c:pt idx="32">
                  <c:v>0.98431372549019602</c:v>
                </c:pt>
                <c:pt idx="33">
                  <c:v>0.97647058823529431</c:v>
                </c:pt>
                <c:pt idx="34">
                  <c:v>0.97254901960784323</c:v>
                </c:pt>
                <c:pt idx="35">
                  <c:v>0.97647058823529431</c:v>
                </c:pt>
                <c:pt idx="36">
                  <c:v>0.96862745098039227</c:v>
                </c:pt>
                <c:pt idx="37">
                  <c:v>0.95686274509803926</c:v>
                </c:pt>
                <c:pt idx="38">
                  <c:v>0.96078431372549034</c:v>
                </c:pt>
                <c:pt idx="39">
                  <c:v>0.94117647058823528</c:v>
                </c:pt>
                <c:pt idx="40">
                  <c:v>0.94509803921568636</c:v>
                </c:pt>
                <c:pt idx="41">
                  <c:v>0.94509803921568636</c:v>
                </c:pt>
                <c:pt idx="42">
                  <c:v>0.93333333333333335</c:v>
                </c:pt>
                <c:pt idx="43">
                  <c:v>0.93333333333333335</c:v>
                </c:pt>
                <c:pt idx="44">
                  <c:v>0.92549019607843142</c:v>
                </c:pt>
                <c:pt idx="45">
                  <c:v>0.9529411764705884</c:v>
                </c:pt>
                <c:pt idx="46">
                  <c:v>0.95686274509803926</c:v>
                </c:pt>
                <c:pt idx="47">
                  <c:v>0.95686274509803926</c:v>
                </c:pt>
                <c:pt idx="48">
                  <c:v>0.9529411764705884</c:v>
                </c:pt>
                <c:pt idx="49">
                  <c:v>0.96470588235294119</c:v>
                </c:pt>
                <c:pt idx="50">
                  <c:v>0.97254901960784323</c:v>
                </c:pt>
                <c:pt idx="51">
                  <c:v>0.9882352941176471</c:v>
                </c:pt>
                <c:pt idx="52">
                  <c:v>1.003921568627451</c:v>
                </c:pt>
                <c:pt idx="53">
                  <c:v>0.99607843137254914</c:v>
                </c:pt>
                <c:pt idx="54">
                  <c:v>1.0117647058823531</c:v>
                </c:pt>
                <c:pt idx="55">
                  <c:v>1.0196078431372551</c:v>
                </c:pt>
                <c:pt idx="56">
                  <c:v>1.0470588235294118</c:v>
                </c:pt>
                <c:pt idx="57">
                  <c:v>1.0901960784313725</c:v>
                </c:pt>
                <c:pt idx="58">
                  <c:v>1.1333333333333335</c:v>
                </c:pt>
                <c:pt idx="59">
                  <c:v>1.1401960784313725</c:v>
                </c:pt>
                <c:pt idx="60">
                  <c:v>1.1529411764705884</c:v>
                </c:pt>
                <c:pt idx="61">
                  <c:v>1.1470588235294117</c:v>
                </c:pt>
              </c:numCache>
            </c:numRef>
          </c:val>
          <c:smooth val="0"/>
          <c:extLst>
            <c:ext xmlns:c16="http://schemas.microsoft.com/office/drawing/2014/chart" uri="{C3380CC4-5D6E-409C-BE32-E72D297353CC}">
              <c16:uniqueId val="{00000002-AF03-4BCF-9342-F1BF56BDEB97}"/>
            </c:ext>
          </c:extLst>
        </c:ser>
        <c:ser>
          <c:idx val="13"/>
          <c:order val="3"/>
          <c:tx>
            <c:strRef>
              <c:f>'Cuadro Consolidado '!$AH$5</c:f>
              <c:strCache>
                <c:ptCount val="1"/>
                <c:pt idx="0">
                  <c:v>Azucar Santa Cruz</c:v>
                </c:pt>
              </c:strCache>
            </c:strRef>
          </c:tx>
          <c:spPr>
            <a:ln w="28575" cap="rnd">
              <a:solidFill>
                <a:schemeClr val="accent2">
                  <a:lumMod val="80000"/>
                  <a:lumOff val="2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'!$AH$6:$AH$80</c:f>
              <c:numCache>
                <c:formatCode>0%</c:formatCode>
                <c:ptCount val="63"/>
                <c:pt idx="0">
                  <c:v>1</c:v>
                </c:pt>
                <c:pt idx="1">
                  <c:v>0.99411764705882366</c:v>
                </c:pt>
                <c:pt idx="2">
                  <c:v>0.99411764705882366</c:v>
                </c:pt>
                <c:pt idx="3">
                  <c:v>0.99803921568627452</c:v>
                </c:pt>
                <c:pt idx="4">
                  <c:v>1.003921568627451</c:v>
                </c:pt>
                <c:pt idx="5">
                  <c:v>1.0078431372549019</c:v>
                </c:pt>
                <c:pt idx="6">
                  <c:v>1.0058823529411764</c:v>
                </c:pt>
                <c:pt idx="7">
                  <c:v>1.003921568627451</c:v>
                </c:pt>
                <c:pt idx="8">
                  <c:v>1.0019607843137257</c:v>
                </c:pt>
                <c:pt idx="9">
                  <c:v>0.99803921568627452</c:v>
                </c:pt>
                <c:pt idx="10">
                  <c:v>0.99411764705882366</c:v>
                </c:pt>
                <c:pt idx="11">
                  <c:v>0.99411764705882366</c:v>
                </c:pt>
                <c:pt idx="12">
                  <c:v>0.99607843137254914</c:v>
                </c:pt>
                <c:pt idx="13">
                  <c:v>0.99803921568627452</c:v>
                </c:pt>
                <c:pt idx="14">
                  <c:v>0.99411764705882366</c:v>
                </c:pt>
                <c:pt idx="15">
                  <c:v>0.99019607843137258</c:v>
                </c:pt>
                <c:pt idx="16">
                  <c:v>0.99215686274509807</c:v>
                </c:pt>
                <c:pt idx="17">
                  <c:v>0.99215686274509807</c:v>
                </c:pt>
                <c:pt idx="18">
                  <c:v>0.99215686274509807</c:v>
                </c:pt>
                <c:pt idx="19">
                  <c:v>0.99019607843137258</c:v>
                </c:pt>
                <c:pt idx="20">
                  <c:v>0.99019607843137258</c:v>
                </c:pt>
                <c:pt idx="21">
                  <c:v>0.99411764705882366</c:v>
                </c:pt>
                <c:pt idx="22">
                  <c:v>0.99411764705882366</c:v>
                </c:pt>
                <c:pt idx="23">
                  <c:v>0.99019607843137258</c:v>
                </c:pt>
                <c:pt idx="24">
                  <c:v>0.99215686274509807</c:v>
                </c:pt>
                <c:pt idx="25">
                  <c:v>0.99019607843137258</c:v>
                </c:pt>
                <c:pt idx="26">
                  <c:v>0.99607843137254914</c:v>
                </c:pt>
                <c:pt idx="27">
                  <c:v>1.003921568627451</c:v>
                </c:pt>
                <c:pt idx="28">
                  <c:v>1.0078431372549019</c:v>
                </c:pt>
                <c:pt idx="29">
                  <c:v>1</c:v>
                </c:pt>
                <c:pt idx="30">
                  <c:v>0.9882352941176471</c:v>
                </c:pt>
                <c:pt idx="31">
                  <c:v>0.98235294117647065</c:v>
                </c:pt>
                <c:pt idx="32">
                  <c:v>0.98039215686274517</c:v>
                </c:pt>
                <c:pt idx="33">
                  <c:v>0.97647058823529431</c:v>
                </c:pt>
                <c:pt idx="34">
                  <c:v>0.97450980392156861</c:v>
                </c:pt>
                <c:pt idx="35">
                  <c:v>0.97450980392156861</c:v>
                </c:pt>
                <c:pt idx="36">
                  <c:v>0.97843137254901968</c:v>
                </c:pt>
                <c:pt idx="37">
                  <c:v>0.97843137254901968</c:v>
                </c:pt>
                <c:pt idx="38">
                  <c:v>0.97450980392156861</c:v>
                </c:pt>
                <c:pt idx="39">
                  <c:v>0.97647058823529431</c:v>
                </c:pt>
                <c:pt idx="40">
                  <c:v>0.97647058823529431</c:v>
                </c:pt>
                <c:pt idx="41">
                  <c:v>0.97647058823529431</c:v>
                </c:pt>
                <c:pt idx="42">
                  <c:v>0.97254901960784323</c:v>
                </c:pt>
                <c:pt idx="43">
                  <c:v>0.97450980392156861</c:v>
                </c:pt>
                <c:pt idx="44">
                  <c:v>0.97843137254901968</c:v>
                </c:pt>
                <c:pt idx="45">
                  <c:v>0.98039215686274517</c:v>
                </c:pt>
                <c:pt idx="46">
                  <c:v>0.98235294117647065</c:v>
                </c:pt>
                <c:pt idx="47">
                  <c:v>0.98039215686274517</c:v>
                </c:pt>
                <c:pt idx="48">
                  <c:v>0.98039215686274517</c:v>
                </c:pt>
                <c:pt idx="49">
                  <c:v>0.98039215686274517</c:v>
                </c:pt>
                <c:pt idx="50">
                  <c:v>0.98235294117647065</c:v>
                </c:pt>
                <c:pt idx="51">
                  <c:v>0.98431372549019602</c:v>
                </c:pt>
                <c:pt idx="52">
                  <c:v>0.98431372549019602</c:v>
                </c:pt>
                <c:pt idx="53">
                  <c:v>0.98431372549019602</c:v>
                </c:pt>
                <c:pt idx="54">
                  <c:v>0.99019607843137258</c:v>
                </c:pt>
                <c:pt idx="55">
                  <c:v>0.99411764705882366</c:v>
                </c:pt>
                <c:pt idx="56">
                  <c:v>1.0352941176470589</c:v>
                </c:pt>
                <c:pt idx="57">
                  <c:v>1.1176470588235294</c:v>
                </c:pt>
                <c:pt idx="58">
                  <c:v>1.1509803921568629</c:v>
                </c:pt>
                <c:pt idx="59">
                  <c:v>1.156372549019608</c:v>
                </c:pt>
                <c:pt idx="60">
                  <c:v>1.1602941176470589</c:v>
                </c:pt>
                <c:pt idx="61">
                  <c:v>1.1705882352941179</c:v>
                </c:pt>
              </c:numCache>
            </c:numRef>
          </c:val>
          <c:smooth val="0"/>
          <c:extLst>
            <c:ext xmlns:c16="http://schemas.microsoft.com/office/drawing/2014/chart" uri="{C3380CC4-5D6E-409C-BE32-E72D297353CC}">
              <c16:uniqueId val="{00000003-AF03-4BCF-9342-F1BF56BDEB97}"/>
            </c:ext>
          </c:extLst>
        </c:ser>
        <c:dLbls>
          <c:showLegendKey val="0"/>
          <c:showVal val="0"/>
          <c:showCatName val="0"/>
          <c:showSerName val="0"/>
          <c:showPercent val="0"/>
          <c:showBubbleSize val="0"/>
        </c:dLbls>
        <c:smooth val="0"/>
        <c:axId val="1467721695"/>
        <c:axId val="1467723775"/>
      </c:lineChart>
      <c:catAx>
        <c:axId val="146772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67723775"/>
        <c:crosses val="autoZero"/>
        <c:auto val="1"/>
        <c:lblAlgn val="ctr"/>
        <c:lblOffset val="100"/>
        <c:noMultiLvlLbl val="0"/>
      </c:catAx>
      <c:valAx>
        <c:axId val="1467723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467721695"/>
        <c:crosses val="autoZero"/>
        <c:crossBetween val="between"/>
      </c:valAx>
      <c:spPr>
        <a:noFill/>
        <a:ln>
          <a:noFill/>
        </a:ln>
        <a:effectLst/>
      </c:spPr>
    </c:plotArea>
    <c:legend>
      <c:legendPos val="b"/>
      <c:layout>
        <c:manualLayout>
          <c:xMode val="edge"/>
          <c:yMode val="edge"/>
          <c:x val="0.15980430680744034"/>
          <c:y val="0.91209747007295638"/>
          <c:w val="0.68039138638511931"/>
          <c:h val="5.2356362113611311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00182760105443E-2"/>
          <c:y val="7.8725946240552513E-2"/>
          <c:w val="0.9584277172731025"/>
          <c:h val="0.55228072511242376"/>
        </c:manualLayout>
      </c:layout>
      <c:lineChart>
        <c:grouping val="standard"/>
        <c:varyColors val="0"/>
        <c:ser>
          <c:idx val="3"/>
          <c:order val="0"/>
          <c:tx>
            <c:strRef>
              <c:f>'Cuadro Consolidado '!$X$5</c:f>
              <c:strCache>
                <c:ptCount val="1"/>
                <c:pt idx="0">
                  <c:v>Carne fresca de vacuno Perú Kg</c:v>
                </c:pt>
              </c:strCache>
            </c:strRef>
          </c:tx>
          <c:spPr>
            <a:ln w="28575" cap="rnd">
              <a:solidFill>
                <a:schemeClr val="accent4"/>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'!$X$6:$X$80</c:f>
              <c:numCache>
                <c:formatCode>0%</c:formatCode>
                <c:ptCount val="63"/>
                <c:pt idx="0">
                  <c:v>1</c:v>
                </c:pt>
                <c:pt idx="1">
                  <c:v>0.99466869763899468</c:v>
                </c:pt>
                <c:pt idx="2">
                  <c:v>1.0015232292460015</c:v>
                </c:pt>
                <c:pt idx="3">
                  <c:v>0.98705255140898707</c:v>
                </c:pt>
                <c:pt idx="4">
                  <c:v>0.98933739527798925</c:v>
                </c:pt>
                <c:pt idx="5">
                  <c:v>0.98857578065498852</c:v>
                </c:pt>
                <c:pt idx="6">
                  <c:v>0.98019801980198007</c:v>
                </c:pt>
                <c:pt idx="7">
                  <c:v>0.98857578065498852</c:v>
                </c:pt>
                <c:pt idx="8">
                  <c:v>0.99086062452399082</c:v>
                </c:pt>
                <c:pt idx="9">
                  <c:v>1.0243716679360242</c:v>
                </c:pt>
                <c:pt idx="10">
                  <c:v>1.0114242193450114</c:v>
                </c:pt>
                <c:pt idx="11">
                  <c:v>1.0114242193450114</c:v>
                </c:pt>
                <c:pt idx="12">
                  <c:v>1.0373191165270372</c:v>
                </c:pt>
                <c:pt idx="13">
                  <c:v>1.0365575019040365</c:v>
                </c:pt>
                <c:pt idx="14">
                  <c:v>1.035034272658035</c:v>
                </c:pt>
                <c:pt idx="15">
                  <c:v>1.0380807311500382</c:v>
                </c:pt>
                <c:pt idx="16">
                  <c:v>1.0190403655750191</c:v>
                </c:pt>
                <c:pt idx="17">
                  <c:v>1.0540746382330539</c:v>
                </c:pt>
                <c:pt idx="18">
                  <c:v>1.0616907844630616</c:v>
                </c:pt>
                <c:pt idx="19">
                  <c:v>1.0883472962680882</c:v>
                </c:pt>
                <c:pt idx="20">
                  <c:v>1.1005331302361003</c:v>
                </c:pt>
                <c:pt idx="21">
                  <c:v>1.1081492764661081</c:v>
                </c:pt>
                <c:pt idx="22">
                  <c:v>1.1287128712871286</c:v>
                </c:pt>
                <c:pt idx="23">
                  <c:v>1.1226199543031226</c:v>
                </c:pt>
                <c:pt idx="24">
                  <c:v>1.1271896420411271</c:v>
                </c:pt>
                <c:pt idx="25">
                  <c:v>1.0952018278750952</c:v>
                </c:pt>
                <c:pt idx="26">
                  <c:v>1.0929169840060928</c:v>
                </c:pt>
                <c:pt idx="27">
                  <c:v>1.1911652703731912</c:v>
                </c:pt>
                <c:pt idx="28">
                  <c:v>1.1652703731911653</c:v>
                </c:pt>
                <c:pt idx="29">
                  <c:v>1.1911652703731912</c:v>
                </c:pt>
                <c:pt idx="30">
                  <c:v>1.1835491241431835</c:v>
                </c:pt>
                <c:pt idx="31">
                  <c:v>1.1766945925361765</c:v>
                </c:pt>
                <c:pt idx="32">
                  <c:v>1.1477532368621477</c:v>
                </c:pt>
                <c:pt idx="33">
                  <c:v>1.1393754760091395</c:v>
                </c:pt>
                <c:pt idx="34">
                  <c:v>1.1378522467631378</c:v>
                </c:pt>
                <c:pt idx="35">
                  <c:v>1.1584158415841583</c:v>
                </c:pt>
                <c:pt idx="36">
                  <c:v>1.1888804265041888</c:v>
                </c:pt>
                <c:pt idx="37">
                  <c:v>1.1858339680121859</c:v>
                </c:pt>
                <c:pt idx="38">
                  <c:v>1.169078446306169</c:v>
                </c:pt>
                <c:pt idx="39">
                  <c:v>1.1492764661081492</c:v>
                </c:pt>
                <c:pt idx="40">
                  <c:v>1.1728865194211728</c:v>
                </c:pt>
                <c:pt idx="41">
                  <c:v>1.1477532368621477</c:v>
                </c:pt>
                <c:pt idx="42">
                  <c:v>1.1271896420411271</c:v>
                </c:pt>
                <c:pt idx="43">
                  <c:v>1.1584158415841583</c:v>
                </c:pt>
                <c:pt idx="44">
                  <c:v>1.182025894897182</c:v>
                </c:pt>
                <c:pt idx="45">
                  <c:v>1.1805026656511803</c:v>
                </c:pt>
                <c:pt idx="46">
                  <c:v>1.1957349581111956</c:v>
                </c:pt>
                <c:pt idx="47">
                  <c:v>1.1881188118811881</c:v>
                </c:pt>
                <c:pt idx="48">
                  <c:v>1.2071591774562072</c:v>
                </c:pt>
                <c:pt idx="49">
                  <c:v>1.2140137090632139</c:v>
                </c:pt>
                <c:pt idx="50">
                  <c:v>1.2193450114242195</c:v>
                </c:pt>
                <c:pt idx="51">
                  <c:v>1.2353389185072352</c:v>
                </c:pt>
                <c:pt idx="52">
                  <c:v>1.2406702208682405</c:v>
                </c:pt>
                <c:pt idx="53">
                  <c:v>1.2543792840822543</c:v>
                </c:pt>
                <c:pt idx="54">
                  <c:v>1.2536176694592536</c:v>
                </c:pt>
                <c:pt idx="55">
                  <c:v>1.2848438690022848</c:v>
                </c:pt>
                <c:pt idx="56">
                  <c:v>1.2955064737242956</c:v>
                </c:pt>
                <c:pt idx="57">
                  <c:v>1.2543792840822543</c:v>
                </c:pt>
                <c:pt idx="58">
                  <c:v>1.2734196496572732</c:v>
                </c:pt>
                <c:pt idx="59">
                  <c:v>1.3183549124143181</c:v>
                </c:pt>
                <c:pt idx="60">
                  <c:v>1.3358720487433358</c:v>
                </c:pt>
                <c:pt idx="61">
                  <c:v>1.3564356435643563</c:v>
                </c:pt>
                <c:pt idx="62">
                  <c:v>1.3518659558263517</c:v>
                </c:pt>
              </c:numCache>
            </c:numRef>
          </c:val>
          <c:smooth val="0"/>
          <c:extLst>
            <c:ext xmlns:c16="http://schemas.microsoft.com/office/drawing/2014/chart" uri="{C3380CC4-5D6E-409C-BE32-E72D297353CC}">
              <c16:uniqueId val="{00000000-B315-4376-A48D-0156EC241AD6}"/>
            </c:ext>
          </c:extLst>
        </c:ser>
        <c:ser>
          <c:idx val="4"/>
          <c:order val="1"/>
          <c:tx>
            <c:strRef>
              <c:f>'Cuadro Consolidado '!$Y$5</c:f>
              <c:strCache>
                <c:ptCount val="1"/>
                <c:pt idx="0">
                  <c:v>Carne fresca de vacuno (bistec) Perú Kg</c:v>
                </c:pt>
              </c:strCache>
            </c:strRef>
          </c:tx>
          <c:spPr>
            <a:ln w="28575" cap="rnd">
              <a:solidFill>
                <a:schemeClr val="accent5"/>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'!$Y$6:$Y$80</c:f>
              <c:numCache>
                <c:formatCode>0%</c:formatCode>
                <c:ptCount val="63"/>
                <c:pt idx="0">
                  <c:v>1</c:v>
                </c:pt>
                <c:pt idx="1">
                  <c:v>1.0065040650406505</c:v>
                </c:pt>
                <c:pt idx="2">
                  <c:v>1.0174796747967481</c:v>
                </c:pt>
                <c:pt idx="3">
                  <c:v>1.0337398373983739</c:v>
                </c:pt>
                <c:pt idx="4">
                  <c:v>1.0378048780487805</c:v>
                </c:pt>
                <c:pt idx="5">
                  <c:v>1.0459349593495935</c:v>
                </c:pt>
                <c:pt idx="6">
                  <c:v>1.0357723577235771</c:v>
                </c:pt>
                <c:pt idx="7">
                  <c:v>1.0333333333333334</c:v>
                </c:pt>
                <c:pt idx="8">
                  <c:v>1.0577235772357723</c:v>
                </c:pt>
                <c:pt idx="9">
                  <c:v>1.0373983739837398</c:v>
                </c:pt>
                <c:pt idx="10">
                  <c:v>1.0512195121951218</c:v>
                </c:pt>
                <c:pt idx="11">
                  <c:v>1.0483739837398374</c:v>
                </c:pt>
                <c:pt idx="12">
                  <c:v>1.0516260162601625</c:v>
                </c:pt>
                <c:pt idx="13">
                  <c:v>1.0455284552845527</c:v>
                </c:pt>
                <c:pt idx="14">
                  <c:v>1.0235772357723576</c:v>
                </c:pt>
                <c:pt idx="15">
                  <c:v>1.0414634146341464</c:v>
                </c:pt>
                <c:pt idx="16">
                  <c:v>1.0516260162601625</c:v>
                </c:pt>
                <c:pt idx="17">
                  <c:v>1.0560975609756098</c:v>
                </c:pt>
                <c:pt idx="18">
                  <c:v>1.0565040650406503</c:v>
                </c:pt>
                <c:pt idx="19">
                  <c:v>1.0589430894308942</c:v>
                </c:pt>
                <c:pt idx="20">
                  <c:v>1.0573170731707318</c:v>
                </c:pt>
                <c:pt idx="21">
                  <c:v>1.0626016260162601</c:v>
                </c:pt>
                <c:pt idx="22">
                  <c:v>1.058130081300813</c:v>
                </c:pt>
                <c:pt idx="23">
                  <c:v>1.0548780487804876</c:v>
                </c:pt>
                <c:pt idx="24">
                  <c:v>1.0642276422764227</c:v>
                </c:pt>
                <c:pt idx="25">
                  <c:v>1.0784552845528455</c:v>
                </c:pt>
                <c:pt idx="26">
                  <c:v>1.0711382113821137</c:v>
                </c:pt>
                <c:pt idx="27">
                  <c:v>1.116260162601626</c:v>
                </c:pt>
                <c:pt idx="28">
                  <c:v>1.1284552845528455</c:v>
                </c:pt>
                <c:pt idx="29">
                  <c:v>1.1321138211382114</c:v>
                </c:pt>
                <c:pt idx="30">
                  <c:v>1.1471544715447153</c:v>
                </c:pt>
                <c:pt idx="31">
                  <c:v>1.1621951219512194</c:v>
                </c:pt>
                <c:pt idx="32">
                  <c:v>1.1491869918699187</c:v>
                </c:pt>
                <c:pt idx="33">
                  <c:v>1.186991869918699</c:v>
                </c:pt>
                <c:pt idx="34">
                  <c:v>1.1882113821138212</c:v>
                </c:pt>
                <c:pt idx="35">
                  <c:v>1.1906504065040648</c:v>
                </c:pt>
                <c:pt idx="36">
                  <c:v>1.1540650406504065</c:v>
                </c:pt>
                <c:pt idx="37">
                  <c:v>1.148780487804878</c:v>
                </c:pt>
                <c:pt idx="38">
                  <c:v>1.1626016260162602</c:v>
                </c:pt>
                <c:pt idx="39">
                  <c:v>1.1577235772357723</c:v>
                </c:pt>
                <c:pt idx="40">
                  <c:v>1.1666666666666665</c:v>
                </c:pt>
                <c:pt idx="41">
                  <c:v>1.186991869918699</c:v>
                </c:pt>
                <c:pt idx="42">
                  <c:v>1.1861788617886178</c:v>
                </c:pt>
                <c:pt idx="43">
                  <c:v>1.1845528455284553</c:v>
                </c:pt>
                <c:pt idx="44">
                  <c:v>1.1878048780487804</c:v>
                </c:pt>
                <c:pt idx="45">
                  <c:v>1.2016260162601624</c:v>
                </c:pt>
                <c:pt idx="46">
                  <c:v>1.2065040650406502</c:v>
                </c:pt>
                <c:pt idx="47">
                  <c:v>1.2199186991869919</c:v>
                </c:pt>
                <c:pt idx="48">
                  <c:v>1.2199186991869919</c:v>
                </c:pt>
                <c:pt idx="49">
                  <c:v>1.2337398373983739</c:v>
                </c:pt>
                <c:pt idx="50">
                  <c:v>1.2418699186991871</c:v>
                </c:pt>
                <c:pt idx="51">
                  <c:v>1.2471544715447154</c:v>
                </c:pt>
                <c:pt idx="52">
                  <c:v>1.2483739837398373</c:v>
                </c:pt>
                <c:pt idx="53">
                  <c:v>1.2735772357723576</c:v>
                </c:pt>
                <c:pt idx="54">
                  <c:v>1.2678861788617886</c:v>
                </c:pt>
                <c:pt idx="55">
                  <c:v>1.2662601626016259</c:v>
                </c:pt>
                <c:pt idx="56">
                  <c:v>1.2747967479674795</c:v>
                </c:pt>
                <c:pt idx="57">
                  <c:v>1.282520325203252</c:v>
                </c:pt>
                <c:pt idx="58">
                  <c:v>1.274390243902439</c:v>
                </c:pt>
                <c:pt idx="59">
                  <c:v>1.2829268292682925</c:v>
                </c:pt>
                <c:pt idx="60">
                  <c:v>1.2967479674796747</c:v>
                </c:pt>
                <c:pt idx="61">
                  <c:v>1.2967479674796747</c:v>
                </c:pt>
                <c:pt idx="62">
                  <c:v>1.3280487804878049</c:v>
                </c:pt>
              </c:numCache>
            </c:numRef>
          </c:val>
          <c:smooth val="0"/>
          <c:extLst>
            <c:ext xmlns:c16="http://schemas.microsoft.com/office/drawing/2014/chart" uri="{C3380CC4-5D6E-409C-BE32-E72D297353CC}">
              <c16:uniqueId val="{00000001-B315-4376-A48D-0156EC241AD6}"/>
            </c:ext>
          </c:extLst>
        </c:ser>
        <c:ser>
          <c:idx val="5"/>
          <c:order val="2"/>
          <c:tx>
            <c:strRef>
              <c:f>'Cuadro Consolidado '!$Z$5</c:f>
              <c:strCache>
                <c:ptCount val="1"/>
                <c:pt idx="0">
                  <c:v>Carne fresca de vacuno (sancochado) Perú Kg</c:v>
                </c:pt>
              </c:strCache>
            </c:strRef>
          </c:tx>
          <c:spPr>
            <a:ln w="28575" cap="rnd">
              <a:solidFill>
                <a:schemeClr val="accent6"/>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'!$Z$6:$Z$80</c:f>
              <c:numCache>
                <c:formatCode>0%</c:formatCode>
                <c:ptCount val="63"/>
                <c:pt idx="0">
                  <c:v>1</c:v>
                </c:pt>
                <c:pt idx="1">
                  <c:v>1.0041095890410958</c:v>
                </c:pt>
                <c:pt idx="2">
                  <c:v>1.0089041095890412</c:v>
                </c:pt>
                <c:pt idx="3">
                  <c:v>1.015068493150685</c:v>
                </c:pt>
                <c:pt idx="4">
                  <c:v>1.0102739726027397</c:v>
                </c:pt>
                <c:pt idx="5">
                  <c:v>0.99589041095890407</c:v>
                </c:pt>
                <c:pt idx="6">
                  <c:v>1.0568493150684932</c:v>
                </c:pt>
                <c:pt idx="7">
                  <c:v>0.99794520547945209</c:v>
                </c:pt>
                <c:pt idx="8">
                  <c:v>1.0226027397260273</c:v>
                </c:pt>
                <c:pt idx="9">
                  <c:v>1.0034246575342467</c:v>
                </c:pt>
                <c:pt idx="10">
                  <c:v>1.0075342465753425</c:v>
                </c:pt>
                <c:pt idx="11">
                  <c:v>1.013013698630137</c:v>
                </c:pt>
                <c:pt idx="12">
                  <c:v>1.015068493150685</c:v>
                </c:pt>
                <c:pt idx="13">
                  <c:v>1.0184931506849315</c:v>
                </c:pt>
                <c:pt idx="14">
                  <c:v>1.0273972602739727</c:v>
                </c:pt>
                <c:pt idx="15">
                  <c:v>1.0342465753424657</c:v>
                </c:pt>
                <c:pt idx="16">
                  <c:v>1.0404109589041095</c:v>
                </c:pt>
                <c:pt idx="17">
                  <c:v>1.0335616438356166</c:v>
                </c:pt>
                <c:pt idx="18">
                  <c:v>1.047945205479452</c:v>
                </c:pt>
                <c:pt idx="19">
                  <c:v>1.0808219178082192</c:v>
                </c:pt>
                <c:pt idx="20">
                  <c:v>1.0856164383561644</c:v>
                </c:pt>
                <c:pt idx="21">
                  <c:v>1.0801369863013699</c:v>
                </c:pt>
                <c:pt idx="22">
                  <c:v>1.0267123287671234</c:v>
                </c:pt>
                <c:pt idx="23">
                  <c:v>1.0506849315068494</c:v>
                </c:pt>
                <c:pt idx="24">
                  <c:v>1.0780821917808219</c:v>
                </c:pt>
                <c:pt idx="25">
                  <c:v>1.06986301369863</c:v>
                </c:pt>
                <c:pt idx="26">
                  <c:v>1.0732876712328767</c:v>
                </c:pt>
                <c:pt idx="27">
                  <c:v>1.1397260273972603</c:v>
                </c:pt>
                <c:pt idx="28">
                  <c:v>1.1445205479452056</c:v>
                </c:pt>
                <c:pt idx="29">
                  <c:v>1.1479452054794521</c:v>
                </c:pt>
                <c:pt idx="30">
                  <c:v>1.1499999999999999</c:v>
                </c:pt>
                <c:pt idx="31">
                  <c:v>1.1630136986301371</c:v>
                </c:pt>
                <c:pt idx="32">
                  <c:v>1.1561643835616437</c:v>
                </c:pt>
                <c:pt idx="33">
                  <c:v>1.1671232876712327</c:v>
                </c:pt>
                <c:pt idx="34">
                  <c:v>1.1712328767123288</c:v>
                </c:pt>
                <c:pt idx="35">
                  <c:v>1.1636986301369863</c:v>
                </c:pt>
                <c:pt idx="36">
                  <c:v>1.2013698630136986</c:v>
                </c:pt>
                <c:pt idx="37">
                  <c:v>1.2164383561643837</c:v>
                </c:pt>
                <c:pt idx="38">
                  <c:v>1.2047945205479453</c:v>
                </c:pt>
                <c:pt idx="39">
                  <c:v>1.1465753424657534</c:v>
                </c:pt>
                <c:pt idx="40">
                  <c:v>1.1746575342465753</c:v>
                </c:pt>
                <c:pt idx="41">
                  <c:v>1.1691780821917808</c:v>
                </c:pt>
                <c:pt idx="42">
                  <c:v>1.1746575342465753</c:v>
                </c:pt>
                <c:pt idx="43">
                  <c:v>1.2198630136986301</c:v>
                </c:pt>
                <c:pt idx="44">
                  <c:v>1.2335616438356165</c:v>
                </c:pt>
                <c:pt idx="45">
                  <c:v>1.2486301369863013</c:v>
                </c:pt>
                <c:pt idx="46">
                  <c:v>1.2910958904109591</c:v>
                </c:pt>
                <c:pt idx="47">
                  <c:v>1.2958904109589042</c:v>
                </c:pt>
                <c:pt idx="48">
                  <c:v>1.2787671232876714</c:v>
                </c:pt>
                <c:pt idx="49">
                  <c:v>1.2801369863013701</c:v>
                </c:pt>
                <c:pt idx="50">
                  <c:v>1.2808219178082192</c:v>
                </c:pt>
                <c:pt idx="51">
                  <c:v>1.2897260273972602</c:v>
                </c:pt>
                <c:pt idx="52">
                  <c:v>1.2876712328767124</c:v>
                </c:pt>
                <c:pt idx="53">
                  <c:v>1.310958904109589</c:v>
                </c:pt>
                <c:pt idx="54">
                  <c:v>1.3082191780821919</c:v>
                </c:pt>
                <c:pt idx="55">
                  <c:v>1.3205479452054796</c:v>
                </c:pt>
                <c:pt idx="56">
                  <c:v>1.3212328767123287</c:v>
                </c:pt>
                <c:pt idx="57">
                  <c:v>1.3308219178082192</c:v>
                </c:pt>
                <c:pt idx="58">
                  <c:v>1.3273972602739725</c:v>
                </c:pt>
                <c:pt idx="59">
                  <c:v>1.3438356164383563</c:v>
                </c:pt>
                <c:pt idx="60">
                  <c:v>1.3808219178082193</c:v>
                </c:pt>
                <c:pt idx="61">
                  <c:v>1.356849315068493</c:v>
                </c:pt>
                <c:pt idx="62">
                  <c:v>1.3671232876712329</c:v>
                </c:pt>
              </c:numCache>
            </c:numRef>
          </c:val>
          <c:smooth val="0"/>
          <c:extLst>
            <c:ext xmlns:c16="http://schemas.microsoft.com/office/drawing/2014/chart" uri="{C3380CC4-5D6E-409C-BE32-E72D297353CC}">
              <c16:uniqueId val="{00000002-B315-4376-A48D-0156EC241AD6}"/>
            </c:ext>
          </c:extLst>
        </c:ser>
        <c:ser>
          <c:idx val="6"/>
          <c:order val="3"/>
          <c:tx>
            <c:strRef>
              <c:f>'Cuadro Consolidado '!$AA$5</c:f>
              <c:strCache>
                <c:ptCount val="1"/>
                <c:pt idx="0">
                  <c:v>Filete Chile $/kilo</c:v>
                </c:pt>
              </c:strCache>
            </c:strRef>
          </c:tx>
          <c:spPr>
            <a:ln w="28575" cap="rnd">
              <a:solidFill>
                <a:schemeClr val="accent1">
                  <a:lumMod val="6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'!$AA$6:$AA$80</c:f>
              <c:numCache>
                <c:formatCode>0%</c:formatCode>
                <c:ptCount val="63"/>
                <c:pt idx="0">
                  <c:v>1</c:v>
                </c:pt>
                <c:pt idx="1">
                  <c:v>0.93124506215748515</c:v>
                </c:pt>
                <c:pt idx="2">
                  <c:v>0.9986454617277708</c:v>
                </c:pt>
                <c:pt idx="3">
                  <c:v>0.99308130717754473</c:v>
                </c:pt>
                <c:pt idx="4">
                  <c:v>0.96654827101609142</c:v>
                </c:pt>
                <c:pt idx="5">
                  <c:v>0.88999520822833877</c:v>
                </c:pt>
                <c:pt idx="6">
                  <c:v>0.92556645652510405</c:v>
                </c:pt>
                <c:pt idx="7">
                  <c:v>0.95573028441325214</c:v>
                </c:pt>
                <c:pt idx="8">
                  <c:v>0.95966288651180576</c:v>
                </c:pt>
                <c:pt idx="9">
                  <c:v>0.96825430456811545</c:v>
                </c:pt>
                <c:pt idx="10">
                  <c:v>0.94530144999436072</c:v>
                </c:pt>
                <c:pt idx="11">
                  <c:v>1.0564816553049834</c:v>
                </c:pt>
                <c:pt idx="12">
                  <c:v>0.94419311570726827</c:v>
                </c:pt>
                <c:pt idx="13">
                  <c:v>1.0113863560431604</c:v>
                </c:pt>
                <c:pt idx="14">
                  <c:v>1.0757073090755636</c:v>
                </c:pt>
                <c:pt idx="15">
                  <c:v>1.0454670571018376</c:v>
                </c:pt>
                <c:pt idx="16">
                  <c:v>0.99112805188621755</c:v>
                </c:pt>
                <c:pt idx="17">
                  <c:v>0.99369815872542377</c:v>
                </c:pt>
                <c:pt idx="18">
                  <c:v>1.0173170871394639</c:v>
                </c:pt>
                <c:pt idx="19">
                  <c:v>0.98791546459876289</c:v>
                </c:pt>
                <c:pt idx="20">
                  <c:v>0.90406639976217851</c:v>
                </c:pt>
                <c:pt idx="21">
                  <c:v>0.99785355646328944</c:v>
                </c:pt>
                <c:pt idx="22">
                  <c:v>0.97337110990070319</c:v>
                </c:pt>
                <c:pt idx="23">
                  <c:v>1.0665601047213522</c:v>
                </c:pt>
                <c:pt idx="24">
                  <c:v>1.0863104570262092</c:v>
                </c:pt>
                <c:pt idx="25">
                  <c:v>1.1247725897707748</c:v>
                </c:pt>
                <c:pt idx="26">
                  <c:v>1.1000997306559859</c:v>
                </c:pt>
                <c:pt idx="27">
                  <c:v>0.99418001906161024</c:v>
                </c:pt>
                <c:pt idx="28">
                  <c:v>1.0252805508751712</c:v>
                </c:pt>
                <c:pt idx="29">
                  <c:v>0.99969504384253638</c:v>
                </c:pt>
                <c:pt idx="30">
                  <c:v>1.0275900201247008</c:v>
                </c:pt>
                <c:pt idx="31">
                  <c:v>1.0188336333703456</c:v>
                </c:pt>
                <c:pt idx="32">
                  <c:v>1.0421208664492805</c:v>
                </c:pt>
                <c:pt idx="33">
                  <c:v>1.0168289352320679</c:v>
                </c:pt>
                <c:pt idx="34">
                  <c:v>1.1392859492283156</c:v>
                </c:pt>
                <c:pt idx="35">
                  <c:v>1.1199649966585279</c:v>
                </c:pt>
                <c:pt idx="36">
                  <c:v>1.1250384086543892</c:v>
                </c:pt>
                <c:pt idx="37">
                  <c:v>1.1095129389400238</c:v>
                </c:pt>
                <c:pt idx="38">
                  <c:v>1.0742407253219364</c:v>
                </c:pt>
                <c:pt idx="39">
                  <c:v>1.0415017943468565</c:v>
                </c:pt>
                <c:pt idx="40">
                  <c:v>0.98907200342409507</c:v>
                </c:pt>
                <c:pt idx="41">
                  <c:v>1.0608060002344535</c:v>
                </c:pt>
                <c:pt idx="42">
                  <c:v>1.1985707770765861</c:v>
                </c:pt>
                <c:pt idx="43">
                  <c:v>1.2667008138609974</c:v>
                </c:pt>
                <c:pt idx="44">
                  <c:v>1.3542661617742451</c:v>
                </c:pt>
                <c:pt idx="45">
                  <c:v>1.2481367002985071</c:v>
                </c:pt>
                <c:pt idx="46">
                  <c:v>0.95999328652342664</c:v>
                </c:pt>
                <c:pt idx="47">
                  <c:v>1.3869213593383709</c:v>
                </c:pt>
                <c:pt idx="48">
                  <c:v>1.4948650138770778</c:v>
                </c:pt>
                <c:pt idx="49">
                  <c:v>1.4331829123516588</c:v>
                </c:pt>
                <c:pt idx="50">
                  <c:v>1.3715008108262396</c:v>
                </c:pt>
                <c:pt idx="51">
                  <c:v>1.5673414160901937</c:v>
                </c:pt>
                <c:pt idx="52">
                  <c:v>1.40851005323687</c:v>
                </c:pt>
                <c:pt idx="53">
                  <c:v>1.4812949274854781</c:v>
                </c:pt>
                <c:pt idx="54">
                  <c:v>1.4188831887459334</c:v>
                </c:pt>
                <c:pt idx="55">
                  <c:v>1.4436963128894584</c:v>
                </c:pt>
                <c:pt idx="56">
                  <c:v>1.5225800327180206</c:v>
                </c:pt>
                <c:pt idx="57">
                  <c:v>1.6727314329025671</c:v>
                </c:pt>
                <c:pt idx="58">
                  <c:v>1.5681156494414239</c:v>
                </c:pt>
                <c:pt idx="59">
                  <c:v>1.4669791048593042</c:v>
                </c:pt>
                <c:pt idx="60">
                  <c:v>1.4157525769304182</c:v>
                </c:pt>
                <c:pt idx="61">
                  <c:v>1.6182729803570668</c:v>
                </c:pt>
                <c:pt idx="62">
                  <c:v>1.4219384867531428</c:v>
                </c:pt>
              </c:numCache>
            </c:numRef>
          </c:val>
          <c:smooth val="0"/>
          <c:extLst>
            <c:ext xmlns:c16="http://schemas.microsoft.com/office/drawing/2014/chart" uri="{C3380CC4-5D6E-409C-BE32-E72D297353CC}">
              <c16:uniqueId val="{00000003-B315-4376-A48D-0156EC241AD6}"/>
            </c:ext>
          </c:extLst>
        </c:ser>
        <c:ser>
          <c:idx val="10"/>
          <c:order val="4"/>
          <c:tx>
            <c:strRef>
              <c:f>'Cuadro Consolidado '!$AE$5</c:f>
              <c:strCache>
                <c:ptCount val="1"/>
                <c:pt idx="0">
                  <c:v>Pulpa Corriente La Paz</c:v>
                </c:pt>
              </c:strCache>
            </c:strRef>
          </c:tx>
          <c:spPr>
            <a:ln w="28575" cap="rnd">
              <a:solidFill>
                <a:srgbClr val="F79646">
                  <a:lumMod val="50000"/>
                </a:srgbClr>
              </a:solidFill>
              <a:prstDash val="sysDash"/>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'!$AE$6:$AE$80</c:f>
              <c:numCache>
                <c:formatCode>0%</c:formatCode>
                <c:ptCount val="63"/>
                <c:pt idx="0">
                  <c:v>1</c:v>
                </c:pt>
                <c:pt idx="1">
                  <c:v>1</c:v>
                </c:pt>
                <c:pt idx="2">
                  <c:v>1.0048296216796351</c:v>
                </c:pt>
                <c:pt idx="3">
                  <c:v>1.0026831231553526</c:v>
                </c:pt>
                <c:pt idx="4">
                  <c:v>1.0104641803058758</c:v>
                </c:pt>
                <c:pt idx="5">
                  <c:v>1.0101958679903407</c:v>
                </c:pt>
                <c:pt idx="6">
                  <c:v>1.0083176817815938</c:v>
                </c:pt>
                <c:pt idx="7">
                  <c:v>1.0101958679903407</c:v>
                </c:pt>
                <c:pt idx="8">
                  <c:v>1.0134156157767642</c:v>
                </c:pt>
                <c:pt idx="9">
                  <c:v>1.0139522404078347</c:v>
                </c:pt>
                <c:pt idx="10">
                  <c:v>1.0174403005097934</c:v>
                </c:pt>
                <c:pt idx="11">
                  <c:v>1.0134156157767642</c:v>
                </c:pt>
                <c:pt idx="12">
                  <c:v>1.0128789911456935</c:v>
                </c:pt>
                <c:pt idx="13">
                  <c:v>1.0118057418835524</c:v>
                </c:pt>
                <c:pt idx="14">
                  <c:v>1.0195867990340757</c:v>
                </c:pt>
                <c:pt idx="15">
                  <c:v>1.0262946069224577</c:v>
                </c:pt>
                <c:pt idx="16">
                  <c:v>1.0257579822913869</c:v>
                </c:pt>
                <c:pt idx="17">
                  <c:v>1.0319291655486986</c:v>
                </c:pt>
                <c:pt idx="18">
                  <c:v>1.0381003488060101</c:v>
                </c:pt>
                <c:pt idx="19">
                  <c:v>1.0340756640729809</c:v>
                </c:pt>
                <c:pt idx="20">
                  <c:v>1.0386369734370806</c:v>
                </c:pt>
                <c:pt idx="21">
                  <c:v>1.0370270995438688</c:v>
                </c:pt>
                <c:pt idx="22">
                  <c:v>1.1505232090152937</c:v>
                </c:pt>
                <c:pt idx="23">
                  <c:v>1.0423933458545747</c:v>
                </c:pt>
                <c:pt idx="24">
                  <c:v>1.0442715320633216</c:v>
                </c:pt>
                <c:pt idx="25">
                  <c:v>1.0418567212235039</c:v>
                </c:pt>
                <c:pt idx="26">
                  <c:v>1.0480279044808156</c:v>
                </c:pt>
                <c:pt idx="27">
                  <c:v>1.0402468473302924</c:v>
                </c:pt>
                <c:pt idx="28">
                  <c:v>1.0308559162865576</c:v>
                </c:pt>
                <c:pt idx="29">
                  <c:v>1.0319291655486986</c:v>
                </c:pt>
                <c:pt idx="30">
                  <c:v>1.0381003488060101</c:v>
                </c:pt>
                <c:pt idx="31">
                  <c:v>1.0906895626509256</c:v>
                </c:pt>
                <c:pt idx="32">
                  <c:v>1.0464180305876039</c:v>
                </c:pt>
                <c:pt idx="33">
                  <c:v>1.0375637241749396</c:v>
                </c:pt>
                <c:pt idx="34">
                  <c:v>1.0442715320633216</c:v>
                </c:pt>
                <c:pt idx="35">
                  <c:v>1.0453447813254628</c:v>
                </c:pt>
                <c:pt idx="36">
                  <c:v>1.0464180305876039</c:v>
                </c:pt>
                <c:pt idx="37">
                  <c:v>1.0509793399517038</c:v>
                </c:pt>
                <c:pt idx="38">
                  <c:v>1.0509793399517038</c:v>
                </c:pt>
                <c:pt idx="39">
                  <c:v>1.0491011537429566</c:v>
                </c:pt>
                <c:pt idx="40">
                  <c:v>1.050442715320633</c:v>
                </c:pt>
                <c:pt idx="41">
                  <c:v>1.0582237724711563</c:v>
                </c:pt>
                <c:pt idx="42">
                  <c:v>1.0474912798497449</c:v>
                </c:pt>
                <c:pt idx="43">
                  <c:v>1.0520525892138448</c:v>
                </c:pt>
                <c:pt idx="44">
                  <c:v>1.0491011537429566</c:v>
                </c:pt>
                <c:pt idx="45">
                  <c:v>1.0547357123691976</c:v>
                </c:pt>
                <c:pt idx="46">
                  <c:v>1.0614435202575798</c:v>
                </c:pt>
                <c:pt idx="47">
                  <c:v>1.0614435202575798</c:v>
                </c:pt>
                <c:pt idx="48">
                  <c:v>1.064394955728468</c:v>
                </c:pt>
                <c:pt idx="49">
                  <c:v>1.0622484572041857</c:v>
                </c:pt>
                <c:pt idx="50">
                  <c:v>1.0603702709954388</c:v>
                </c:pt>
                <c:pt idx="51">
                  <c:v>1.065468204990609</c:v>
                </c:pt>
                <c:pt idx="52">
                  <c:v>1.0692245774081031</c:v>
                </c:pt>
                <c:pt idx="53">
                  <c:v>1.0670780788838208</c:v>
                </c:pt>
                <c:pt idx="54">
                  <c:v>1.0660048296216795</c:v>
                </c:pt>
                <c:pt idx="55">
                  <c:v>1.0700295143547089</c:v>
                </c:pt>
                <c:pt idx="56">
                  <c:v>1.077810571505232</c:v>
                </c:pt>
                <c:pt idx="57">
                  <c:v>1.081566943922726</c:v>
                </c:pt>
                <c:pt idx="58">
                  <c:v>1.1022269922189427</c:v>
                </c:pt>
                <c:pt idx="59">
                  <c:v>1.088274751811108</c:v>
                </c:pt>
                <c:pt idx="60">
                  <c:v>1.109672658975047</c:v>
                </c:pt>
                <c:pt idx="61">
                  <c:v>1.1012878991145694</c:v>
                </c:pt>
              </c:numCache>
            </c:numRef>
          </c:val>
          <c:smooth val="0"/>
          <c:extLst>
            <c:ext xmlns:c16="http://schemas.microsoft.com/office/drawing/2014/chart" uri="{C3380CC4-5D6E-409C-BE32-E72D297353CC}">
              <c16:uniqueId val="{00000004-B315-4376-A48D-0156EC241AD6}"/>
            </c:ext>
          </c:extLst>
        </c:ser>
        <c:ser>
          <c:idx val="11"/>
          <c:order val="5"/>
          <c:tx>
            <c:strRef>
              <c:f>'Cuadro Consolidado '!$AF$5</c:f>
              <c:strCache>
                <c:ptCount val="1"/>
                <c:pt idx="0">
                  <c:v>Pulpa Corriente Santa Cruz</c:v>
                </c:pt>
              </c:strCache>
            </c:strRef>
          </c:tx>
          <c:spPr>
            <a:ln w="28575" cap="rnd">
              <a:solidFill>
                <a:srgbClr val="C00000"/>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'!$AF$6:$AF$80</c:f>
              <c:numCache>
                <c:formatCode>0%</c:formatCode>
                <c:ptCount val="63"/>
                <c:pt idx="0">
                  <c:v>1</c:v>
                </c:pt>
                <c:pt idx="1">
                  <c:v>1.0070921985815602</c:v>
                </c:pt>
                <c:pt idx="2">
                  <c:v>1.0025789813023855</c:v>
                </c:pt>
                <c:pt idx="3">
                  <c:v>0.99677627337201813</c:v>
                </c:pt>
                <c:pt idx="4">
                  <c:v>0.98936170212765961</c:v>
                </c:pt>
                <c:pt idx="5">
                  <c:v>0.98259187620889754</c:v>
                </c:pt>
                <c:pt idx="6">
                  <c:v>0.98162475822050288</c:v>
                </c:pt>
                <c:pt idx="7">
                  <c:v>0.97485493230174081</c:v>
                </c:pt>
                <c:pt idx="8">
                  <c:v>0.97388781431334626</c:v>
                </c:pt>
                <c:pt idx="9">
                  <c:v>0.98839458413926495</c:v>
                </c:pt>
                <c:pt idx="10">
                  <c:v>0.99161831076724705</c:v>
                </c:pt>
                <c:pt idx="11">
                  <c:v>1.004835589941973</c:v>
                </c:pt>
                <c:pt idx="12">
                  <c:v>0.98710509348807229</c:v>
                </c:pt>
                <c:pt idx="13">
                  <c:v>0.97711154094132813</c:v>
                </c:pt>
                <c:pt idx="14">
                  <c:v>0.98259187620889754</c:v>
                </c:pt>
                <c:pt idx="15">
                  <c:v>0.97711154094132813</c:v>
                </c:pt>
                <c:pt idx="16">
                  <c:v>0.97034171502256616</c:v>
                </c:pt>
                <c:pt idx="17">
                  <c:v>0.97807865892972279</c:v>
                </c:pt>
                <c:pt idx="18">
                  <c:v>0.97485493230174081</c:v>
                </c:pt>
                <c:pt idx="19">
                  <c:v>0.97614442295293369</c:v>
                </c:pt>
                <c:pt idx="20">
                  <c:v>0.97388781431334626</c:v>
                </c:pt>
                <c:pt idx="21">
                  <c:v>1.004835589941973</c:v>
                </c:pt>
                <c:pt idx="22">
                  <c:v>0.98710509348807229</c:v>
                </c:pt>
                <c:pt idx="23">
                  <c:v>0.98710509348807229</c:v>
                </c:pt>
                <c:pt idx="24">
                  <c:v>0.98484848484848486</c:v>
                </c:pt>
                <c:pt idx="25">
                  <c:v>0.98033526756931011</c:v>
                </c:pt>
                <c:pt idx="26">
                  <c:v>0.98839458413926495</c:v>
                </c:pt>
                <c:pt idx="27">
                  <c:v>0.98162475822050288</c:v>
                </c:pt>
                <c:pt idx="28">
                  <c:v>0.97936814958091556</c:v>
                </c:pt>
                <c:pt idx="29">
                  <c:v>0.97485493230174081</c:v>
                </c:pt>
                <c:pt idx="30">
                  <c:v>0.96615087040618952</c:v>
                </c:pt>
                <c:pt idx="31">
                  <c:v>0.95164410058027082</c:v>
                </c:pt>
                <c:pt idx="32">
                  <c:v>0.95035460992907805</c:v>
                </c:pt>
                <c:pt idx="33">
                  <c:v>0.95035460992907805</c:v>
                </c:pt>
                <c:pt idx="34">
                  <c:v>0.95164410058027082</c:v>
                </c:pt>
                <c:pt idx="35">
                  <c:v>0.98259187620889754</c:v>
                </c:pt>
                <c:pt idx="36">
                  <c:v>0.98033526756931011</c:v>
                </c:pt>
                <c:pt idx="37">
                  <c:v>0.98162475822050288</c:v>
                </c:pt>
                <c:pt idx="38">
                  <c:v>0.97614442295293369</c:v>
                </c:pt>
                <c:pt idx="39">
                  <c:v>1.001611863313991</c:v>
                </c:pt>
                <c:pt idx="40">
                  <c:v>0.99613152804642158</c:v>
                </c:pt>
                <c:pt idx="41">
                  <c:v>0.99161831076724705</c:v>
                </c:pt>
                <c:pt idx="42">
                  <c:v>0.98936170212765961</c:v>
                </c:pt>
                <c:pt idx="43">
                  <c:v>0.97807865892972279</c:v>
                </c:pt>
                <c:pt idx="44">
                  <c:v>0.98613797549967763</c:v>
                </c:pt>
                <c:pt idx="45">
                  <c:v>1.0083816892327531</c:v>
                </c:pt>
                <c:pt idx="46">
                  <c:v>1.0206318504190846</c:v>
                </c:pt>
                <c:pt idx="47">
                  <c:v>1.0306254029658284</c:v>
                </c:pt>
                <c:pt idx="48">
                  <c:v>1.0183752417794971</c:v>
                </c:pt>
                <c:pt idx="49">
                  <c:v>1.0170857511283045</c:v>
                </c:pt>
                <c:pt idx="50">
                  <c:v>1.0261121856866537</c:v>
                </c:pt>
                <c:pt idx="51">
                  <c:v>1.0215989684074791</c:v>
                </c:pt>
                <c:pt idx="52">
                  <c:v>1.0193423597678917</c:v>
                </c:pt>
                <c:pt idx="53">
                  <c:v>1.0093488072211476</c:v>
                </c:pt>
                <c:pt idx="54">
                  <c:v>1.0170857511283045</c:v>
                </c:pt>
                <c:pt idx="55">
                  <c:v>1.0170857511283045</c:v>
                </c:pt>
                <c:pt idx="56">
                  <c:v>1.0293359123146357</c:v>
                </c:pt>
                <c:pt idx="57">
                  <c:v>1.0699548678272082</c:v>
                </c:pt>
                <c:pt idx="58">
                  <c:v>1.0708413926499034</c:v>
                </c:pt>
                <c:pt idx="59">
                  <c:v>1.0688265635074146</c:v>
                </c:pt>
                <c:pt idx="60">
                  <c:v>1.0617343649258544</c:v>
                </c:pt>
                <c:pt idx="61">
                  <c:v>1.0574629271437783</c:v>
                </c:pt>
              </c:numCache>
            </c:numRef>
          </c:val>
          <c:smooth val="0"/>
          <c:extLst>
            <c:ext xmlns:c16="http://schemas.microsoft.com/office/drawing/2014/chart" uri="{C3380CC4-5D6E-409C-BE32-E72D297353CC}">
              <c16:uniqueId val="{00000005-B315-4376-A48D-0156EC241AD6}"/>
            </c:ext>
          </c:extLst>
        </c:ser>
        <c:dLbls>
          <c:showLegendKey val="0"/>
          <c:showVal val="0"/>
          <c:showCatName val="0"/>
          <c:showSerName val="0"/>
          <c:showPercent val="0"/>
          <c:showBubbleSize val="0"/>
        </c:dLbls>
        <c:smooth val="0"/>
        <c:axId val="1467721695"/>
        <c:axId val="1467723775"/>
      </c:lineChart>
      <c:catAx>
        <c:axId val="146772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1467723775"/>
        <c:crosses val="autoZero"/>
        <c:auto val="1"/>
        <c:lblAlgn val="ctr"/>
        <c:lblOffset val="100"/>
        <c:noMultiLvlLbl val="0"/>
      </c:catAx>
      <c:valAx>
        <c:axId val="1467723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467721695"/>
        <c:crosses val="autoZero"/>
        <c:crossBetween val="between"/>
      </c:valAx>
      <c:spPr>
        <a:noFill/>
        <a:ln>
          <a:noFill/>
        </a:ln>
        <a:effectLst/>
      </c:spPr>
    </c:plotArea>
    <c:legend>
      <c:legendPos val="b"/>
      <c:layout>
        <c:manualLayout>
          <c:xMode val="edge"/>
          <c:yMode val="edge"/>
          <c:x val="3.8977776631245097E-2"/>
          <c:y val="0.71197307290501521"/>
          <c:w val="0.92804388560662687"/>
          <c:h val="0.13000473644622679"/>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58618313107213E-2"/>
          <c:y val="4.875217516567934E-2"/>
          <c:w val="0.9584277172731025"/>
          <c:h val="0.5381497227206492"/>
        </c:manualLayout>
      </c:layout>
      <c:lineChart>
        <c:grouping val="standard"/>
        <c:varyColors val="0"/>
        <c:ser>
          <c:idx val="0"/>
          <c:order val="0"/>
          <c:tx>
            <c:strRef>
              <c:f>'Cuadro Consolidado '!$U$5</c:f>
              <c:strCache>
                <c:ptCount val="1"/>
                <c:pt idx="0">
                  <c:v>Aceite Perú (Kg)</c:v>
                </c:pt>
              </c:strCache>
            </c:strRef>
          </c:tx>
          <c:spPr>
            <a:ln w="28575" cap="rnd">
              <a:solidFill>
                <a:schemeClr val="accent1"/>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'!$U$6:$U$80</c:f>
              <c:numCache>
                <c:formatCode>0%</c:formatCode>
                <c:ptCount val="63"/>
                <c:pt idx="0">
                  <c:v>1</c:v>
                </c:pt>
                <c:pt idx="1">
                  <c:v>1.0204638472032743</c:v>
                </c:pt>
                <c:pt idx="2">
                  <c:v>1.009549795361528</c:v>
                </c:pt>
                <c:pt idx="3">
                  <c:v>0.99317871759890863</c:v>
                </c:pt>
                <c:pt idx="4">
                  <c:v>1.0204638472032743</c:v>
                </c:pt>
                <c:pt idx="5">
                  <c:v>1.0177353342428377</c:v>
                </c:pt>
                <c:pt idx="6">
                  <c:v>1.0204638472032743</c:v>
                </c:pt>
                <c:pt idx="7">
                  <c:v>1.0204638472032743</c:v>
                </c:pt>
                <c:pt idx="8">
                  <c:v>1.0122783083219644</c:v>
                </c:pt>
                <c:pt idx="9">
                  <c:v>1.0204638472032743</c:v>
                </c:pt>
                <c:pt idx="10">
                  <c:v>1.0136425648021827</c:v>
                </c:pt>
                <c:pt idx="11">
                  <c:v>1.0177353342428377</c:v>
                </c:pt>
                <c:pt idx="12">
                  <c:v>1.0150068212824011</c:v>
                </c:pt>
                <c:pt idx="13">
                  <c:v>1.0068212824010914</c:v>
                </c:pt>
                <c:pt idx="14">
                  <c:v>1.0122783083219644</c:v>
                </c:pt>
                <c:pt idx="15">
                  <c:v>1.005457025920873</c:v>
                </c:pt>
                <c:pt idx="16">
                  <c:v>1.0081855388813097</c:v>
                </c:pt>
                <c:pt idx="17">
                  <c:v>1.0013642564802183</c:v>
                </c:pt>
                <c:pt idx="18">
                  <c:v>0.98090040927694411</c:v>
                </c:pt>
                <c:pt idx="19">
                  <c:v>0.9918144611186902</c:v>
                </c:pt>
                <c:pt idx="20">
                  <c:v>0.97407912687585263</c:v>
                </c:pt>
                <c:pt idx="21">
                  <c:v>0.97135061391541611</c:v>
                </c:pt>
                <c:pt idx="22">
                  <c:v>0.9618008185538881</c:v>
                </c:pt>
                <c:pt idx="23">
                  <c:v>0.95634379263301494</c:v>
                </c:pt>
                <c:pt idx="24">
                  <c:v>0.93997271487039558</c:v>
                </c:pt>
                <c:pt idx="25">
                  <c:v>0.94679399727148705</c:v>
                </c:pt>
                <c:pt idx="26">
                  <c:v>0.94952251023192358</c:v>
                </c:pt>
                <c:pt idx="27">
                  <c:v>0.97953615279672579</c:v>
                </c:pt>
                <c:pt idx="40">
                  <c:v>1.2551159618008185</c:v>
                </c:pt>
                <c:pt idx="42">
                  <c:v>1.3274215552523876</c:v>
                </c:pt>
              </c:numCache>
            </c:numRef>
          </c:val>
          <c:smooth val="0"/>
          <c:extLst>
            <c:ext xmlns:c16="http://schemas.microsoft.com/office/drawing/2014/chart" uri="{C3380CC4-5D6E-409C-BE32-E72D297353CC}">
              <c16:uniqueId val="{00000000-5C5E-4FC7-8DCD-B7F68DA0F585}"/>
            </c:ext>
          </c:extLst>
        </c:ser>
        <c:ser>
          <c:idx val="1"/>
          <c:order val="1"/>
          <c:tx>
            <c:strRef>
              <c:f>'Cuadro Consolidado '!$V$5</c:f>
              <c:strCache>
                <c:ptCount val="1"/>
                <c:pt idx="0">
                  <c:v>Aceite Perú Lt</c:v>
                </c:pt>
              </c:strCache>
            </c:strRef>
          </c:tx>
          <c:spPr>
            <a:ln w="28575" cap="rnd">
              <a:solidFill>
                <a:schemeClr val="accent2"/>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'!$V$6:$V$80</c:f>
              <c:numCache>
                <c:formatCode>0%</c:formatCode>
                <c:ptCount val="63"/>
                <c:pt idx="0">
                  <c:v>1</c:v>
                </c:pt>
                <c:pt idx="1">
                  <c:v>0.99369482976040358</c:v>
                </c:pt>
                <c:pt idx="2">
                  <c:v>0.98991172761664559</c:v>
                </c:pt>
                <c:pt idx="3">
                  <c:v>0.98738965952080715</c:v>
                </c:pt>
                <c:pt idx="4">
                  <c:v>0.98865069356872637</c:v>
                </c:pt>
                <c:pt idx="5">
                  <c:v>0.98234552332912994</c:v>
                </c:pt>
                <c:pt idx="6">
                  <c:v>0.98360655737704916</c:v>
                </c:pt>
                <c:pt idx="7">
                  <c:v>0.97982345523329129</c:v>
                </c:pt>
                <c:pt idx="8">
                  <c:v>0.97099621689785631</c:v>
                </c:pt>
                <c:pt idx="9">
                  <c:v>0.97604035308953352</c:v>
                </c:pt>
                <c:pt idx="10">
                  <c:v>0.98360655737704916</c:v>
                </c:pt>
                <c:pt idx="11">
                  <c:v>0.97982345523329129</c:v>
                </c:pt>
                <c:pt idx="12">
                  <c:v>0.96469104665825989</c:v>
                </c:pt>
                <c:pt idx="13">
                  <c:v>0.96847414880201765</c:v>
                </c:pt>
                <c:pt idx="14">
                  <c:v>0.97225725094577553</c:v>
                </c:pt>
                <c:pt idx="15">
                  <c:v>0.97477931904161419</c:v>
                </c:pt>
                <c:pt idx="16">
                  <c:v>0.97856242118537207</c:v>
                </c:pt>
                <c:pt idx="17">
                  <c:v>0.97730138713745274</c:v>
                </c:pt>
                <c:pt idx="18">
                  <c:v>0.97225725094577553</c:v>
                </c:pt>
                <c:pt idx="19">
                  <c:v>0.97351828499369486</c:v>
                </c:pt>
                <c:pt idx="20">
                  <c:v>0.97099621689785631</c:v>
                </c:pt>
                <c:pt idx="21">
                  <c:v>0.97099621689785631</c:v>
                </c:pt>
                <c:pt idx="22">
                  <c:v>0.96721311475409844</c:v>
                </c:pt>
                <c:pt idx="23">
                  <c:v>0.96595208070617911</c:v>
                </c:pt>
                <c:pt idx="24">
                  <c:v>0.96973518284993698</c:v>
                </c:pt>
                <c:pt idx="25">
                  <c:v>0.96595208070617911</c:v>
                </c:pt>
                <c:pt idx="26">
                  <c:v>0.96595208070617911</c:v>
                </c:pt>
                <c:pt idx="27">
                  <c:v>0.97351828499369486</c:v>
                </c:pt>
                <c:pt idx="28">
                  <c:v>0.96721311475409844</c:v>
                </c:pt>
                <c:pt idx="29">
                  <c:v>0.97477931904161419</c:v>
                </c:pt>
                <c:pt idx="30">
                  <c:v>0.97225725094577553</c:v>
                </c:pt>
                <c:pt idx="31">
                  <c:v>0.98612862547288782</c:v>
                </c:pt>
                <c:pt idx="32">
                  <c:v>0.96216897856242123</c:v>
                </c:pt>
                <c:pt idx="33">
                  <c:v>0.97225725094577553</c:v>
                </c:pt>
                <c:pt idx="34">
                  <c:v>0.96721311475409844</c:v>
                </c:pt>
                <c:pt idx="35">
                  <c:v>1.0807061790668349</c:v>
                </c:pt>
                <c:pt idx="36">
                  <c:v>0.99243379571248425</c:v>
                </c:pt>
                <c:pt idx="37">
                  <c:v>1.003783102143758</c:v>
                </c:pt>
                <c:pt idx="38">
                  <c:v>1.0138713745271122</c:v>
                </c:pt>
                <c:pt idx="39">
                  <c:v>1.0403530895334174</c:v>
                </c:pt>
                <c:pt idx="40">
                  <c:v>1.0466582597730141</c:v>
                </c:pt>
                <c:pt idx="41">
                  <c:v>1.1412358133669611</c:v>
                </c:pt>
                <c:pt idx="42">
                  <c:v>1.343001261034048</c:v>
                </c:pt>
                <c:pt idx="43">
                  <c:v>1.4678436317780581</c:v>
                </c:pt>
                <c:pt idx="44">
                  <c:v>1.5170239596469104</c:v>
                </c:pt>
                <c:pt idx="45">
                  <c:v>1.5334174022698615</c:v>
                </c:pt>
                <c:pt idx="46">
                  <c:v>1.5170239596469104</c:v>
                </c:pt>
                <c:pt idx="47">
                  <c:v>1.5422446406052965</c:v>
                </c:pt>
                <c:pt idx="48">
                  <c:v>1.5485498108448927</c:v>
                </c:pt>
                <c:pt idx="49">
                  <c:v>1.5409836065573772</c:v>
                </c:pt>
                <c:pt idx="50">
                  <c:v>1.5586380832282472</c:v>
                </c:pt>
                <c:pt idx="51">
                  <c:v>1.5876418663303911</c:v>
                </c:pt>
                <c:pt idx="52">
                  <c:v>1.5649432534678438</c:v>
                </c:pt>
                <c:pt idx="53">
                  <c:v>1.5598991172761665</c:v>
                </c:pt>
                <c:pt idx="54">
                  <c:v>1.5674653215636822</c:v>
                </c:pt>
                <c:pt idx="55">
                  <c:v>1.5762925598991173</c:v>
                </c:pt>
                <c:pt idx="56">
                  <c:v>1.5901639344262295</c:v>
                </c:pt>
                <c:pt idx="57">
                  <c:v>1.6052963430012612</c:v>
                </c:pt>
                <c:pt idx="58">
                  <c:v>1.5914249684741488</c:v>
                </c:pt>
                <c:pt idx="59">
                  <c:v>1.5901639344262295</c:v>
                </c:pt>
                <c:pt idx="60">
                  <c:v>1.5939470365699875</c:v>
                </c:pt>
                <c:pt idx="61">
                  <c:v>1.601513240857503</c:v>
                </c:pt>
                <c:pt idx="62">
                  <c:v>1.5989911727616646</c:v>
                </c:pt>
              </c:numCache>
            </c:numRef>
          </c:val>
          <c:smooth val="0"/>
          <c:extLst>
            <c:ext xmlns:c16="http://schemas.microsoft.com/office/drawing/2014/chart" uri="{C3380CC4-5D6E-409C-BE32-E72D297353CC}">
              <c16:uniqueId val="{00000001-5C5E-4FC7-8DCD-B7F68DA0F585}"/>
            </c:ext>
          </c:extLst>
        </c:ser>
        <c:ser>
          <c:idx val="7"/>
          <c:order val="2"/>
          <c:tx>
            <c:strRef>
              <c:f>'Cuadro Consolidado '!$AB$5</c:f>
              <c:strCache>
                <c:ptCount val="1"/>
                <c:pt idx="0">
                  <c:v>Aceite Maravilla Chile $/litro</c:v>
                </c:pt>
              </c:strCache>
            </c:strRef>
          </c:tx>
          <c:spPr>
            <a:ln w="28575" cap="rnd">
              <a:solidFill>
                <a:schemeClr val="accent2">
                  <a:lumMod val="6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'!$AB$6:$AB$80</c:f>
              <c:numCache>
                <c:formatCode>0%</c:formatCode>
                <c:ptCount val="63"/>
                <c:pt idx="0">
                  <c:v>1</c:v>
                </c:pt>
                <c:pt idx="1">
                  <c:v>0.95440847908536919</c:v>
                </c:pt>
                <c:pt idx="2">
                  <c:v>0.96278589822418914</c:v>
                </c:pt>
                <c:pt idx="3">
                  <c:v>0.96556558689418792</c:v>
                </c:pt>
                <c:pt idx="4">
                  <c:v>0.94299081351247682</c:v>
                </c:pt>
                <c:pt idx="5">
                  <c:v>0.97492375032721912</c:v>
                </c:pt>
                <c:pt idx="6">
                  <c:v>0.95820970029769326</c:v>
                </c:pt>
                <c:pt idx="7">
                  <c:v>0.96691586054071821</c:v>
                </c:pt>
                <c:pt idx="8">
                  <c:v>0.95379482902418677</c:v>
                </c:pt>
                <c:pt idx="9">
                  <c:v>0.93986168522430491</c:v>
                </c:pt>
                <c:pt idx="10">
                  <c:v>0.93347497610539187</c:v>
                </c:pt>
                <c:pt idx="11">
                  <c:v>0.92536481130869386</c:v>
                </c:pt>
                <c:pt idx="12">
                  <c:v>0.90539378922824987</c:v>
                </c:pt>
                <c:pt idx="13">
                  <c:v>0.92181197226399114</c:v>
                </c:pt>
                <c:pt idx="14">
                  <c:v>0.92188441706288082</c:v>
                </c:pt>
                <c:pt idx="15">
                  <c:v>0.93340435764597018</c:v>
                </c:pt>
                <c:pt idx="16">
                  <c:v>0.89932303683726711</c:v>
                </c:pt>
                <c:pt idx="17">
                  <c:v>0.95040027273336047</c:v>
                </c:pt>
                <c:pt idx="18">
                  <c:v>0.94050760061608507</c:v>
                </c:pt>
                <c:pt idx="19">
                  <c:v>0.93889433408619105</c:v>
                </c:pt>
                <c:pt idx="20">
                  <c:v>0.94134710799145271</c:v>
                </c:pt>
                <c:pt idx="21">
                  <c:v>0.9307299878852815</c:v>
                </c:pt>
                <c:pt idx="22">
                  <c:v>0.93255937125219912</c:v>
                </c:pt>
                <c:pt idx="23">
                  <c:v>0.92633277122663049</c:v>
                </c:pt>
                <c:pt idx="24">
                  <c:v>0.94543932595898039</c:v>
                </c:pt>
                <c:pt idx="25">
                  <c:v>0.88897804131179869</c:v>
                </c:pt>
                <c:pt idx="26">
                  <c:v>0.93355046480339454</c:v>
                </c:pt>
                <c:pt idx="27">
                  <c:v>0.9948418085630969</c:v>
                </c:pt>
                <c:pt idx="28">
                  <c:v>1.0057876697734729</c:v>
                </c:pt>
                <c:pt idx="29">
                  <c:v>1.0154106524293358</c:v>
                </c:pt>
                <c:pt idx="30">
                  <c:v>1.0377461753407644</c:v>
                </c:pt>
                <c:pt idx="31">
                  <c:v>1.0350535421853977</c:v>
                </c:pt>
                <c:pt idx="32">
                  <c:v>1.0039893341775079</c:v>
                </c:pt>
                <c:pt idx="33">
                  <c:v>1.0467183723662663</c:v>
                </c:pt>
                <c:pt idx="34">
                  <c:v>1.0393363082373996</c:v>
                </c:pt>
                <c:pt idx="35">
                  <c:v>1.0294040654316554</c:v>
                </c:pt>
                <c:pt idx="36">
                  <c:v>1.0226727869331498</c:v>
                </c:pt>
                <c:pt idx="37">
                  <c:v>1.0446600877860504</c:v>
                </c:pt>
                <c:pt idx="38">
                  <c:v>1.0388188453881884</c:v>
                </c:pt>
                <c:pt idx="39">
                  <c:v>1.0485702805866202</c:v>
                </c:pt>
                <c:pt idx="40">
                  <c:v>1.0664057030493781</c:v>
                </c:pt>
                <c:pt idx="41">
                  <c:v>1.1230344021477752</c:v>
                </c:pt>
                <c:pt idx="42">
                  <c:v>1.1494724922837156</c:v>
                </c:pt>
                <c:pt idx="43">
                  <c:v>1.2210735223391755</c:v>
                </c:pt>
                <c:pt idx="44">
                  <c:v>1.1995671575461302</c:v>
                </c:pt>
                <c:pt idx="45">
                  <c:v>1.2107309619329976</c:v>
                </c:pt>
                <c:pt idx="46">
                  <c:v>1.2315189665353732</c:v>
                </c:pt>
                <c:pt idx="47">
                  <c:v>1.2357262438893724</c:v>
                </c:pt>
                <c:pt idx="48">
                  <c:v>1.3097076030512043</c:v>
                </c:pt>
                <c:pt idx="49">
                  <c:v>1.4187236322239336</c:v>
                </c:pt>
                <c:pt idx="50">
                  <c:v>1.6203058509828749</c:v>
                </c:pt>
                <c:pt idx="51">
                  <c:v>2.2522594863115857</c:v>
                </c:pt>
                <c:pt idx="52">
                  <c:v>2.1871048257976535</c:v>
                </c:pt>
                <c:pt idx="53">
                  <c:v>2.2650937825316717</c:v>
                </c:pt>
                <c:pt idx="54">
                  <c:v>2.2609899977475143</c:v>
                </c:pt>
                <c:pt idx="55">
                  <c:v>2.2347802000450496</c:v>
                </c:pt>
                <c:pt idx="56">
                  <c:v>2.257239914040289</c:v>
                </c:pt>
                <c:pt idx="57">
                  <c:v>2.2769789910083218</c:v>
                </c:pt>
                <c:pt idx="58">
                  <c:v>2.2608195393971862</c:v>
                </c:pt>
                <c:pt idx="59">
                  <c:v>2.2015505622081659</c:v>
                </c:pt>
                <c:pt idx="60">
                  <c:v>2.2339948740738933</c:v>
                </c:pt>
                <c:pt idx="61">
                  <c:v>2.2308505262901566</c:v>
                </c:pt>
                <c:pt idx="62">
                  <c:v>2.1908549095048793</c:v>
                </c:pt>
              </c:numCache>
            </c:numRef>
          </c:val>
          <c:smooth val="0"/>
          <c:extLst>
            <c:ext xmlns:c16="http://schemas.microsoft.com/office/drawing/2014/chart" uri="{C3380CC4-5D6E-409C-BE32-E72D297353CC}">
              <c16:uniqueId val="{00000002-5C5E-4FC7-8DCD-B7F68DA0F585}"/>
            </c:ext>
          </c:extLst>
        </c:ser>
        <c:ser>
          <c:idx val="8"/>
          <c:order val="3"/>
          <c:tx>
            <c:strRef>
              <c:f>'Cuadro Consolidado '!$AC$5</c:f>
              <c:strCache>
                <c:ptCount val="1"/>
                <c:pt idx="0">
                  <c:v>Aceite Vegetal Chile  $/litro</c:v>
                </c:pt>
              </c:strCache>
            </c:strRef>
          </c:tx>
          <c:spPr>
            <a:ln w="28575" cap="rnd">
              <a:solidFill>
                <a:schemeClr val="accent3">
                  <a:lumMod val="6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'!$AC$6:$AC$80</c:f>
              <c:numCache>
                <c:formatCode>0%</c:formatCode>
                <c:ptCount val="63"/>
                <c:pt idx="0">
                  <c:v>1</c:v>
                </c:pt>
                <c:pt idx="1">
                  <c:v>0.97803330223997609</c:v>
                </c:pt>
                <c:pt idx="2">
                  <c:v>0.99202597318577523</c:v>
                </c:pt>
                <c:pt idx="3">
                  <c:v>0.95951526050093983</c:v>
                </c:pt>
                <c:pt idx="4">
                  <c:v>0.94962876115746508</c:v>
                </c:pt>
                <c:pt idx="5">
                  <c:v>0.95088569857399663</c:v>
                </c:pt>
                <c:pt idx="6">
                  <c:v>0.95704033488404039</c:v>
                </c:pt>
                <c:pt idx="7">
                  <c:v>0.93638536750565926</c:v>
                </c:pt>
                <c:pt idx="8">
                  <c:v>0.92759604777682503</c:v>
                </c:pt>
                <c:pt idx="9">
                  <c:v>0.91934739598083715</c:v>
                </c:pt>
                <c:pt idx="10">
                  <c:v>0.9663907873881119</c:v>
                </c:pt>
                <c:pt idx="11">
                  <c:v>0.91307327139747807</c:v>
                </c:pt>
                <c:pt idx="12">
                  <c:v>0.91713917347122687</c:v>
                </c:pt>
                <c:pt idx="13">
                  <c:v>0.91419289632312806</c:v>
                </c:pt>
                <c:pt idx="14">
                  <c:v>0.91367335338887901</c:v>
                </c:pt>
                <c:pt idx="15">
                  <c:v>0.93189828577237954</c:v>
                </c:pt>
                <c:pt idx="16">
                  <c:v>0.92079709900956774</c:v>
                </c:pt>
                <c:pt idx="17">
                  <c:v>0.91670743131239729</c:v>
                </c:pt>
                <c:pt idx="18">
                  <c:v>0.94532586300570443</c:v>
                </c:pt>
                <c:pt idx="19">
                  <c:v>0.90623801403888193</c:v>
                </c:pt>
                <c:pt idx="20">
                  <c:v>0.93299348491840139</c:v>
                </c:pt>
                <c:pt idx="21">
                  <c:v>0.91073895905249103</c:v>
                </c:pt>
                <c:pt idx="22">
                  <c:v>0.91491708768128721</c:v>
                </c:pt>
                <c:pt idx="23">
                  <c:v>0.89122342128594478</c:v>
                </c:pt>
                <c:pt idx="24">
                  <c:v>0.92122488023116034</c:v>
                </c:pt>
                <c:pt idx="25">
                  <c:v>0.93301857085423556</c:v>
                </c:pt>
                <c:pt idx="26">
                  <c:v>1.0122267530943172</c:v>
                </c:pt>
                <c:pt idx="27">
                  <c:v>1.0063256167674395</c:v>
                </c:pt>
                <c:pt idx="28">
                  <c:v>1.0484125553788537</c:v>
                </c:pt>
                <c:pt idx="29">
                  <c:v>1.0111203312927906</c:v>
                </c:pt>
                <c:pt idx="30">
                  <c:v>1.062961077850241</c:v>
                </c:pt>
                <c:pt idx="31">
                  <c:v>1.0118696085867838</c:v>
                </c:pt>
                <c:pt idx="32">
                  <c:v>1.0453481102698523</c:v>
                </c:pt>
                <c:pt idx="33">
                  <c:v>1.0084810267805568</c:v>
                </c:pt>
                <c:pt idx="34">
                  <c:v>1.0289722754198098</c:v>
                </c:pt>
                <c:pt idx="35">
                  <c:v>0.99995973047142417</c:v>
                </c:pt>
                <c:pt idx="36">
                  <c:v>1.0146653701198778</c:v>
                </c:pt>
                <c:pt idx="37">
                  <c:v>1.0129786710131352</c:v>
                </c:pt>
                <c:pt idx="38">
                  <c:v>1.0286474785663786</c:v>
                </c:pt>
                <c:pt idx="39">
                  <c:v>1.0121679991919688</c:v>
                </c:pt>
                <c:pt idx="40">
                  <c:v>1.0503481333753193</c:v>
                </c:pt>
                <c:pt idx="41">
                  <c:v>1.0909477400542518</c:v>
                </c:pt>
                <c:pt idx="42">
                  <c:v>1.1204639841879387</c:v>
                </c:pt>
                <c:pt idx="43">
                  <c:v>1.1172014922170885</c:v>
                </c:pt>
                <c:pt idx="44">
                  <c:v>1.1355340300621934</c:v>
                </c:pt>
                <c:pt idx="45">
                  <c:v>1.1570148528544824</c:v>
                </c:pt>
                <c:pt idx="46">
                  <c:v>1.1720274651388012</c:v>
                </c:pt>
                <c:pt idx="47">
                  <c:v>1.1688600356616383</c:v>
                </c:pt>
                <c:pt idx="48">
                  <c:v>1.2501298857335625</c:v>
                </c:pt>
                <c:pt idx="49">
                  <c:v>1.3114220886946268</c:v>
                </c:pt>
                <c:pt idx="50">
                  <c:v>1.5319948006097206</c:v>
                </c:pt>
                <c:pt idx="51">
                  <c:v>1.9930558168673873</c:v>
                </c:pt>
                <c:pt idx="52">
                  <c:v>1.9224184426519002</c:v>
                </c:pt>
                <c:pt idx="53">
                  <c:v>1.9907908209240472</c:v>
                </c:pt>
                <c:pt idx="54">
                  <c:v>2.0639433902850093</c:v>
                </c:pt>
                <c:pt idx="55">
                  <c:v>2.0530739183505604</c:v>
                </c:pt>
                <c:pt idx="56">
                  <c:v>2.0276750684747027</c:v>
                </c:pt>
                <c:pt idx="57">
                  <c:v>2.0013698241277851</c:v>
                </c:pt>
                <c:pt idx="58">
                  <c:v>2.0140428428174677</c:v>
                </c:pt>
                <c:pt idx="59">
                  <c:v>1.995493773736742</c:v>
                </c:pt>
                <c:pt idx="60">
                  <c:v>2.0690457376024316</c:v>
                </c:pt>
                <c:pt idx="61">
                  <c:v>2.0121884640343599</c:v>
                </c:pt>
                <c:pt idx="62">
                  <c:v>1.9303786061857957</c:v>
                </c:pt>
              </c:numCache>
            </c:numRef>
          </c:val>
          <c:smooth val="0"/>
          <c:extLst>
            <c:ext xmlns:c16="http://schemas.microsoft.com/office/drawing/2014/chart" uri="{C3380CC4-5D6E-409C-BE32-E72D297353CC}">
              <c16:uniqueId val="{00000003-5C5E-4FC7-8DCD-B7F68DA0F585}"/>
            </c:ext>
          </c:extLst>
        </c:ser>
        <c:ser>
          <c:idx val="14"/>
          <c:order val="4"/>
          <c:tx>
            <c:strRef>
              <c:f>'Cuadro Consolidado '!$AI$5</c:f>
              <c:strCache>
                <c:ptCount val="1"/>
                <c:pt idx="0">
                  <c:v>Aceite La Paz</c:v>
                </c:pt>
              </c:strCache>
            </c:strRef>
          </c:tx>
          <c:spPr>
            <a:ln w="28575" cap="rnd">
              <a:solidFill>
                <a:schemeClr val="accent3">
                  <a:lumMod val="80000"/>
                  <a:lumOff val="2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'!$AI$6:$AI$80</c:f>
              <c:numCache>
                <c:formatCode>0%</c:formatCode>
                <c:ptCount val="63"/>
                <c:pt idx="0">
                  <c:v>1</c:v>
                </c:pt>
                <c:pt idx="1">
                  <c:v>1.0091514143094842</c:v>
                </c:pt>
                <c:pt idx="2">
                  <c:v>1.0074875207986689</c:v>
                </c:pt>
                <c:pt idx="3">
                  <c:v>1.0099833610648918</c:v>
                </c:pt>
                <c:pt idx="4">
                  <c:v>1.0124792013311148</c:v>
                </c:pt>
                <c:pt idx="5">
                  <c:v>1.0016638935108153</c:v>
                </c:pt>
                <c:pt idx="6">
                  <c:v>0.99833610648918469</c:v>
                </c:pt>
                <c:pt idx="7">
                  <c:v>1.002495840266223</c:v>
                </c:pt>
                <c:pt idx="8">
                  <c:v>1.0008319467554077</c:v>
                </c:pt>
                <c:pt idx="9">
                  <c:v>1.0033277870216306</c:v>
                </c:pt>
                <c:pt idx="10">
                  <c:v>1.0058236272878536</c:v>
                </c:pt>
                <c:pt idx="11">
                  <c:v>1.0091514143094842</c:v>
                </c:pt>
                <c:pt idx="12">
                  <c:v>1.0099833610648918</c:v>
                </c:pt>
                <c:pt idx="13">
                  <c:v>1.0058236272878536</c:v>
                </c:pt>
                <c:pt idx="14">
                  <c:v>0.99916805324459235</c:v>
                </c:pt>
                <c:pt idx="15">
                  <c:v>1.0016638935108153</c:v>
                </c:pt>
                <c:pt idx="16">
                  <c:v>1</c:v>
                </c:pt>
                <c:pt idx="17">
                  <c:v>1</c:v>
                </c:pt>
                <c:pt idx="18">
                  <c:v>1.0033277870216306</c:v>
                </c:pt>
                <c:pt idx="19">
                  <c:v>1</c:v>
                </c:pt>
                <c:pt idx="20">
                  <c:v>0.99916805324459235</c:v>
                </c:pt>
                <c:pt idx="21">
                  <c:v>0.99251247920133112</c:v>
                </c:pt>
                <c:pt idx="22">
                  <c:v>1.0016638935108153</c:v>
                </c:pt>
                <c:pt idx="23">
                  <c:v>0.99750415973377704</c:v>
                </c:pt>
                <c:pt idx="24">
                  <c:v>0.99334442595673877</c:v>
                </c:pt>
                <c:pt idx="25">
                  <c:v>0.99833610648918469</c:v>
                </c:pt>
                <c:pt idx="26">
                  <c:v>0.99833610648918469</c:v>
                </c:pt>
                <c:pt idx="27">
                  <c:v>0.99500831946755419</c:v>
                </c:pt>
                <c:pt idx="28">
                  <c:v>0.99334442595673877</c:v>
                </c:pt>
                <c:pt idx="29">
                  <c:v>0.99500831946755419</c:v>
                </c:pt>
                <c:pt idx="30">
                  <c:v>0.9966722129783695</c:v>
                </c:pt>
                <c:pt idx="31">
                  <c:v>1</c:v>
                </c:pt>
                <c:pt idx="32">
                  <c:v>0.99168053244592347</c:v>
                </c:pt>
                <c:pt idx="33">
                  <c:v>0.9875207986688852</c:v>
                </c:pt>
                <c:pt idx="34">
                  <c:v>0.98918469217970062</c:v>
                </c:pt>
                <c:pt idx="35">
                  <c:v>0.98502495840266224</c:v>
                </c:pt>
                <c:pt idx="36">
                  <c:v>0.99168053244592347</c:v>
                </c:pt>
                <c:pt idx="37">
                  <c:v>0.9875207986688852</c:v>
                </c:pt>
                <c:pt idx="38">
                  <c:v>0.98918469217970062</c:v>
                </c:pt>
                <c:pt idx="39">
                  <c:v>0.98336106489184694</c:v>
                </c:pt>
                <c:pt idx="40">
                  <c:v>0.98419301164725459</c:v>
                </c:pt>
                <c:pt idx="41">
                  <c:v>0.98668885191347755</c:v>
                </c:pt>
                <c:pt idx="42">
                  <c:v>0.98502495840266224</c:v>
                </c:pt>
                <c:pt idx="43">
                  <c:v>0.98918469217970062</c:v>
                </c:pt>
                <c:pt idx="44">
                  <c:v>1.0091514143094842</c:v>
                </c:pt>
                <c:pt idx="45">
                  <c:v>1.0158069883527456</c:v>
                </c:pt>
                <c:pt idx="46">
                  <c:v>1.0149750415973378</c:v>
                </c:pt>
                <c:pt idx="47">
                  <c:v>1.0149750415973378</c:v>
                </c:pt>
                <c:pt idx="48">
                  <c:v>1.0124792013311148</c:v>
                </c:pt>
                <c:pt idx="49">
                  <c:v>1.0133111480865225</c:v>
                </c:pt>
                <c:pt idx="50">
                  <c:v>1.0166389351081531</c:v>
                </c:pt>
                <c:pt idx="51">
                  <c:v>1.0391014975041597</c:v>
                </c:pt>
                <c:pt idx="52">
                  <c:v>1.0607321131447587</c:v>
                </c:pt>
                <c:pt idx="53">
                  <c:v>1.0773710482529117</c:v>
                </c:pt>
                <c:pt idx="54">
                  <c:v>1.0948419301164727</c:v>
                </c:pt>
                <c:pt idx="55">
                  <c:v>1.0948419301164727</c:v>
                </c:pt>
                <c:pt idx="56">
                  <c:v>1.0865224625623962</c:v>
                </c:pt>
                <c:pt idx="57">
                  <c:v>1.0831946755407653</c:v>
                </c:pt>
                <c:pt idx="58">
                  <c:v>1.0879783693843594</c:v>
                </c:pt>
                <c:pt idx="59">
                  <c:v>1.0827787021630615</c:v>
                </c:pt>
                <c:pt idx="60">
                  <c:v>1.084234608985025</c:v>
                </c:pt>
                <c:pt idx="61">
                  <c:v>1.0846505823627288</c:v>
                </c:pt>
              </c:numCache>
            </c:numRef>
          </c:val>
          <c:smooth val="0"/>
          <c:extLst>
            <c:ext xmlns:c16="http://schemas.microsoft.com/office/drawing/2014/chart" uri="{C3380CC4-5D6E-409C-BE32-E72D297353CC}">
              <c16:uniqueId val="{00000004-5C5E-4FC7-8DCD-B7F68DA0F585}"/>
            </c:ext>
          </c:extLst>
        </c:ser>
        <c:ser>
          <c:idx val="15"/>
          <c:order val="5"/>
          <c:tx>
            <c:strRef>
              <c:f>'Cuadro Consolidado '!$AJ$5</c:f>
              <c:strCache>
                <c:ptCount val="1"/>
                <c:pt idx="0">
                  <c:v>Aceite Santa Cruz</c:v>
                </c:pt>
              </c:strCache>
            </c:strRef>
          </c:tx>
          <c:spPr>
            <a:ln w="28575" cap="rnd">
              <a:solidFill>
                <a:schemeClr val="accent4">
                  <a:lumMod val="80000"/>
                  <a:lumOff val="20000"/>
                </a:schemeClr>
              </a:solidFill>
              <a:round/>
            </a:ln>
            <a:effectLst/>
          </c:spPr>
          <c:marker>
            <c:symbol val="none"/>
          </c:marker>
          <c:cat>
            <c:multiLvlStrRef>
              <c:f>'Cuadro Consolidado '!$B$6:$C$80</c:f>
              <c:multiLvlStrCache>
                <c:ptCount val="63"/>
                <c:lvl>
                  <c:pt idx="0">
                    <c:v>Ene</c:v>
                  </c:pt>
                  <c:pt idx="1">
                    <c:v>Feb</c:v>
                  </c:pt>
                  <c:pt idx="2">
                    <c:v>Mar</c:v>
                  </c:pt>
                  <c:pt idx="3">
                    <c:v>Abr</c:v>
                  </c:pt>
                  <c:pt idx="4">
                    <c:v>May</c:v>
                  </c:pt>
                  <c:pt idx="5">
                    <c:v>Jun</c:v>
                  </c:pt>
                  <c:pt idx="6">
                    <c:v>Jul</c:v>
                  </c:pt>
                  <c:pt idx="7">
                    <c:v>Ago</c:v>
                  </c:pt>
                  <c:pt idx="8">
                    <c:v>Set</c:v>
                  </c:pt>
                  <c:pt idx="9">
                    <c:v>Oct</c:v>
                  </c:pt>
                  <c:pt idx="10">
                    <c:v>Nov</c:v>
                  </c:pt>
                  <c:pt idx="11">
                    <c:v>Dic</c:v>
                  </c:pt>
                  <c:pt idx="12">
                    <c:v>Ene</c:v>
                  </c:pt>
                  <c:pt idx="13">
                    <c:v>Feb</c:v>
                  </c:pt>
                  <c:pt idx="14">
                    <c:v>Mar</c:v>
                  </c:pt>
                  <c:pt idx="15">
                    <c:v>Abr</c:v>
                  </c:pt>
                  <c:pt idx="16">
                    <c:v>May</c:v>
                  </c:pt>
                  <c:pt idx="17">
                    <c:v>Jun</c:v>
                  </c:pt>
                  <c:pt idx="18">
                    <c:v>Jul</c:v>
                  </c:pt>
                  <c:pt idx="19">
                    <c:v>Ago</c:v>
                  </c:pt>
                  <c:pt idx="20">
                    <c:v>Set</c:v>
                  </c:pt>
                  <c:pt idx="21">
                    <c:v>Oct</c:v>
                  </c:pt>
                  <c:pt idx="22">
                    <c:v>Nov</c:v>
                  </c:pt>
                  <c:pt idx="23">
                    <c:v>Dic</c:v>
                  </c:pt>
                  <c:pt idx="24">
                    <c:v>Ene</c:v>
                  </c:pt>
                  <c:pt idx="25">
                    <c:v>Feb</c:v>
                  </c:pt>
                  <c:pt idx="26">
                    <c:v>Mar</c:v>
                  </c:pt>
                  <c:pt idx="27">
                    <c:v>Abr</c:v>
                  </c:pt>
                  <c:pt idx="28">
                    <c:v>May</c:v>
                  </c:pt>
                  <c:pt idx="29">
                    <c:v>Jun</c:v>
                  </c:pt>
                  <c:pt idx="30">
                    <c:v>Jul</c:v>
                  </c:pt>
                  <c:pt idx="31">
                    <c:v>Ago</c:v>
                  </c:pt>
                  <c:pt idx="32">
                    <c:v>Set</c:v>
                  </c:pt>
                  <c:pt idx="33">
                    <c:v>Oct</c:v>
                  </c:pt>
                  <c:pt idx="34">
                    <c:v>Nov</c:v>
                  </c:pt>
                  <c:pt idx="35">
                    <c:v>Dic</c:v>
                  </c:pt>
                  <c:pt idx="36">
                    <c:v>Ene</c:v>
                  </c:pt>
                  <c:pt idx="37">
                    <c:v>Feb</c:v>
                  </c:pt>
                  <c:pt idx="38">
                    <c:v>Mar</c:v>
                  </c:pt>
                  <c:pt idx="39">
                    <c:v>Abr</c:v>
                  </c:pt>
                  <c:pt idx="40">
                    <c:v>May</c:v>
                  </c:pt>
                  <c:pt idx="41">
                    <c:v>Jun</c:v>
                  </c:pt>
                  <c:pt idx="42">
                    <c:v>Jul</c:v>
                  </c:pt>
                  <c:pt idx="43">
                    <c:v>Ago</c:v>
                  </c:pt>
                  <c:pt idx="44">
                    <c:v>Set</c:v>
                  </c:pt>
                  <c:pt idx="45">
                    <c:v>Oct</c:v>
                  </c:pt>
                  <c:pt idx="46">
                    <c:v>Nov</c:v>
                  </c:pt>
                  <c:pt idx="47">
                    <c:v>Dic</c:v>
                  </c:pt>
                  <c:pt idx="48">
                    <c:v>Ene</c:v>
                  </c:pt>
                  <c:pt idx="49">
                    <c:v>Feb</c:v>
                  </c:pt>
                  <c:pt idx="50">
                    <c:v>Mar</c:v>
                  </c:pt>
                  <c:pt idx="51">
                    <c:v>Abr</c:v>
                  </c:pt>
                  <c:pt idx="52">
                    <c:v>May</c:v>
                  </c:pt>
                  <c:pt idx="53">
                    <c:v>Jun</c:v>
                  </c:pt>
                  <c:pt idx="54">
                    <c:v>Jul</c:v>
                  </c:pt>
                  <c:pt idx="55">
                    <c:v>Ago</c:v>
                  </c:pt>
                  <c:pt idx="56">
                    <c:v>Set</c:v>
                  </c:pt>
                  <c:pt idx="57">
                    <c:v>Oct</c:v>
                  </c:pt>
                  <c:pt idx="58">
                    <c:v>Nov</c:v>
                  </c:pt>
                  <c:pt idx="59">
                    <c:v>Dic</c:v>
                  </c:pt>
                  <c:pt idx="60">
                    <c:v>Ene</c:v>
                  </c:pt>
                  <c:pt idx="61">
                    <c:v>Feb</c:v>
                  </c:pt>
                  <c:pt idx="62">
                    <c:v>Mar</c:v>
                  </c:pt>
                </c:lvl>
                <c:lvl>
                  <c:pt idx="0">
                    <c:v>2018</c:v>
                  </c:pt>
                  <c:pt idx="12">
                    <c:v>2019</c:v>
                  </c:pt>
                  <c:pt idx="24">
                    <c:v>2020</c:v>
                  </c:pt>
                  <c:pt idx="36">
                    <c:v>2021</c:v>
                  </c:pt>
                  <c:pt idx="48">
                    <c:v>2022</c:v>
                  </c:pt>
                  <c:pt idx="60">
                    <c:v>2023</c:v>
                  </c:pt>
                </c:lvl>
              </c:multiLvlStrCache>
            </c:multiLvlStrRef>
          </c:cat>
          <c:val>
            <c:numRef>
              <c:f>'Cuadro Consolidado '!$AJ$6:$AJ$80</c:f>
              <c:numCache>
                <c:formatCode>0%</c:formatCode>
                <c:ptCount val="63"/>
                <c:pt idx="0">
                  <c:v>1</c:v>
                </c:pt>
                <c:pt idx="1">
                  <c:v>1.0026431718061675</c:v>
                </c:pt>
                <c:pt idx="2">
                  <c:v>1.0026431718061675</c:v>
                </c:pt>
                <c:pt idx="3">
                  <c:v>1.0017621145374449</c:v>
                </c:pt>
                <c:pt idx="4">
                  <c:v>1.014977973568282</c:v>
                </c:pt>
                <c:pt idx="5">
                  <c:v>1.0140969162995594</c:v>
                </c:pt>
                <c:pt idx="6">
                  <c:v>1.0246696035242291</c:v>
                </c:pt>
                <c:pt idx="7">
                  <c:v>1.0220264317180616</c:v>
                </c:pt>
                <c:pt idx="8">
                  <c:v>1.0185022026431718</c:v>
                </c:pt>
                <c:pt idx="9">
                  <c:v>1.0202643171806167</c:v>
                </c:pt>
                <c:pt idx="10">
                  <c:v>1.0202643171806167</c:v>
                </c:pt>
                <c:pt idx="11">
                  <c:v>1.0079295154185022</c:v>
                </c:pt>
                <c:pt idx="12">
                  <c:v>0.99647577092511019</c:v>
                </c:pt>
                <c:pt idx="13">
                  <c:v>0.99911894273127755</c:v>
                </c:pt>
                <c:pt idx="14">
                  <c:v>1.0096916299559473</c:v>
                </c:pt>
                <c:pt idx="15">
                  <c:v>1.0052863436123349</c:v>
                </c:pt>
                <c:pt idx="16">
                  <c:v>1.0017621145374449</c:v>
                </c:pt>
                <c:pt idx="17">
                  <c:v>0.99207048458149782</c:v>
                </c:pt>
                <c:pt idx="18">
                  <c:v>0.99383259911894273</c:v>
                </c:pt>
                <c:pt idx="19">
                  <c:v>0.99118942731277537</c:v>
                </c:pt>
                <c:pt idx="20">
                  <c:v>0.99118942731277537</c:v>
                </c:pt>
                <c:pt idx="21">
                  <c:v>0.99207048458149782</c:v>
                </c:pt>
                <c:pt idx="22">
                  <c:v>0.98942731277533047</c:v>
                </c:pt>
                <c:pt idx="23">
                  <c:v>0.9850220264317181</c:v>
                </c:pt>
                <c:pt idx="24">
                  <c:v>0.986784140969163</c:v>
                </c:pt>
                <c:pt idx="25">
                  <c:v>0.9850220264317181</c:v>
                </c:pt>
                <c:pt idx="26">
                  <c:v>0.97973568281938317</c:v>
                </c:pt>
                <c:pt idx="27">
                  <c:v>0.9850220264317181</c:v>
                </c:pt>
                <c:pt idx="28">
                  <c:v>1.0132158590308371</c:v>
                </c:pt>
                <c:pt idx="29">
                  <c:v>1.0361233480176211</c:v>
                </c:pt>
                <c:pt idx="30">
                  <c:v>1.0220264317180616</c:v>
                </c:pt>
                <c:pt idx="31">
                  <c:v>0.98766519823788557</c:v>
                </c:pt>
                <c:pt idx="32">
                  <c:v>0.98414096916299565</c:v>
                </c:pt>
                <c:pt idx="33">
                  <c:v>0.97533039647577102</c:v>
                </c:pt>
                <c:pt idx="34">
                  <c:v>0.98061674008810584</c:v>
                </c:pt>
                <c:pt idx="35">
                  <c:v>0.97973568281938317</c:v>
                </c:pt>
                <c:pt idx="36">
                  <c:v>0.97268722466960345</c:v>
                </c:pt>
                <c:pt idx="37">
                  <c:v>0.97709251101321593</c:v>
                </c:pt>
                <c:pt idx="38">
                  <c:v>0.986784140969163</c:v>
                </c:pt>
                <c:pt idx="39">
                  <c:v>0.9832599118942732</c:v>
                </c:pt>
                <c:pt idx="40">
                  <c:v>0.98061674008810584</c:v>
                </c:pt>
                <c:pt idx="41">
                  <c:v>0.98061674008810584</c:v>
                </c:pt>
                <c:pt idx="42">
                  <c:v>0.98942731277533047</c:v>
                </c:pt>
                <c:pt idx="43">
                  <c:v>1.0044052863436124</c:v>
                </c:pt>
                <c:pt idx="44">
                  <c:v>1.0317180616740089</c:v>
                </c:pt>
                <c:pt idx="45">
                  <c:v>1.0352422907488987</c:v>
                </c:pt>
                <c:pt idx="46">
                  <c:v>1.0370044052863436</c:v>
                </c:pt>
                <c:pt idx="47">
                  <c:v>1.0405286343612337</c:v>
                </c:pt>
                <c:pt idx="48">
                  <c:v>1.0431718061674009</c:v>
                </c:pt>
                <c:pt idx="49">
                  <c:v>1.0396475770925111</c:v>
                </c:pt>
                <c:pt idx="50">
                  <c:v>1.0484581497797358</c:v>
                </c:pt>
                <c:pt idx="51">
                  <c:v>1.0845814977973569</c:v>
                </c:pt>
                <c:pt idx="52">
                  <c:v>1.0969162995594712</c:v>
                </c:pt>
                <c:pt idx="53">
                  <c:v>1.1198237885462556</c:v>
                </c:pt>
                <c:pt idx="54">
                  <c:v>1.1242290748898678</c:v>
                </c:pt>
                <c:pt idx="55">
                  <c:v>1.1110132158590309</c:v>
                </c:pt>
                <c:pt idx="56">
                  <c:v>1.1022026431718062</c:v>
                </c:pt>
                <c:pt idx="57">
                  <c:v>1.1145374449339207</c:v>
                </c:pt>
                <c:pt idx="58">
                  <c:v>1.1039647577092511</c:v>
                </c:pt>
                <c:pt idx="59">
                  <c:v>1.0973568281938326</c:v>
                </c:pt>
                <c:pt idx="60">
                  <c:v>1.0988986784140971</c:v>
                </c:pt>
                <c:pt idx="61">
                  <c:v>1.0795154185022027</c:v>
                </c:pt>
              </c:numCache>
            </c:numRef>
          </c:val>
          <c:smooth val="0"/>
          <c:extLst>
            <c:ext xmlns:c16="http://schemas.microsoft.com/office/drawing/2014/chart" uri="{C3380CC4-5D6E-409C-BE32-E72D297353CC}">
              <c16:uniqueId val="{00000005-5C5E-4FC7-8DCD-B7F68DA0F585}"/>
            </c:ext>
          </c:extLst>
        </c:ser>
        <c:dLbls>
          <c:showLegendKey val="0"/>
          <c:showVal val="0"/>
          <c:showCatName val="0"/>
          <c:showSerName val="0"/>
          <c:showPercent val="0"/>
          <c:showBubbleSize val="0"/>
        </c:dLbls>
        <c:smooth val="0"/>
        <c:axId val="1467721695"/>
        <c:axId val="1467723775"/>
      </c:lineChart>
      <c:catAx>
        <c:axId val="146772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crossAx val="1467723775"/>
        <c:crosses val="autoZero"/>
        <c:auto val="1"/>
        <c:lblAlgn val="ctr"/>
        <c:lblOffset val="100"/>
        <c:noMultiLvlLbl val="0"/>
      </c:catAx>
      <c:valAx>
        <c:axId val="1467723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1467721695"/>
        <c:crosses val="autoZero"/>
        <c:crossBetween val="between"/>
      </c:valAx>
      <c:spPr>
        <a:noFill/>
        <a:ln>
          <a:noFill/>
        </a:ln>
        <a:effectLst/>
      </c:spPr>
    </c:plotArea>
    <c:legend>
      <c:legendPos val="b"/>
      <c:layout>
        <c:manualLayout>
          <c:xMode val="edge"/>
          <c:yMode val="edge"/>
          <c:x val="6.5493687670414219E-2"/>
          <c:y val="0.70786797608162977"/>
          <c:w val="0.85121012001278584"/>
          <c:h val="0.14850022460139875"/>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s-BO" dirty="0"/>
              <a:t>Variación % Precio Carne de Res </a:t>
            </a:r>
          </a:p>
        </c:rich>
      </c:tx>
      <c:overlay val="0"/>
      <c:spPr>
        <a:noFill/>
        <a:ln>
          <a:noFill/>
        </a:ln>
        <a:effectLst/>
      </c:spPr>
    </c:title>
    <c:autoTitleDeleted val="0"/>
    <c:plotArea>
      <c:layout/>
      <c:lineChart>
        <c:grouping val="standard"/>
        <c:varyColors val="0"/>
        <c:ser>
          <c:idx val="0"/>
          <c:order val="0"/>
          <c:tx>
            <c:strRef>
              <c:f>oficial!$D$2</c:f>
              <c:strCache>
                <c:ptCount val="1"/>
                <c:pt idx="0">
                  <c:v>Carne de Res con Hueso</c:v>
                </c:pt>
              </c:strCache>
            </c:strRef>
          </c:tx>
          <c:spPr>
            <a:ln w="28575" cap="rnd">
              <a:solidFill>
                <a:schemeClr val="accent1"/>
              </a:solidFill>
              <a:round/>
            </a:ln>
            <a:effectLst/>
          </c:spPr>
          <c:marker>
            <c:symbol val="none"/>
          </c:marker>
          <c:cat>
            <c:numRef>
              <c:f>oficial!$A$3:$A$364</c:f>
              <c:numCache>
                <c:formatCode>mmm\-yy</c:formatCode>
                <c:ptCount val="362"/>
                <c:pt idx="0">
                  <c:v>33664</c:v>
                </c:pt>
                <c:pt idx="1">
                  <c:v>33695</c:v>
                </c:pt>
                <c:pt idx="2">
                  <c:v>33725</c:v>
                </c:pt>
                <c:pt idx="3">
                  <c:v>33756</c:v>
                </c:pt>
                <c:pt idx="4">
                  <c:v>33786</c:v>
                </c:pt>
                <c:pt idx="5">
                  <c:v>33817</c:v>
                </c:pt>
                <c:pt idx="6">
                  <c:v>33848</c:v>
                </c:pt>
                <c:pt idx="7">
                  <c:v>33878</c:v>
                </c:pt>
                <c:pt idx="8">
                  <c:v>33909</c:v>
                </c:pt>
                <c:pt idx="9">
                  <c:v>33939</c:v>
                </c:pt>
                <c:pt idx="10">
                  <c:v>33970</c:v>
                </c:pt>
                <c:pt idx="11">
                  <c:v>34001</c:v>
                </c:pt>
                <c:pt idx="12">
                  <c:v>34029</c:v>
                </c:pt>
                <c:pt idx="13">
                  <c:v>34060</c:v>
                </c:pt>
                <c:pt idx="14">
                  <c:v>34090</c:v>
                </c:pt>
                <c:pt idx="15">
                  <c:v>34121</c:v>
                </c:pt>
                <c:pt idx="16">
                  <c:v>34151</c:v>
                </c:pt>
                <c:pt idx="17">
                  <c:v>34182</c:v>
                </c:pt>
                <c:pt idx="18">
                  <c:v>34213</c:v>
                </c:pt>
                <c:pt idx="19">
                  <c:v>34243</c:v>
                </c:pt>
                <c:pt idx="20">
                  <c:v>34274</c:v>
                </c:pt>
                <c:pt idx="21">
                  <c:v>34304</c:v>
                </c:pt>
                <c:pt idx="22">
                  <c:v>34335</c:v>
                </c:pt>
                <c:pt idx="23">
                  <c:v>34366</c:v>
                </c:pt>
                <c:pt idx="24">
                  <c:v>34394</c:v>
                </c:pt>
                <c:pt idx="25">
                  <c:v>34425</c:v>
                </c:pt>
                <c:pt idx="26">
                  <c:v>34455</c:v>
                </c:pt>
                <c:pt idx="27">
                  <c:v>34486</c:v>
                </c:pt>
                <c:pt idx="28">
                  <c:v>34516</c:v>
                </c:pt>
                <c:pt idx="29">
                  <c:v>34547</c:v>
                </c:pt>
                <c:pt idx="30">
                  <c:v>34578</c:v>
                </c:pt>
                <c:pt idx="31">
                  <c:v>34608</c:v>
                </c:pt>
                <c:pt idx="32">
                  <c:v>34639</c:v>
                </c:pt>
                <c:pt idx="33">
                  <c:v>34669</c:v>
                </c:pt>
                <c:pt idx="34">
                  <c:v>34700</c:v>
                </c:pt>
                <c:pt idx="35">
                  <c:v>34731</c:v>
                </c:pt>
                <c:pt idx="36">
                  <c:v>34759</c:v>
                </c:pt>
                <c:pt idx="37">
                  <c:v>34790</c:v>
                </c:pt>
                <c:pt idx="38">
                  <c:v>34820</c:v>
                </c:pt>
                <c:pt idx="39">
                  <c:v>34851</c:v>
                </c:pt>
                <c:pt idx="40">
                  <c:v>34881</c:v>
                </c:pt>
                <c:pt idx="41">
                  <c:v>34912</c:v>
                </c:pt>
                <c:pt idx="42">
                  <c:v>34943</c:v>
                </c:pt>
                <c:pt idx="43">
                  <c:v>34973</c:v>
                </c:pt>
                <c:pt idx="44">
                  <c:v>35004</c:v>
                </c:pt>
                <c:pt idx="45">
                  <c:v>35034</c:v>
                </c:pt>
                <c:pt idx="46">
                  <c:v>35065</c:v>
                </c:pt>
                <c:pt idx="47">
                  <c:v>35096</c:v>
                </c:pt>
                <c:pt idx="48">
                  <c:v>35125</c:v>
                </c:pt>
                <c:pt idx="49">
                  <c:v>35156</c:v>
                </c:pt>
                <c:pt idx="50">
                  <c:v>35186</c:v>
                </c:pt>
                <c:pt idx="51">
                  <c:v>35217</c:v>
                </c:pt>
                <c:pt idx="52">
                  <c:v>35247</c:v>
                </c:pt>
                <c:pt idx="53">
                  <c:v>35278</c:v>
                </c:pt>
                <c:pt idx="54">
                  <c:v>35309</c:v>
                </c:pt>
                <c:pt idx="55">
                  <c:v>35339</c:v>
                </c:pt>
                <c:pt idx="56">
                  <c:v>35370</c:v>
                </c:pt>
                <c:pt idx="57">
                  <c:v>35400</c:v>
                </c:pt>
                <c:pt idx="58">
                  <c:v>35431</c:v>
                </c:pt>
                <c:pt idx="59">
                  <c:v>35462</c:v>
                </c:pt>
                <c:pt idx="60">
                  <c:v>35490</c:v>
                </c:pt>
                <c:pt idx="61">
                  <c:v>35521</c:v>
                </c:pt>
                <c:pt idx="62">
                  <c:v>35551</c:v>
                </c:pt>
                <c:pt idx="63">
                  <c:v>35582</c:v>
                </c:pt>
                <c:pt idx="64">
                  <c:v>35612</c:v>
                </c:pt>
                <c:pt idx="65">
                  <c:v>35643</c:v>
                </c:pt>
                <c:pt idx="66">
                  <c:v>35674</c:v>
                </c:pt>
                <c:pt idx="67">
                  <c:v>35704</c:v>
                </c:pt>
                <c:pt idx="68">
                  <c:v>35735</c:v>
                </c:pt>
                <c:pt idx="69">
                  <c:v>35765</c:v>
                </c:pt>
                <c:pt idx="70">
                  <c:v>35796</c:v>
                </c:pt>
                <c:pt idx="71">
                  <c:v>35827</c:v>
                </c:pt>
                <c:pt idx="72">
                  <c:v>35855</c:v>
                </c:pt>
                <c:pt idx="73">
                  <c:v>35886</c:v>
                </c:pt>
                <c:pt idx="74">
                  <c:v>35916</c:v>
                </c:pt>
                <c:pt idx="75">
                  <c:v>35947</c:v>
                </c:pt>
                <c:pt idx="76">
                  <c:v>35977</c:v>
                </c:pt>
                <c:pt idx="77">
                  <c:v>36008</c:v>
                </c:pt>
                <c:pt idx="78">
                  <c:v>36039</c:v>
                </c:pt>
                <c:pt idx="79">
                  <c:v>36069</c:v>
                </c:pt>
                <c:pt idx="80">
                  <c:v>36100</c:v>
                </c:pt>
                <c:pt idx="81">
                  <c:v>36130</c:v>
                </c:pt>
                <c:pt idx="82">
                  <c:v>36161</c:v>
                </c:pt>
                <c:pt idx="83">
                  <c:v>36192</c:v>
                </c:pt>
                <c:pt idx="84">
                  <c:v>36220</c:v>
                </c:pt>
                <c:pt idx="85">
                  <c:v>36251</c:v>
                </c:pt>
                <c:pt idx="86">
                  <c:v>36281</c:v>
                </c:pt>
                <c:pt idx="87">
                  <c:v>36312</c:v>
                </c:pt>
                <c:pt idx="88">
                  <c:v>36342</c:v>
                </c:pt>
                <c:pt idx="89">
                  <c:v>36373</c:v>
                </c:pt>
                <c:pt idx="90">
                  <c:v>36404</c:v>
                </c:pt>
                <c:pt idx="91">
                  <c:v>36434</c:v>
                </c:pt>
                <c:pt idx="92">
                  <c:v>36465</c:v>
                </c:pt>
                <c:pt idx="93">
                  <c:v>36495</c:v>
                </c:pt>
                <c:pt idx="94">
                  <c:v>36526</c:v>
                </c:pt>
                <c:pt idx="95">
                  <c:v>36557</c:v>
                </c:pt>
                <c:pt idx="96">
                  <c:v>36586</c:v>
                </c:pt>
                <c:pt idx="97">
                  <c:v>36617</c:v>
                </c:pt>
                <c:pt idx="98">
                  <c:v>36647</c:v>
                </c:pt>
                <c:pt idx="99">
                  <c:v>36678</c:v>
                </c:pt>
                <c:pt idx="100">
                  <c:v>36708</c:v>
                </c:pt>
                <c:pt idx="101">
                  <c:v>36739</c:v>
                </c:pt>
                <c:pt idx="102">
                  <c:v>36770</c:v>
                </c:pt>
                <c:pt idx="103">
                  <c:v>36800</c:v>
                </c:pt>
                <c:pt idx="104">
                  <c:v>36831</c:v>
                </c:pt>
                <c:pt idx="105">
                  <c:v>36861</c:v>
                </c:pt>
                <c:pt idx="106">
                  <c:v>36892</c:v>
                </c:pt>
                <c:pt idx="107">
                  <c:v>36923</c:v>
                </c:pt>
                <c:pt idx="108">
                  <c:v>36951</c:v>
                </c:pt>
                <c:pt idx="109">
                  <c:v>36982</c:v>
                </c:pt>
                <c:pt idx="110">
                  <c:v>37012</c:v>
                </c:pt>
                <c:pt idx="111">
                  <c:v>37043</c:v>
                </c:pt>
                <c:pt idx="112">
                  <c:v>37073</c:v>
                </c:pt>
                <c:pt idx="113">
                  <c:v>37104</c:v>
                </c:pt>
                <c:pt idx="114">
                  <c:v>37135</c:v>
                </c:pt>
                <c:pt idx="115">
                  <c:v>37165</c:v>
                </c:pt>
                <c:pt idx="116">
                  <c:v>37196</c:v>
                </c:pt>
                <c:pt idx="117">
                  <c:v>37226</c:v>
                </c:pt>
                <c:pt idx="118">
                  <c:v>37257</c:v>
                </c:pt>
                <c:pt idx="119">
                  <c:v>37288</c:v>
                </c:pt>
                <c:pt idx="120">
                  <c:v>37316</c:v>
                </c:pt>
                <c:pt idx="121">
                  <c:v>37347</c:v>
                </c:pt>
                <c:pt idx="122">
                  <c:v>37377</c:v>
                </c:pt>
                <c:pt idx="123">
                  <c:v>37408</c:v>
                </c:pt>
                <c:pt idx="124">
                  <c:v>37438</c:v>
                </c:pt>
                <c:pt idx="125">
                  <c:v>37469</c:v>
                </c:pt>
                <c:pt idx="126">
                  <c:v>37500</c:v>
                </c:pt>
                <c:pt idx="127">
                  <c:v>37530</c:v>
                </c:pt>
                <c:pt idx="128">
                  <c:v>37561</c:v>
                </c:pt>
                <c:pt idx="129">
                  <c:v>37591</c:v>
                </c:pt>
                <c:pt idx="130">
                  <c:v>37622</c:v>
                </c:pt>
                <c:pt idx="131">
                  <c:v>37653</c:v>
                </c:pt>
                <c:pt idx="132">
                  <c:v>37681</c:v>
                </c:pt>
                <c:pt idx="133">
                  <c:v>37712</c:v>
                </c:pt>
                <c:pt idx="134">
                  <c:v>37742</c:v>
                </c:pt>
                <c:pt idx="135">
                  <c:v>37773</c:v>
                </c:pt>
                <c:pt idx="136">
                  <c:v>37803</c:v>
                </c:pt>
                <c:pt idx="137">
                  <c:v>37834</c:v>
                </c:pt>
                <c:pt idx="138">
                  <c:v>37865</c:v>
                </c:pt>
                <c:pt idx="139">
                  <c:v>37895</c:v>
                </c:pt>
                <c:pt idx="140">
                  <c:v>37926</c:v>
                </c:pt>
                <c:pt idx="141">
                  <c:v>37956</c:v>
                </c:pt>
                <c:pt idx="142">
                  <c:v>37987</c:v>
                </c:pt>
                <c:pt idx="143">
                  <c:v>38018</c:v>
                </c:pt>
                <c:pt idx="144">
                  <c:v>38047</c:v>
                </c:pt>
                <c:pt idx="145">
                  <c:v>38078</c:v>
                </c:pt>
                <c:pt idx="146">
                  <c:v>38108</c:v>
                </c:pt>
                <c:pt idx="147">
                  <c:v>38139</c:v>
                </c:pt>
                <c:pt idx="148">
                  <c:v>38169</c:v>
                </c:pt>
                <c:pt idx="149">
                  <c:v>38200</c:v>
                </c:pt>
                <c:pt idx="150">
                  <c:v>38231</c:v>
                </c:pt>
                <c:pt idx="151">
                  <c:v>38261</c:v>
                </c:pt>
                <c:pt idx="152">
                  <c:v>38292</c:v>
                </c:pt>
                <c:pt idx="153">
                  <c:v>38322</c:v>
                </c:pt>
                <c:pt idx="154">
                  <c:v>38353</c:v>
                </c:pt>
                <c:pt idx="155">
                  <c:v>38384</c:v>
                </c:pt>
                <c:pt idx="156">
                  <c:v>38412</c:v>
                </c:pt>
                <c:pt idx="157">
                  <c:v>38443</c:v>
                </c:pt>
                <c:pt idx="158">
                  <c:v>38473</c:v>
                </c:pt>
                <c:pt idx="159">
                  <c:v>38505</c:v>
                </c:pt>
                <c:pt idx="160">
                  <c:v>38536</c:v>
                </c:pt>
                <c:pt idx="161">
                  <c:v>38568</c:v>
                </c:pt>
                <c:pt idx="162">
                  <c:v>38600</c:v>
                </c:pt>
                <c:pt idx="163">
                  <c:v>38631</c:v>
                </c:pt>
                <c:pt idx="164">
                  <c:v>38663</c:v>
                </c:pt>
                <c:pt idx="165">
                  <c:v>38695</c:v>
                </c:pt>
                <c:pt idx="166">
                  <c:v>38718</c:v>
                </c:pt>
                <c:pt idx="167">
                  <c:v>38749</c:v>
                </c:pt>
                <c:pt idx="168">
                  <c:v>38777</c:v>
                </c:pt>
                <c:pt idx="169">
                  <c:v>38808</c:v>
                </c:pt>
                <c:pt idx="170">
                  <c:v>38838</c:v>
                </c:pt>
                <c:pt idx="171">
                  <c:v>38869</c:v>
                </c:pt>
                <c:pt idx="172">
                  <c:v>38899</c:v>
                </c:pt>
                <c:pt idx="173">
                  <c:v>38930</c:v>
                </c:pt>
                <c:pt idx="174">
                  <c:v>38961</c:v>
                </c:pt>
                <c:pt idx="175">
                  <c:v>38991</c:v>
                </c:pt>
                <c:pt idx="176">
                  <c:v>39022</c:v>
                </c:pt>
                <c:pt idx="177">
                  <c:v>39052</c:v>
                </c:pt>
                <c:pt idx="178">
                  <c:v>39083</c:v>
                </c:pt>
                <c:pt idx="179">
                  <c:v>39114</c:v>
                </c:pt>
                <c:pt idx="180">
                  <c:v>39142</c:v>
                </c:pt>
                <c:pt idx="181">
                  <c:v>39173</c:v>
                </c:pt>
                <c:pt idx="182">
                  <c:v>39203</c:v>
                </c:pt>
                <c:pt idx="183">
                  <c:v>39234</c:v>
                </c:pt>
                <c:pt idx="184">
                  <c:v>39264</c:v>
                </c:pt>
                <c:pt idx="185">
                  <c:v>39295</c:v>
                </c:pt>
                <c:pt idx="186">
                  <c:v>39326</c:v>
                </c:pt>
                <c:pt idx="187">
                  <c:v>39356</c:v>
                </c:pt>
                <c:pt idx="188">
                  <c:v>39387</c:v>
                </c:pt>
                <c:pt idx="189">
                  <c:v>39417</c:v>
                </c:pt>
                <c:pt idx="190">
                  <c:v>39448</c:v>
                </c:pt>
                <c:pt idx="191">
                  <c:v>39480</c:v>
                </c:pt>
                <c:pt idx="192">
                  <c:v>39512</c:v>
                </c:pt>
                <c:pt idx="193">
                  <c:v>39512</c:v>
                </c:pt>
                <c:pt idx="194">
                  <c:v>39543</c:v>
                </c:pt>
                <c:pt idx="195">
                  <c:v>39573</c:v>
                </c:pt>
                <c:pt idx="196">
                  <c:v>39604</c:v>
                </c:pt>
                <c:pt idx="197">
                  <c:v>39634</c:v>
                </c:pt>
                <c:pt idx="198">
                  <c:v>39665</c:v>
                </c:pt>
                <c:pt idx="199">
                  <c:v>39696</c:v>
                </c:pt>
                <c:pt idx="200">
                  <c:v>39726</c:v>
                </c:pt>
                <c:pt idx="201">
                  <c:v>39757</c:v>
                </c:pt>
                <c:pt idx="202">
                  <c:v>39787</c:v>
                </c:pt>
                <c:pt idx="203">
                  <c:v>39818</c:v>
                </c:pt>
                <c:pt idx="204">
                  <c:v>39849</c:v>
                </c:pt>
                <c:pt idx="205">
                  <c:v>39877</c:v>
                </c:pt>
                <c:pt idx="206">
                  <c:v>39908</c:v>
                </c:pt>
                <c:pt idx="207">
                  <c:v>39938</c:v>
                </c:pt>
                <c:pt idx="208">
                  <c:v>39969</c:v>
                </c:pt>
                <c:pt idx="209">
                  <c:v>39999</c:v>
                </c:pt>
                <c:pt idx="210">
                  <c:v>40030</c:v>
                </c:pt>
                <c:pt idx="211">
                  <c:v>40061</c:v>
                </c:pt>
                <c:pt idx="212">
                  <c:v>40091</c:v>
                </c:pt>
                <c:pt idx="213">
                  <c:v>40122</c:v>
                </c:pt>
                <c:pt idx="214">
                  <c:v>40152</c:v>
                </c:pt>
                <c:pt idx="215">
                  <c:v>40183</c:v>
                </c:pt>
                <c:pt idx="216">
                  <c:v>40214</c:v>
                </c:pt>
                <c:pt idx="217">
                  <c:v>40242</c:v>
                </c:pt>
                <c:pt idx="218">
                  <c:v>40273</c:v>
                </c:pt>
                <c:pt idx="219">
                  <c:v>40303</c:v>
                </c:pt>
                <c:pt idx="220">
                  <c:v>40334</c:v>
                </c:pt>
                <c:pt idx="221">
                  <c:v>40364</c:v>
                </c:pt>
                <c:pt idx="222">
                  <c:v>40395</c:v>
                </c:pt>
                <c:pt idx="223">
                  <c:v>40426</c:v>
                </c:pt>
                <c:pt idx="224">
                  <c:v>40456</c:v>
                </c:pt>
                <c:pt idx="225">
                  <c:v>40487</c:v>
                </c:pt>
                <c:pt idx="226">
                  <c:v>40517</c:v>
                </c:pt>
                <c:pt idx="227">
                  <c:v>40548</c:v>
                </c:pt>
                <c:pt idx="228">
                  <c:v>40579</c:v>
                </c:pt>
                <c:pt idx="229">
                  <c:v>40607</c:v>
                </c:pt>
                <c:pt idx="230">
                  <c:v>40638</c:v>
                </c:pt>
                <c:pt idx="231">
                  <c:v>40668</c:v>
                </c:pt>
                <c:pt idx="232">
                  <c:v>40699</c:v>
                </c:pt>
                <c:pt idx="233">
                  <c:v>40729</c:v>
                </c:pt>
                <c:pt idx="234">
                  <c:v>40760</c:v>
                </c:pt>
                <c:pt idx="235">
                  <c:v>40791</c:v>
                </c:pt>
                <c:pt idx="236">
                  <c:v>40821</c:v>
                </c:pt>
                <c:pt idx="237">
                  <c:v>40852</c:v>
                </c:pt>
                <c:pt idx="238">
                  <c:v>40882</c:v>
                </c:pt>
                <c:pt idx="239">
                  <c:v>40913</c:v>
                </c:pt>
                <c:pt idx="240">
                  <c:v>40944</c:v>
                </c:pt>
                <c:pt idx="241">
                  <c:v>40973</c:v>
                </c:pt>
                <c:pt idx="242">
                  <c:v>41004</c:v>
                </c:pt>
                <c:pt idx="243">
                  <c:v>41034</c:v>
                </c:pt>
                <c:pt idx="244">
                  <c:v>41065</c:v>
                </c:pt>
                <c:pt idx="245">
                  <c:v>41095</c:v>
                </c:pt>
                <c:pt idx="246">
                  <c:v>41126</c:v>
                </c:pt>
                <c:pt idx="247">
                  <c:v>41157</c:v>
                </c:pt>
                <c:pt idx="248">
                  <c:v>41187</c:v>
                </c:pt>
                <c:pt idx="249">
                  <c:v>41218</c:v>
                </c:pt>
                <c:pt idx="250">
                  <c:v>41248</c:v>
                </c:pt>
                <c:pt idx="251">
                  <c:v>41279</c:v>
                </c:pt>
                <c:pt idx="252">
                  <c:v>41310</c:v>
                </c:pt>
                <c:pt idx="253">
                  <c:v>41338</c:v>
                </c:pt>
                <c:pt idx="254">
                  <c:v>41369</c:v>
                </c:pt>
                <c:pt idx="255">
                  <c:v>41399</c:v>
                </c:pt>
                <c:pt idx="256">
                  <c:v>41430</c:v>
                </c:pt>
                <c:pt idx="257">
                  <c:v>41460</c:v>
                </c:pt>
                <c:pt idx="258">
                  <c:v>41491</c:v>
                </c:pt>
                <c:pt idx="259">
                  <c:v>41522</c:v>
                </c:pt>
                <c:pt idx="260">
                  <c:v>41552</c:v>
                </c:pt>
                <c:pt idx="261">
                  <c:v>41583</c:v>
                </c:pt>
                <c:pt idx="262">
                  <c:v>41613</c:v>
                </c:pt>
                <c:pt idx="263">
                  <c:v>41644</c:v>
                </c:pt>
                <c:pt idx="264">
                  <c:v>41675</c:v>
                </c:pt>
                <c:pt idx="265">
                  <c:v>41703</c:v>
                </c:pt>
                <c:pt idx="266">
                  <c:v>41734</c:v>
                </c:pt>
                <c:pt idx="267">
                  <c:v>41764</c:v>
                </c:pt>
                <c:pt idx="268">
                  <c:v>41795</c:v>
                </c:pt>
                <c:pt idx="269">
                  <c:v>41825</c:v>
                </c:pt>
                <c:pt idx="270">
                  <c:v>41856</c:v>
                </c:pt>
                <c:pt idx="271">
                  <c:v>41887</c:v>
                </c:pt>
                <c:pt idx="272">
                  <c:v>41917</c:v>
                </c:pt>
                <c:pt idx="273">
                  <c:v>41948</c:v>
                </c:pt>
                <c:pt idx="274">
                  <c:v>41978</c:v>
                </c:pt>
                <c:pt idx="275">
                  <c:v>42009</c:v>
                </c:pt>
                <c:pt idx="276">
                  <c:v>42040</c:v>
                </c:pt>
                <c:pt idx="277">
                  <c:v>42068</c:v>
                </c:pt>
                <c:pt idx="278">
                  <c:v>42099</c:v>
                </c:pt>
                <c:pt idx="279">
                  <c:v>42129</c:v>
                </c:pt>
                <c:pt idx="280">
                  <c:v>42160</c:v>
                </c:pt>
                <c:pt idx="281">
                  <c:v>42190</c:v>
                </c:pt>
                <c:pt idx="282">
                  <c:v>42221</c:v>
                </c:pt>
                <c:pt idx="283">
                  <c:v>42252</c:v>
                </c:pt>
                <c:pt idx="284">
                  <c:v>42282</c:v>
                </c:pt>
                <c:pt idx="285">
                  <c:v>42313</c:v>
                </c:pt>
                <c:pt idx="286">
                  <c:v>42343</c:v>
                </c:pt>
                <c:pt idx="287">
                  <c:v>42374</c:v>
                </c:pt>
                <c:pt idx="288">
                  <c:v>42405</c:v>
                </c:pt>
                <c:pt idx="289">
                  <c:v>42434</c:v>
                </c:pt>
                <c:pt idx="290">
                  <c:v>42465</c:v>
                </c:pt>
                <c:pt idx="291">
                  <c:v>42495</c:v>
                </c:pt>
                <c:pt idx="292">
                  <c:v>42526</c:v>
                </c:pt>
                <c:pt idx="293">
                  <c:v>42556</c:v>
                </c:pt>
                <c:pt idx="294">
                  <c:v>42587</c:v>
                </c:pt>
                <c:pt idx="295">
                  <c:v>42618</c:v>
                </c:pt>
                <c:pt idx="296">
                  <c:v>42648</c:v>
                </c:pt>
                <c:pt idx="297">
                  <c:v>42679</c:v>
                </c:pt>
                <c:pt idx="298">
                  <c:v>42709</c:v>
                </c:pt>
                <c:pt idx="299">
                  <c:v>42740</c:v>
                </c:pt>
                <c:pt idx="300">
                  <c:v>42771</c:v>
                </c:pt>
                <c:pt idx="301">
                  <c:v>42799</c:v>
                </c:pt>
                <c:pt idx="302">
                  <c:v>42830</c:v>
                </c:pt>
                <c:pt idx="303">
                  <c:v>42860</c:v>
                </c:pt>
                <c:pt idx="304">
                  <c:v>42891</c:v>
                </c:pt>
                <c:pt idx="305">
                  <c:v>42921</c:v>
                </c:pt>
                <c:pt idx="306">
                  <c:v>42952</c:v>
                </c:pt>
                <c:pt idx="307">
                  <c:v>42983</c:v>
                </c:pt>
                <c:pt idx="308">
                  <c:v>43013</c:v>
                </c:pt>
                <c:pt idx="309">
                  <c:v>43044</c:v>
                </c:pt>
                <c:pt idx="310">
                  <c:v>43074</c:v>
                </c:pt>
                <c:pt idx="311">
                  <c:v>43105</c:v>
                </c:pt>
                <c:pt idx="312">
                  <c:v>43136</c:v>
                </c:pt>
                <c:pt idx="313">
                  <c:v>43164</c:v>
                </c:pt>
                <c:pt idx="314">
                  <c:v>43195</c:v>
                </c:pt>
                <c:pt idx="315">
                  <c:v>43225</c:v>
                </c:pt>
                <c:pt idx="316">
                  <c:v>43256</c:v>
                </c:pt>
                <c:pt idx="317">
                  <c:v>43286</c:v>
                </c:pt>
                <c:pt idx="318">
                  <c:v>43317</c:v>
                </c:pt>
                <c:pt idx="319">
                  <c:v>43348</c:v>
                </c:pt>
                <c:pt idx="320">
                  <c:v>43378</c:v>
                </c:pt>
                <c:pt idx="321">
                  <c:v>43409</c:v>
                </c:pt>
                <c:pt idx="322">
                  <c:v>43439</c:v>
                </c:pt>
                <c:pt idx="323">
                  <c:v>43470</c:v>
                </c:pt>
                <c:pt idx="324">
                  <c:v>43501</c:v>
                </c:pt>
                <c:pt idx="325">
                  <c:v>43529</c:v>
                </c:pt>
                <c:pt idx="326">
                  <c:v>43560</c:v>
                </c:pt>
                <c:pt idx="327">
                  <c:v>43590</c:v>
                </c:pt>
                <c:pt idx="328">
                  <c:v>43621</c:v>
                </c:pt>
                <c:pt idx="329">
                  <c:v>43651</c:v>
                </c:pt>
                <c:pt idx="330">
                  <c:v>43682</c:v>
                </c:pt>
                <c:pt idx="331">
                  <c:v>43713</c:v>
                </c:pt>
                <c:pt idx="332">
                  <c:v>43743</c:v>
                </c:pt>
                <c:pt idx="333">
                  <c:v>43774</c:v>
                </c:pt>
                <c:pt idx="334">
                  <c:v>43804</c:v>
                </c:pt>
                <c:pt idx="335">
                  <c:v>43835</c:v>
                </c:pt>
                <c:pt idx="336">
                  <c:v>43866</c:v>
                </c:pt>
                <c:pt idx="337">
                  <c:v>43895</c:v>
                </c:pt>
                <c:pt idx="338">
                  <c:v>43926</c:v>
                </c:pt>
                <c:pt idx="339">
                  <c:v>43956</c:v>
                </c:pt>
                <c:pt idx="340">
                  <c:v>43987</c:v>
                </c:pt>
                <c:pt idx="341">
                  <c:v>44017</c:v>
                </c:pt>
                <c:pt idx="342">
                  <c:v>44048</c:v>
                </c:pt>
                <c:pt idx="343">
                  <c:v>44079</c:v>
                </c:pt>
                <c:pt idx="344">
                  <c:v>44109</c:v>
                </c:pt>
                <c:pt idx="345">
                  <c:v>44140</c:v>
                </c:pt>
                <c:pt idx="346">
                  <c:v>44170</c:v>
                </c:pt>
                <c:pt idx="347">
                  <c:v>44201</c:v>
                </c:pt>
                <c:pt idx="348">
                  <c:v>44232</c:v>
                </c:pt>
                <c:pt idx="349">
                  <c:v>44260</c:v>
                </c:pt>
                <c:pt idx="350">
                  <c:v>44291</c:v>
                </c:pt>
                <c:pt idx="351">
                  <c:v>44321</c:v>
                </c:pt>
                <c:pt idx="352">
                  <c:v>44352</c:v>
                </c:pt>
                <c:pt idx="353">
                  <c:v>44382</c:v>
                </c:pt>
                <c:pt idx="354">
                  <c:v>44413</c:v>
                </c:pt>
                <c:pt idx="355">
                  <c:v>44444</c:v>
                </c:pt>
                <c:pt idx="356">
                  <c:v>44474</c:v>
                </c:pt>
                <c:pt idx="357">
                  <c:v>44505</c:v>
                </c:pt>
                <c:pt idx="358">
                  <c:v>44535</c:v>
                </c:pt>
                <c:pt idx="359">
                  <c:v>44566</c:v>
                </c:pt>
                <c:pt idx="360">
                  <c:v>44597</c:v>
                </c:pt>
                <c:pt idx="361">
                  <c:v>44625</c:v>
                </c:pt>
              </c:numCache>
            </c:numRef>
          </c:cat>
          <c:val>
            <c:numRef>
              <c:f>oficial!$E$3:$E$364</c:f>
              <c:numCache>
                <c:formatCode>0.00</c:formatCode>
                <c:ptCount val="362"/>
                <c:pt idx="1">
                  <c:v>-0.3954518716512756</c:v>
                </c:pt>
                <c:pt idx="2">
                  <c:v>-1.3306738647963945</c:v>
                </c:pt>
                <c:pt idx="3">
                  <c:v>-0.30288536596928539</c:v>
                </c:pt>
                <c:pt idx="4">
                  <c:v>-0.21205987207093546</c:v>
                </c:pt>
                <c:pt idx="5">
                  <c:v>0.16559498287418428</c:v>
                </c:pt>
                <c:pt idx="6">
                  <c:v>1.4118282974361129</c:v>
                </c:pt>
                <c:pt idx="7">
                  <c:v>1.2473267371178265</c:v>
                </c:pt>
                <c:pt idx="8">
                  <c:v>-2.091064195575143E-2</c:v>
                </c:pt>
                <c:pt idx="9">
                  <c:v>-8.6263510661654941E-3</c:v>
                </c:pt>
                <c:pt idx="10">
                  <c:v>0.30291486532252332</c:v>
                </c:pt>
                <c:pt idx="11">
                  <c:v>0.66126530842629538</c:v>
                </c:pt>
                <c:pt idx="12">
                  <c:v>0.60626556683331945</c:v>
                </c:pt>
                <c:pt idx="13">
                  <c:v>-3.666974861751271E-2</c:v>
                </c:pt>
                <c:pt idx="14">
                  <c:v>-0.21234878046030303</c:v>
                </c:pt>
                <c:pt idx="15">
                  <c:v>0.14764206010851044</c:v>
                </c:pt>
                <c:pt idx="16">
                  <c:v>0.50194172925384084</c:v>
                </c:pt>
                <c:pt idx="17">
                  <c:v>0.35588562516040145</c:v>
                </c:pt>
                <c:pt idx="18">
                  <c:v>1.5292098042332558</c:v>
                </c:pt>
                <c:pt idx="19">
                  <c:v>0.93877889942852732</c:v>
                </c:pt>
                <c:pt idx="20">
                  <c:v>-0.1979019462529763</c:v>
                </c:pt>
                <c:pt idx="21">
                  <c:v>0.44537425955324395</c:v>
                </c:pt>
                <c:pt idx="22">
                  <c:v>-0.61936118169760856</c:v>
                </c:pt>
                <c:pt idx="23">
                  <c:v>0.24396903751080501</c:v>
                </c:pt>
                <c:pt idx="24">
                  <c:v>0.11968351651094888</c:v>
                </c:pt>
                <c:pt idx="25">
                  <c:v>-0.18363697829715253</c:v>
                </c:pt>
                <c:pt idx="26">
                  <c:v>6.1864301398206756E-2</c:v>
                </c:pt>
                <c:pt idx="27">
                  <c:v>0.27035029753530448</c:v>
                </c:pt>
                <c:pt idx="28">
                  <c:v>0.49992929308004808</c:v>
                </c:pt>
                <c:pt idx="29">
                  <c:v>2.0167335690994825</c:v>
                </c:pt>
                <c:pt idx="30">
                  <c:v>3.3754457729678222</c:v>
                </c:pt>
                <c:pt idx="31">
                  <c:v>1.5261995476720358</c:v>
                </c:pt>
                <c:pt idx="32">
                  <c:v>6.2650383077101468</c:v>
                </c:pt>
                <c:pt idx="33">
                  <c:v>1.3132499870783576</c:v>
                </c:pt>
                <c:pt idx="34">
                  <c:v>3.0654481458911143</c:v>
                </c:pt>
                <c:pt idx="35">
                  <c:v>1.4699221997453993</c:v>
                </c:pt>
                <c:pt idx="36">
                  <c:v>0.29537358135840464</c:v>
                </c:pt>
                <c:pt idx="37">
                  <c:v>-0.24931880191564337</c:v>
                </c:pt>
                <c:pt idx="38">
                  <c:v>-0.16996297657989601</c:v>
                </c:pt>
                <c:pt idx="39">
                  <c:v>0.48952414683509637</c:v>
                </c:pt>
                <c:pt idx="40">
                  <c:v>0.32261884772253335</c:v>
                </c:pt>
                <c:pt idx="41">
                  <c:v>0.45434014208265427</c:v>
                </c:pt>
                <c:pt idx="42">
                  <c:v>0.65252673053319832</c:v>
                </c:pt>
                <c:pt idx="43">
                  <c:v>4.2194668580806782</c:v>
                </c:pt>
                <c:pt idx="44">
                  <c:v>3.4936480963711602</c:v>
                </c:pt>
                <c:pt idx="45">
                  <c:v>0.78133220269955839</c:v>
                </c:pt>
                <c:pt idx="46">
                  <c:v>1.4683736253102042</c:v>
                </c:pt>
                <c:pt idx="47">
                  <c:v>1.1301986753215809</c:v>
                </c:pt>
                <c:pt idx="48">
                  <c:v>-8.3922959131754737E-2</c:v>
                </c:pt>
                <c:pt idx="49">
                  <c:v>-0.44837768482934859</c:v>
                </c:pt>
                <c:pt idx="50">
                  <c:v>-0.38343224065120474</c:v>
                </c:pt>
                <c:pt idx="51">
                  <c:v>0.37860066338135656</c:v>
                </c:pt>
                <c:pt idx="52">
                  <c:v>-0.48308613654758359</c:v>
                </c:pt>
                <c:pt idx="53">
                  <c:v>0.48411848431790805</c:v>
                </c:pt>
                <c:pt idx="54">
                  <c:v>1.3271731084263605</c:v>
                </c:pt>
                <c:pt idx="55">
                  <c:v>0.43124418824886934</c:v>
                </c:pt>
                <c:pt idx="56">
                  <c:v>0.78810143718228698</c:v>
                </c:pt>
                <c:pt idx="57">
                  <c:v>0</c:v>
                </c:pt>
                <c:pt idx="58">
                  <c:v>-0.66008380903682662</c:v>
                </c:pt>
                <c:pt idx="59">
                  <c:v>0.27470687609454369</c:v>
                </c:pt>
                <c:pt idx="60">
                  <c:v>0.16683618567463476</c:v>
                </c:pt>
                <c:pt idx="61">
                  <c:v>0.39050156263651381</c:v>
                </c:pt>
                <c:pt idx="62">
                  <c:v>-0.13387680327587859</c:v>
                </c:pt>
                <c:pt idx="63">
                  <c:v>-7.726577427178416E-2</c:v>
                </c:pt>
                <c:pt idx="64">
                  <c:v>0</c:v>
                </c:pt>
                <c:pt idx="65">
                  <c:v>0.15028277032065329</c:v>
                </c:pt>
                <c:pt idx="66">
                  <c:v>0</c:v>
                </c:pt>
                <c:pt idx="67">
                  <c:v>0.42841581063117751</c:v>
                </c:pt>
                <c:pt idx="68">
                  <c:v>6.8241817842595864E-3</c:v>
                </c:pt>
                <c:pt idx="69">
                  <c:v>0.22593315758989707</c:v>
                </c:pt>
                <c:pt idx="70">
                  <c:v>0.70884603542920033</c:v>
                </c:pt>
                <c:pt idx="71">
                  <c:v>-0.37992271523479282</c:v>
                </c:pt>
                <c:pt idx="72">
                  <c:v>0.24691995839036807</c:v>
                </c:pt>
                <c:pt idx="73">
                  <c:v>-7.5560121024220717E-2</c:v>
                </c:pt>
                <c:pt idx="74">
                  <c:v>7.5617257515503411E-2</c:v>
                </c:pt>
                <c:pt idx="75">
                  <c:v>-0.65642111572317141</c:v>
                </c:pt>
                <c:pt idx="76">
                  <c:v>0.16739832959344891</c:v>
                </c:pt>
                <c:pt idx="77">
                  <c:v>0.14504002382134118</c:v>
                </c:pt>
                <c:pt idx="78">
                  <c:v>0.13660294511383952</c:v>
                </c:pt>
                <c:pt idx="79">
                  <c:v>0.1710501216957816</c:v>
                </c:pt>
                <c:pt idx="80">
                  <c:v>0.22888402960390408</c:v>
                </c:pt>
                <c:pt idx="81">
                  <c:v>-0.27054015849337087</c:v>
                </c:pt>
                <c:pt idx="82">
                  <c:v>0</c:v>
                </c:pt>
                <c:pt idx="83">
                  <c:v>0.23720768829849082</c:v>
                </c:pt>
                <c:pt idx="84">
                  <c:v>-0.14448387958564402</c:v>
                </c:pt>
                <c:pt idx="85">
                  <c:v>-0.12671052309369824</c:v>
                </c:pt>
                <c:pt idx="86">
                  <c:v>-0.30693739430193157</c:v>
                </c:pt>
                <c:pt idx="87">
                  <c:v>0.48815052726602914</c:v>
                </c:pt>
                <c:pt idx="88">
                  <c:v>-8.0893671325410477E-2</c:v>
                </c:pt>
                <c:pt idx="89">
                  <c:v>0</c:v>
                </c:pt>
                <c:pt idx="90">
                  <c:v>0.42693551905241822</c:v>
                </c:pt>
                <c:pt idx="91">
                  <c:v>0.54698939078832165</c:v>
                </c:pt>
                <c:pt idx="92">
                  <c:v>0.43589295813484252</c:v>
                </c:pt>
                <c:pt idx="93">
                  <c:v>0.52630861229225889</c:v>
                </c:pt>
                <c:pt idx="94">
                  <c:v>-3.3306690738754696E-14</c:v>
                </c:pt>
                <c:pt idx="95">
                  <c:v>-0.52216792859464123</c:v>
                </c:pt>
                <c:pt idx="96">
                  <c:v>0.34363930431349221</c:v>
                </c:pt>
                <c:pt idx="97">
                  <c:v>0.10112586705781634</c:v>
                </c:pt>
                <c:pt idx="98">
                  <c:v>0.20110414138423405</c:v>
                </c:pt>
                <c:pt idx="99">
                  <c:v>3.227047255238702E-3</c:v>
                </c:pt>
                <c:pt idx="100">
                  <c:v>-0.13141343902146607</c:v>
                </c:pt>
                <c:pt idx="101">
                  <c:v>-0.23253672094039057</c:v>
                </c:pt>
                <c:pt idx="102">
                  <c:v>5.6054232342443777</c:v>
                </c:pt>
                <c:pt idx="103">
                  <c:v>1.1693709812278907</c:v>
                </c:pt>
                <c:pt idx="104">
                  <c:v>-6.8991467599173406</c:v>
                </c:pt>
                <c:pt idx="105">
                  <c:v>0</c:v>
                </c:pt>
                <c:pt idx="106">
                  <c:v>-3.0906335519043093E-2</c:v>
                </c:pt>
                <c:pt idx="107">
                  <c:v>-0.10873505259175742</c:v>
                </c:pt>
                <c:pt idx="108">
                  <c:v>-0.18990471691805455</c:v>
                </c:pt>
                <c:pt idx="109">
                  <c:v>2.2204460492503131E-14</c:v>
                </c:pt>
                <c:pt idx="110">
                  <c:v>0</c:v>
                </c:pt>
                <c:pt idx="111">
                  <c:v>-0.11087549967009336</c:v>
                </c:pt>
                <c:pt idx="112">
                  <c:v>-0.34910172416399154</c:v>
                </c:pt>
                <c:pt idx="113">
                  <c:v>0</c:v>
                </c:pt>
                <c:pt idx="114">
                  <c:v>-8.2682741200734711E-2</c:v>
                </c:pt>
                <c:pt idx="115">
                  <c:v>8.2751162129945932E-2</c:v>
                </c:pt>
                <c:pt idx="116">
                  <c:v>0.46563948551545664</c:v>
                </c:pt>
                <c:pt idx="117">
                  <c:v>0.29989809668817813</c:v>
                </c:pt>
                <c:pt idx="118">
                  <c:v>0</c:v>
                </c:pt>
                <c:pt idx="119">
                  <c:v>0</c:v>
                </c:pt>
                <c:pt idx="120">
                  <c:v>0.11270993709939781</c:v>
                </c:pt>
                <c:pt idx="121">
                  <c:v>0.26395643452092887</c:v>
                </c:pt>
                <c:pt idx="122">
                  <c:v>0</c:v>
                </c:pt>
                <c:pt idx="123">
                  <c:v>9.8094354209332657E-2</c:v>
                </c:pt>
                <c:pt idx="124">
                  <c:v>0.23658121418994593</c:v>
                </c:pt>
                <c:pt idx="125">
                  <c:v>0</c:v>
                </c:pt>
                <c:pt idx="126">
                  <c:v>0</c:v>
                </c:pt>
                <c:pt idx="127">
                  <c:v>0</c:v>
                </c:pt>
                <c:pt idx="128">
                  <c:v>-9.8414272520808144E-2</c:v>
                </c:pt>
                <c:pt idx="129">
                  <c:v>0</c:v>
                </c:pt>
                <c:pt idx="130">
                  <c:v>0.48454887578812667</c:v>
                </c:pt>
                <c:pt idx="131">
                  <c:v>0.42671421495270589</c:v>
                </c:pt>
                <c:pt idx="132">
                  <c:v>-0.11100822907660346</c:v>
                </c:pt>
                <c:pt idx="133">
                  <c:v>2.1169254457920061E-2</c:v>
                </c:pt>
                <c:pt idx="134">
                  <c:v>8.9943299506778374E-2</c:v>
                </c:pt>
                <c:pt idx="135">
                  <c:v>0</c:v>
                </c:pt>
                <c:pt idx="136">
                  <c:v>0</c:v>
                </c:pt>
                <c:pt idx="137">
                  <c:v>0</c:v>
                </c:pt>
                <c:pt idx="138">
                  <c:v>0</c:v>
                </c:pt>
                <c:pt idx="139">
                  <c:v>4.2162349543419797</c:v>
                </c:pt>
                <c:pt idx="140">
                  <c:v>-3.1025073703526029</c:v>
                </c:pt>
                <c:pt idx="141">
                  <c:v>0</c:v>
                </c:pt>
                <c:pt idx="142">
                  <c:v>0.9247154087963505</c:v>
                </c:pt>
                <c:pt idx="143">
                  <c:v>0.32526096672551574</c:v>
                </c:pt>
                <c:pt idx="144">
                  <c:v>7.276928811335015E-2</c:v>
                </c:pt>
                <c:pt idx="145">
                  <c:v>0.26037228117956612</c:v>
                </c:pt>
                <c:pt idx="146">
                  <c:v>0</c:v>
                </c:pt>
                <c:pt idx="147">
                  <c:v>-0.23775356384715396</c:v>
                </c:pt>
                <c:pt idx="148">
                  <c:v>9.0542596657416929E-2</c:v>
                </c:pt>
                <c:pt idx="149">
                  <c:v>0.46793608481037197</c:v>
                </c:pt>
                <c:pt idx="150">
                  <c:v>0.20521068175818336</c:v>
                </c:pt>
                <c:pt idx="151">
                  <c:v>3.9874287535380359</c:v>
                </c:pt>
                <c:pt idx="152">
                  <c:v>4.5604633611873169</c:v>
                </c:pt>
                <c:pt idx="153">
                  <c:v>0.25184689554158535</c:v>
                </c:pt>
                <c:pt idx="154">
                  <c:v>1.5249704187206392</c:v>
                </c:pt>
                <c:pt idx="155">
                  <c:v>0.19047433683483384</c:v>
                </c:pt>
                <c:pt idx="156">
                  <c:v>0.30289544653121503</c:v>
                </c:pt>
                <c:pt idx="157">
                  <c:v>-0.67010921995305228</c:v>
                </c:pt>
                <c:pt idx="158">
                  <c:v>-0.22580017419516762</c:v>
                </c:pt>
                <c:pt idx="159">
                  <c:v>1.5929660261273071</c:v>
                </c:pt>
                <c:pt idx="160">
                  <c:v>-0.91468711848123885</c:v>
                </c:pt>
                <c:pt idx="161">
                  <c:v>2.2793007738108884E-3</c:v>
                </c:pt>
                <c:pt idx="162">
                  <c:v>1.8893667249009427</c:v>
                </c:pt>
                <c:pt idx="163">
                  <c:v>2.2347634444841669</c:v>
                </c:pt>
                <c:pt idx="164">
                  <c:v>3.0599926359454965</c:v>
                </c:pt>
                <c:pt idx="165">
                  <c:v>0.6470024708069122</c:v>
                </c:pt>
                <c:pt idx="166">
                  <c:v>9.1781299721160892E-2</c:v>
                </c:pt>
                <c:pt idx="167">
                  <c:v>0.10305191691590831</c:v>
                </c:pt>
                <c:pt idx="168">
                  <c:v>4.4104069971440119E-2</c:v>
                </c:pt>
                <c:pt idx="169">
                  <c:v>-0.14729866847142947</c:v>
                </c:pt>
                <c:pt idx="170">
                  <c:v>-0.22932983419018393</c:v>
                </c:pt>
                <c:pt idx="171">
                  <c:v>0.30273563743661303</c:v>
                </c:pt>
                <c:pt idx="172">
                  <c:v>0.71814203356534989</c:v>
                </c:pt>
                <c:pt idx="173">
                  <c:v>2.1051306664143787E-2</c:v>
                </c:pt>
                <c:pt idx="174">
                  <c:v>-4.5968635971194161E-2</c:v>
                </c:pt>
                <c:pt idx="175">
                  <c:v>1.3076244902754608</c:v>
                </c:pt>
                <c:pt idx="176">
                  <c:v>1.3680700379980371</c:v>
                </c:pt>
                <c:pt idx="177">
                  <c:v>0.7421637310415008</c:v>
                </c:pt>
                <c:pt idx="178">
                  <c:v>0.67794050335741041</c:v>
                </c:pt>
                <c:pt idx="179">
                  <c:v>2.9840414613494515</c:v>
                </c:pt>
                <c:pt idx="180">
                  <c:v>-0.52347650630761855</c:v>
                </c:pt>
                <c:pt idx="181">
                  <c:v>-1.224385249045068</c:v>
                </c:pt>
                <c:pt idx="182">
                  <c:v>-0.40650367508051621</c:v>
                </c:pt>
                <c:pt idx="183">
                  <c:v>0.37381076508662403</c:v>
                </c:pt>
                <c:pt idx="184">
                  <c:v>0.70631649507393313</c:v>
                </c:pt>
                <c:pt idx="185">
                  <c:v>5.5413105849233757</c:v>
                </c:pt>
                <c:pt idx="186">
                  <c:v>2.2419961392954324</c:v>
                </c:pt>
                <c:pt idx="187">
                  <c:v>5.1595246542796014</c:v>
                </c:pt>
                <c:pt idx="188">
                  <c:v>5.3086919243584108</c:v>
                </c:pt>
                <c:pt idx="189">
                  <c:v>2.4908934993698395</c:v>
                </c:pt>
                <c:pt idx="190">
                  <c:v>1.5165670863652503</c:v>
                </c:pt>
                <c:pt idx="191">
                  <c:v>2.4411129478931093</c:v>
                </c:pt>
                <c:pt idx="192">
                  <c:v>0.77644904114311242</c:v>
                </c:pt>
                <c:pt idx="193">
                  <c:v>0.78</c:v>
                </c:pt>
                <c:pt idx="194">
                  <c:v>7.2631460335192966</c:v>
                </c:pt>
                <c:pt idx="195">
                  <c:v>-0.26281024666607866</c:v>
                </c:pt>
                <c:pt idx="196">
                  <c:v>0.11829683748609821</c:v>
                </c:pt>
                <c:pt idx="197">
                  <c:v>0.28084354729589478</c:v>
                </c:pt>
                <c:pt idx="198">
                  <c:v>1.6354092697484779</c:v>
                </c:pt>
                <c:pt idx="199">
                  <c:v>3.0127506945381688</c:v>
                </c:pt>
                <c:pt idx="200">
                  <c:v>-1.2144850804846286</c:v>
                </c:pt>
                <c:pt idx="201">
                  <c:v>2.1020816737671311E-2</c:v>
                </c:pt>
                <c:pt idx="202">
                  <c:v>0.34195423578926576</c:v>
                </c:pt>
                <c:pt idx="203">
                  <c:v>0.14679945224955748</c:v>
                </c:pt>
                <c:pt idx="204">
                  <c:v>-9.3670300897552572E-2</c:v>
                </c:pt>
                <c:pt idx="205">
                  <c:v>-0.38137323655875743</c:v>
                </c:pt>
                <c:pt idx="206">
                  <c:v>0.12601315918829847</c:v>
                </c:pt>
                <c:pt idx="207">
                  <c:v>-0.35062747596880106</c:v>
                </c:pt>
                <c:pt idx="208">
                  <c:v>-0.23645884132851291</c:v>
                </c:pt>
                <c:pt idx="209">
                  <c:v>-2.9279632525736066E-2</c:v>
                </c:pt>
                <c:pt idx="210">
                  <c:v>7.3653295697773125E-2</c:v>
                </c:pt>
                <c:pt idx="211">
                  <c:v>8.4150276711447702E-2</c:v>
                </c:pt>
                <c:pt idx="212">
                  <c:v>8.6074413829195784E-2</c:v>
                </c:pt>
                <c:pt idx="213">
                  <c:v>0.33691895488594525</c:v>
                </c:pt>
                <c:pt idx="214">
                  <c:v>0.23631839445283909</c:v>
                </c:pt>
                <c:pt idx="215">
                  <c:v>7.3214507044516708E-2</c:v>
                </c:pt>
                <c:pt idx="216">
                  <c:v>-2.5223561276987994E-3</c:v>
                </c:pt>
                <c:pt idx="217">
                  <c:v>-0.23208312452341895</c:v>
                </c:pt>
                <c:pt idx="218">
                  <c:v>-1.5235862462081862E-2</c:v>
                </c:pt>
                <c:pt idx="219">
                  <c:v>-0.1316184831031908</c:v>
                </c:pt>
                <c:pt idx="220">
                  <c:v>0.23704479399031531</c:v>
                </c:pt>
                <c:pt idx="221">
                  <c:v>0.11052749154125685</c:v>
                </c:pt>
                <c:pt idx="222">
                  <c:v>0.32310001305186908</c:v>
                </c:pt>
                <c:pt idx="223">
                  <c:v>0.64855450507106394</c:v>
                </c:pt>
                <c:pt idx="224">
                  <c:v>1.9279054373369853</c:v>
                </c:pt>
                <c:pt idx="225">
                  <c:v>0.99152371199595635</c:v>
                </c:pt>
                <c:pt idx="226">
                  <c:v>0.43305187970994474</c:v>
                </c:pt>
                <c:pt idx="227">
                  <c:v>1.0688069148462986</c:v>
                </c:pt>
                <c:pt idx="228">
                  <c:v>0.20385161354601333</c:v>
                </c:pt>
                <c:pt idx="229">
                  <c:v>0.31995992278737173</c:v>
                </c:pt>
                <c:pt idx="230">
                  <c:v>-0.3478893134808092</c:v>
                </c:pt>
                <c:pt idx="231">
                  <c:v>-8.1027445640091678E-3</c:v>
                </c:pt>
                <c:pt idx="232">
                  <c:v>-2.8467250171582137E-2</c:v>
                </c:pt>
                <c:pt idx="233">
                  <c:v>2.1221613416555485E-3</c:v>
                </c:pt>
                <c:pt idx="234">
                  <c:v>0.23693094547336813</c:v>
                </c:pt>
                <c:pt idx="235">
                  <c:v>-2.6018623998314006E-2</c:v>
                </c:pt>
                <c:pt idx="236">
                  <c:v>0.16381033617127727</c:v>
                </c:pt>
                <c:pt idx="237">
                  <c:v>0.11327214362386595</c:v>
                </c:pt>
                <c:pt idx="238">
                  <c:v>0.29923923858377055</c:v>
                </c:pt>
                <c:pt idx="239">
                  <c:v>-3.6880072276856968E-2</c:v>
                </c:pt>
                <c:pt idx="240">
                  <c:v>0.18105974219584375</c:v>
                </c:pt>
                <c:pt idx="241">
                  <c:v>-3.218463730524368E-2</c:v>
                </c:pt>
                <c:pt idx="242">
                  <c:v>3.5858877453831539E-3</c:v>
                </c:pt>
                <c:pt idx="243">
                  <c:v>0.24672856377203622</c:v>
                </c:pt>
                <c:pt idx="244">
                  <c:v>0.32319412379426815</c:v>
                </c:pt>
                <c:pt idx="245">
                  <c:v>0.11420509932480449</c:v>
                </c:pt>
                <c:pt idx="246">
                  <c:v>-0.33317564914602249</c:v>
                </c:pt>
                <c:pt idx="247">
                  <c:v>3.1378433859385879E-2</c:v>
                </c:pt>
                <c:pt idx="248">
                  <c:v>5.7319174497916237E-4</c:v>
                </c:pt>
                <c:pt idx="249">
                  <c:v>0.23074030445457971</c:v>
                </c:pt>
                <c:pt idx="250">
                  <c:v>0.2348606700178113</c:v>
                </c:pt>
                <c:pt idx="251">
                  <c:v>1.1271315415961602E-2</c:v>
                </c:pt>
                <c:pt idx="252">
                  <c:v>0.10443456691917596</c:v>
                </c:pt>
                <c:pt idx="253">
                  <c:v>-1.9247731134808266E-2</c:v>
                </c:pt>
                <c:pt idx="254">
                  <c:v>0.26386687338268988</c:v>
                </c:pt>
                <c:pt idx="255">
                  <c:v>-9.0934101032114079E-2</c:v>
                </c:pt>
                <c:pt idx="256">
                  <c:v>4.4625870144976432E-3</c:v>
                </c:pt>
                <c:pt idx="257">
                  <c:v>3.2917541981647425E-2</c:v>
                </c:pt>
                <c:pt idx="258">
                  <c:v>4.9951489031196949E-2</c:v>
                </c:pt>
                <c:pt idx="259">
                  <c:v>6.2132076749255027E-2</c:v>
                </c:pt>
                <c:pt idx="260">
                  <c:v>4.6416903566570689E-2</c:v>
                </c:pt>
                <c:pt idx="261">
                  <c:v>0.11993659957119096</c:v>
                </c:pt>
                <c:pt idx="262">
                  <c:v>9.1047902014707027E-2</c:v>
                </c:pt>
                <c:pt idx="263">
                  <c:v>0.33135452180441671</c:v>
                </c:pt>
                <c:pt idx="264">
                  <c:v>0.34953622760740544</c:v>
                </c:pt>
                <c:pt idx="265">
                  <c:v>0.66982944345503892</c:v>
                </c:pt>
                <c:pt idx="266">
                  <c:v>0.79836753434556762</c:v>
                </c:pt>
                <c:pt idx="267">
                  <c:v>0.74500659229437272</c:v>
                </c:pt>
                <c:pt idx="268">
                  <c:v>1.3640198609484067</c:v>
                </c:pt>
                <c:pt idx="269">
                  <c:v>-0.22370368866148072</c:v>
                </c:pt>
                <c:pt idx="270">
                  <c:v>-0.26802413006831172</c:v>
                </c:pt>
                <c:pt idx="271">
                  <c:v>4.7191783502609219E-2</c:v>
                </c:pt>
                <c:pt idx="272">
                  <c:v>3.0018054750557965E-3</c:v>
                </c:pt>
                <c:pt idx="273">
                  <c:v>8.5474632063031741E-2</c:v>
                </c:pt>
                <c:pt idx="274">
                  <c:v>0.17014487929181143</c:v>
                </c:pt>
                <c:pt idx="275">
                  <c:v>0.12739241305339544</c:v>
                </c:pt>
                <c:pt idx="276">
                  <c:v>0.12946560470918911</c:v>
                </c:pt>
                <c:pt idx="277">
                  <c:v>0.11539147797672289</c:v>
                </c:pt>
                <c:pt idx="278">
                  <c:v>-8.934391965824684E-2</c:v>
                </c:pt>
                <c:pt idx="279">
                  <c:v>-2.6651211952566367E-2</c:v>
                </c:pt>
                <c:pt idx="280">
                  <c:v>0.26009108422937466</c:v>
                </c:pt>
                <c:pt idx="281">
                  <c:v>8.7325898243739708E-2</c:v>
                </c:pt>
                <c:pt idx="282">
                  <c:v>-6.2871112648710259E-2</c:v>
                </c:pt>
                <c:pt idx="283">
                  <c:v>-7.7521406152392114E-2</c:v>
                </c:pt>
                <c:pt idx="284">
                  <c:v>4.7816555451185572E-2</c:v>
                </c:pt>
                <c:pt idx="285">
                  <c:v>2.9120208445809759E-2</c:v>
                </c:pt>
                <c:pt idx="286">
                  <c:v>5.3371380015887482E-2</c:v>
                </c:pt>
                <c:pt idx="287">
                  <c:v>2.4235853568654875E-2</c:v>
                </c:pt>
                <c:pt idx="288">
                  <c:v>0.37116277555437893</c:v>
                </c:pt>
                <c:pt idx="289">
                  <c:v>-0.16388190654551549</c:v>
                </c:pt>
                <c:pt idx="290">
                  <c:v>-6.2747794895490205E-2</c:v>
                </c:pt>
                <c:pt idx="291">
                  <c:v>-5.8255656491379426E-2</c:v>
                </c:pt>
                <c:pt idx="292">
                  <c:v>-5.8753409278655688E-2</c:v>
                </c:pt>
                <c:pt idx="293">
                  <c:v>-0.30666172108472223</c:v>
                </c:pt>
                <c:pt idx="294">
                  <c:v>-0.14317902307733332</c:v>
                </c:pt>
                <c:pt idx="295">
                  <c:v>0.35704765081474577</c:v>
                </c:pt>
                <c:pt idx="296">
                  <c:v>-8.9217653463313784E-2</c:v>
                </c:pt>
                <c:pt idx="297">
                  <c:v>0.34756875160597556</c:v>
                </c:pt>
                <c:pt idx="298">
                  <c:v>0.15524804928896963</c:v>
                </c:pt>
                <c:pt idx="299">
                  <c:v>1.8332286937150499E-2</c:v>
                </c:pt>
                <c:pt idx="300">
                  <c:v>-0.20036677372489153</c:v>
                </c:pt>
                <c:pt idx="301">
                  <c:v>-7.0132171712977698E-2</c:v>
                </c:pt>
                <c:pt idx="302">
                  <c:v>-7.7340102164535907E-2</c:v>
                </c:pt>
                <c:pt idx="303">
                  <c:v>-4.7007984862013075E-3</c:v>
                </c:pt>
                <c:pt idx="304">
                  <c:v>-7.4912320610853733E-3</c:v>
                </c:pt>
                <c:pt idx="305">
                  <c:v>-0.1167725044260215</c:v>
                </c:pt>
                <c:pt idx="306">
                  <c:v>5.0529834025714315E-2</c:v>
                </c:pt>
                <c:pt idx="307">
                  <c:v>2.590349512603396E-2</c:v>
                </c:pt>
                <c:pt idx="308">
                  <c:v>4.6184590441966655E-2</c:v>
                </c:pt>
                <c:pt idx="309">
                  <c:v>-4.2551689775005563E-2</c:v>
                </c:pt>
                <c:pt idx="310">
                  <c:v>0.18601187309252865</c:v>
                </c:pt>
                <c:pt idx="311">
                  <c:v>0.4</c:v>
                </c:pt>
                <c:pt idx="312">
                  <c:v>7.8310057302188874E-2</c:v>
                </c:pt>
                <c:pt idx="313">
                  <c:v>-8.4774596190417828E-2</c:v>
                </c:pt>
                <c:pt idx="314">
                  <c:v>3.2518845269335905E-2</c:v>
                </c:pt>
                <c:pt idx="315">
                  <c:v>1.759993038008556E-2</c:v>
                </c:pt>
                <c:pt idx="316">
                  <c:v>8.8815170960820922E-3</c:v>
                </c:pt>
                <c:pt idx="317">
                  <c:v>-2.649251315337553E-2</c:v>
                </c:pt>
                <c:pt idx="318">
                  <c:v>-1.8275534850986652E-2</c:v>
                </c:pt>
                <c:pt idx="319">
                  <c:v>3.1865272969011649E-2</c:v>
                </c:pt>
                <c:pt idx="320">
                  <c:v>2.7301585147010421E-2</c:v>
                </c:pt>
                <c:pt idx="321">
                  <c:v>4.6683419743276389E-2</c:v>
                </c:pt>
                <c:pt idx="322">
                  <c:v>0.10352201922771975</c:v>
                </c:pt>
                <c:pt idx="323">
                  <c:v>-1.8356765551319487E-2</c:v>
                </c:pt>
                <c:pt idx="324">
                  <c:v>-2.3011850640020093E-3</c:v>
                </c:pt>
                <c:pt idx="325">
                  <c:v>2.1823809289722718E-3</c:v>
                </c:pt>
                <c:pt idx="326">
                  <c:v>-6.5076713565537236E-2</c:v>
                </c:pt>
                <c:pt idx="327">
                  <c:v>-5.8139864125283935E-3</c:v>
                </c:pt>
                <c:pt idx="328">
                  <c:v>1.5887981009798935E-2</c:v>
                </c:pt>
                <c:pt idx="329">
                  <c:v>-2.5355227494539001E-2</c:v>
                </c:pt>
                <c:pt idx="330">
                  <c:v>9.165525086962667E-2</c:v>
                </c:pt>
                <c:pt idx="331">
                  <c:v>-5.0727978654530048E-2</c:v>
                </c:pt>
                <c:pt idx="332">
                  <c:v>0.15205089607723821</c:v>
                </c:pt>
                <c:pt idx="333">
                  <c:v>1.9101551044138354</c:v>
                </c:pt>
                <c:pt idx="334">
                  <c:v>-1.5500768571848011</c:v>
                </c:pt>
                <c:pt idx="335">
                  <c:v>-0.14175260624220698</c:v>
                </c:pt>
                <c:pt idx="336">
                  <c:v>-5.5915126344430188E-2</c:v>
                </c:pt>
                <c:pt idx="337">
                  <c:v>0.16977080925006938</c:v>
                </c:pt>
                <c:pt idx="338">
                  <c:v>0.22537675282763292</c:v>
                </c:pt>
                <c:pt idx="339">
                  <c:v>-0.1575343363011239</c:v>
                </c:pt>
                <c:pt idx="340">
                  <c:v>-0.15597212208320332</c:v>
                </c:pt>
                <c:pt idx="341">
                  <c:v>-2.3084529795192044E-2</c:v>
                </c:pt>
                <c:pt idx="342">
                  <c:v>0.71462368289150202</c:v>
                </c:pt>
                <c:pt idx="343">
                  <c:v>-0.78426505130478885</c:v>
                </c:pt>
                <c:pt idx="344">
                  <c:v>-0.16886178220774095</c:v>
                </c:pt>
                <c:pt idx="345">
                  <c:v>1.3176953637028532E-2</c:v>
                </c:pt>
                <c:pt idx="346">
                  <c:v>0.14234954079845874</c:v>
                </c:pt>
                <c:pt idx="347">
                  <c:v>3.9354211072151202E-2</c:v>
                </c:pt>
                <c:pt idx="348">
                  <c:v>2.8394165465694954E-2</c:v>
                </c:pt>
                <c:pt idx="349">
                  <c:v>0.12770868795446422</c:v>
                </c:pt>
                <c:pt idx="350">
                  <c:v>0.18796928348130404</c:v>
                </c:pt>
                <c:pt idx="351">
                  <c:v>-8.0525210009341208E-2</c:v>
                </c:pt>
                <c:pt idx="352">
                  <c:v>-7.1227017067365672E-2</c:v>
                </c:pt>
                <c:pt idx="353">
                  <c:v>-3.4180363301794525E-2</c:v>
                </c:pt>
                <c:pt idx="354">
                  <c:v>-3.0735838608031418E-2</c:v>
                </c:pt>
                <c:pt idx="355">
                  <c:v>7.0316370544887263E-3</c:v>
                </c:pt>
                <c:pt idx="356">
                  <c:v>0.17806320146744881</c:v>
                </c:pt>
                <c:pt idx="357">
                  <c:v>0.27746240376662623</c:v>
                </c:pt>
                <c:pt idx="358">
                  <c:v>3.5058597814274783E-2</c:v>
                </c:pt>
                <c:pt idx="359">
                  <c:v>1.0067816517689288E-2</c:v>
                </c:pt>
                <c:pt idx="360">
                  <c:v>-4.6729831834069202E-3</c:v>
                </c:pt>
                <c:pt idx="361">
                  <c:v>1.9241686781734657E-2</c:v>
                </c:pt>
              </c:numCache>
            </c:numRef>
          </c:val>
          <c:smooth val="0"/>
          <c:extLst>
            <c:ext xmlns:c16="http://schemas.microsoft.com/office/drawing/2014/chart" uri="{C3380CC4-5D6E-409C-BE32-E72D297353CC}">
              <c16:uniqueId val="{00000000-3BC9-4ED3-A145-8575302AC369}"/>
            </c:ext>
          </c:extLst>
        </c:ser>
        <c:dLbls>
          <c:showLegendKey val="0"/>
          <c:showVal val="0"/>
          <c:showCatName val="0"/>
          <c:showSerName val="0"/>
          <c:showPercent val="0"/>
          <c:showBubbleSize val="0"/>
        </c:dLbls>
        <c:smooth val="0"/>
        <c:axId val="1601959760"/>
        <c:axId val="1"/>
      </c:lineChart>
      <c:dateAx>
        <c:axId val="1601959760"/>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At val="-40"/>
        <c:auto val="1"/>
        <c:lblOffset val="100"/>
        <c:baseTimeUnit val="day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160195976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s-BO" dirty="0"/>
              <a:t>Variación % precio de Carne de Pollo</a:t>
            </a:r>
          </a:p>
        </c:rich>
      </c:tx>
      <c:overlay val="0"/>
      <c:spPr>
        <a:noFill/>
        <a:ln>
          <a:noFill/>
        </a:ln>
        <a:effectLst/>
      </c:spPr>
    </c:title>
    <c:autoTitleDeleted val="0"/>
    <c:plotArea>
      <c:layout/>
      <c:lineChart>
        <c:grouping val="standard"/>
        <c:varyColors val="0"/>
        <c:ser>
          <c:idx val="0"/>
          <c:order val="0"/>
          <c:tx>
            <c:strRef>
              <c:f>oficial!$G$2</c:f>
              <c:strCache>
                <c:ptCount val="1"/>
                <c:pt idx="0">
                  <c:v>Carne de Pollo</c:v>
                </c:pt>
              </c:strCache>
            </c:strRef>
          </c:tx>
          <c:spPr>
            <a:ln w="28575" cap="rnd">
              <a:solidFill>
                <a:schemeClr val="accent1"/>
              </a:solidFill>
              <a:round/>
            </a:ln>
            <a:effectLst/>
          </c:spPr>
          <c:marker>
            <c:symbol val="none"/>
          </c:marker>
          <c:cat>
            <c:numRef>
              <c:f>oficial!$A$3:$A$364</c:f>
              <c:numCache>
                <c:formatCode>mmm\-yy</c:formatCode>
                <c:ptCount val="362"/>
                <c:pt idx="0">
                  <c:v>33664</c:v>
                </c:pt>
                <c:pt idx="1">
                  <c:v>33695</c:v>
                </c:pt>
                <c:pt idx="2">
                  <c:v>33725</c:v>
                </c:pt>
                <c:pt idx="3">
                  <c:v>33756</c:v>
                </c:pt>
                <c:pt idx="4">
                  <c:v>33786</c:v>
                </c:pt>
                <c:pt idx="5">
                  <c:v>33817</c:v>
                </c:pt>
                <c:pt idx="6">
                  <c:v>33848</c:v>
                </c:pt>
                <c:pt idx="7">
                  <c:v>33878</c:v>
                </c:pt>
                <c:pt idx="8">
                  <c:v>33909</c:v>
                </c:pt>
                <c:pt idx="9">
                  <c:v>33939</c:v>
                </c:pt>
                <c:pt idx="10">
                  <c:v>33970</c:v>
                </c:pt>
                <c:pt idx="11">
                  <c:v>34001</c:v>
                </c:pt>
                <c:pt idx="12">
                  <c:v>34029</c:v>
                </c:pt>
                <c:pt idx="13">
                  <c:v>34060</c:v>
                </c:pt>
                <c:pt idx="14">
                  <c:v>34090</c:v>
                </c:pt>
                <c:pt idx="15">
                  <c:v>34121</c:v>
                </c:pt>
                <c:pt idx="16">
                  <c:v>34151</c:v>
                </c:pt>
                <c:pt idx="17">
                  <c:v>34182</c:v>
                </c:pt>
                <c:pt idx="18">
                  <c:v>34213</c:v>
                </c:pt>
                <c:pt idx="19">
                  <c:v>34243</c:v>
                </c:pt>
                <c:pt idx="20">
                  <c:v>34274</c:v>
                </c:pt>
                <c:pt idx="21">
                  <c:v>34304</c:v>
                </c:pt>
                <c:pt idx="22">
                  <c:v>34335</c:v>
                </c:pt>
                <c:pt idx="23">
                  <c:v>34366</c:v>
                </c:pt>
                <c:pt idx="24">
                  <c:v>34394</c:v>
                </c:pt>
                <c:pt idx="25">
                  <c:v>34425</c:v>
                </c:pt>
                <c:pt idx="26">
                  <c:v>34455</c:v>
                </c:pt>
                <c:pt idx="27">
                  <c:v>34486</c:v>
                </c:pt>
                <c:pt idx="28">
                  <c:v>34516</c:v>
                </c:pt>
                <c:pt idx="29">
                  <c:v>34547</c:v>
                </c:pt>
                <c:pt idx="30">
                  <c:v>34578</c:v>
                </c:pt>
                <c:pt idx="31">
                  <c:v>34608</c:v>
                </c:pt>
                <c:pt idx="32">
                  <c:v>34639</c:v>
                </c:pt>
                <c:pt idx="33">
                  <c:v>34669</c:v>
                </c:pt>
                <c:pt idx="34">
                  <c:v>34700</c:v>
                </c:pt>
                <c:pt idx="35">
                  <c:v>34731</c:v>
                </c:pt>
                <c:pt idx="36">
                  <c:v>34759</c:v>
                </c:pt>
                <c:pt idx="37">
                  <c:v>34790</c:v>
                </c:pt>
                <c:pt idx="38">
                  <c:v>34820</c:v>
                </c:pt>
                <c:pt idx="39">
                  <c:v>34851</c:v>
                </c:pt>
                <c:pt idx="40">
                  <c:v>34881</c:v>
                </c:pt>
                <c:pt idx="41">
                  <c:v>34912</c:v>
                </c:pt>
                <c:pt idx="42">
                  <c:v>34943</c:v>
                </c:pt>
                <c:pt idx="43">
                  <c:v>34973</c:v>
                </c:pt>
                <c:pt idx="44">
                  <c:v>35004</c:v>
                </c:pt>
                <c:pt idx="45">
                  <c:v>35034</c:v>
                </c:pt>
                <c:pt idx="46">
                  <c:v>35065</c:v>
                </c:pt>
                <c:pt idx="47">
                  <c:v>35096</c:v>
                </c:pt>
                <c:pt idx="48">
                  <c:v>35125</c:v>
                </c:pt>
                <c:pt idx="49">
                  <c:v>35156</c:v>
                </c:pt>
                <c:pt idx="50">
                  <c:v>35186</c:v>
                </c:pt>
                <c:pt idx="51">
                  <c:v>35217</c:v>
                </c:pt>
                <c:pt idx="52">
                  <c:v>35247</c:v>
                </c:pt>
                <c:pt idx="53">
                  <c:v>35278</c:v>
                </c:pt>
                <c:pt idx="54">
                  <c:v>35309</c:v>
                </c:pt>
                <c:pt idx="55">
                  <c:v>35339</c:v>
                </c:pt>
                <c:pt idx="56">
                  <c:v>35370</c:v>
                </c:pt>
                <c:pt idx="57">
                  <c:v>35400</c:v>
                </c:pt>
                <c:pt idx="58">
                  <c:v>35431</c:v>
                </c:pt>
                <c:pt idx="59">
                  <c:v>35462</c:v>
                </c:pt>
                <c:pt idx="60">
                  <c:v>35490</c:v>
                </c:pt>
                <c:pt idx="61">
                  <c:v>35521</c:v>
                </c:pt>
                <c:pt idx="62">
                  <c:v>35551</c:v>
                </c:pt>
                <c:pt idx="63">
                  <c:v>35582</c:v>
                </c:pt>
                <c:pt idx="64">
                  <c:v>35612</c:v>
                </c:pt>
                <c:pt idx="65">
                  <c:v>35643</c:v>
                </c:pt>
                <c:pt idx="66">
                  <c:v>35674</c:v>
                </c:pt>
                <c:pt idx="67">
                  <c:v>35704</c:v>
                </c:pt>
                <c:pt idx="68">
                  <c:v>35735</c:v>
                </c:pt>
                <c:pt idx="69">
                  <c:v>35765</c:v>
                </c:pt>
                <c:pt idx="70">
                  <c:v>35796</c:v>
                </c:pt>
                <c:pt idx="71">
                  <c:v>35827</c:v>
                </c:pt>
                <c:pt idx="72">
                  <c:v>35855</c:v>
                </c:pt>
                <c:pt idx="73">
                  <c:v>35886</c:v>
                </c:pt>
                <c:pt idx="74">
                  <c:v>35916</c:v>
                </c:pt>
                <c:pt idx="75">
                  <c:v>35947</c:v>
                </c:pt>
                <c:pt idx="76">
                  <c:v>35977</c:v>
                </c:pt>
                <c:pt idx="77">
                  <c:v>36008</c:v>
                </c:pt>
                <c:pt idx="78">
                  <c:v>36039</c:v>
                </c:pt>
                <c:pt idx="79">
                  <c:v>36069</c:v>
                </c:pt>
                <c:pt idx="80">
                  <c:v>36100</c:v>
                </c:pt>
                <c:pt idx="81">
                  <c:v>36130</c:v>
                </c:pt>
                <c:pt idx="82">
                  <c:v>36161</c:v>
                </c:pt>
                <c:pt idx="83">
                  <c:v>36192</c:v>
                </c:pt>
                <c:pt idx="84">
                  <c:v>36220</c:v>
                </c:pt>
                <c:pt idx="85">
                  <c:v>36251</c:v>
                </c:pt>
                <c:pt idx="86">
                  <c:v>36281</c:v>
                </c:pt>
                <c:pt idx="87">
                  <c:v>36312</c:v>
                </c:pt>
                <c:pt idx="88">
                  <c:v>36342</c:v>
                </c:pt>
                <c:pt idx="89">
                  <c:v>36373</c:v>
                </c:pt>
                <c:pt idx="90">
                  <c:v>36404</c:v>
                </c:pt>
                <c:pt idx="91">
                  <c:v>36434</c:v>
                </c:pt>
                <c:pt idx="92">
                  <c:v>36465</c:v>
                </c:pt>
                <c:pt idx="93">
                  <c:v>36495</c:v>
                </c:pt>
                <c:pt idx="94">
                  <c:v>36526</c:v>
                </c:pt>
                <c:pt idx="95">
                  <c:v>36557</c:v>
                </c:pt>
                <c:pt idx="96">
                  <c:v>36586</c:v>
                </c:pt>
                <c:pt idx="97">
                  <c:v>36617</c:v>
                </c:pt>
                <c:pt idx="98">
                  <c:v>36647</c:v>
                </c:pt>
                <c:pt idx="99">
                  <c:v>36678</c:v>
                </c:pt>
                <c:pt idx="100">
                  <c:v>36708</c:v>
                </c:pt>
                <c:pt idx="101">
                  <c:v>36739</c:v>
                </c:pt>
                <c:pt idx="102">
                  <c:v>36770</c:v>
                </c:pt>
                <c:pt idx="103">
                  <c:v>36800</c:v>
                </c:pt>
                <c:pt idx="104">
                  <c:v>36831</c:v>
                </c:pt>
                <c:pt idx="105">
                  <c:v>36861</c:v>
                </c:pt>
                <c:pt idx="106">
                  <c:v>36892</c:v>
                </c:pt>
                <c:pt idx="107">
                  <c:v>36923</c:v>
                </c:pt>
                <c:pt idx="108">
                  <c:v>36951</c:v>
                </c:pt>
                <c:pt idx="109">
                  <c:v>36982</c:v>
                </c:pt>
                <c:pt idx="110">
                  <c:v>37012</c:v>
                </c:pt>
                <c:pt idx="111">
                  <c:v>37043</c:v>
                </c:pt>
                <c:pt idx="112">
                  <c:v>37073</c:v>
                </c:pt>
                <c:pt idx="113">
                  <c:v>37104</c:v>
                </c:pt>
                <c:pt idx="114">
                  <c:v>37135</c:v>
                </c:pt>
                <c:pt idx="115">
                  <c:v>37165</c:v>
                </c:pt>
                <c:pt idx="116">
                  <c:v>37196</c:v>
                </c:pt>
                <c:pt idx="117">
                  <c:v>37226</c:v>
                </c:pt>
                <c:pt idx="118">
                  <c:v>37257</c:v>
                </c:pt>
                <c:pt idx="119">
                  <c:v>37288</c:v>
                </c:pt>
                <c:pt idx="120">
                  <c:v>37316</c:v>
                </c:pt>
                <c:pt idx="121">
                  <c:v>37347</c:v>
                </c:pt>
                <c:pt idx="122">
                  <c:v>37377</c:v>
                </c:pt>
                <c:pt idx="123">
                  <c:v>37408</c:v>
                </c:pt>
                <c:pt idx="124">
                  <c:v>37438</c:v>
                </c:pt>
                <c:pt idx="125">
                  <c:v>37469</c:v>
                </c:pt>
                <c:pt idx="126">
                  <c:v>37500</c:v>
                </c:pt>
                <c:pt idx="127">
                  <c:v>37530</c:v>
                </c:pt>
                <c:pt idx="128">
                  <c:v>37561</c:v>
                </c:pt>
                <c:pt idx="129">
                  <c:v>37591</c:v>
                </c:pt>
                <c:pt idx="130">
                  <c:v>37622</c:v>
                </c:pt>
                <c:pt idx="131">
                  <c:v>37653</c:v>
                </c:pt>
                <c:pt idx="132">
                  <c:v>37681</c:v>
                </c:pt>
                <c:pt idx="133">
                  <c:v>37712</c:v>
                </c:pt>
                <c:pt idx="134">
                  <c:v>37742</c:v>
                </c:pt>
                <c:pt idx="135">
                  <c:v>37773</c:v>
                </c:pt>
                <c:pt idx="136">
                  <c:v>37803</c:v>
                </c:pt>
                <c:pt idx="137">
                  <c:v>37834</c:v>
                </c:pt>
                <c:pt idx="138">
                  <c:v>37865</c:v>
                </c:pt>
                <c:pt idx="139">
                  <c:v>37895</c:v>
                </c:pt>
                <c:pt idx="140">
                  <c:v>37926</c:v>
                </c:pt>
                <c:pt idx="141">
                  <c:v>37956</c:v>
                </c:pt>
                <c:pt idx="142">
                  <c:v>37987</c:v>
                </c:pt>
                <c:pt idx="143">
                  <c:v>38018</c:v>
                </c:pt>
                <c:pt idx="144">
                  <c:v>38047</c:v>
                </c:pt>
                <c:pt idx="145">
                  <c:v>38078</c:v>
                </c:pt>
                <c:pt idx="146">
                  <c:v>38108</c:v>
                </c:pt>
                <c:pt idx="147">
                  <c:v>38139</c:v>
                </c:pt>
                <c:pt idx="148">
                  <c:v>38169</c:v>
                </c:pt>
                <c:pt idx="149">
                  <c:v>38200</c:v>
                </c:pt>
                <c:pt idx="150">
                  <c:v>38231</c:v>
                </c:pt>
                <c:pt idx="151">
                  <c:v>38261</c:v>
                </c:pt>
                <c:pt idx="152">
                  <c:v>38292</c:v>
                </c:pt>
                <c:pt idx="153">
                  <c:v>38322</c:v>
                </c:pt>
                <c:pt idx="154">
                  <c:v>38353</c:v>
                </c:pt>
                <c:pt idx="155">
                  <c:v>38384</c:v>
                </c:pt>
                <c:pt idx="156">
                  <c:v>38412</c:v>
                </c:pt>
                <c:pt idx="157">
                  <c:v>38443</c:v>
                </c:pt>
                <c:pt idx="158">
                  <c:v>38473</c:v>
                </c:pt>
                <c:pt idx="159">
                  <c:v>38505</c:v>
                </c:pt>
                <c:pt idx="160">
                  <c:v>38536</c:v>
                </c:pt>
                <c:pt idx="161">
                  <c:v>38568</c:v>
                </c:pt>
                <c:pt idx="162">
                  <c:v>38600</c:v>
                </c:pt>
                <c:pt idx="163">
                  <c:v>38631</c:v>
                </c:pt>
                <c:pt idx="164">
                  <c:v>38663</c:v>
                </c:pt>
                <c:pt idx="165">
                  <c:v>38695</c:v>
                </c:pt>
                <c:pt idx="166">
                  <c:v>38718</c:v>
                </c:pt>
                <c:pt idx="167">
                  <c:v>38749</c:v>
                </c:pt>
                <c:pt idx="168">
                  <c:v>38777</c:v>
                </c:pt>
                <c:pt idx="169">
                  <c:v>38808</c:v>
                </c:pt>
                <c:pt idx="170">
                  <c:v>38838</c:v>
                </c:pt>
                <c:pt idx="171">
                  <c:v>38869</c:v>
                </c:pt>
                <c:pt idx="172">
                  <c:v>38899</c:v>
                </c:pt>
                <c:pt idx="173">
                  <c:v>38930</c:v>
                </c:pt>
                <c:pt idx="174">
                  <c:v>38961</c:v>
                </c:pt>
                <c:pt idx="175">
                  <c:v>38991</c:v>
                </c:pt>
                <c:pt idx="176">
                  <c:v>39022</c:v>
                </c:pt>
                <c:pt idx="177">
                  <c:v>39052</c:v>
                </c:pt>
                <c:pt idx="178">
                  <c:v>39083</c:v>
                </c:pt>
                <c:pt idx="179">
                  <c:v>39114</c:v>
                </c:pt>
                <c:pt idx="180">
                  <c:v>39142</c:v>
                </c:pt>
                <c:pt idx="181">
                  <c:v>39173</c:v>
                </c:pt>
                <c:pt idx="182">
                  <c:v>39203</c:v>
                </c:pt>
                <c:pt idx="183">
                  <c:v>39234</c:v>
                </c:pt>
                <c:pt idx="184">
                  <c:v>39264</c:v>
                </c:pt>
                <c:pt idx="185">
                  <c:v>39295</c:v>
                </c:pt>
                <c:pt idx="186">
                  <c:v>39326</c:v>
                </c:pt>
                <c:pt idx="187">
                  <c:v>39356</c:v>
                </c:pt>
                <c:pt idx="188">
                  <c:v>39387</c:v>
                </c:pt>
                <c:pt idx="189">
                  <c:v>39417</c:v>
                </c:pt>
                <c:pt idx="190">
                  <c:v>39448</c:v>
                </c:pt>
                <c:pt idx="191">
                  <c:v>39480</c:v>
                </c:pt>
                <c:pt idx="192">
                  <c:v>39512</c:v>
                </c:pt>
                <c:pt idx="193">
                  <c:v>39512</c:v>
                </c:pt>
                <c:pt idx="194">
                  <c:v>39543</c:v>
                </c:pt>
                <c:pt idx="195">
                  <c:v>39573</c:v>
                </c:pt>
                <c:pt idx="196">
                  <c:v>39604</c:v>
                </c:pt>
                <c:pt idx="197">
                  <c:v>39634</c:v>
                </c:pt>
                <c:pt idx="198">
                  <c:v>39665</c:v>
                </c:pt>
                <c:pt idx="199">
                  <c:v>39696</c:v>
                </c:pt>
                <c:pt idx="200">
                  <c:v>39726</c:v>
                </c:pt>
                <c:pt idx="201">
                  <c:v>39757</c:v>
                </c:pt>
                <c:pt idx="202">
                  <c:v>39787</c:v>
                </c:pt>
                <c:pt idx="203">
                  <c:v>39818</c:v>
                </c:pt>
                <c:pt idx="204">
                  <c:v>39849</c:v>
                </c:pt>
                <c:pt idx="205">
                  <c:v>39877</c:v>
                </c:pt>
                <c:pt idx="206">
                  <c:v>39908</c:v>
                </c:pt>
                <c:pt idx="207">
                  <c:v>39938</c:v>
                </c:pt>
                <c:pt idx="208">
                  <c:v>39969</c:v>
                </c:pt>
                <c:pt idx="209">
                  <c:v>39999</c:v>
                </c:pt>
                <c:pt idx="210">
                  <c:v>40030</c:v>
                </c:pt>
                <c:pt idx="211">
                  <c:v>40061</c:v>
                </c:pt>
                <c:pt idx="212">
                  <c:v>40091</c:v>
                </c:pt>
                <c:pt idx="213">
                  <c:v>40122</c:v>
                </c:pt>
                <c:pt idx="214">
                  <c:v>40152</c:v>
                </c:pt>
                <c:pt idx="215">
                  <c:v>40183</c:v>
                </c:pt>
                <c:pt idx="216">
                  <c:v>40214</c:v>
                </c:pt>
                <c:pt idx="217">
                  <c:v>40242</c:v>
                </c:pt>
                <c:pt idx="218">
                  <c:v>40273</c:v>
                </c:pt>
                <c:pt idx="219">
                  <c:v>40303</c:v>
                </c:pt>
                <c:pt idx="220">
                  <c:v>40334</c:v>
                </c:pt>
                <c:pt idx="221">
                  <c:v>40364</c:v>
                </c:pt>
                <c:pt idx="222">
                  <c:v>40395</c:v>
                </c:pt>
                <c:pt idx="223">
                  <c:v>40426</c:v>
                </c:pt>
                <c:pt idx="224">
                  <c:v>40456</c:v>
                </c:pt>
                <c:pt idx="225">
                  <c:v>40487</c:v>
                </c:pt>
                <c:pt idx="226">
                  <c:v>40517</c:v>
                </c:pt>
                <c:pt idx="227">
                  <c:v>40548</c:v>
                </c:pt>
                <c:pt idx="228">
                  <c:v>40579</c:v>
                </c:pt>
                <c:pt idx="229">
                  <c:v>40607</c:v>
                </c:pt>
                <c:pt idx="230">
                  <c:v>40638</c:v>
                </c:pt>
                <c:pt idx="231">
                  <c:v>40668</c:v>
                </c:pt>
                <c:pt idx="232">
                  <c:v>40699</c:v>
                </c:pt>
                <c:pt idx="233">
                  <c:v>40729</c:v>
                </c:pt>
                <c:pt idx="234">
                  <c:v>40760</c:v>
                </c:pt>
                <c:pt idx="235">
                  <c:v>40791</c:v>
                </c:pt>
                <c:pt idx="236">
                  <c:v>40821</c:v>
                </c:pt>
                <c:pt idx="237">
                  <c:v>40852</c:v>
                </c:pt>
                <c:pt idx="238">
                  <c:v>40882</c:v>
                </c:pt>
                <c:pt idx="239">
                  <c:v>40913</c:v>
                </c:pt>
                <c:pt idx="240">
                  <c:v>40944</c:v>
                </c:pt>
                <c:pt idx="241">
                  <c:v>40973</c:v>
                </c:pt>
                <c:pt idx="242">
                  <c:v>41004</c:v>
                </c:pt>
                <c:pt idx="243">
                  <c:v>41034</c:v>
                </c:pt>
                <c:pt idx="244">
                  <c:v>41065</c:v>
                </c:pt>
                <c:pt idx="245">
                  <c:v>41095</c:v>
                </c:pt>
                <c:pt idx="246">
                  <c:v>41126</c:v>
                </c:pt>
                <c:pt idx="247">
                  <c:v>41157</c:v>
                </c:pt>
                <c:pt idx="248">
                  <c:v>41187</c:v>
                </c:pt>
                <c:pt idx="249">
                  <c:v>41218</c:v>
                </c:pt>
                <c:pt idx="250">
                  <c:v>41248</c:v>
                </c:pt>
                <c:pt idx="251">
                  <c:v>41279</c:v>
                </c:pt>
                <c:pt idx="252">
                  <c:v>41310</c:v>
                </c:pt>
                <c:pt idx="253">
                  <c:v>41338</c:v>
                </c:pt>
                <c:pt idx="254">
                  <c:v>41369</c:v>
                </c:pt>
                <c:pt idx="255">
                  <c:v>41399</c:v>
                </c:pt>
                <c:pt idx="256">
                  <c:v>41430</c:v>
                </c:pt>
                <c:pt idx="257">
                  <c:v>41460</c:v>
                </c:pt>
                <c:pt idx="258">
                  <c:v>41491</c:v>
                </c:pt>
                <c:pt idx="259">
                  <c:v>41522</c:v>
                </c:pt>
                <c:pt idx="260">
                  <c:v>41552</c:v>
                </c:pt>
                <c:pt idx="261">
                  <c:v>41583</c:v>
                </c:pt>
                <c:pt idx="262">
                  <c:v>41613</c:v>
                </c:pt>
                <c:pt idx="263">
                  <c:v>41644</c:v>
                </c:pt>
                <c:pt idx="264">
                  <c:v>41675</c:v>
                </c:pt>
                <c:pt idx="265">
                  <c:v>41703</c:v>
                </c:pt>
                <c:pt idx="266">
                  <c:v>41734</c:v>
                </c:pt>
                <c:pt idx="267">
                  <c:v>41764</c:v>
                </c:pt>
                <c:pt idx="268">
                  <c:v>41795</c:v>
                </c:pt>
                <c:pt idx="269">
                  <c:v>41825</c:v>
                </c:pt>
                <c:pt idx="270">
                  <c:v>41856</c:v>
                </c:pt>
                <c:pt idx="271">
                  <c:v>41887</c:v>
                </c:pt>
                <c:pt idx="272">
                  <c:v>41917</c:v>
                </c:pt>
                <c:pt idx="273">
                  <c:v>41948</c:v>
                </c:pt>
                <c:pt idx="274">
                  <c:v>41978</c:v>
                </c:pt>
                <c:pt idx="275">
                  <c:v>42009</c:v>
                </c:pt>
                <c:pt idx="276">
                  <c:v>42040</c:v>
                </c:pt>
                <c:pt idx="277">
                  <c:v>42068</c:v>
                </c:pt>
                <c:pt idx="278">
                  <c:v>42099</c:v>
                </c:pt>
                <c:pt idx="279">
                  <c:v>42129</c:v>
                </c:pt>
                <c:pt idx="280">
                  <c:v>42160</c:v>
                </c:pt>
                <c:pt idx="281">
                  <c:v>42190</c:v>
                </c:pt>
                <c:pt idx="282">
                  <c:v>42221</c:v>
                </c:pt>
                <c:pt idx="283">
                  <c:v>42252</c:v>
                </c:pt>
                <c:pt idx="284">
                  <c:v>42282</c:v>
                </c:pt>
                <c:pt idx="285">
                  <c:v>42313</c:v>
                </c:pt>
                <c:pt idx="286">
                  <c:v>42343</c:v>
                </c:pt>
                <c:pt idx="287">
                  <c:v>42374</c:v>
                </c:pt>
                <c:pt idx="288">
                  <c:v>42405</c:v>
                </c:pt>
                <c:pt idx="289">
                  <c:v>42434</c:v>
                </c:pt>
                <c:pt idx="290">
                  <c:v>42465</c:v>
                </c:pt>
                <c:pt idx="291">
                  <c:v>42495</c:v>
                </c:pt>
                <c:pt idx="292">
                  <c:v>42526</c:v>
                </c:pt>
                <c:pt idx="293">
                  <c:v>42556</c:v>
                </c:pt>
                <c:pt idx="294">
                  <c:v>42587</c:v>
                </c:pt>
                <c:pt idx="295">
                  <c:v>42618</c:v>
                </c:pt>
                <c:pt idx="296">
                  <c:v>42648</c:v>
                </c:pt>
                <c:pt idx="297">
                  <c:v>42679</c:v>
                </c:pt>
                <c:pt idx="298">
                  <c:v>42709</c:v>
                </c:pt>
                <c:pt idx="299">
                  <c:v>42740</c:v>
                </c:pt>
                <c:pt idx="300">
                  <c:v>42771</c:v>
                </c:pt>
                <c:pt idx="301">
                  <c:v>42799</c:v>
                </c:pt>
                <c:pt idx="302">
                  <c:v>42830</c:v>
                </c:pt>
                <c:pt idx="303">
                  <c:v>42860</c:v>
                </c:pt>
                <c:pt idx="304">
                  <c:v>42891</c:v>
                </c:pt>
                <c:pt idx="305">
                  <c:v>42921</c:v>
                </c:pt>
                <c:pt idx="306">
                  <c:v>42952</c:v>
                </c:pt>
                <c:pt idx="307">
                  <c:v>42983</c:v>
                </c:pt>
                <c:pt idx="308">
                  <c:v>43013</c:v>
                </c:pt>
                <c:pt idx="309">
                  <c:v>43044</c:v>
                </c:pt>
                <c:pt idx="310">
                  <c:v>43074</c:v>
                </c:pt>
                <c:pt idx="311">
                  <c:v>43105</c:v>
                </c:pt>
                <c:pt idx="312">
                  <c:v>43136</c:v>
                </c:pt>
                <c:pt idx="313">
                  <c:v>43164</c:v>
                </c:pt>
                <c:pt idx="314">
                  <c:v>43195</c:v>
                </c:pt>
                <c:pt idx="315">
                  <c:v>43225</c:v>
                </c:pt>
                <c:pt idx="316">
                  <c:v>43256</c:v>
                </c:pt>
                <c:pt idx="317">
                  <c:v>43286</c:v>
                </c:pt>
                <c:pt idx="318">
                  <c:v>43317</c:v>
                </c:pt>
                <c:pt idx="319">
                  <c:v>43348</c:v>
                </c:pt>
                <c:pt idx="320">
                  <c:v>43378</c:v>
                </c:pt>
                <c:pt idx="321">
                  <c:v>43409</c:v>
                </c:pt>
                <c:pt idx="322">
                  <c:v>43439</c:v>
                </c:pt>
                <c:pt idx="323">
                  <c:v>43470</c:v>
                </c:pt>
                <c:pt idx="324">
                  <c:v>43501</c:v>
                </c:pt>
                <c:pt idx="325">
                  <c:v>43529</c:v>
                </c:pt>
                <c:pt idx="326">
                  <c:v>43560</c:v>
                </c:pt>
                <c:pt idx="327">
                  <c:v>43590</c:v>
                </c:pt>
                <c:pt idx="328">
                  <c:v>43621</c:v>
                </c:pt>
                <c:pt idx="329">
                  <c:v>43651</c:v>
                </c:pt>
                <c:pt idx="330">
                  <c:v>43682</c:v>
                </c:pt>
                <c:pt idx="331">
                  <c:v>43713</c:v>
                </c:pt>
                <c:pt idx="332">
                  <c:v>43743</c:v>
                </c:pt>
                <c:pt idx="333">
                  <c:v>43774</c:v>
                </c:pt>
                <c:pt idx="334">
                  <c:v>43804</c:v>
                </c:pt>
                <c:pt idx="335">
                  <c:v>43835</c:v>
                </c:pt>
                <c:pt idx="336">
                  <c:v>43866</c:v>
                </c:pt>
                <c:pt idx="337">
                  <c:v>43895</c:v>
                </c:pt>
                <c:pt idx="338">
                  <c:v>43926</c:v>
                </c:pt>
                <c:pt idx="339">
                  <c:v>43956</c:v>
                </c:pt>
                <c:pt idx="340">
                  <c:v>43987</c:v>
                </c:pt>
                <c:pt idx="341">
                  <c:v>44017</c:v>
                </c:pt>
                <c:pt idx="342">
                  <c:v>44048</c:v>
                </c:pt>
                <c:pt idx="343">
                  <c:v>44079</c:v>
                </c:pt>
                <c:pt idx="344">
                  <c:v>44109</c:v>
                </c:pt>
                <c:pt idx="345">
                  <c:v>44140</c:v>
                </c:pt>
                <c:pt idx="346">
                  <c:v>44170</c:v>
                </c:pt>
                <c:pt idx="347">
                  <c:v>44201</c:v>
                </c:pt>
                <c:pt idx="348">
                  <c:v>44232</c:v>
                </c:pt>
                <c:pt idx="349">
                  <c:v>44260</c:v>
                </c:pt>
                <c:pt idx="350">
                  <c:v>44291</c:v>
                </c:pt>
                <c:pt idx="351">
                  <c:v>44321</c:v>
                </c:pt>
                <c:pt idx="352">
                  <c:v>44352</c:v>
                </c:pt>
                <c:pt idx="353">
                  <c:v>44382</c:v>
                </c:pt>
                <c:pt idx="354">
                  <c:v>44413</c:v>
                </c:pt>
                <c:pt idx="355">
                  <c:v>44444</c:v>
                </c:pt>
                <c:pt idx="356">
                  <c:v>44474</c:v>
                </c:pt>
                <c:pt idx="357">
                  <c:v>44505</c:v>
                </c:pt>
                <c:pt idx="358">
                  <c:v>44535</c:v>
                </c:pt>
                <c:pt idx="359">
                  <c:v>44566</c:v>
                </c:pt>
                <c:pt idx="360">
                  <c:v>44597</c:v>
                </c:pt>
                <c:pt idx="361">
                  <c:v>44625</c:v>
                </c:pt>
              </c:numCache>
            </c:numRef>
          </c:cat>
          <c:val>
            <c:numRef>
              <c:f>oficial!$G$3:$G$364</c:f>
              <c:numCache>
                <c:formatCode>0.00</c:formatCode>
                <c:ptCount val="362"/>
                <c:pt idx="1">
                  <c:v>-0.16522325798038473</c:v>
                </c:pt>
                <c:pt idx="2">
                  <c:v>0.84691045064746451</c:v>
                </c:pt>
                <c:pt idx="3">
                  <c:v>0.16975617549768174</c:v>
                </c:pt>
                <c:pt idx="4">
                  <c:v>-5.1920564384441708</c:v>
                </c:pt>
                <c:pt idx="5">
                  <c:v>5.9265146391550561</c:v>
                </c:pt>
                <c:pt idx="6">
                  <c:v>5.4550475092570938</c:v>
                </c:pt>
                <c:pt idx="7">
                  <c:v>0.70245619674360604</c:v>
                </c:pt>
                <c:pt idx="8">
                  <c:v>-1.3347168051574543</c:v>
                </c:pt>
                <c:pt idx="9">
                  <c:v>-2.3729377335932056</c:v>
                </c:pt>
                <c:pt idx="10">
                  <c:v>0.8948719583243836</c:v>
                </c:pt>
                <c:pt idx="11">
                  <c:v>3.6306407019135234</c:v>
                </c:pt>
                <c:pt idx="12">
                  <c:v>4.6991672716175659</c:v>
                </c:pt>
                <c:pt idx="13">
                  <c:v>-0.99028066756097211</c:v>
                </c:pt>
                <c:pt idx="14">
                  <c:v>-4.744293187819915</c:v>
                </c:pt>
                <c:pt idx="15">
                  <c:v>-3.9324343441841103</c:v>
                </c:pt>
                <c:pt idx="16">
                  <c:v>-4.3827681487960568</c:v>
                </c:pt>
                <c:pt idx="17">
                  <c:v>9.9359550744096303</c:v>
                </c:pt>
                <c:pt idx="18">
                  <c:v>9.4411069960857574</c:v>
                </c:pt>
                <c:pt idx="19">
                  <c:v>0.49613345304084788</c:v>
                </c:pt>
                <c:pt idx="20">
                  <c:v>-4.4745387708335471</c:v>
                </c:pt>
                <c:pt idx="21">
                  <c:v>7.7142169398949134</c:v>
                </c:pt>
                <c:pt idx="22">
                  <c:v>6.4495330066545842</c:v>
                </c:pt>
                <c:pt idx="23">
                  <c:v>-7.1549203461919397</c:v>
                </c:pt>
                <c:pt idx="24">
                  <c:v>-5.3851343040105633</c:v>
                </c:pt>
                <c:pt idx="25">
                  <c:v>3.3148770034793218</c:v>
                </c:pt>
                <c:pt idx="26">
                  <c:v>-5.7094282110358829</c:v>
                </c:pt>
                <c:pt idx="27">
                  <c:v>0.33001667213483632</c:v>
                </c:pt>
                <c:pt idx="28">
                  <c:v>0.50525827498231202</c:v>
                </c:pt>
                <c:pt idx="29">
                  <c:v>11.297491283910466</c:v>
                </c:pt>
                <c:pt idx="30">
                  <c:v>6.1746577734103081</c:v>
                </c:pt>
                <c:pt idx="31">
                  <c:v>-3.6755493965456854E-2</c:v>
                </c:pt>
                <c:pt idx="32">
                  <c:v>-1.6106564423969738</c:v>
                </c:pt>
                <c:pt idx="33">
                  <c:v>3.7188147800112148</c:v>
                </c:pt>
                <c:pt idx="34">
                  <c:v>-0.80364583725333061</c:v>
                </c:pt>
                <c:pt idx="35">
                  <c:v>-7.393091798138018</c:v>
                </c:pt>
                <c:pt idx="36">
                  <c:v>-6.1421930298703575</c:v>
                </c:pt>
                <c:pt idx="37">
                  <c:v>-6.4424879945973013</c:v>
                </c:pt>
                <c:pt idx="38">
                  <c:v>-1.1903996513693893</c:v>
                </c:pt>
                <c:pt idx="39">
                  <c:v>17.015831115154501</c:v>
                </c:pt>
                <c:pt idx="40">
                  <c:v>5.0427079080616499</c:v>
                </c:pt>
                <c:pt idx="41">
                  <c:v>-1.0960126136723258</c:v>
                </c:pt>
                <c:pt idx="42">
                  <c:v>0.61978486456006898</c:v>
                </c:pt>
                <c:pt idx="43">
                  <c:v>2.5166862842927795</c:v>
                </c:pt>
                <c:pt idx="44">
                  <c:v>-3.2801079969935421</c:v>
                </c:pt>
                <c:pt idx="45">
                  <c:v>20.391047109350492</c:v>
                </c:pt>
                <c:pt idx="46">
                  <c:v>-4.0692384607526222</c:v>
                </c:pt>
                <c:pt idx="47">
                  <c:v>-5.6320272220546137</c:v>
                </c:pt>
                <c:pt idx="48">
                  <c:v>-5.3756949118777264</c:v>
                </c:pt>
                <c:pt idx="49">
                  <c:v>1.1413123695505956</c:v>
                </c:pt>
                <c:pt idx="50">
                  <c:v>3.0140452733184997</c:v>
                </c:pt>
                <c:pt idx="51">
                  <c:v>0.78889067379572797</c:v>
                </c:pt>
                <c:pt idx="52">
                  <c:v>-5.7265750555420603</c:v>
                </c:pt>
                <c:pt idx="53">
                  <c:v>0.87084625959472639</c:v>
                </c:pt>
                <c:pt idx="54">
                  <c:v>8.8490733448860723</c:v>
                </c:pt>
                <c:pt idx="55">
                  <c:v>-0.72435231107202958</c:v>
                </c:pt>
                <c:pt idx="56">
                  <c:v>-0.59433363166323527</c:v>
                </c:pt>
                <c:pt idx="57">
                  <c:v>1.2584504317617595</c:v>
                </c:pt>
                <c:pt idx="58">
                  <c:v>0.50280914838949364</c:v>
                </c:pt>
                <c:pt idx="59">
                  <c:v>-0.64009837357910104</c:v>
                </c:pt>
                <c:pt idx="60">
                  <c:v>-3.0605455055478403</c:v>
                </c:pt>
                <c:pt idx="61">
                  <c:v>-5.532833762389588</c:v>
                </c:pt>
                <c:pt idx="62">
                  <c:v>-2.3920266710781513</c:v>
                </c:pt>
                <c:pt idx="63">
                  <c:v>9.635966461458235</c:v>
                </c:pt>
                <c:pt idx="64">
                  <c:v>3.7916135132916695</c:v>
                </c:pt>
                <c:pt idx="65">
                  <c:v>8.6873098758075926</c:v>
                </c:pt>
                <c:pt idx="66">
                  <c:v>-3.8163913327357135</c:v>
                </c:pt>
                <c:pt idx="67">
                  <c:v>-3.2368640810244376</c:v>
                </c:pt>
                <c:pt idx="68">
                  <c:v>-4.245469289807291</c:v>
                </c:pt>
                <c:pt idx="69">
                  <c:v>-0.27094663571554101</c:v>
                </c:pt>
                <c:pt idx="70">
                  <c:v>-6.830019412641974</c:v>
                </c:pt>
                <c:pt idx="71">
                  <c:v>-3.1818261446089569</c:v>
                </c:pt>
                <c:pt idx="72">
                  <c:v>8.2742290775427829</c:v>
                </c:pt>
                <c:pt idx="73">
                  <c:v>8.7587124730356578</c:v>
                </c:pt>
                <c:pt idx="74">
                  <c:v>4.5570924269341173</c:v>
                </c:pt>
                <c:pt idx="75">
                  <c:v>-3.5831681470968157</c:v>
                </c:pt>
                <c:pt idx="76">
                  <c:v>0.74405096789984526</c:v>
                </c:pt>
                <c:pt idx="77">
                  <c:v>-4.1508936054164387</c:v>
                </c:pt>
                <c:pt idx="78">
                  <c:v>0.78768696246749315</c:v>
                </c:pt>
                <c:pt idx="79">
                  <c:v>-1.2832145363861791</c:v>
                </c:pt>
                <c:pt idx="80">
                  <c:v>-7.0796587679347045</c:v>
                </c:pt>
                <c:pt idx="81">
                  <c:v>9.9323917211412649</c:v>
                </c:pt>
                <c:pt idx="82">
                  <c:v>7.1384477474101482</c:v>
                </c:pt>
                <c:pt idx="83">
                  <c:v>0.61205335022322949</c:v>
                </c:pt>
                <c:pt idx="84">
                  <c:v>-5.678367370945181</c:v>
                </c:pt>
                <c:pt idx="85">
                  <c:v>-12.282716070708998</c:v>
                </c:pt>
                <c:pt idx="86">
                  <c:v>-3.8574013058021883</c:v>
                </c:pt>
                <c:pt idx="87">
                  <c:v>5.3399933066137661</c:v>
                </c:pt>
                <c:pt idx="88">
                  <c:v>-6.8083201512860398</c:v>
                </c:pt>
                <c:pt idx="89">
                  <c:v>1.9547312059330579</c:v>
                </c:pt>
                <c:pt idx="90">
                  <c:v>2.744385773584046</c:v>
                </c:pt>
                <c:pt idx="91">
                  <c:v>8.5068791620548811</c:v>
                </c:pt>
                <c:pt idx="92">
                  <c:v>0.85890261005101554</c:v>
                </c:pt>
                <c:pt idx="93">
                  <c:v>8.2025943793418996</c:v>
                </c:pt>
                <c:pt idx="94">
                  <c:v>-6.8924839747165123</c:v>
                </c:pt>
                <c:pt idx="95">
                  <c:v>-11.471324838110908</c:v>
                </c:pt>
                <c:pt idx="96">
                  <c:v>-3.0004074272941716</c:v>
                </c:pt>
                <c:pt idx="97">
                  <c:v>0.95687684276690721</c:v>
                </c:pt>
                <c:pt idx="98">
                  <c:v>-4.1352662647740956</c:v>
                </c:pt>
                <c:pt idx="99">
                  <c:v>8.4941163110342934</c:v>
                </c:pt>
                <c:pt idx="100">
                  <c:v>-1.5393761785294169</c:v>
                </c:pt>
                <c:pt idx="101">
                  <c:v>-0.17247159362502318</c:v>
                </c:pt>
                <c:pt idx="102">
                  <c:v>11.161237535410296</c:v>
                </c:pt>
                <c:pt idx="103">
                  <c:v>-6.3755875789691334</c:v>
                </c:pt>
                <c:pt idx="104">
                  <c:v>-5.4637340479695817</c:v>
                </c:pt>
                <c:pt idx="105">
                  <c:v>20.038159294414459</c:v>
                </c:pt>
                <c:pt idx="106">
                  <c:v>-10.553719481066025</c:v>
                </c:pt>
                <c:pt idx="107">
                  <c:v>-1.0486875585328126</c:v>
                </c:pt>
                <c:pt idx="108">
                  <c:v>-4.0076606199342386</c:v>
                </c:pt>
                <c:pt idx="109">
                  <c:v>-8.0466414186008191</c:v>
                </c:pt>
                <c:pt idx="110">
                  <c:v>1.6976668621393465</c:v>
                </c:pt>
                <c:pt idx="111">
                  <c:v>9.7683998520695212</c:v>
                </c:pt>
                <c:pt idx="112">
                  <c:v>2.4919789839147111</c:v>
                </c:pt>
                <c:pt idx="113">
                  <c:v>4.65268560974752</c:v>
                </c:pt>
                <c:pt idx="114">
                  <c:v>-2.1775420972480086</c:v>
                </c:pt>
                <c:pt idx="115">
                  <c:v>-7.9226585466644845</c:v>
                </c:pt>
                <c:pt idx="116">
                  <c:v>-1.6754445194840817</c:v>
                </c:pt>
                <c:pt idx="117">
                  <c:v>13.523281871044301</c:v>
                </c:pt>
                <c:pt idx="118">
                  <c:v>-0.8676443270199008</c:v>
                </c:pt>
                <c:pt idx="119">
                  <c:v>-1.7306563821685939</c:v>
                </c:pt>
                <c:pt idx="120">
                  <c:v>-3.5209602827513842</c:v>
                </c:pt>
                <c:pt idx="121">
                  <c:v>1.5683212198743579</c:v>
                </c:pt>
                <c:pt idx="122">
                  <c:v>6.8846703697177603</c:v>
                </c:pt>
                <c:pt idx="123">
                  <c:v>0.94310333716638439</c:v>
                </c:pt>
                <c:pt idx="124">
                  <c:v>-9.0961766228076275</c:v>
                </c:pt>
                <c:pt idx="125">
                  <c:v>-4.2169874970929166</c:v>
                </c:pt>
                <c:pt idx="126">
                  <c:v>-3.7186586607328431</c:v>
                </c:pt>
                <c:pt idx="127">
                  <c:v>7.8312015260468826</c:v>
                </c:pt>
                <c:pt idx="128">
                  <c:v>4.2433657797490199</c:v>
                </c:pt>
                <c:pt idx="129">
                  <c:v>7.968118715084116</c:v>
                </c:pt>
                <c:pt idx="130">
                  <c:v>-1.9958182325041429</c:v>
                </c:pt>
                <c:pt idx="131">
                  <c:v>-1.4870662155480607</c:v>
                </c:pt>
                <c:pt idx="132">
                  <c:v>-2.0726489412183247</c:v>
                </c:pt>
                <c:pt idx="133">
                  <c:v>0.65187756859137469</c:v>
                </c:pt>
                <c:pt idx="134">
                  <c:v>-1.1960961395944381</c:v>
                </c:pt>
                <c:pt idx="135">
                  <c:v>1.3332307110168973</c:v>
                </c:pt>
                <c:pt idx="136">
                  <c:v>4.1790646193428316</c:v>
                </c:pt>
                <c:pt idx="137">
                  <c:v>11.371928535971886</c:v>
                </c:pt>
                <c:pt idx="138">
                  <c:v>-8.6963039965972868</c:v>
                </c:pt>
                <c:pt idx="139">
                  <c:v>6.2172766120406342</c:v>
                </c:pt>
                <c:pt idx="140">
                  <c:v>1.8619886104290106</c:v>
                </c:pt>
                <c:pt idx="141">
                  <c:v>8.0515782049844766</c:v>
                </c:pt>
                <c:pt idx="142">
                  <c:v>-3.3029282794057591</c:v>
                </c:pt>
                <c:pt idx="143">
                  <c:v>-7.55960030601962</c:v>
                </c:pt>
                <c:pt idx="144">
                  <c:v>-3.7780482628595791</c:v>
                </c:pt>
                <c:pt idx="145">
                  <c:v>-7.5626471285150654E-2</c:v>
                </c:pt>
                <c:pt idx="146">
                  <c:v>2.045189235304834</c:v>
                </c:pt>
                <c:pt idx="147">
                  <c:v>8.195666287461755</c:v>
                </c:pt>
                <c:pt idx="148">
                  <c:v>-6.2661226384239761</c:v>
                </c:pt>
                <c:pt idx="149">
                  <c:v>-2.7650838245959375</c:v>
                </c:pt>
                <c:pt idx="150">
                  <c:v>5.6397734609746397</c:v>
                </c:pt>
                <c:pt idx="151">
                  <c:v>12.189767647370342</c:v>
                </c:pt>
                <c:pt idx="152">
                  <c:v>-0.7446054903433752</c:v>
                </c:pt>
                <c:pt idx="153">
                  <c:v>3.3758904980418114</c:v>
                </c:pt>
                <c:pt idx="154">
                  <c:v>-3.1784178718216705</c:v>
                </c:pt>
                <c:pt idx="155">
                  <c:v>-9.7854474571564936</c:v>
                </c:pt>
                <c:pt idx="156">
                  <c:v>-3.8275105741078286</c:v>
                </c:pt>
                <c:pt idx="157">
                  <c:v>-9.0208956971881253</c:v>
                </c:pt>
                <c:pt idx="158">
                  <c:v>7.2239093787734188</c:v>
                </c:pt>
                <c:pt idx="159">
                  <c:v>10.617814860014875</c:v>
                </c:pt>
                <c:pt idx="160">
                  <c:v>-8.8925158720579276</c:v>
                </c:pt>
                <c:pt idx="161">
                  <c:v>21.893830044441764</c:v>
                </c:pt>
                <c:pt idx="162">
                  <c:v>-7.9106424741762105</c:v>
                </c:pt>
                <c:pt idx="163">
                  <c:v>-2.508546817917845</c:v>
                </c:pt>
                <c:pt idx="164">
                  <c:v>-0.24092396483689216</c:v>
                </c:pt>
                <c:pt idx="165">
                  <c:v>9.3279662958424261</c:v>
                </c:pt>
                <c:pt idx="166">
                  <c:v>1.453269706550242</c:v>
                </c:pt>
                <c:pt idx="167">
                  <c:v>2.6392460916649041</c:v>
                </c:pt>
                <c:pt idx="168">
                  <c:v>-5.9751397547958218</c:v>
                </c:pt>
                <c:pt idx="169">
                  <c:v>-13.471790406560725</c:v>
                </c:pt>
                <c:pt idx="170">
                  <c:v>5.1880555218919211</c:v>
                </c:pt>
                <c:pt idx="171">
                  <c:v>13.442347667623466</c:v>
                </c:pt>
                <c:pt idx="172">
                  <c:v>0.41385677992178405</c:v>
                </c:pt>
                <c:pt idx="173">
                  <c:v>-2.7968053701525442</c:v>
                </c:pt>
                <c:pt idx="174">
                  <c:v>5.4621573176475868</c:v>
                </c:pt>
                <c:pt idx="175">
                  <c:v>-0.55855585102726479</c:v>
                </c:pt>
                <c:pt idx="176">
                  <c:v>-0.32589436325746179</c:v>
                </c:pt>
                <c:pt idx="177">
                  <c:v>1.4611164019080247</c:v>
                </c:pt>
                <c:pt idx="178">
                  <c:v>0.94189551907972735</c:v>
                </c:pt>
                <c:pt idx="179">
                  <c:v>-10.624246100912494</c:v>
                </c:pt>
                <c:pt idx="180">
                  <c:v>2.0723012146453668</c:v>
                </c:pt>
                <c:pt idx="181">
                  <c:v>-0.55732963343797515</c:v>
                </c:pt>
                <c:pt idx="182">
                  <c:v>10.27610304561164</c:v>
                </c:pt>
                <c:pt idx="183">
                  <c:v>-12.061976269732277</c:v>
                </c:pt>
                <c:pt idx="184">
                  <c:v>3.5211437824787195</c:v>
                </c:pt>
                <c:pt idx="185">
                  <c:v>21.116849446642739</c:v>
                </c:pt>
                <c:pt idx="186">
                  <c:v>-0.94834048351726263</c:v>
                </c:pt>
                <c:pt idx="187">
                  <c:v>-1.4283940760173364</c:v>
                </c:pt>
                <c:pt idx="188">
                  <c:v>2.4670410650348806</c:v>
                </c:pt>
                <c:pt idx="189">
                  <c:v>2.4057930573774478</c:v>
                </c:pt>
                <c:pt idx="190">
                  <c:v>2.5857709841976328</c:v>
                </c:pt>
                <c:pt idx="191">
                  <c:v>18.612358145708363</c:v>
                </c:pt>
                <c:pt idx="192">
                  <c:v>-23.933318116135339</c:v>
                </c:pt>
                <c:pt idx="193">
                  <c:v>-23.93</c:v>
                </c:pt>
                <c:pt idx="194">
                  <c:v>2.6919441257417409</c:v>
                </c:pt>
                <c:pt idx="195">
                  <c:v>7.3449488538880781</c:v>
                </c:pt>
                <c:pt idx="196">
                  <c:v>1.14601911206762</c:v>
                </c:pt>
                <c:pt idx="197">
                  <c:v>-1.2241161901594189</c:v>
                </c:pt>
                <c:pt idx="198">
                  <c:v>5.9525012266300026</c:v>
                </c:pt>
                <c:pt idx="199">
                  <c:v>-2.5904757799879996</c:v>
                </c:pt>
                <c:pt idx="200">
                  <c:v>-0.10323017222757525</c:v>
                </c:pt>
                <c:pt idx="201">
                  <c:v>-2.8075314158144349</c:v>
                </c:pt>
                <c:pt idx="202">
                  <c:v>5.8444591401297652</c:v>
                </c:pt>
                <c:pt idx="203">
                  <c:v>-2.4424725351796184</c:v>
                </c:pt>
                <c:pt idx="204">
                  <c:v>-2.8040308446178996</c:v>
                </c:pt>
                <c:pt idx="205">
                  <c:v>-1.3669181653540696</c:v>
                </c:pt>
                <c:pt idx="206">
                  <c:v>-5.5888106186354314</c:v>
                </c:pt>
                <c:pt idx="207">
                  <c:v>1.2620258185487954</c:v>
                </c:pt>
                <c:pt idx="208">
                  <c:v>3.5914499213321571</c:v>
                </c:pt>
                <c:pt idx="209">
                  <c:v>-4.3182324078518075</c:v>
                </c:pt>
                <c:pt idx="210">
                  <c:v>7.6392381196981329</c:v>
                </c:pt>
                <c:pt idx="211">
                  <c:v>1.389375100254342</c:v>
                </c:pt>
                <c:pt idx="212">
                  <c:v>-1.4333804220435953</c:v>
                </c:pt>
                <c:pt idx="213">
                  <c:v>-4.5071718398662197</c:v>
                </c:pt>
                <c:pt idx="214">
                  <c:v>-0.98885608792973478</c:v>
                </c:pt>
                <c:pt idx="215">
                  <c:v>-1.7890708354093898</c:v>
                </c:pt>
                <c:pt idx="216">
                  <c:v>6.1382152078446328</c:v>
                </c:pt>
                <c:pt idx="217">
                  <c:v>1.2018540306546921</c:v>
                </c:pt>
                <c:pt idx="218">
                  <c:v>1.013841212824973</c:v>
                </c:pt>
                <c:pt idx="219">
                  <c:v>-4.0279278214012333</c:v>
                </c:pt>
                <c:pt idx="220">
                  <c:v>-2.0386669920975597</c:v>
                </c:pt>
                <c:pt idx="221">
                  <c:v>4.8813948341801527</c:v>
                </c:pt>
                <c:pt idx="222">
                  <c:v>5.2978553252218674</c:v>
                </c:pt>
                <c:pt idx="223">
                  <c:v>1.6096300118989104</c:v>
                </c:pt>
                <c:pt idx="224">
                  <c:v>1.0195198077557199</c:v>
                </c:pt>
                <c:pt idx="225">
                  <c:v>1.1980794073994661</c:v>
                </c:pt>
                <c:pt idx="226">
                  <c:v>2.7949656340114259</c:v>
                </c:pt>
                <c:pt idx="227">
                  <c:v>-5.7172978022660415</c:v>
                </c:pt>
                <c:pt idx="228">
                  <c:v>6.022859657194557</c:v>
                </c:pt>
                <c:pt idx="229">
                  <c:v>-1.4712029663160542</c:v>
                </c:pt>
                <c:pt idx="230">
                  <c:v>3.3075241145597012</c:v>
                </c:pt>
                <c:pt idx="231">
                  <c:v>-0.11810886061613957</c:v>
                </c:pt>
                <c:pt idx="232">
                  <c:v>0.46347763469190006</c:v>
                </c:pt>
                <c:pt idx="233">
                  <c:v>0.16698268296546637</c:v>
                </c:pt>
                <c:pt idx="234">
                  <c:v>1.6819322368254674</c:v>
                </c:pt>
                <c:pt idx="235">
                  <c:v>-2.2985376506317379</c:v>
                </c:pt>
                <c:pt idx="236">
                  <c:v>-1.450488618269874</c:v>
                </c:pt>
                <c:pt idx="237">
                  <c:v>-0.63995155486202826</c:v>
                </c:pt>
                <c:pt idx="238">
                  <c:v>-1.9625592219219112</c:v>
                </c:pt>
                <c:pt idx="239">
                  <c:v>-3.6520405141296619</c:v>
                </c:pt>
                <c:pt idx="240">
                  <c:v>3.3056876413388725</c:v>
                </c:pt>
                <c:pt idx="241">
                  <c:v>2.3025299229462615</c:v>
                </c:pt>
                <c:pt idx="242">
                  <c:v>-6.2550379857741483</c:v>
                </c:pt>
                <c:pt idx="243">
                  <c:v>4.0113778234167619</c:v>
                </c:pt>
                <c:pt idx="244">
                  <c:v>-1.1141518599250722</c:v>
                </c:pt>
                <c:pt idx="245">
                  <c:v>-1.9120387330208932</c:v>
                </c:pt>
                <c:pt idx="246">
                  <c:v>0.56130797993141357</c:v>
                </c:pt>
                <c:pt idx="247">
                  <c:v>1.0447377603141517</c:v>
                </c:pt>
                <c:pt idx="248">
                  <c:v>4.9201730340037386</c:v>
                </c:pt>
                <c:pt idx="249">
                  <c:v>2.7471375298844247</c:v>
                </c:pt>
                <c:pt idx="250">
                  <c:v>8.4034161113444306E-2</c:v>
                </c:pt>
                <c:pt idx="251">
                  <c:v>-1.485221743629872</c:v>
                </c:pt>
                <c:pt idx="252">
                  <c:v>2.9141188413541963</c:v>
                </c:pt>
                <c:pt idx="253">
                  <c:v>-0.91800913787564165</c:v>
                </c:pt>
                <c:pt idx="254">
                  <c:v>-6.3871899333213804</c:v>
                </c:pt>
                <c:pt idx="255">
                  <c:v>1.5647287372835272</c:v>
                </c:pt>
                <c:pt idx="256">
                  <c:v>0.63208685522733177</c:v>
                </c:pt>
                <c:pt idx="257">
                  <c:v>-0.69203675202366144</c:v>
                </c:pt>
                <c:pt idx="258">
                  <c:v>7.0385191525580204</c:v>
                </c:pt>
                <c:pt idx="259">
                  <c:v>3.9953771504843472</c:v>
                </c:pt>
                <c:pt idx="260">
                  <c:v>-1.5559348382648719</c:v>
                </c:pt>
                <c:pt idx="261">
                  <c:v>-0.13419715531527432</c:v>
                </c:pt>
                <c:pt idx="262">
                  <c:v>0.67471610093678969</c:v>
                </c:pt>
                <c:pt idx="263">
                  <c:v>1.1944178616730916</c:v>
                </c:pt>
                <c:pt idx="264">
                  <c:v>-3.3233287655878074</c:v>
                </c:pt>
                <c:pt idx="265">
                  <c:v>-0.6596246744900669</c:v>
                </c:pt>
                <c:pt idx="266">
                  <c:v>-1.3836075997069375</c:v>
                </c:pt>
                <c:pt idx="267">
                  <c:v>-0.63819402836690076</c:v>
                </c:pt>
                <c:pt idx="268">
                  <c:v>3.7150083289873903</c:v>
                </c:pt>
                <c:pt idx="269">
                  <c:v>1.2421813415897098E-2</c:v>
                </c:pt>
                <c:pt idx="270">
                  <c:v>1.6532038345012934</c:v>
                </c:pt>
                <c:pt idx="271">
                  <c:v>-0.64286225219633009</c:v>
                </c:pt>
                <c:pt idx="272">
                  <c:v>-0.36785244063077815</c:v>
                </c:pt>
                <c:pt idx="273">
                  <c:v>-1.4448999642083793</c:v>
                </c:pt>
                <c:pt idx="274">
                  <c:v>-2.0222333477599941</c:v>
                </c:pt>
                <c:pt idx="275">
                  <c:v>2.5536690380224103</c:v>
                </c:pt>
                <c:pt idx="276">
                  <c:v>4.3015625958638726</c:v>
                </c:pt>
                <c:pt idx="277">
                  <c:v>-1.7279693648906358</c:v>
                </c:pt>
                <c:pt idx="278">
                  <c:v>-4.458677754068785</c:v>
                </c:pt>
                <c:pt idx="279">
                  <c:v>-2.6351449674460681</c:v>
                </c:pt>
                <c:pt idx="280">
                  <c:v>0.98857491773551853</c:v>
                </c:pt>
                <c:pt idx="281">
                  <c:v>-3.0275063806819991</c:v>
                </c:pt>
                <c:pt idx="282">
                  <c:v>0.55692757768626144</c:v>
                </c:pt>
                <c:pt idx="283">
                  <c:v>2.2572181758893306</c:v>
                </c:pt>
                <c:pt idx="284">
                  <c:v>5.9029010973933538</c:v>
                </c:pt>
                <c:pt idx="285">
                  <c:v>-2.3283949598510878</c:v>
                </c:pt>
                <c:pt idx="286">
                  <c:v>2.3108824383575977</c:v>
                </c:pt>
                <c:pt idx="287">
                  <c:v>2.709924757940918</c:v>
                </c:pt>
                <c:pt idx="288">
                  <c:v>1.7897729591673128</c:v>
                </c:pt>
                <c:pt idx="289">
                  <c:v>-6.0676055899053232</c:v>
                </c:pt>
                <c:pt idx="290">
                  <c:v>-2.2759758629673832</c:v>
                </c:pt>
                <c:pt idx="291">
                  <c:v>0.14975897084172907</c:v>
                </c:pt>
                <c:pt idx="292">
                  <c:v>-2.0252555604814759</c:v>
                </c:pt>
                <c:pt idx="293">
                  <c:v>0.17040326653210425</c:v>
                </c:pt>
                <c:pt idx="294">
                  <c:v>7.7735169410682259</c:v>
                </c:pt>
                <c:pt idx="295">
                  <c:v>1.3330005920022092</c:v>
                </c:pt>
                <c:pt idx="296">
                  <c:v>3.5547370813388213</c:v>
                </c:pt>
                <c:pt idx="297">
                  <c:v>-3.3449306681922697</c:v>
                </c:pt>
                <c:pt idx="298">
                  <c:v>-0.11182065989138179</c:v>
                </c:pt>
                <c:pt idx="299">
                  <c:v>0.82716750271165651</c:v>
                </c:pt>
                <c:pt idx="300">
                  <c:v>-1.7473071202024459</c:v>
                </c:pt>
                <c:pt idx="301">
                  <c:v>-1.6278958267768151</c:v>
                </c:pt>
                <c:pt idx="302">
                  <c:v>-4.3098411275882098</c:v>
                </c:pt>
                <c:pt idx="303">
                  <c:v>0.28222391793792934</c:v>
                </c:pt>
                <c:pt idx="304">
                  <c:v>1.3269941717395595</c:v>
                </c:pt>
                <c:pt idx="305">
                  <c:v>-2.2560370095416893</c:v>
                </c:pt>
                <c:pt idx="306">
                  <c:v>4.3339144762599036</c:v>
                </c:pt>
                <c:pt idx="307">
                  <c:v>-1.1187402580611683</c:v>
                </c:pt>
                <c:pt idx="308">
                  <c:v>-1.3843562848355195</c:v>
                </c:pt>
                <c:pt idx="309">
                  <c:v>0.29844485626380202</c:v>
                </c:pt>
                <c:pt idx="310">
                  <c:v>4.9234031686588908</c:v>
                </c:pt>
                <c:pt idx="311">
                  <c:v>8.33</c:v>
                </c:pt>
                <c:pt idx="312">
                  <c:v>1.1292119265712719</c:v>
                </c:pt>
                <c:pt idx="313">
                  <c:v>-1.2419063180161283</c:v>
                </c:pt>
                <c:pt idx="314">
                  <c:v>-2.2421926002714532</c:v>
                </c:pt>
                <c:pt idx="315">
                  <c:v>0.62282778824527263</c:v>
                </c:pt>
                <c:pt idx="316">
                  <c:v>-0.62643682780717524</c:v>
                </c:pt>
                <c:pt idx="317">
                  <c:v>-0.62152995331942185</c:v>
                </c:pt>
                <c:pt idx="318">
                  <c:v>1.7426724120725767</c:v>
                </c:pt>
                <c:pt idx="319">
                  <c:v>-0.12939598695271837</c:v>
                </c:pt>
                <c:pt idx="320">
                  <c:v>0.87551289948124555</c:v>
                </c:pt>
                <c:pt idx="321">
                  <c:v>-0.42865127735410846</c:v>
                </c:pt>
                <c:pt idx="322">
                  <c:v>1.5867822299336698</c:v>
                </c:pt>
                <c:pt idx="323">
                  <c:v>-0.89268754300063646</c:v>
                </c:pt>
                <c:pt idx="324">
                  <c:v>-3.5610157722879787</c:v>
                </c:pt>
                <c:pt idx="325">
                  <c:v>-0.4562645384628361</c:v>
                </c:pt>
                <c:pt idx="326">
                  <c:v>1.8702311463782317</c:v>
                </c:pt>
                <c:pt idx="327">
                  <c:v>7.3885035945122635</c:v>
                </c:pt>
                <c:pt idx="328">
                  <c:v>-2.797617116873552</c:v>
                </c:pt>
                <c:pt idx="329">
                  <c:v>-0.6879084120118284</c:v>
                </c:pt>
                <c:pt idx="330">
                  <c:v>4.2907644969554459</c:v>
                </c:pt>
                <c:pt idx="331">
                  <c:v>6.4131040642956272E-2</c:v>
                </c:pt>
                <c:pt idx="332">
                  <c:v>-0.55079950289463886</c:v>
                </c:pt>
                <c:pt idx="333">
                  <c:v>0.21611126892340238</c:v>
                </c:pt>
                <c:pt idx="334">
                  <c:v>-0.71115249670309355</c:v>
                </c:pt>
                <c:pt idx="335">
                  <c:v>1.8451543815805937</c:v>
                </c:pt>
                <c:pt idx="336">
                  <c:v>-2.9706328676836868</c:v>
                </c:pt>
                <c:pt idx="337">
                  <c:v>-3.9440417744453615</c:v>
                </c:pt>
                <c:pt idx="338">
                  <c:v>-3.9033717174011162</c:v>
                </c:pt>
                <c:pt idx="339">
                  <c:v>-1.054902455725415</c:v>
                </c:pt>
                <c:pt idx="340">
                  <c:v>6.500085056012006</c:v>
                </c:pt>
                <c:pt idx="341">
                  <c:v>3.421784777418746</c:v>
                </c:pt>
                <c:pt idx="342">
                  <c:v>1.0155094909170437</c:v>
                </c:pt>
                <c:pt idx="343">
                  <c:v>-2.9602517394733741</c:v>
                </c:pt>
                <c:pt idx="344">
                  <c:v>5.6331750354626342</c:v>
                </c:pt>
                <c:pt idx="345">
                  <c:v>-2.1537966102236461</c:v>
                </c:pt>
                <c:pt idx="346">
                  <c:v>-2.1336992511239661</c:v>
                </c:pt>
                <c:pt idx="347">
                  <c:v>-1.7891744111453889</c:v>
                </c:pt>
                <c:pt idx="348">
                  <c:v>1.8832561599658959</c:v>
                </c:pt>
                <c:pt idx="349">
                  <c:v>4.1819946466166158</c:v>
                </c:pt>
                <c:pt idx="350">
                  <c:v>1.418743137195988</c:v>
                </c:pt>
                <c:pt idx="351">
                  <c:v>-0.17352458116951519</c:v>
                </c:pt>
                <c:pt idx="352">
                  <c:v>-0.51818220108946766</c:v>
                </c:pt>
                <c:pt idx="353">
                  <c:v>-3.2719965685749974</c:v>
                </c:pt>
                <c:pt idx="354">
                  <c:v>2.9561202423022959</c:v>
                </c:pt>
                <c:pt idx="355">
                  <c:v>-1.084471860809888</c:v>
                </c:pt>
                <c:pt idx="356">
                  <c:v>-1.6674255363080648</c:v>
                </c:pt>
                <c:pt idx="357">
                  <c:v>-0.32535470332166749</c:v>
                </c:pt>
                <c:pt idx="358">
                  <c:v>-2.681165442010025E-2</c:v>
                </c:pt>
                <c:pt idx="359">
                  <c:v>-1.3521870728879781</c:v>
                </c:pt>
                <c:pt idx="360">
                  <c:v>-1.3081869343644636</c:v>
                </c:pt>
                <c:pt idx="361">
                  <c:v>-1.1820141183262689</c:v>
                </c:pt>
              </c:numCache>
            </c:numRef>
          </c:val>
          <c:smooth val="0"/>
          <c:extLst>
            <c:ext xmlns:c16="http://schemas.microsoft.com/office/drawing/2014/chart" uri="{C3380CC4-5D6E-409C-BE32-E72D297353CC}">
              <c16:uniqueId val="{00000000-5669-4B68-9E8E-D05BEBF0B6D0}"/>
            </c:ext>
          </c:extLst>
        </c:ser>
        <c:dLbls>
          <c:showLegendKey val="0"/>
          <c:showVal val="0"/>
          <c:showCatName val="0"/>
          <c:showSerName val="0"/>
          <c:showPercent val="0"/>
          <c:showBubbleSize val="0"/>
        </c:dLbls>
        <c:smooth val="0"/>
        <c:axId val="1601965584"/>
        <c:axId val="1"/>
      </c:lineChart>
      <c:dateAx>
        <c:axId val="1601965584"/>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At val="-30"/>
        <c:auto val="1"/>
        <c:lblOffset val="100"/>
        <c:baseTimeUnit val="day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160196558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s-BO" dirty="0"/>
              <a:t>Variación % Precio Leche Pasteurizada</a:t>
            </a:r>
          </a:p>
        </c:rich>
      </c:tx>
      <c:overlay val="0"/>
      <c:spPr>
        <a:noFill/>
        <a:ln>
          <a:noFill/>
        </a:ln>
        <a:effectLst/>
      </c:spPr>
    </c:title>
    <c:autoTitleDeleted val="0"/>
    <c:plotArea>
      <c:layout/>
      <c:lineChart>
        <c:grouping val="standard"/>
        <c:varyColors val="0"/>
        <c:ser>
          <c:idx val="0"/>
          <c:order val="0"/>
          <c:tx>
            <c:strRef>
              <c:f>oficial!$I$2</c:f>
              <c:strCache>
                <c:ptCount val="1"/>
                <c:pt idx="0">
                  <c:v>Leche Fluida Pasteurizada</c:v>
                </c:pt>
              </c:strCache>
            </c:strRef>
          </c:tx>
          <c:spPr>
            <a:ln w="28575" cap="rnd">
              <a:solidFill>
                <a:schemeClr val="accent1"/>
              </a:solidFill>
              <a:round/>
            </a:ln>
            <a:effectLst/>
          </c:spPr>
          <c:marker>
            <c:symbol val="none"/>
          </c:marker>
          <c:cat>
            <c:numRef>
              <c:f>oficial!$A$3:$A$364</c:f>
              <c:numCache>
                <c:formatCode>mmm\-yy</c:formatCode>
                <c:ptCount val="362"/>
                <c:pt idx="0">
                  <c:v>33664</c:v>
                </c:pt>
                <c:pt idx="1">
                  <c:v>33695</c:v>
                </c:pt>
                <c:pt idx="2">
                  <c:v>33725</c:v>
                </c:pt>
                <c:pt idx="3">
                  <c:v>33756</c:v>
                </c:pt>
                <c:pt idx="4">
                  <c:v>33786</c:v>
                </c:pt>
                <c:pt idx="5">
                  <c:v>33817</c:v>
                </c:pt>
                <c:pt idx="6">
                  <c:v>33848</c:v>
                </c:pt>
                <c:pt idx="7">
                  <c:v>33878</c:v>
                </c:pt>
                <c:pt idx="8">
                  <c:v>33909</c:v>
                </c:pt>
                <c:pt idx="9">
                  <c:v>33939</c:v>
                </c:pt>
                <c:pt idx="10">
                  <c:v>33970</c:v>
                </c:pt>
                <c:pt idx="11">
                  <c:v>34001</c:v>
                </c:pt>
                <c:pt idx="12">
                  <c:v>34029</c:v>
                </c:pt>
                <c:pt idx="13">
                  <c:v>34060</c:v>
                </c:pt>
                <c:pt idx="14">
                  <c:v>34090</c:v>
                </c:pt>
                <c:pt idx="15">
                  <c:v>34121</c:v>
                </c:pt>
                <c:pt idx="16">
                  <c:v>34151</c:v>
                </c:pt>
                <c:pt idx="17">
                  <c:v>34182</c:v>
                </c:pt>
                <c:pt idx="18">
                  <c:v>34213</c:v>
                </c:pt>
                <c:pt idx="19">
                  <c:v>34243</c:v>
                </c:pt>
                <c:pt idx="20">
                  <c:v>34274</c:v>
                </c:pt>
                <c:pt idx="21">
                  <c:v>34304</c:v>
                </c:pt>
                <c:pt idx="22">
                  <c:v>34335</c:v>
                </c:pt>
                <c:pt idx="23">
                  <c:v>34366</c:v>
                </c:pt>
                <c:pt idx="24">
                  <c:v>34394</c:v>
                </c:pt>
                <c:pt idx="25">
                  <c:v>34425</c:v>
                </c:pt>
                <c:pt idx="26">
                  <c:v>34455</c:v>
                </c:pt>
                <c:pt idx="27">
                  <c:v>34486</c:v>
                </c:pt>
                <c:pt idx="28">
                  <c:v>34516</c:v>
                </c:pt>
                <c:pt idx="29">
                  <c:v>34547</c:v>
                </c:pt>
                <c:pt idx="30">
                  <c:v>34578</c:v>
                </c:pt>
                <c:pt idx="31">
                  <c:v>34608</c:v>
                </c:pt>
                <c:pt idx="32">
                  <c:v>34639</c:v>
                </c:pt>
                <c:pt idx="33">
                  <c:v>34669</c:v>
                </c:pt>
                <c:pt idx="34">
                  <c:v>34700</c:v>
                </c:pt>
                <c:pt idx="35">
                  <c:v>34731</c:v>
                </c:pt>
                <c:pt idx="36">
                  <c:v>34759</c:v>
                </c:pt>
                <c:pt idx="37">
                  <c:v>34790</c:v>
                </c:pt>
                <c:pt idx="38">
                  <c:v>34820</c:v>
                </c:pt>
                <c:pt idx="39">
                  <c:v>34851</c:v>
                </c:pt>
                <c:pt idx="40">
                  <c:v>34881</c:v>
                </c:pt>
                <c:pt idx="41">
                  <c:v>34912</c:v>
                </c:pt>
                <c:pt idx="42">
                  <c:v>34943</c:v>
                </c:pt>
                <c:pt idx="43">
                  <c:v>34973</c:v>
                </c:pt>
                <c:pt idx="44">
                  <c:v>35004</c:v>
                </c:pt>
                <c:pt idx="45">
                  <c:v>35034</c:v>
                </c:pt>
                <c:pt idx="46">
                  <c:v>35065</c:v>
                </c:pt>
                <c:pt idx="47">
                  <c:v>35096</c:v>
                </c:pt>
                <c:pt idx="48">
                  <c:v>35125</c:v>
                </c:pt>
                <c:pt idx="49">
                  <c:v>35156</c:v>
                </c:pt>
                <c:pt idx="50">
                  <c:v>35186</c:v>
                </c:pt>
                <c:pt idx="51">
                  <c:v>35217</c:v>
                </c:pt>
                <c:pt idx="52">
                  <c:v>35247</c:v>
                </c:pt>
                <c:pt idx="53">
                  <c:v>35278</c:v>
                </c:pt>
                <c:pt idx="54">
                  <c:v>35309</c:v>
                </c:pt>
                <c:pt idx="55">
                  <c:v>35339</c:v>
                </c:pt>
                <c:pt idx="56">
                  <c:v>35370</c:v>
                </c:pt>
                <c:pt idx="57">
                  <c:v>35400</c:v>
                </c:pt>
                <c:pt idx="58">
                  <c:v>35431</c:v>
                </c:pt>
                <c:pt idx="59">
                  <c:v>35462</c:v>
                </c:pt>
                <c:pt idx="60">
                  <c:v>35490</c:v>
                </c:pt>
                <c:pt idx="61">
                  <c:v>35521</c:v>
                </c:pt>
                <c:pt idx="62">
                  <c:v>35551</c:v>
                </c:pt>
                <c:pt idx="63">
                  <c:v>35582</c:v>
                </c:pt>
                <c:pt idx="64">
                  <c:v>35612</c:v>
                </c:pt>
                <c:pt idx="65">
                  <c:v>35643</c:v>
                </c:pt>
                <c:pt idx="66">
                  <c:v>35674</c:v>
                </c:pt>
                <c:pt idx="67">
                  <c:v>35704</c:v>
                </c:pt>
                <c:pt idx="68">
                  <c:v>35735</c:v>
                </c:pt>
                <c:pt idx="69">
                  <c:v>35765</c:v>
                </c:pt>
                <c:pt idx="70">
                  <c:v>35796</c:v>
                </c:pt>
                <c:pt idx="71">
                  <c:v>35827</c:v>
                </c:pt>
                <c:pt idx="72">
                  <c:v>35855</c:v>
                </c:pt>
                <c:pt idx="73">
                  <c:v>35886</c:v>
                </c:pt>
                <c:pt idx="74">
                  <c:v>35916</c:v>
                </c:pt>
                <c:pt idx="75">
                  <c:v>35947</c:v>
                </c:pt>
                <c:pt idx="76">
                  <c:v>35977</c:v>
                </c:pt>
                <c:pt idx="77">
                  <c:v>36008</c:v>
                </c:pt>
                <c:pt idx="78">
                  <c:v>36039</c:v>
                </c:pt>
                <c:pt idx="79">
                  <c:v>36069</c:v>
                </c:pt>
                <c:pt idx="80">
                  <c:v>36100</c:v>
                </c:pt>
                <c:pt idx="81">
                  <c:v>36130</c:v>
                </c:pt>
                <c:pt idx="82">
                  <c:v>36161</c:v>
                </c:pt>
                <c:pt idx="83">
                  <c:v>36192</c:v>
                </c:pt>
                <c:pt idx="84">
                  <c:v>36220</c:v>
                </c:pt>
                <c:pt idx="85">
                  <c:v>36251</c:v>
                </c:pt>
                <c:pt idx="86">
                  <c:v>36281</c:v>
                </c:pt>
                <c:pt idx="87">
                  <c:v>36312</c:v>
                </c:pt>
                <c:pt idx="88">
                  <c:v>36342</c:v>
                </c:pt>
                <c:pt idx="89">
                  <c:v>36373</c:v>
                </c:pt>
                <c:pt idx="90">
                  <c:v>36404</c:v>
                </c:pt>
                <c:pt idx="91">
                  <c:v>36434</c:v>
                </c:pt>
                <c:pt idx="92">
                  <c:v>36465</c:v>
                </c:pt>
                <c:pt idx="93">
                  <c:v>36495</c:v>
                </c:pt>
                <c:pt idx="94">
                  <c:v>36526</c:v>
                </c:pt>
                <c:pt idx="95">
                  <c:v>36557</c:v>
                </c:pt>
                <c:pt idx="96">
                  <c:v>36586</c:v>
                </c:pt>
                <c:pt idx="97">
                  <c:v>36617</c:v>
                </c:pt>
                <c:pt idx="98">
                  <c:v>36647</c:v>
                </c:pt>
                <c:pt idx="99">
                  <c:v>36678</c:v>
                </c:pt>
                <c:pt idx="100">
                  <c:v>36708</c:v>
                </c:pt>
                <c:pt idx="101">
                  <c:v>36739</c:v>
                </c:pt>
                <c:pt idx="102">
                  <c:v>36770</c:v>
                </c:pt>
                <c:pt idx="103">
                  <c:v>36800</c:v>
                </c:pt>
                <c:pt idx="104">
                  <c:v>36831</c:v>
                </c:pt>
                <c:pt idx="105">
                  <c:v>36861</c:v>
                </c:pt>
                <c:pt idx="106">
                  <c:v>36892</c:v>
                </c:pt>
                <c:pt idx="107">
                  <c:v>36923</c:v>
                </c:pt>
                <c:pt idx="108">
                  <c:v>36951</c:v>
                </c:pt>
                <c:pt idx="109">
                  <c:v>36982</c:v>
                </c:pt>
                <c:pt idx="110">
                  <c:v>37012</c:v>
                </c:pt>
                <c:pt idx="111">
                  <c:v>37043</c:v>
                </c:pt>
                <c:pt idx="112">
                  <c:v>37073</c:v>
                </c:pt>
                <c:pt idx="113">
                  <c:v>37104</c:v>
                </c:pt>
                <c:pt idx="114">
                  <c:v>37135</c:v>
                </c:pt>
                <c:pt idx="115">
                  <c:v>37165</c:v>
                </c:pt>
                <c:pt idx="116">
                  <c:v>37196</c:v>
                </c:pt>
                <c:pt idx="117">
                  <c:v>37226</c:v>
                </c:pt>
                <c:pt idx="118">
                  <c:v>37257</c:v>
                </c:pt>
                <c:pt idx="119">
                  <c:v>37288</c:v>
                </c:pt>
                <c:pt idx="120">
                  <c:v>37316</c:v>
                </c:pt>
                <c:pt idx="121">
                  <c:v>37347</c:v>
                </c:pt>
                <c:pt idx="122">
                  <c:v>37377</c:v>
                </c:pt>
                <c:pt idx="123">
                  <c:v>37408</c:v>
                </c:pt>
                <c:pt idx="124">
                  <c:v>37438</c:v>
                </c:pt>
                <c:pt idx="125">
                  <c:v>37469</c:v>
                </c:pt>
                <c:pt idx="126">
                  <c:v>37500</c:v>
                </c:pt>
                <c:pt idx="127">
                  <c:v>37530</c:v>
                </c:pt>
                <c:pt idx="128">
                  <c:v>37561</c:v>
                </c:pt>
                <c:pt idx="129">
                  <c:v>37591</c:v>
                </c:pt>
                <c:pt idx="130">
                  <c:v>37622</c:v>
                </c:pt>
                <c:pt idx="131">
                  <c:v>37653</c:v>
                </c:pt>
                <c:pt idx="132">
                  <c:v>37681</c:v>
                </c:pt>
                <c:pt idx="133">
                  <c:v>37712</c:v>
                </c:pt>
                <c:pt idx="134">
                  <c:v>37742</c:v>
                </c:pt>
                <c:pt idx="135">
                  <c:v>37773</c:v>
                </c:pt>
                <c:pt idx="136">
                  <c:v>37803</c:v>
                </c:pt>
                <c:pt idx="137">
                  <c:v>37834</c:v>
                </c:pt>
                <c:pt idx="138">
                  <c:v>37865</c:v>
                </c:pt>
                <c:pt idx="139">
                  <c:v>37895</c:v>
                </c:pt>
                <c:pt idx="140">
                  <c:v>37926</c:v>
                </c:pt>
                <c:pt idx="141">
                  <c:v>37956</c:v>
                </c:pt>
                <c:pt idx="142">
                  <c:v>37987</c:v>
                </c:pt>
                <c:pt idx="143">
                  <c:v>38018</c:v>
                </c:pt>
                <c:pt idx="144">
                  <c:v>38047</c:v>
                </c:pt>
                <c:pt idx="145">
                  <c:v>38078</c:v>
                </c:pt>
                <c:pt idx="146">
                  <c:v>38108</c:v>
                </c:pt>
                <c:pt idx="147">
                  <c:v>38139</c:v>
                </c:pt>
                <c:pt idx="148">
                  <c:v>38169</c:v>
                </c:pt>
                <c:pt idx="149">
                  <c:v>38200</c:v>
                </c:pt>
                <c:pt idx="150">
                  <c:v>38231</c:v>
                </c:pt>
                <c:pt idx="151">
                  <c:v>38261</c:v>
                </c:pt>
                <c:pt idx="152">
                  <c:v>38292</c:v>
                </c:pt>
                <c:pt idx="153">
                  <c:v>38322</c:v>
                </c:pt>
                <c:pt idx="154">
                  <c:v>38353</c:v>
                </c:pt>
                <c:pt idx="155">
                  <c:v>38384</c:v>
                </c:pt>
                <c:pt idx="156">
                  <c:v>38412</c:v>
                </c:pt>
                <c:pt idx="157">
                  <c:v>38443</c:v>
                </c:pt>
                <c:pt idx="158">
                  <c:v>38473</c:v>
                </c:pt>
                <c:pt idx="159">
                  <c:v>38505</c:v>
                </c:pt>
                <c:pt idx="160">
                  <c:v>38536</c:v>
                </c:pt>
                <c:pt idx="161">
                  <c:v>38568</c:v>
                </c:pt>
                <c:pt idx="162">
                  <c:v>38600</c:v>
                </c:pt>
                <c:pt idx="163">
                  <c:v>38631</c:v>
                </c:pt>
                <c:pt idx="164">
                  <c:v>38663</c:v>
                </c:pt>
                <c:pt idx="165">
                  <c:v>38695</c:v>
                </c:pt>
                <c:pt idx="166">
                  <c:v>38718</c:v>
                </c:pt>
                <c:pt idx="167">
                  <c:v>38749</c:v>
                </c:pt>
                <c:pt idx="168">
                  <c:v>38777</c:v>
                </c:pt>
                <c:pt idx="169">
                  <c:v>38808</c:v>
                </c:pt>
                <c:pt idx="170">
                  <c:v>38838</c:v>
                </c:pt>
                <c:pt idx="171">
                  <c:v>38869</c:v>
                </c:pt>
                <c:pt idx="172">
                  <c:v>38899</c:v>
                </c:pt>
                <c:pt idx="173">
                  <c:v>38930</c:v>
                </c:pt>
                <c:pt idx="174">
                  <c:v>38961</c:v>
                </c:pt>
                <c:pt idx="175">
                  <c:v>38991</c:v>
                </c:pt>
                <c:pt idx="176">
                  <c:v>39022</c:v>
                </c:pt>
                <c:pt idx="177">
                  <c:v>39052</c:v>
                </c:pt>
                <c:pt idx="178">
                  <c:v>39083</c:v>
                </c:pt>
                <c:pt idx="179">
                  <c:v>39114</c:v>
                </c:pt>
                <c:pt idx="180">
                  <c:v>39142</c:v>
                </c:pt>
                <c:pt idx="181">
                  <c:v>39173</c:v>
                </c:pt>
                <c:pt idx="182">
                  <c:v>39203</c:v>
                </c:pt>
                <c:pt idx="183">
                  <c:v>39234</c:v>
                </c:pt>
                <c:pt idx="184">
                  <c:v>39264</c:v>
                </c:pt>
                <c:pt idx="185">
                  <c:v>39295</c:v>
                </c:pt>
                <c:pt idx="186">
                  <c:v>39326</c:v>
                </c:pt>
                <c:pt idx="187">
                  <c:v>39356</c:v>
                </c:pt>
                <c:pt idx="188">
                  <c:v>39387</c:v>
                </c:pt>
                <c:pt idx="189">
                  <c:v>39417</c:v>
                </c:pt>
                <c:pt idx="190">
                  <c:v>39448</c:v>
                </c:pt>
                <c:pt idx="191">
                  <c:v>39480</c:v>
                </c:pt>
                <c:pt idx="192">
                  <c:v>39512</c:v>
                </c:pt>
                <c:pt idx="193">
                  <c:v>39512</c:v>
                </c:pt>
                <c:pt idx="194">
                  <c:v>39543</c:v>
                </c:pt>
                <c:pt idx="195">
                  <c:v>39573</c:v>
                </c:pt>
                <c:pt idx="196">
                  <c:v>39604</c:v>
                </c:pt>
                <c:pt idx="197">
                  <c:v>39634</c:v>
                </c:pt>
                <c:pt idx="198">
                  <c:v>39665</c:v>
                </c:pt>
                <c:pt idx="199">
                  <c:v>39696</c:v>
                </c:pt>
                <c:pt idx="200">
                  <c:v>39726</c:v>
                </c:pt>
                <c:pt idx="201">
                  <c:v>39757</c:v>
                </c:pt>
                <c:pt idx="202">
                  <c:v>39787</c:v>
                </c:pt>
                <c:pt idx="203">
                  <c:v>39818</c:v>
                </c:pt>
                <c:pt idx="204">
                  <c:v>39849</c:v>
                </c:pt>
                <c:pt idx="205">
                  <c:v>39877</c:v>
                </c:pt>
                <c:pt idx="206">
                  <c:v>39908</c:v>
                </c:pt>
                <c:pt idx="207">
                  <c:v>39938</c:v>
                </c:pt>
                <c:pt idx="208">
                  <c:v>39969</c:v>
                </c:pt>
                <c:pt idx="209">
                  <c:v>39999</c:v>
                </c:pt>
                <c:pt idx="210">
                  <c:v>40030</c:v>
                </c:pt>
                <c:pt idx="211">
                  <c:v>40061</c:v>
                </c:pt>
                <c:pt idx="212">
                  <c:v>40091</c:v>
                </c:pt>
                <c:pt idx="213">
                  <c:v>40122</c:v>
                </c:pt>
                <c:pt idx="214">
                  <c:v>40152</c:v>
                </c:pt>
                <c:pt idx="215">
                  <c:v>40183</c:v>
                </c:pt>
                <c:pt idx="216">
                  <c:v>40214</c:v>
                </c:pt>
                <c:pt idx="217">
                  <c:v>40242</c:v>
                </c:pt>
                <c:pt idx="218">
                  <c:v>40273</c:v>
                </c:pt>
                <c:pt idx="219">
                  <c:v>40303</c:v>
                </c:pt>
                <c:pt idx="220">
                  <c:v>40334</c:v>
                </c:pt>
                <c:pt idx="221">
                  <c:v>40364</c:v>
                </c:pt>
                <c:pt idx="222">
                  <c:v>40395</c:v>
                </c:pt>
                <c:pt idx="223">
                  <c:v>40426</c:v>
                </c:pt>
                <c:pt idx="224">
                  <c:v>40456</c:v>
                </c:pt>
                <c:pt idx="225">
                  <c:v>40487</c:v>
                </c:pt>
                <c:pt idx="226">
                  <c:v>40517</c:v>
                </c:pt>
                <c:pt idx="227">
                  <c:v>40548</c:v>
                </c:pt>
                <c:pt idx="228">
                  <c:v>40579</c:v>
                </c:pt>
                <c:pt idx="229">
                  <c:v>40607</c:v>
                </c:pt>
                <c:pt idx="230">
                  <c:v>40638</c:v>
                </c:pt>
                <c:pt idx="231">
                  <c:v>40668</c:v>
                </c:pt>
                <c:pt idx="232">
                  <c:v>40699</c:v>
                </c:pt>
                <c:pt idx="233">
                  <c:v>40729</c:v>
                </c:pt>
                <c:pt idx="234">
                  <c:v>40760</c:v>
                </c:pt>
                <c:pt idx="235">
                  <c:v>40791</c:v>
                </c:pt>
                <c:pt idx="236">
                  <c:v>40821</c:v>
                </c:pt>
                <c:pt idx="237">
                  <c:v>40852</c:v>
                </c:pt>
                <c:pt idx="238">
                  <c:v>40882</c:v>
                </c:pt>
                <c:pt idx="239">
                  <c:v>40913</c:v>
                </c:pt>
                <c:pt idx="240">
                  <c:v>40944</c:v>
                </c:pt>
                <c:pt idx="241">
                  <c:v>40973</c:v>
                </c:pt>
                <c:pt idx="242">
                  <c:v>41004</c:v>
                </c:pt>
                <c:pt idx="243">
                  <c:v>41034</c:v>
                </c:pt>
                <c:pt idx="244">
                  <c:v>41065</c:v>
                </c:pt>
                <c:pt idx="245">
                  <c:v>41095</c:v>
                </c:pt>
                <c:pt idx="246">
                  <c:v>41126</c:v>
                </c:pt>
                <c:pt idx="247">
                  <c:v>41157</c:v>
                </c:pt>
                <c:pt idx="248">
                  <c:v>41187</c:v>
                </c:pt>
                <c:pt idx="249">
                  <c:v>41218</c:v>
                </c:pt>
                <c:pt idx="250">
                  <c:v>41248</c:v>
                </c:pt>
                <c:pt idx="251">
                  <c:v>41279</c:v>
                </c:pt>
                <c:pt idx="252">
                  <c:v>41310</c:v>
                </c:pt>
                <c:pt idx="253">
                  <c:v>41338</c:v>
                </c:pt>
                <c:pt idx="254">
                  <c:v>41369</c:v>
                </c:pt>
                <c:pt idx="255">
                  <c:v>41399</c:v>
                </c:pt>
                <c:pt idx="256">
                  <c:v>41430</c:v>
                </c:pt>
                <c:pt idx="257">
                  <c:v>41460</c:v>
                </c:pt>
                <c:pt idx="258">
                  <c:v>41491</c:v>
                </c:pt>
                <c:pt idx="259">
                  <c:v>41522</c:v>
                </c:pt>
                <c:pt idx="260">
                  <c:v>41552</c:v>
                </c:pt>
                <c:pt idx="261">
                  <c:v>41583</c:v>
                </c:pt>
                <c:pt idx="262">
                  <c:v>41613</c:v>
                </c:pt>
                <c:pt idx="263">
                  <c:v>41644</c:v>
                </c:pt>
                <c:pt idx="264">
                  <c:v>41675</c:v>
                </c:pt>
                <c:pt idx="265">
                  <c:v>41703</c:v>
                </c:pt>
                <c:pt idx="266">
                  <c:v>41734</c:v>
                </c:pt>
                <c:pt idx="267">
                  <c:v>41764</c:v>
                </c:pt>
                <c:pt idx="268">
                  <c:v>41795</c:v>
                </c:pt>
                <c:pt idx="269">
                  <c:v>41825</c:v>
                </c:pt>
                <c:pt idx="270">
                  <c:v>41856</c:v>
                </c:pt>
                <c:pt idx="271">
                  <c:v>41887</c:v>
                </c:pt>
                <c:pt idx="272">
                  <c:v>41917</c:v>
                </c:pt>
                <c:pt idx="273">
                  <c:v>41948</c:v>
                </c:pt>
                <c:pt idx="274">
                  <c:v>41978</c:v>
                </c:pt>
                <c:pt idx="275">
                  <c:v>42009</c:v>
                </c:pt>
                <c:pt idx="276">
                  <c:v>42040</c:v>
                </c:pt>
                <c:pt idx="277">
                  <c:v>42068</c:v>
                </c:pt>
                <c:pt idx="278">
                  <c:v>42099</c:v>
                </c:pt>
                <c:pt idx="279">
                  <c:v>42129</c:v>
                </c:pt>
                <c:pt idx="280">
                  <c:v>42160</c:v>
                </c:pt>
                <c:pt idx="281">
                  <c:v>42190</c:v>
                </c:pt>
                <c:pt idx="282">
                  <c:v>42221</c:v>
                </c:pt>
                <c:pt idx="283">
                  <c:v>42252</c:v>
                </c:pt>
                <c:pt idx="284">
                  <c:v>42282</c:v>
                </c:pt>
                <c:pt idx="285">
                  <c:v>42313</c:v>
                </c:pt>
                <c:pt idx="286">
                  <c:v>42343</c:v>
                </c:pt>
                <c:pt idx="287">
                  <c:v>42374</c:v>
                </c:pt>
                <c:pt idx="288">
                  <c:v>42405</c:v>
                </c:pt>
                <c:pt idx="289">
                  <c:v>42434</c:v>
                </c:pt>
                <c:pt idx="290">
                  <c:v>42465</c:v>
                </c:pt>
                <c:pt idx="291">
                  <c:v>42495</c:v>
                </c:pt>
                <c:pt idx="292">
                  <c:v>42526</c:v>
                </c:pt>
                <c:pt idx="293">
                  <c:v>42556</c:v>
                </c:pt>
                <c:pt idx="294">
                  <c:v>42587</c:v>
                </c:pt>
                <c:pt idx="295">
                  <c:v>42618</c:v>
                </c:pt>
                <c:pt idx="296">
                  <c:v>42648</c:v>
                </c:pt>
                <c:pt idx="297">
                  <c:v>42679</c:v>
                </c:pt>
                <c:pt idx="298">
                  <c:v>42709</c:v>
                </c:pt>
                <c:pt idx="299">
                  <c:v>42740</c:v>
                </c:pt>
                <c:pt idx="300">
                  <c:v>42771</c:v>
                </c:pt>
                <c:pt idx="301">
                  <c:v>42799</c:v>
                </c:pt>
                <c:pt idx="302">
                  <c:v>42830</c:v>
                </c:pt>
                <c:pt idx="303">
                  <c:v>42860</c:v>
                </c:pt>
                <c:pt idx="304">
                  <c:v>42891</c:v>
                </c:pt>
                <c:pt idx="305">
                  <c:v>42921</c:v>
                </c:pt>
                <c:pt idx="306">
                  <c:v>42952</c:v>
                </c:pt>
                <c:pt idx="307">
                  <c:v>42983</c:v>
                </c:pt>
                <c:pt idx="308">
                  <c:v>43013</c:v>
                </c:pt>
                <c:pt idx="309">
                  <c:v>43044</c:v>
                </c:pt>
                <c:pt idx="310">
                  <c:v>43074</c:v>
                </c:pt>
                <c:pt idx="311">
                  <c:v>43105</c:v>
                </c:pt>
                <c:pt idx="312">
                  <c:v>43136</c:v>
                </c:pt>
                <c:pt idx="313">
                  <c:v>43164</c:v>
                </c:pt>
                <c:pt idx="314">
                  <c:v>43195</c:v>
                </c:pt>
                <c:pt idx="315">
                  <c:v>43225</c:v>
                </c:pt>
                <c:pt idx="316">
                  <c:v>43256</c:v>
                </c:pt>
                <c:pt idx="317">
                  <c:v>43286</c:v>
                </c:pt>
                <c:pt idx="318">
                  <c:v>43317</c:v>
                </c:pt>
                <c:pt idx="319">
                  <c:v>43348</c:v>
                </c:pt>
                <c:pt idx="320">
                  <c:v>43378</c:v>
                </c:pt>
                <c:pt idx="321">
                  <c:v>43409</c:v>
                </c:pt>
                <c:pt idx="322">
                  <c:v>43439</c:v>
                </c:pt>
                <c:pt idx="323">
                  <c:v>43470</c:v>
                </c:pt>
                <c:pt idx="324">
                  <c:v>43501</c:v>
                </c:pt>
                <c:pt idx="325">
                  <c:v>43529</c:v>
                </c:pt>
                <c:pt idx="326">
                  <c:v>43560</c:v>
                </c:pt>
                <c:pt idx="327">
                  <c:v>43590</c:v>
                </c:pt>
                <c:pt idx="328">
                  <c:v>43621</c:v>
                </c:pt>
                <c:pt idx="329">
                  <c:v>43651</c:v>
                </c:pt>
                <c:pt idx="330">
                  <c:v>43682</c:v>
                </c:pt>
                <c:pt idx="331">
                  <c:v>43713</c:v>
                </c:pt>
                <c:pt idx="332">
                  <c:v>43743</c:v>
                </c:pt>
                <c:pt idx="333">
                  <c:v>43774</c:v>
                </c:pt>
                <c:pt idx="334">
                  <c:v>43804</c:v>
                </c:pt>
                <c:pt idx="335">
                  <c:v>43835</c:v>
                </c:pt>
                <c:pt idx="336">
                  <c:v>43866</c:v>
                </c:pt>
                <c:pt idx="337">
                  <c:v>43895</c:v>
                </c:pt>
                <c:pt idx="338">
                  <c:v>43926</c:v>
                </c:pt>
                <c:pt idx="339">
                  <c:v>43956</c:v>
                </c:pt>
                <c:pt idx="340">
                  <c:v>43987</c:v>
                </c:pt>
                <c:pt idx="341">
                  <c:v>44017</c:v>
                </c:pt>
                <c:pt idx="342">
                  <c:v>44048</c:v>
                </c:pt>
                <c:pt idx="343">
                  <c:v>44079</c:v>
                </c:pt>
                <c:pt idx="344">
                  <c:v>44109</c:v>
                </c:pt>
                <c:pt idx="345">
                  <c:v>44140</c:v>
                </c:pt>
                <c:pt idx="346">
                  <c:v>44170</c:v>
                </c:pt>
                <c:pt idx="347">
                  <c:v>44201</c:v>
                </c:pt>
                <c:pt idx="348">
                  <c:v>44232</c:v>
                </c:pt>
                <c:pt idx="349">
                  <c:v>44260</c:v>
                </c:pt>
                <c:pt idx="350">
                  <c:v>44291</c:v>
                </c:pt>
                <c:pt idx="351">
                  <c:v>44321</c:v>
                </c:pt>
                <c:pt idx="352">
                  <c:v>44352</c:v>
                </c:pt>
                <c:pt idx="353">
                  <c:v>44382</c:v>
                </c:pt>
                <c:pt idx="354">
                  <c:v>44413</c:v>
                </c:pt>
                <c:pt idx="355">
                  <c:v>44444</c:v>
                </c:pt>
                <c:pt idx="356">
                  <c:v>44474</c:v>
                </c:pt>
                <c:pt idx="357">
                  <c:v>44505</c:v>
                </c:pt>
                <c:pt idx="358">
                  <c:v>44535</c:v>
                </c:pt>
                <c:pt idx="359">
                  <c:v>44566</c:v>
                </c:pt>
                <c:pt idx="360">
                  <c:v>44597</c:v>
                </c:pt>
                <c:pt idx="361">
                  <c:v>44625</c:v>
                </c:pt>
              </c:numCache>
            </c:numRef>
          </c:cat>
          <c:val>
            <c:numRef>
              <c:f>oficial!$I$3:$I$364</c:f>
              <c:numCache>
                <c:formatCode>0.00</c:formatCode>
                <c:ptCount val="362"/>
                <c:pt idx="1">
                  <c:v>6.7875358226562321</c:v>
                </c:pt>
                <c:pt idx="2">
                  <c:v>5.7240881407399691</c:v>
                </c:pt>
                <c:pt idx="3">
                  <c:v>0.29125958974940414</c:v>
                </c:pt>
                <c:pt idx="4">
                  <c:v>-1.2956589063284341E-2</c:v>
                </c:pt>
                <c:pt idx="5">
                  <c:v>0</c:v>
                </c:pt>
                <c:pt idx="6">
                  <c:v>1.7301780971735514</c:v>
                </c:pt>
                <c:pt idx="7">
                  <c:v>0.5620990551840066</c:v>
                </c:pt>
                <c:pt idx="8">
                  <c:v>-0.13336406177820725</c:v>
                </c:pt>
                <c:pt idx="9">
                  <c:v>0.13354215902567912</c:v>
                </c:pt>
                <c:pt idx="10">
                  <c:v>0</c:v>
                </c:pt>
                <c:pt idx="11">
                  <c:v>0</c:v>
                </c:pt>
                <c:pt idx="12">
                  <c:v>-1.2524358455212603E-2</c:v>
                </c:pt>
                <c:pt idx="13">
                  <c:v>-0.26281695493077795</c:v>
                </c:pt>
                <c:pt idx="14">
                  <c:v>-1.2629888686643831E-2</c:v>
                </c:pt>
                <c:pt idx="15">
                  <c:v>0</c:v>
                </c:pt>
                <c:pt idx="16">
                  <c:v>10.769278371480473</c:v>
                </c:pt>
                <c:pt idx="17">
                  <c:v>3.6317382720580715</c:v>
                </c:pt>
                <c:pt idx="18">
                  <c:v>4.5306468690919921E-2</c:v>
                </c:pt>
                <c:pt idx="19">
                  <c:v>-0.23292287064269335</c:v>
                </c:pt>
                <c:pt idx="20">
                  <c:v>0</c:v>
                </c:pt>
                <c:pt idx="21">
                  <c:v>9.1622170583760543E-2</c:v>
                </c:pt>
                <c:pt idx="22">
                  <c:v>8.898136541739543E-2</c:v>
                </c:pt>
                <c:pt idx="23">
                  <c:v>0</c:v>
                </c:pt>
                <c:pt idx="24">
                  <c:v>0</c:v>
                </c:pt>
                <c:pt idx="25">
                  <c:v>0</c:v>
                </c:pt>
                <c:pt idx="26">
                  <c:v>2.2051339864736175</c:v>
                </c:pt>
                <c:pt idx="27">
                  <c:v>7.0613715127602728</c:v>
                </c:pt>
                <c:pt idx="28">
                  <c:v>1.0050383096880999</c:v>
                </c:pt>
                <c:pt idx="29">
                  <c:v>-5.6980118484168845</c:v>
                </c:pt>
                <c:pt idx="30">
                  <c:v>-1.0558565095220018E-2</c:v>
                </c:pt>
                <c:pt idx="31">
                  <c:v>-0.23199090612114892</c:v>
                </c:pt>
                <c:pt idx="32">
                  <c:v>-0.23253035539967382</c:v>
                </c:pt>
                <c:pt idx="33">
                  <c:v>8.667398291999362E-2</c:v>
                </c:pt>
                <c:pt idx="34">
                  <c:v>0.46286657364484896</c:v>
                </c:pt>
                <c:pt idx="35">
                  <c:v>1.6517127596407555</c:v>
                </c:pt>
                <c:pt idx="36">
                  <c:v>-0.54980550203992395</c:v>
                </c:pt>
                <c:pt idx="37">
                  <c:v>-0.11464590355619864</c:v>
                </c:pt>
                <c:pt idx="38">
                  <c:v>2.5271722845365829E-2</c:v>
                </c:pt>
                <c:pt idx="39">
                  <c:v>9.5252415436819504E-2</c:v>
                </c:pt>
                <c:pt idx="40">
                  <c:v>-0.15834531639089544</c:v>
                </c:pt>
                <c:pt idx="41">
                  <c:v>-0.22964221895680481</c:v>
                </c:pt>
                <c:pt idx="42">
                  <c:v>0</c:v>
                </c:pt>
                <c:pt idx="43">
                  <c:v>2.5457568565236954</c:v>
                </c:pt>
                <c:pt idx="44">
                  <c:v>1.6915562103176018</c:v>
                </c:pt>
                <c:pt idx="45">
                  <c:v>1.4770193797319919E-2</c:v>
                </c:pt>
                <c:pt idx="46">
                  <c:v>1.997774812321218E-2</c:v>
                </c:pt>
                <c:pt idx="47">
                  <c:v>13.029999752868537</c:v>
                </c:pt>
                <c:pt idx="48">
                  <c:v>3.1665950149840194</c:v>
                </c:pt>
                <c:pt idx="49">
                  <c:v>-3.0138657240441624E-2</c:v>
                </c:pt>
                <c:pt idx="50">
                  <c:v>0.20541767046651227</c:v>
                </c:pt>
                <c:pt idx="51">
                  <c:v>4.1637812515793904</c:v>
                </c:pt>
                <c:pt idx="52">
                  <c:v>-0.13527907271048134</c:v>
                </c:pt>
                <c:pt idx="53">
                  <c:v>9.2834950780873449E-2</c:v>
                </c:pt>
                <c:pt idx="54">
                  <c:v>6.6709867463798922E-2</c:v>
                </c:pt>
                <c:pt idx="55">
                  <c:v>5.0652613012125203</c:v>
                </c:pt>
                <c:pt idx="56">
                  <c:v>-0.17566502839280185</c:v>
                </c:pt>
                <c:pt idx="57">
                  <c:v>-3.3757189511174013</c:v>
                </c:pt>
                <c:pt idx="58">
                  <c:v>2.6645352591003757E-13</c:v>
                </c:pt>
                <c:pt idx="59">
                  <c:v>0</c:v>
                </c:pt>
                <c:pt idx="60">
                  <c:v>0</c:v>
                </c:pt>
                <c:pt idx="61">
                  <c:v>-9.1572898388359025E-2</c:v>
                </c:pt>
                <c:pt idx="62">
                  <c:v>0</c:v>
                </c:pt>
                <c:pt idx="63">
                  <c:v>-6.7996636628497864E-2</c:v>
                </c:pt>
                <c:pt idx="64">
                  <c:v>0</c:v>
                </c:pt>
                <c:pt idx="65">
                  <c:v>0</c:v>
                </c:pt>
                <c:pt idx="66">
                  <c:v>0</c:v>
                </c:pt>
                <c:pt idx="67">
                  <c:v>0</c:v>
                </c:pt>
                <c:pt idx="68">
                  <c:v>0</c:v>
                </c:pt>
                <c:pt idx="69">
                  <c:v>8.1559283532817162E-3</c:v>
                </c:pt>
                <c:pt idx="70">
                  <c:v>0</c:v>
                </c:pt>
                <c:pt idx="71">
                  <c:v>3.7974287584359834</c:v>
                </c:pt>
                <c:pt idx="72">
                  <c:v>1.5034165824820089</c:v>
                </c:pt>
                <c:pt idx="73">
                  <c:v>7.0658749842245072E-4</c:v>
                </c:pt>
                <c:pt idx="74">
                  <c:v>2.2930541571120067E-2</c:v>
                </c:pt>
                <c:pt idx="75">
                  <c:v>0.56936184488434183</c:v>
                </c:pt>
                <c:pt idx="76">
                  <c:v>0.36746090644157459</c:v>
                </c:pt>
                <c:pt idx="77">
                  <c:v>0</c:v>
                </c:pt>
                <c:pt idx="78">
                  <c:v>0.16949999528057536</c:v>
                </c:pt>
                <c:pt idx="79">
                  <c:v>-2.9391105901721559E-3</c:v>
                </c:pt>
                <c:pt idx="80">
                  <c:v>5.8550597694750905E-2</c:v>
                </c:pt>
                <c:pt idx="81">
                  <c:v>-0.12654074625508827</c:v>
                </c:pt>
                <c:pt idx="82">
                  <c:v>0.12445078342102622</c:v>
                </c:pt>
                <c:pt idx="83">
                  <c:v>-0.13276238379620331</c:v>
                </c:pt>
                <c:pt idx="84">
                  <c:v>-0.12446133378951618</c:v>
                </c:pt>
                <c:pt idx="85">
                  <c:v>0.12062663381364747</c:v>
                </c:pt>
                <c:pt idx="86">
                  <c:v>3.9849922885304423E-3</c:v>
                </c:pt>
                <c:pt idx="87">
                  <c:v>0</c:v>
                </c:pt>
                <c:pt idx="88">
                  <c:v>0.12047650029636259</c:v>
                </c:pt>
                <c:pt idx="89">
                  <c:v>-6.2504973578325629E-2</c:v>
                </c:pt>
                <c:pt idx="90">
                  <c:v>-6.7021489992358241E-2</c:v>
                </c:pt>
                <c:pt idx="91">
                  <c:v>6.7066438919005655E-2</c:v>
                </c:pt>
                <c:pt idx="92">
                  <c:v>0.16818531005236004</c:v>
                </c:pt>
                <c:pt idx="93">
                  <c:v>6.976430548810697E-4</c:v>
                </c:pt>
                <c:pt idx="94">
                  <c:v>-6.6908492170247857E-2</c:v>
                </c:pt>
                <c:pt idx="95">
                  <c:v>2.533424380462157</c:v>
                </c:pt>
                <c:pt idx="96">
                  <c:v>1.3331315443915193</c:v>
                </c:pt>
                <c:pt idx="97">
                  <c:v>0.63411129734238791</c:v>
                </c:pt>
                <c:pt idx="98">
                  <c:v>0.97958928590411443</c:v>
                </c:pt>
                <c:pt idx="99">
                  <c:v>0.16271099120719335</c:v>
                </c:pt>
                <c:pt idx="100">
                  <c:v>0</c:v>
                </c:pt>
                <c:pt idx="101">
                  <c:v>0</c:v>
                </c:pt>
                <c:pt idx="102">
                  <c:v>0.1608946343426787</c:v>
                </c:pt>
                <c:pt idx="103">
                  <c:v>5.0723343931635689E-2</c:v>
                </c:pt>
                <c:pt idx="104">
                  <c:v>0</c:v>
                </c:pt>
                <c:pt idx="105">
                  <c:v>0</c:v>
                </c:pt>
                <c:pt idx="106">
                  <c:v>0</c:v>
                </c:pt>
                <c:pt idx="107">
                  <c:v>-3.5185300905737904E-3</c:v>
                </c:pt>
                <c:pt idx="108">
                  <c:v>0</c:v>
                </c:pt>
                <c:pt idx="109">
                  <c:v>0</c:v>
                </c:pt>
                <c:pt idx="110">
                  <c:v>0</c:v>
                </c:pt>
                <c:pt idx="111">
                  <c:v>0.12456138503174063</c:v>
                </c:pt>
                <c:pt idx="112">
                  <c:v>0</c:v>
                </c:pt>
                <c:pt idx="113">
                  <c:v>-0.12440642266858815</c:v>
                </c:pt>
                <c:pt idx="114">
                  <c:v>0</c:v>
                </c:pt>
                <c:pt idx="115">
                  <c:v>0</c:v>
                </c:pt>
                <c:pt idx="116">
                  <c:v>0</c:v>
                </c:pt>
                <c:pt idx="117">
                  <c:v>0</c:v>
                </c:pt>
                <c:pt idx="118">
                  <c:v>0</c:v>
                </c:pt>
                <c:pt idx="119">
                  <c:v>0.75392785963594999</c:v>
                </c:pt>
                <c:pt idx="120">
                  <c:v>1.3891210776750373</c:v>
                </c:pt>
                <c:pt idx="121">
                  <c:v>-2.0339857362938751E-3</c:v>
                </c:pt>
                <c:pt idx="122">
                  <c:v>-2.2633106462201735</c:v>
                </c:pt>
                <c:pt idx="123">
                  <c:v>0</c:v>
                </c:pt>
                <c:pt idx="124">
                  <c:v>0</c:v>
                </c:pt>
                <c:pt idx="125">
                  <c:v>0</c:v>
                </c:pt>
                <c:pt idx="126">
                  <c:v>0.17230564387971103</c:v>
                </c:pt>
                <c:pt idx="127">
                  <c:v>0.29606414763534428</c:v>
                </c:pt>
                <c:pt idx="128">
                  <c:v>0</c:v>
                </c:pt>
                <c:pt idx="129">
                  <c:v>0</c:v>
                </c:pt>
                <c:pt idx="130">
                  <c:v>0</c:v>
                </c:pt>
                <c:pt idx="131">
                  <c:v>0</c:v>
                </c:pt>
                <c:pt idx="132">
                  <c:v>-1.716404796070492E-11</c:v>
                </c:pt>
                <c:pt idx="133">
                  <c:v>5.3290705182007514E-13</c:v>
                </c:pt>
                <c:pt idx="134">
                  <c:v>-5.440092820663267E-13</c:v>
                </c:pt>
                <c:pt idx="135">
                  <c:v>5.3290705182007514E-13</c:v>
                </c:pt>
                <c:pt idx="136">
                  <c:v>-5.440092820663267E-13</c:v>
                </c:pt>
                <c:pt idx="137">
                  <c:v>5.3290705182007514E-13</c:v>
                </c:pt>
                <c:pt idx="138">
                  <c:v>-5.440092820663267E-13</c:v>
                </c:pt>
                <c:pt idx="139">
                  <c:v>0.57368866132549989</c:v>
                </c:pt>
                <c:pt idx="140">
                  <c:v>-0.64615868176799429</c:v>
                </c:pt>
                <c:pt idx="141">
                  <c:v>0</c:v>
                </c:pt>
                <c:pt idx="142">
                  <c:v>0</c:v>
                </c:pt>
                <c:pt idx="143">
                  <c:v>0</c:v>
                </c:pt>
                <c:pt idx="144">
                  <c:v>0</c:v>
                </c:pt>
                <c:pt idx="145">
                  <c:v>0</c:v>
                </c:pt>
                <c:pt idx="146">
                  <c:v>0</c:v>
                </c:pt>
                <c:pt idx="147">
                  <c:v>0</c:v>
                </c:pt>
                <c:pt idx="148">
                  <c:v>4.6974680301270721</c:v>
                </c:pt>
                <c:pt idx="149">
                  <c:v>2.3592065030527021</c:v>
                </c:pt>
                <c:pt idx="150">
                  <c:v>0.36830076379883447</c:v>
                </c:pt>
                <c:pt idx="151">
                  <c:v>0.22339182464370388</c:v>
                </c:pt>
                <c:pt idx="152">
                  <c:v>-5.4746006213801657E-2</c:v>
                </c:pt>
                <c:pt idx="153">
                  <c:v>0.13486105763700351</c:v>
                </c:pt>
                <c:pt idx="154">
                  <c:v>0.22205564480277662</c:v>
                </c:pt>
                <c:pt idx="155">
                  <c:v>-0.14628461946256666</c:v>
                </c:pt>
                <c:pt idx="156">
                  <c:v>0</c:v>
                </c:pt>
                <c:pt idx="157">
                  <c:v>0</c:v>
                </c:pt>
                <c:pt idx="158">
                  <c:v>0.88895332361986767</c:v>
                </c:pt>
                <c:pt idx="159">
                  <c:v>2.1611465271767605</c:v>
                </c:pt>
                <c:pt idx="160">
                  <c:v>0.17905387960213126</c:v>
                </c:pt>
                <c:pt idx="161">
                  <c:v>0.58620190744289591</c:v>
                </c:pt>
                <c:pt idx="162">
                  <c:v>-1.062685692796439E-2</c:v>
                </c:pt>
                <c:pt idx="163">
                  <c:v>9.9565917881072608E-2</c:v>
                </c:pt>
                <c:pt idx="164">
                  <c:v>-2.9615355290935064E-2</c:v>
                </c:pt>
                <c:pt idx="165">
                  <c:v>0</c:v>
                </c:pt>
                <c:pt idx="166">
                  <c:v>-2.3302143788750396E-2</c:v>
                </c:pt>
                <c:pt idx="167">
                  <c:v>8.2172612332631623E-2</c:v>
                </c:pt>
                <c:pt idx="168">
                  <c:v>0.19967267710176984</c:v>
                </c:pt>
                <c:pt idx="169">
                  <c:v>0</c:v>
                </c:pt>
                <c:pt idx="170">
                  <c:v>-7.9074636643727825E-2</c:v>
                </c:pt>
                <c:pt idx="171">
                  <c:v>0.68764826404796864</c:v>
                </c:pt>
                <c:pt idx="172">
                  <c:v>0.28022887080543235</c:v>
                </c:pt>
                <c:pt idx="173">
                  <c:v>-5.188415996691953E-2</c:v>
                </c:pt>
                <c:pt idx="174">
                  <c:v>-0.1012574339161576</c:v>
                </c:pt>
                <c:pt idx="175">
                  <c:v>0.10646528382525222</c:v>
                </c:pt>
                <c:pt idx="176">
                  <c:v>-6.3356742373898989E-3</c:v>
                </c:pt>
                <c:pt idx="177">
                  <c:v>-5.2514221737753886E-2</c:v>
                </c:pt>
                <c:pt idx="178">
                  <c:v>-6.1012274341631922E-4</c:v>
                </c:pt>
                <c:pt idx="179">
                  <c:v>0.67745054882366595</c:v>
                </c:pt>
                <c:pt idx="180">
                  <c:v>-0.19361781248095067</c:v>
                </c:pt>
                <c:pt idx="181">
                  <c:v>1.244000018721958</c:v>
                </c:pt>
                <c:pt idx="182">
                  <c:v>2.4422192201474902</c:v>
                </c:pt>
                <c:pt idx="183">
                  <c:v>0.24665204921330286</c:v>
                </c:pt>
                <c:pt idx="184">
                  <c:v>2.7495399911152463</c:v>
                </c:pt>
                <c:pt idx="185">
                  <c:v>4.1739346715103487</c:v>
                </c:pt>
                <c:pt idx="186">
                  <c:v>2.5357331061926391</c:v>
                </c:pt>
                <c:pt idx="187">
                  <c:v>-0.16233401952288062</c:v>
                </c:pt>
                <c:pt idx="188">
                  <c:v>0.58013297293018073</c:v>
                </c:pt>
                <c:pt idx="189">
                  <c:v>0.3348401484168928</c:v>
                </c:pt>
                <c:pt idx="190">
                  <c:v>0.26052097609265967</c:v>
                </c:pt>
                <c:pt idx="191">
                  <c:v>6.0234621452970316E-2</c:v>
                </c:pt>
                <c:pt idx="192">
                  <c:v>8.707328076361609</c:v>
                </c:pt>
                <c:pt idx="193">
                  <c:v>8.7100000000000009</c:v>
                </c:pt>
                <c:pt idx="194">
                  <c:v>3.323383365754573</c:v>
                </c:pt>
                <c:pt idx="195">
                  <c:v>4.0054455119153065</c:v>
                </c:pt>
                <c:pt idx="196">
                  <c:v>0.14374835442312328</c:v>
                </c:pt>
                <c:pt idx="197">
                  <c:v>1.1120478202597539E-2</c:v>
                </c:pt>
                <c:pt idx="198">
                  <c:v>-4.3978111892362115E-2</c:v>
                </c:pt>
                <c:pt idx="199">
                  <c:v>1.2626989893571583E-2</c:v>
                </c:pt>
                <c:pt idx="200">
                  <c:v>3.3620641981602084E-2</c:v>
                </c:pt>
                <c:pt idx="201">
                  <c:v>5.5048208468289062E-2</c:v>
                </c:pt>
                <c:pt idx="202">
                  <c:v>-4.7118481358010555E-2</c:v>
                </c:pt>
                <c:pt idx="203">
                  <c:v>2.2787836293280961E-2</c:v>
                </c:pt>
                <c:pt idx="204">
                  <c:v>1.4897796998303292E-2</c:v>
                </c:pt>
                <c:pt idx="205">
                  <c:v>4.288930913300959E-2</c:v>
                </c:pt>
                <c:pt idx="206">
                  <c:v>-6.9492627280465236E-2</c:v>
                </c:pt>
                <c:pt idx="207">
                  <c:v>6.9198539751846866E-2</c:v>
                </c:pt>
                <c:pt idx="208">
                  <c:v>-0.12524179766479904</c:v>
                </c:pt>
                <c:pt idx="209">
                  <c:v>-4.6963638323160861E-2</c:v>
                </c:pt>
                <c:pt idx="210">
                  <c:v>-2.4548469735430345E-2</c:v>
                </c:pt>
                <c:pt idx="211">
                  <c:v>1.3040192185687083E-2</c:v>
                </c:pt>
                <c:pt idx="212">
                  <c:v>1.0561411441467605E-2</c:v>
                </c:pt>
                <c:pt idx="213">
                  <c:v>2.0543461647926087E-2</c:v>
                </c:pt>
                <c:pt idx="214">
                  <c:v>-4.0694308255007083E-2</c:v>
                </c:pt>
                <c:pt idx="215">
                  <c:v>2.0719487216003252E-2</c:v>
                </c:pt>
                <c:pt idx="216">
                  <c:v>-1.6196546734648098E-2</c:v>
                </c:pt>
                <c:pt idx="217">
                  <c:v>1.50700162646622E-3</c:v>
                </c:pt>
                <c:pt idx="218">
                  <c:v>3.8829714214827504E-2</c:v>
                </c:pt>
                <c:pt idx="219">
                  <c:v>2.2615419109150992E-2</c:v>
                </c:pt>
                <c:pt idx="220">
                  <c:v>8.208259493081016E-3</c:v>
                </c:pt>
                <c:pt idx="221">
                  <c:v>-1.5452987330855095E-2</c:v>
                </c:pt>
                <c:pt idx="222">
                  <c:v>3.0348616657405181E-2</c:v>
                </c:pt>
                <c:pt idx="223">
                  <c:v>0.26972959163980015</c:v>
                </c:pt>
                <c:pt idx="224">
                  <c:v>0.25123265910491632</c:v>
                </c:pt>
                <c:pt idx="225">
                  <c:v>2.2035086942606696E-2</c:v>
                </c:pt>
                <c:pt idx="226">
                  <c:v>2.0163200761635913E-2</c:v>
                </c:pt>
                <c:pt idx="227">
                  <c:v>0.36555772190334235</c:v>
                </c:pt>
                <c:pt idx="228">
                  <c:v>4.9434975368889411E-2</c:v>
                </c:pt>
                <c:pt idx="229">
                  <c:v>0.89928493424031863</c:v>
                </c:pt>
                <c:pt idx="230">
                  <c:v>0.72177219935476433</c:v>
                </c:pt>
                <c:pt idx="231">
                  <c:v>4.6199745782016244E-2</c:v>
                </c:pt>
                <c:pt idx="232">
                  <c:v>-2.302206458071332E-3</c:v>
                </c:pt>
                <c:pt idx="233">
                  <c:v>1.7728621490054053E-2</c:v>
                </c:pt>
                <c:pt idx="234">
                  <c:v>2.5367539163956287E-2</c:v>
                </c:pt>
                <c:pt idx="235">
                  <c:v>3.0539997920975281E-2</c:v>
                </c:pt>
                <c:pt idx="236">
                  <c:v>5.3423324005708039E-3</c:v>
                </c:pt>
                <c:pt idx="237">
                  <c:v>-1.4860039618924681E-3</c:v>
                </c:pt>
                <c:pt idx="238">
                  <c:v>3.830732388789837E-2</c:v>
                </c:pt>
                <c:pt idx="239">
                  <c:v>2.3162097799889203E-2</c:v>
                </c:pt>
                <c:pt idx="240">
                  <c:v>3.6483817804300323E-2</c:v>
                </c:pt>
                <c:pt idx="241">
                  <c:v>-3.1283241759172409E-2</c:v>
                </c:pt>
                <c:pt idx="242">
                  <c:v>-5.7374237593799116E-2</c:v>
                </c:pt>
                <c:pt idx="243">
                  <c:v>8.5707454427508267E-2</c:v>
                </c:pt>
                <c:pt idx="244">
                  <c:v>3.3016483029335575E-3</c:v>
                </c:pt>
                <c:pt idx="245">
                  <c:v>-2.3633794485233839E-2</c:v>
                </c:pt>
                <c:pt idx="246">
                  <c:v>9.1868678840478779E-3</c:v>
                </c:pt>
                <c:pt idx="247">
                  <c:v>-9.3622981831165131E-2</c:v>
                </c:pt>
                <c:pt idx="248">
                  <c:v>0.33921756930643809</c:v>
                </c:pt>
                <c:pt idx="249">
                  <c:v>0.25456504059209184</c:v>
                </c:pt>
                <c:pt idx="250">
                  <c:v>-0.16541595094505812</c:v>
                </c:pt>
                <c:pt idx="251">
                  <c:v>-1.1398911530691169E-2</c:v>
                </c:pt>
                <c:pt idx="252">
                  <c:v>8.7586225006930363E-3</c:v>
                </c:pt>
                <c:pt idx="253">
                  <c:v>7.7696641076929751E-3</c:v>
                </c:pt>
                <c:pt idx="254">
                  <c:v>-2.7025555884918617E-2</c:v>
                </c:pt>
                <c:pt idx="255">
                  <c:v>3.9450385599182347E-2</c:v>
                </c:pt>
                <c:pt idx="256">
                  <c:v>7.2613727247317073E-2</c:v>
                </c:pt>
                <c:pt idx="257">
                  <c:v>-2.0689506943660785E-2</c:v>
                </c:pt>
                <c:pt idx="258">
                  <c:v>6.3433477862440135E-2</c:v>
                </c:pt>
                <c:pt idx="259">
                  <c:v>1.7979794736122656E-2</c:v>
                </c:pt>
                <c:pt idx="260">
                  <c:v>8.9280330946017727E-4</c:v>
                </c:pt>
                <c:pt idx="261">
                  <c:v>2.0466715505040867E-2</c:v>
                </c:pt>
                <c:pt idx="262">
                  <c:v>2.9539693513047638E-3</c:v>
                </c:pt>
                <c:pt idx="263">
                  <c:v>-6.4104319687285916E-3</c:v>
                </c:pt>
                <c:pt idx="264">
                  <c:v>9.4262032282577124E-3</c:v>
                </c:pt>
                <c:pt idx="265">
                  <c:v>2.8028341972907711E-3</c:v>
                </c:pt>
                <c:pt idx="266">
                  <c:v>-3.5896327185902521E-2</c:v>
                </c:pt>
                <c:pt idx="267">
                  <c:v>1.2224378187242202E-2</c:v>
                </c:pt>
                <c:pt idx="268">
                  <c:v>7.3341742830690393E-3</c:v>
                </c:pt>
                <c:pt idx="269">
                  <c:v>5.9954458835775881E-3</c:v>
                </c:pt>
                <c:pt idx="270">
                  <c:v>-1.1214005926074577E-3</c:v>
                </c:pt>
                <c:pt idx="271">
                  <c:v>2.3284245109778112E-3</c:v>
                </c:pt>
                <c:pt idx="272">
                  <c:v>-5.5448537947366816E-3</c:v>
                </c:pt>
                <c:pt idx="273">
                  <c:v>1.0971691231231873E-2</c:v>
                </c:pt>
                <c:pt idx="274">
                  <c:v>-1.5819822296703201E-3</c:v>
                </c:pt>
                <c:pt idx="275">
                  <c:v>2.6277645492450041</c:v>
                </c:pt>
                <c:pt idx="276">
                  <c:v>2.1505589578580064</c:v>
                </c:pt>
                <c:pt idx="277">
                  <c:v>1.0815029171811874</c:v>
                </c:pt>
                <c:pt idx="278">
                  <c:v>0.20681906444983689</c:v>
                </c:pt>
                <c:pt idx="279">
                  <c:v>0.20340323452130438</c:v>
                </c:pt>
                <c:pt idx="280">
                  <c:v>4.5636053543018917E-3</c:v>
                </c:pt>
                <c:pt idx="281">
                  <c:v>6.9194819072748714E-3</c:v>
                </c:pt>
                <c:pt idx="282">
                  <c:v>1.2074643447745892E-2</c:v>
                </c:pt>
                <c:pt idx="283">
                  <c:v>-1.062142793039067E-2</c:v>
                </c:pt>
                <c:pt idx="284">
                  <c:v>-6.2640666787072696E-3</c:v>
                </c:pt>
                <c:pt idx="285">
                  <c:v>6.7288431348844213E-3</c:v>
                </c:pt>
                <c:pt idx="286">
                  <c:v>-2.8531568623846315E-2</c:v>
                </c:pt>
                <c:pt idx="287">
                  <c:v>3.6174321677018284E-2</c:v>
                </c:pt>
                <c:pt idx="288">
                  <c:v>-7.4666845266024851E-3</c:v>
                </c:pt>
                <c:pt idx="289">
                  <c:v>-2.1078258285933682E-2</c:v>
                </c:pt>
                <c:pt idx="290">
                  <c:v>3.1863576180657383E-2</c:v>
                </c:pt>
                <c:pt idx="291">
                  <c:v>1.0985910931826659E-2</c:v>
                </c:pt>
                <c:pt idx="292">
                  <c:v>0.30338928816384669</c:v>
                </c:pt>
                <c:pt idx="293">
                  <c:v>9.3097697107213939E-2</c:v>
                </c:pt>
                <c:pt idx="294">
                  <c:v>3.3874692533109041E-2</c:v>
                </c:pt>
                <c:pt idx="295">
                  <c:v>-2.3493223775639116E-2</c:v>
                </c:pt>
                <c:pt idx="296">
                  <c:v>3.4060619425768657E-2</c:v>
                </c:pt>
                <c:pt idx="297">
                  <c:v>-1.7210961125024848E-2</c:v>
                </c:pt>
                <c:pt idx="298">
                  <c:v>-1.3064793722727952E-2</c:v>
                </c:pt>
                <c:pt idx="299">
                  <c:v>8.1569633710198985E-2</c:v>
                </c:pt>
                <c:pt idx="300">
                  <c:v>1.1809883850277814E-2</c:v>
                </c:pt>
                <c:pt idx="301">
                  <c:v>7.0982497483851326E-2</c:v>
                </c:pt>
                <c:pt idx="302">
                  <c:v>-2.4465352590286038E-2</c:v>
                </c:pt>
                <c:pt idx="303">
                  <c:v>2.1425326409074685E-2</c:v>
                </c:pt>
                <c:pt idx="304">
                  <c:v>-3.6440120462555292E-3</c:v>
                </c:pt>
                <c:pt idx="305">
                  <c:v>3.7173096038722875E-2</c:v>
                </c:pt>
                <c:pt idx="306">
                  <c:v>-2.288121981844915E-2</c:v>
                </c:pt>
                <c:pt idx="307">
                  <c:v>-3.4927240564819328E-2</c:v>
                </c:pt>
                <c:pt idx="308">
                  <c:v>8.4100366655071035E-2</c:v>
                </c:pt>
                <c:pt idx="309">
                  <c:v>-7.4704794596902602E-2</c:v>
                </c:pt>
                <c:pt idx="310">
                  <c:v>-4.7323591627312922E-2</c:v>
                </c:pt>
                <c:pt idx="311">
                  <c:v>0.16</c:v>
                </c:pt>
                <c:pt idx="312">
                  <c:v>6.436880333979822E-2</c:v>
                </c:pt>
                <c:pt idx="313">
                  <c:v>5.8609090987005175E-2</c:v>
                </c:pt>
                <c:pt idx="314">
                  <c:v>-4.6396283792660142E-4</c:v>
                </c:pt>
                <c:pt idx="315">
                  <c:v>-1.2233524079507951E-2</c:v>
                </c:pt>
                <c:pt idx="316">
                  <c:v>-1.0314144114742518E-2</c:v>
                </c:pt>
                <c:pt idx="317">
                  <c:v>-1.3103803495895239E-2</c:v>
                </c:pt>
                <c:pt idx="318">
                  <c:v>-2.3581695143048975E-3</c:v>
                </c:pt>
                <c:pt idx="319">
                  <c:v>1.4940975893384945E-3</c:v>
                </c:pt>
                <c:pt idx="320">
                  <c:v>2.3378288500475186E-2</c:v>
                </c:pt>
                <c:pt idx="321">
                  <c:v>1.4201900502697207E-2</c:v>
                </c:pt>
                <c:pt idx="322">
                  <c:v>2.5279287507440351E-2</c:v>
                </c:pt>
                <c:pt idx="323">
                  <c:v>4.3752021258591789E-2</c:v>
                </c:pt>
                <c:pt idx="324">
                  <c:v>4.5486145319917348E-2</c:v>
                </c:pt>
                <c:pt idx="325">
                  <c:v>3.524090765343324E-2</c:v>
                </c:pt>
                <c:pt idx="326">
                  <c:v>2.8471744059843651E-2</c:v>
                </c:pt>
                <c:pt idx="327">
                  <c:v>4.8545015933099123E-3</c:v>
                </c:pt>
                <c:pt idx="328">
                  <c:v>2.2107877384391905E-2</c:v>
                </c:pt>
                <c:pt idx="329">
                  <c:v>6.2382324352072693E-2</c:v>
                </c:pt>
                <c:pt idx="330">
                  <c:v>6.8343367499168473E-2</c:v>
                </c:pt>
                <c:pt idx="331">
                  <c:v>4.1648179149977871E-2</c:v>
                </c:pt>
                <c:pt idx="332">
                  <c:v>8.6988924178243998E-2</c:v>
                </c:pt>
                <c:pt idx="333">
                  <c:v>0.15474838756572851</c:v>
                </c:pt>
                <c:pt idx="334">
                  <c:v>0.12593668486475806</c:v>
                </c:pt>
                <c:pt idx="335">
                  <c:v>9.027780336545721E-2</c:v>
                </c:pt>
                <c:pt idx="336">
                  <c:v>2.7388567145059106E-2</c:v>
                </c:pt>
                <c:pt idx="337">
                  <c:v>7.9040112320960532E-2</c:v>
                </c:pt>
                <c:pt idx="338">
                  <c:v>0.2093477070330696</c:v>
                </c:pt>
                <c:pt idx="339">
                  <c:v>0.50099026717942419</c:v>
                </c:pt>
                <c:pt idx="340">
                  <c:v>0.43374637501736313</c:v>
                </c:pt>
                <c:pt idx="341">
                  <c:v>0.13028765885436666</c:v>
                </c:pt>
                <c:pt idx="342">
                  <c:v>-1.4859590839044756E-2</c:v>
                </c:pt>
                <c:pt idx="343">
                  <c:v>3.3821028367353456E-2</c:v>
                </c:pt>
                <c:pt idx="344">
                  <c:v>8.0731313090143253E-2</c:v>
                </c:pt>
                <c:pt idx="345">
                  <c:v>3.3248679547437376E-2</c:v>
                </c:pt>
                <c:pt idx="346">
                  <c:v>4.2325018395872327E-2</c:v>
                </c:pt>
                <c:pt idx="347">
                  <c:v>4.6054762696678964E-2</c:v>
                </c:pt>
                <c:pt idx="348">
                  <c:v>4.2898486266818026E-3</c:v>
                </c:pt>
                <c:pt idx="349">
                  <c:v>-8.1768619995448155E-2</c:v>
                </c:pt>
                <c:pt idx="350">
                  <c:v>-4.2280040661391016E-2</c:v>
                </c:pt>
                <c:pt idx="351">
                  <c:v>-0.12330011757155646</c:v>
                </c:pt>
                <c:pt idx="352">
                  <c:v>-2.4346683100673339E-2</c:v>
                </c:pt>
                <c:pt idx="353">
                  <c:v>1.9444729190509769E-2</c:v>
                </c:pt>
                <c:pt idx="354">
                  <c:v>4.9573914584932766E-3</c:v>
                </c:pt>
                <c:pt idx="355">
                  <c:v>9.1492548838001397E-3</c:v>
                </c:pt>
                <c:pt idx="356">
                  <c:v>-6.4533351534556971E-3</c:v>
                </c:pt>
                <c:pt idx="357">
                  <c:v>1.1292862588274666E-2</c:v>
                </c:pt>
                <c:pt idx="358">
                  <c:v>2.9250439630734704E-2</c:v>
                </c:pt>
                <c:pt idx="359">
                  <c:v>-1.0992197124992664E-2</c:v>
                </c:pt>
                <c:pt idx="360">
                  <c:v>5.0978348186125899E-3</c:v>
                </c:pt>
                <c:pt idx="361">
                  <c:v>2.0002229957083451E-2</c:v>
                </c:pt>
              </c:numCache>
            </c:numRef>
          </c:val>
          <c:smooth val="0"/>
          <c:extLst>
            <c:ext xmlns:c16="http://schemas.microsoft.com/office/drawing/2014/chart" uri="{C3380CC4-5D6E-409C-BE32-E72D297353CC}">
              <c16:uniqueId val="{00000000-95B1-45DA-BCDC-33F85D19C620}"/>
            </c:ext>
          </c:extLst>
        </c:ser>
        <c:dLbls>
          <c:showLegendKey val="0"/>
          <c:showVal val="0"/>
          <c:showCatName val="0"/>
          <c:showSerName val="0"/>
          <c:showPercent val="0"/>
          <c:showBubbleSize val="0"/>
        </c:dLbls>
        <c:smooth val="0"/>
        <c:axId val="1601971824"/>
        <c:axId val="1"/>
      </c:lineChart>
      <c:dateAx>
        <c:axId val="1601971824"/>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At val="-30"/>
        <c:auto val="1"/>
        <c:lblOffset val="100"/>
        <c:baseTimeUnit val="day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16019718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s-BO" dirty="0"/>
              <a:t>Variación % precio de Huevos de Gallina</a:t>
            </a:r>
          </a:p>
        </c:rich>
      </c:tx>
      <c:overlay val="0"/>
      <c:spPr>
        <a:noFill/>
        <a:ln>
          <a:noFill/>
        </a:ln>
        <a:effectLst/>
      </c:spPr>
    </c:title>
    <c:autoTitleDeleted val="0"/>
    <c:plotArea>
      <c:layout/>
      <c:lineChart>
        <c:grouping val="standard"/>
        <c:varyColors val="0"/>
        <c:ser>
          <c:idx val="0"/>
          <c:order val="0"/>
          <c:tx>
            <c:strRef>
              <c:f>oficial!$K$2</c:f>
              <c:strCache>
                <c:ptCount val="1"/>
                <c:pt idx="0">
                  <c:v>Huevos de Gallina</c:v>
                </c:pt>
              </c:strCache>
            </c:strRef>
          </c:tx>
          <c:spPr>
            <a:ln w="28575" cap="rnd">
              <a:solidFill>
                <a:schemeClr val="accent1"/>
              </a:solidFill>
              <a:round/>
            </a:ln>
            <a:effectLst/>
          </c:spPr>
          <c:marker>
            <c:symbol val="none"/>
          </c:marker>
          <c:cat>
            <c:numRef>
              <c:f>oficial!$A$3:$A$364</c:f>
              <c:numCache>
                <c:formatCode>mmm\-yy</c:formatCode>
                <c:ptCount val="362"/>
                <c:pt idx="0">
                  <c:v>33664</c:v>
                </c:pt>
                <c:pt idx="1">
                  <c:v>33695</c:v>
                </c:pt>
                <c:pt idx="2">
                  <c:v>33725</c:v>
                </c:pt>
                <c:pt idx="3">
                  <c:v>33756</c:v>
                </c:pt>
                <c:pt idx="4">
                  <c:v>33786</c:v>
                </c:pt>
                <c:pt idx="5">
                  <c:v>33817</c:v>
                </c:pt>
                <c:pt idx="6">
                  <c:v>33848</c:v>
                </c:pt>
                <c:pt idx="7">
                  <c:v>33878</c:v>
                </c:pt>
                <c:pt idx="8">
                  <c:v>33909</c:v>
                </c:pt>
                <c:pt idx="9">
                  <c:v>33939</c:v>
                </c:pt>
                <c:pt idx="10">
                  <c:v>33970</c:v>
                </c:pt>
                <c:pt idx="11">
                  <c:v>34001</c:v>
                </c:pt>
                <c:pt idx="12">
                  <c:v>34029</c:v>
                </c:pt>
                <c:pt idx="13">
                  <c:v>34060</c:v>
                </c:pt>
                <c:pt idx="14">
                  <c:v>34090</c:v>
                </c:pt>
                <c:pt idx="15">
                  <c:v>34121</c:v>
                </c:pt>
                <c:pt idx="16">
                  <c:v>34151</c:v>
                </c:pt>
                <c:pt idx="17">
                  <c:v>34182</c:v>
                </c:pt>
                <c:pt idx="18">
                  <c:v>34213</c:v>
                </c:pt>
                <c:pt idx="19">
                  <c:v>34243</c:v>
                </c:pt>
                <c:pt idx="20">
                  <c:v>34274</c:v>
                </c:pt>
                <c:pt idx="21">
                  <c:v>34304</c:v>
                </c:pt>
                <c:pt idx="22">
                  <c:v>34335</c:v>
                </c:pt>
                <c:pt idx="23">
                  <c:v>34366</c:v>
                </c:pt>
                <c:pt idx="24">
                  <c:v>34394</c:v>
                </c:pt>
                <c:pt idx="25">
                  <c:v>34425</c:v>
                </c:pt>
                <c:pt idx="26">
                  <c:v>34455</c:v>
                </c:pt>
                <c:pt idx="27">
                  <c:v>34486</c:v>
                </c:pt>
                <c:pt idx="28">
                  <c:v>34516</c:v>
                </c:pt>
                <c:pt idx="29">
                  <c:v>34547</c:v>
                </c:pt>
                <c:pt idx="30">
                  <c:v>34578</c:v>
                </c:pt>
                <c:pt idx="31">
                  <c:v>34608</c:v>
                </c:pt>
                <c:pt idx="32">
                  <c:v>34639</c:v>
                </c:pt>
                <c:pt idx="33">
                  <c:v>34669</c:v>
                </c:pt>
                <c:pt idx="34">
                  <c:v>34700</c:v>
                </c:pt>
                <c:pt idx="35">
                  <c:v>34731</c:v>
                </c:pt>
                <c:pt idx="36">
                  <c:v>34759</c:v>
                </c:pt>
                <c:pt idx="37">
                  <c:v>34790</c:v>
                </c:pt>
                <c:pt idx="38">
                  <c:v>34820</c:v>
                </c:pt>
                <c:pt idx="39">
                  <c:v>34851</c:v>
                </c:pt>
                <c:pt idx="40">
                  <c:v>34881</c:v>
                </c:pt>
                <c:pt idx="41">
                  <c:v>34912</c:v>
                </c:pt>
                <c:pt idx="42">
                  <c:v>34943</c:v>
                </c:pt>
                <c:pt idx="43">
                  <c:v>34973</c:v>
                </c:pt>
                <c:pt idx="44">
                  <c:v>35004</c:v>
                </c:pt>
                <c:pt idx="45">
                  <c:v>35034</c:v>
                </c:pt>
                <c:pt idx="46">
                  <c:v>35065</c:v>
                </c:pt>
                <c:pt idx="47">
                  <c:v>35096</c:v>
                </c:pt>
                <c:pt idx="48">
                  <c:v>35125</c:v>
                </c:pt>
                <c:pt idx="49">
                  <c:v>35156</c:v>
                </c:pt>
                <c:pt idx="50">
                  <c:v>35186</c:v>
                </c:pt>
                <c:pt idx="51">
                  <c:v>35217</c:v>
                </c:pt>
                <c:pt idx="52">
                  <c:v>35247</c:v>
                </c:pt>
                <c:pt idx="53">
                  <c:v>35278</c:v>
                </c:pt>
                <c:pt idx="54">
                  <c:v>35309</c:v>
                </c:pt>
                <c:pt idx="55">
                  <c:v>35339</c:v>
                </c:pt>
                <c:pt idx="56">
                  <c:v>35370</c:v>
                </c:pt>
                <c:pt idx="57">
                  <c:v>35400</c:v>
                </c:pt>
                <c:pt idx="58">
                  <c:v>35431</c:v>
                </c:pt>
                <c:pt idx="59">
                  <c:v>35462</c:v>
                </c:pt>
                <c:pt idx="60">
                  <c:v>35490</c:v>
                </c:pt>
                <c:pt idx="61">
                  <c:v>35521</c:v>
                </c:pt>
                <c:pt idx="62">
                  <c:v>35551</c:v>
                </c:pt>
                <c:pt idx="63">
                  <c:v>35582</c:v>
                </c:pt>
                <c:pt idx="64">
                  <c:v>35612</c:v>
                </c:pt>
                <c:pt idx="65">
                  <c:v>35643</c:v>
                </c:pt>
                <c:pt idx="66">
                  <c:v>35674</c:v>
                </c:pt>
                <c:pt idx="67">
                  <c:v>35704</c:v>
                </c:pt>
                <c:pt idx="68">
                  <c:v>35735</c:v>
                </c:pt>
                <c:pt idx="69">
                  <c:v>35765</c:v>
                </c:pt>
                <c:pt idx="70">
                  <c:v>35796</c:v>
                </c:pt>
                <c:pt idx="71">
                  <c:v>35827</c:v>
                </c:pt>
                <c:pt idx="72">
                  <c:v>35855</c:v>
                </c:pt>
                <c:pt idx="73">
                  <c:v>35886</c:v>
                </c:pt>
                <c:pt idx="74">
                  <c:v>35916</c:v>
                </c:pt>
                <c:pt idx="75">
                  <c:v>35947</c:v>
                </c:pt>
                <c:pt idx="76">
                  <c:v>35977</c:v>
                </c:pt>
                <c:pt idx="77">
                  <c:v>36008</c:v>
                </c:pt>
                <c:pt idx="78">
                  <c:v>36039</c:v>
                </c:pt>
                <c:pt idx="79">
                  <c:v>36069</c:v>
                </c:pt>
                <c:pt idx="80">
                  <c:v>36100</c:v>
                </c:pt>
                <c:pt idx="81">
                  <c:v>36130</c:v>
                </c:pt>
                <c:pt idx="82">
                  <c:v>36161</c:v>
                </c:pt>
                <c:pt idx="83">
                  <c:v>36192</c:v>
                </c:pt>
                <c:pt idx="84">
                  <c:v>36220</c:v>
                </c:pt>
                <c:pt idx="85">
                  <c:v>36251</c:v>
                </c:pt>
                <c:pt idx="86">
                  <c:v>36281</c:v>
                </c:pt>
                <c:pt idx="87">
                  <c:v>36312</c:v>
                </c:pt>
                <c:pt idx="88">
                  <c:v>36342</c:v>
                </c:pt>
                <c:pt idx="89">
                  <c:v>36373</c:v>
                </c:pt>
                <c:pt idx="90">
                  <c:v>36404</c:v>
                </c:pt>
                <c:pt idx="91">
                  <c:v>36434</c:v>
                </c:pt>
                <c:pt idx="92">
                  <c:v>36465</c:v>
                </c:pt>
                <c:pt idx="93">
                  <c:v>36495</c:v>
                </c:pt>
                <c:pt idx="94">
                  <c:v>36526</c:v>
                </c:pt>
                <c:pt idx="95">
                  <c:v>36557</c:v>
                </c:pt>
                <c:pt idx="96">
                  <c:v>36586</c:v>
                </c:pt>
                <c:pt idx="97">
                  <c:v>36617</c:v>
                </c:pt>
                <c:pt idx="98">
                  <c:v>36647</c:v>
                </c:pt>
                <c:pt idx="99">
                  <c:v>36678</c:v>
                </c:pt>
                <c:pt idx="100">
                  <c:v>36708</c:v>
                </c:pt>
                <c:pt idx="101">
                  <c:v>36739</c:v>
                </c:pt>
                <c:pt idx="102">
                  <c:v>36770</c:v>
                </c:pt>
                <c:pt idx="103">
                  <c:v>36800</c:v>
                </c:pt>
                <c:pt idx="104">
                  <c:v>36831</c:v>
                </c:pt>
                <c:pt idx="105">
                  <c:v>36861</c:v>
                </c:pt>
                <c:pt idx="106">
                  <c:v>36892</c:v>
                </c:pt>
                <c:pt idx="107">
                  <c:v>36923</c:v>
                </c:pt>
                <c:pt idx="108">
                  <c:v>36951</c:v>
                </c:pt>
                <c:pt idx="109">
                  <c:v>36982</c:v>
                </c:pt>
                <c:pt idx="110">
                  <c:v>37012</c:v>
                </c:pt>
                <c:pt idx="111">
                  <c:v>37043</c:v>
                </c:pt>
                <c:pt idx="112">
                  <c:v>37073</c:v>
                </c:pt>
                <c:pt idx="113">
                  <c:v>37104</c:v>
                </c:pt>
                <c:pt idx="114">
                  <c:v>37135</c:v>
                </c:pt>
                <c:pt idx="115">
                  <c:v>37165</c:v>
                </c:pt>
                <c:pt idx="116">
                  <c:v>37196</c:v>
                </c:pt>
                <c:pt idx="117">
                  <c:v>37226</c:v>
                </c:pt>
                <c:pt idx="118">
                  <c:v>37257</c:v>
                </c:pt>
                <c:pt idx="119">
                  <c:v>37288</c:v>
                </c:pt>
                <c:pt idx="120">
                  <c:v>37316</c:v>
                </c:pt>
                <c:pt idx="121">
                  <c:v>37347</c:v>
                </c:pt>
                <c:pt idx="122">
                  <c:v>37377</c:v>
                </c:pt>
                <c:pt idx="123">
                  <c:v>37408</c:v>
                </c:pt>
                <c:pt idx="124">
                  <c:v>37438</c:v>
                </c:pt>
                <c:pt idx="125">
                  <c:v>37469</c:v>
                </c:pt>
                <c:pt idx="126">
                  <c:v>37500</c:v>
                </c:pt>
                <c:pt idx="127">
                  <c:v>37530</c:v>
                </c:pt>
                <c:pt idx="128">
                  <c:v>37561</c:v>
                </c:pt>
                <c:pt idx="129">
                  <c:v>37591</c:v>
                </c:pt>
                <c:pt idx="130">
                  <c:v>37622</c:v>
                </c:pt>
                <c:pt idx="131">
                  <c:v>37653</c:v>
                </c:pt>
                <c:pt idx="132">
                  <c:v>37681</c:v>
                </c:pt>
                <c:pt idx="133">
                  <c:v>37712</c:v>
                </c:pt>
                <c:pt idx="134">
                  <c:v>37742</c:v>
                </c:pt>
                <c:pt idx="135">
                  <c:v>37773</c:v>
                </c:pt>
                <c:pt idx="136">
                  <c:v>37803</c:v>
                </c:pt>
                <c:pt idx="137">
                  <c:v>37834</c:v>
                </c:pt>
                <c:pt idx="138">
                  <c:v>37865</c:v>
                </c:pt>
                <c:pt idx="139">
                  <c:v>37895</c:v>
                </c:pt>
                <c:pt idx="140">
                  <c:v>37926</c:v>
                </c:pt>
                <c:pt idx="141">
                  <c:v>37956</c:v>
                </c:pt>
                <c:pt idx="142">
                  <c:v>37987</c:v>
                </c:pt>
                <c:pt idx="143">
                  <c:v>38018</c:v>
                </c:pt>
                <c:pt idx="144">
                  <c:v>38047</c:v>
                </c:pt>
                <c:pt idx="145">
                  <c:v>38078</c:v>
                </c:pt>
                <c:pt idx="146">
                  <c:v>38108</c:v>
                </c:pt>
                <c:pt idx="147">
                  <c:v>38139</c:v>
                </c:pt>
                <c:pt idx="148">
                  <c:v>38169</c:v>
                </c:pt>
                <c:pt idx="149">
                  <c:v>38200</c:v>
                </c:pt>
                <c:pt idx="150">
                  <c:v>38231</c:v>
                </c:pt>
                <c:pt idx="151">
                  <c:v>38261</c:v>
                </c:pt>
                <c:pt idx="152">
                  <c:v>38292</c:v>
                </c:pt>
                <c:pt idx="153">
                  <c:v>38322</c:v>
                </c:pt>
                <c:pt idx="154">
                  <c:v>38353</c:v>
                </c:pt>
                <c:pt idx="155">
                  <c:v>38384</c:v>
                </c:pt>
                <c:pt idx="156">
                  <c:v>38412</c:v>
                </c:pt>
                <c:pt idx="157">
                  <c:v>38443</c:v>
                </c:pt>
                <c:pt idx="158">
                  <c:v>38473</c:v>
                </c:pt>
                <c:pt idx="159">
                  <c:v>38505</c:v>
                </c:pt>
                <c:pt idx="160">
                  <c:v>38536</c:v>
                </c:pt>
                <c:pt idx="161">
                  <c:v>38568</c:v>
                </c:pt>
                <c:pt idx="162">
                  <c:v>38600</c:v>
                </c:pt>
                <c:pt idx="163">
                  <c:v>38631</c:v>
                </c:pt>
                <c:pt idx="164">
                  <c:v>38663</c:v>
                </c:pt>
                <c:pt idx="165">
                  <c:v>38695</c:v>
                </c:pt>
                <c:pt idx="166">
                  <c:v>38718</c:v>
                </c:pt>
                <c:pt idx="167">
                  <c:v>38749</c:v>
                </c:pt>
                <c:pt idx="168">
                  <c:v>38777</c:v>
                </c:pt>
                <c:pt idx="169">
                  <c:v>38808</c:v>
                </c:pt>
                <c:pt idx="170">
                  <c:v>38838</c:v>
                </c:pt>
                <c:pt idx="171">
                  <c:v>38869</c:v>
                </c:pt>
                <c:pt idx="172">
                  <c:v>38899</c:v>
                </c:pt>
                <c:pt idx="173">
                  <c:v>38930</c:v>
                </c:pt>
                <c:pt idx="174">
                  <c:v>38961</c:v>
                </c:pt>
                <c:pt idx="175">
                  <c:v>38991</c:v>
                </c:pt>
                <c:pt idx="176">
                  <c:v>39022</c:v>
                </c:pt>
                <c:pt idx="177">
                  <c:v>39052</c:v>
                </c:pt>
                <c:pt idx="178">
                  <c:v>39083</c:v>
                </c:pt>
                <c:pt idx="179">
                  <c:v>39114</c:v>
                </c:pt>
                <c:pt idx="180">
                  <c:v>39142</c:v>
                </c:pt>
                <c:pt idx="181">
                  <c:v>39173</c:v>
                </c:pt>
                <c:pt idx="182">
                  <c:v>39203</c:v>
                </c:pt>
                <c:pt idx="183">
                  <c:v>39234</c:v>
                </c:pt>
                <c:pt idx="184">
                  <c:v>39264</c:v>
                </c:pt>
                <c:pt idx="185">
                  <c:v>39295</c:v>
                </c:pt>
                <c:pt idx="186">
                  <c:v>39326</c:v>
                </c:pt>
                <c:pt idx="187">
                  <c:v>39356</c:v>
                </c:pt>
                <c:pt idx="188">
                  <c:v>39387</c:v>
                </c:pt>
                <c:pt idx="189">
                  <c:v>39417</c:v>
                </c:pt>
                <c:pt idx="190">
                  <c:v>39448</c:v>
                </c:pt>
                <c:pt idx="191">
                  <c:v>39480</c:v>
                </c:pt>
                <c:pt idx="192">
                  <c:v>39512</c:v>
                </c:pt>
                <c:pt idx="193">
                  <c:v>39512</c:v>
                </c:pt>
                <c:pt idx="194">
                  <c:v>39543</c:v>
                </c:pt>
                <c:pt idx="195">
                  <c:v>39573</c:v>
                </c:pt>
                <c:pt idx="196">
                  <c:v>39604</c:v>
                </c:pt>
                <c:pt idx="197">
                  <c:v>39634</c:v>
                </c:pt>
                <c:pt idx="198">
                  <c:v>39665</c:v>
                </c:pt>
                <c:pt idx="199">
                  <c:v>39696</c:v>
                </c:pt>
                <c:pt idx="200">
                  <c:v>39726</c:v>
                </c:pt>
                <c:pt idx="201">
                  <c:v>39757</c:v>
                </c:pt>
                <c:pt idx="202">
                  <c:v>39787</c:v>
                </c:pt>
                <c:pt idx="203">
                  <c:v>39818</c:v>
                </c:pt>
                <c:pt idx="204">
                  <c:v>39849</c:v>
                </c:pt>
                <c:pt idx="205">
                  <c:v>39877</c:v>
                </c:pt>
                <c:pt idx="206">
                  <c:v>39908</c:v>
                </c:pt>
                <c:pt idx="207">
                  <c:v>39938</c:v>
                </c:pt>
                <c:pt idx="208">
                  <c:v>39969</c:v>
                </c:pt>
                <c:pt idx="209">
                  <c:v>39999</c:v>
                </c:pt>
                <c:pt idx="210">
                  <c:v>40030</c:v>
                </c:pt>
                <c:pt idx="211">
                  <c:v>40061</c:v>
                </c:pt>
                <c:pt idx="212">
                  <c:v>40091</c:v>
                </c:pt>
                <c:pt idx="213">
                  <c:v>40122</c:v>
                </c:pt>
                <c:pt idx="214">
                  <c:v>40152</c:v>
                </c:pt>
                <c:pt idx="215">
                  <c:v>40183</c:v>
                </c:pt>
                <c:pt idx="216">
                  <c:v>40214</c:v>
                </c:pt>
                <c:pt idx="217">
                  <c:v>40242</c:v>
                </c:pt>
                <c:pt idx="218">
                  <c:v>40273</c:v>
                </c:pt>
                <c:pt idx="219">
                  <c:v>40303</c:v>
                </c:pt>
                <c:pt idx="220">
                  <c:v>40334</c:v>
                </c:pt>
                <c:pt idx="221">
                  <c:v>40364</c:v>
                </c:pt>
                <c:pt idx="222">
                  <c:v>40395</c:v>
                </c:pt>
                <c:pt idx="223">
                  <c:v>40426</c:v>
                </c:pt>
                <c:pt idx="224">
                  <c:v>40456</c:v>
                </c:pt>
                <c:pt idx="225">
                  <c:v>40487</c:v>
                </c:pt>
                <c:pt idx="226">
                  <c:v>40517</c:v>
                </c:pt>
                <c:pt idx="227">
                  <c:v>40548</c:v>
                </c:pt>
                <c:pt idx="228">
                  <c:v>40579</c:v>
                </c:pt>
                <c:pt idx="229">
                  <c:v>40607</c:v>
                </c:pt>
                <c:pt idx="230">
                  <c:v>40638</c:v>
                </c:pt>
                <c:pt idx="231">
                  <c:v>40668</c:v>
                </c:pt>
                <c:pt idx="232">
                  <c:v>40699</c:v>
                </c:pt>
                <c:pt idx="233">
                  <c:v>40729</c:v>
                </c:pt>
                <c:pt idx="234">
                  <c:v>40760</c:v>
                </c:pt>
                <c:pt idx="235">
                  <c:v>40791</c:v>
                </c:pt>
                <c:pt idx="236">
                  <c:v>40821</c:v>
                </c:pt>
                <c:pt idx="237">
                  <c:v>40852</c:v>
                </c:pt>
                <c:pt idx="238">
                  <c:v>40882</c:v>
                </c:pt>
                <c:pt idx="239">
                  <c:v>40913</c:v>
                </c:pt>
                <c:pt idx="240">
                  <c:v>40944</c:v>
                </c:pt>
                <c:pt idx="241">
                  <c:v>40973</c:v>
                </c:pt>
                <c:pt idx="242">
                  <c:v>41004</c:v>
                </c:pt>
                <c:pt idx="243">
                  <c:v>41034</c:v>
                </c:pt>
                <c:pt idx="244">
                  <c:v>41065</c:v>
                </c:pt>
                <c:pt idx="245">
                  <c:v>41095</c:v>
                </c:pt>
                <c:pt idx="246">
                  <c:v>41126</c:v>
                </c:pt>
                <c:pt idx="247">
                  <c:v>41157</c:v>
                </c:pt>
                <c:pt idx="248">
                  <c:v>41187</c:v>
                </c:pt>
                <c:pt idx="249">
                  <c:v>41218</c:v>
                </c:pt>
                <c:pt idx="250">
                  <c:v>41248</c:v>
                </c:pt>
                <c:pt idx="251">
                  <c:v>41279</c:v>
                </c:pt>
                <c:pt idx="252">
                  <c:v>41310</c:v>
                </c:pt>
                <c:pt idx="253">
                  <c:v>41338</c:v>
                </c:pt>
                <c:pt idx="254">
                  <c:v>41369</c:v>
                </c:pt>
                <c:pt idx="255">
                  <c:v>41399</c:v>
                </c:pt>
                <c:pt idx="256">
                  <c:v>41430</c:v>
                </c:pt>
                <c:pt idx="257">
                  <c:v>41460</c:v>
                </c:pt>
                <c:pt idx="258">
                  <c:v>41491</c:v>
                </c:pt>
                <c:pt idx="259">
                  <c:v>41522</c:v>
                </c:pt>
                <c:pt idx="260">
                  <c:v>41552</c:v>
                </c:pt>
                <c:pt idx="261">
                  <c:v>41583</c:v>
                </c:pt>
                <c:pt idx="262">
                  <c:v>41613</c:v>
                </c:pt>
                <c:pt idx="263">
                  <c:v>41644</c:v>
                </c:pt>
                <c:pt idx="264">
                  <c:v>41675</c:v>
                </c:pt>
                <c:pt idx="265">
                  <c:v>41703</c:v>
                </c:pt>
                <c:pt idx="266">
                  <c:v>41734</c:v>
                </c:pt>
                <c:pt idx="267">
                  <c:v>41764</c:v>
                </c:pt>
                <c:pt idx="268">
                  <c:v>41795</c:v>
                </c:pt>
                <c:pt idx="269">
                  <c:v>41825</c:v>
                </c:pt>
                <c:pt idx="270">
                  <c:v>41856</c:v>
                </c:pt>
                <c:pt idx="271">
                  <c:v>41887</c:v>
                </c:pt>
                <c:pt idx="272">
                  <c:v>41917</c:v>
                </c:pt>
                <c:pt idx="273">
                  <c:v>41948</c:v>
                </c:pt>
                <c:pt idx="274">
                  <c:v>41978</c:v>
                </c:pt>
                <c:pt idx="275">
                  <c:v>42009</c:v>
                </c:pt>
                <c:pt idx="276">
                  <c:v>42040</c:v>
                </c:pt>
                <c:pt idx="277">
                  <c:v>42068</c:v>
                </c:pt>
                <c:pt idx="278">
                  <c:v>42099</c:v>
                </c:pt>
                <c:pt idx="279">
                  <c:v>42129</c:v>
                </c:pt>
                <c:pt idx="280">
                  <c:v>42160</c:v>
                </c:pt>
                <c:pt idx="281">
                  <c:v>42190</c:v>
                </c:pt>
                <c:pt idx="282">
                  <c:v>42221</c:v>
                </c:pt>
                <c:pt idx="283">
                  <c:v>42252</c:v>
                </c:pt>
                <c:pt idx="284">
                  <c:v>42282</c:v>
                </c:pt>
                <c:pt idx="285">
                  <c:v>42313</c:v>
                </c:pt>
                <c:pt idx="286">
                  <c:v>42343</c:v>
                </c:pt>
                <c:pt idx="287">
                  <c:v>42374</c:v>
                </c:pt>
                <c:pt idx="288">
                  <c:v>42405</c:v>
                </c:pt>
                <c:pt idx="289">
                  <c:v>42434</c:v>
                </c:pt>
                <c:pt idx="290">
                  <c:v>42465</c:v>
                </c:pt>
                <c:pt idx="291">
                  <c:v>42495</c:v>
                </c:pt>
                <c:pt idx="292">
                  <c:v>42526</c:v>
                </c:pt>
                <c:pt idx="293">
                  <c:v>42556</c:v>
                </c:pt>
                <c:pt idx="294">
                  <c:v>42587</c:v>
                </c:pt>
                <c:pt idx="295">
                  <c:v>42618</c:v>
                </c:pt>
                <c:pt idx="296">
                  <c:v>42648</c:v>
                </c:pt>
                <c:pt idx="297">
                  <c:v>42679</c:v>
                </c:pt>
                <c:pt idx="298">
                  <c:v>42709</c:v>
                </c:pt>
                <c:pt idx="299">
                  <c:v>42740</c:v>
                </c:pt>
                <c:pt idx="300">
                  <c:v>42771</c:v>
                </c:pt>
                <c:pt idx="301">
                  <c:v>42799</c:v>
                </c:pt>
                <c:pt idx="302">
                  <c:v>42830</c:v>
                </c:pt>
                <c:pt idx="303">
                  <c:v>42860</c:v>
                </c:pt>
                <c:pt idx="304">
                  <c:v>42891</c:v>
                </c:pt>
                <c:pt idx="305">
                  <c:v>42921</c:v>
                </c:pt>
                <c:pt idx="306">
                  <c:v>42952</c:v>
                </c:pt>
                <c:pt idx="307">
                  <c:v>42983</c:v>
                </c:pt>
                <c:pt idx="308">
                  <c:v>43013</c:v>
                </c:pt>
                <c:pt idx="309">
                  <c:v>43044</c:v>
                </c:pt>
                <c:pt idx="310">
                  <c:v>43074</c:v>
                </c:pt>
                <c:pt idx="311">
                  <c:v>43105</c:v>
                </c:pt>
                <c:pt idx="312">
                  <c:v>43136</c:v>
                </c:pt>
                <c:pt idx="313">
                  <c:v>43164</c:v>
                </c:pt>
                <c:pt idx="314">
                  <c:v>43195</c:v>
                </c:pt>
                <c:pt idx="315">
                  <c:v>43225</c:v>
                </c:pt>
                <c:pt idx="316">
                  <c:v>43256</c:v>
                </c:pt>
                <c:pt idx="317">
                  <c:v>43286</c:v>
                </c:pt>
                <c:pt idx="318">
                  <c:v>43317</c:v>
                </c:pt>
                <c:pt idx="319">
                  <c:v>43348</c:v>
                </c:pt>
                <c:pt idx="320">
                  <c:v>43378</c:v>
                </c:pt>
                <c:pt idx="321">
                  <c:v>43409</c:v>
                </c:pt>
                <c:pt idx="322">
                  <c:v>43439</c:v>
                </c:pt>
                <c:pt idx="323">
                  <c:v>43470</c:v>
                </c:pt>
                <c:pt idx="324">
                  <c:v>43501</c:v>
                </c:pt>
                <c:pt idx="325">
                  <c:v>43529</c:v>
                </c:pt>
                <c:pt idx="326">
                  <c:v>43560</c:v>
                </c:pt>
                <c:pt idx="327">
                  <c:v>43590</c:v>
                </c:pt>
                <c:pt idx="328">
                  <c:v>43621</c:v>
                </c:pt>
                <c:pt idx="329">
                  <c:v>43651</c:v>
                </c:pt>
                <c:pt idx="330">
                  <c:v>43682</c:v>
                </c:pt>
                <c:pt idx="331">
                  <c:v>43713</c:v>
                </c:pt>
                <c:pt idx="332">
                  <c:v>43743</c:v>
                </c:pt>
                <c:pt idx="333">
                  <c:v>43774</c:v>
                </c:pt>
                <c:pt idx="334">
                  <c:v>43804</c:v>
                </c:pt>
                <c:pt idx="335">
                  <c:v>43835</c:v>
                </c:pt>
                <c:pt idx="336">
                  <c:v>43866</c:v>
                </c:pt>
                <c:pt idx="337">
                  <c:v>43895</c:v>
                </c:pt>
                <c:pt idx="338">
                  <c:v>43926</c:v>
                </c:pt>
                <c:pt idx="339">
                  <c:v>43956</c:v>
                </c:pt>
                <c:pt idx="340">
                  <c:v>43987</c:v>
                </c:pt>
                <c:pt idx="341">
                  <c:v>44017</c:v>
                </c:pt>
                <c:pt idx="342">
                  <c:v>44048</c:v>
                </c:pt>
                <c:pt idx="343">
                  <c:v>44079</c:v>
                </c:pt>
                <c:pt idx="344">
                  <c:v>44109</c:v>
                </c:pt>
                <c:pt idx="345">
                  <c:v>44140</c:v>
                </c:pt>
                <c:pt idx="346">
                  <c:v>44170</c:v>
                </c:pt>
                <c:pt idx="347">
                  <c:v>44201</c:v>
                </c:pt>
                <c:pt idx="348">
                  <c:v>44232</c:v>
                </c:pt>
                <c:pt idx="349">
                  <c:v>44260</c:v>
                </c:pt>
                <c:pt idx="350">
                  <c:v>44291</c:v>
                </c:pt>
                <c:pt idx="351">
                  <c:v>44321</c:v>
                </c:pt>
                <c:pt idx="352">
                  <c:v>44352</c:v>
                </c:pt>
                <c:pt idx="353">
                  <c:v>44382</c:v>
                </c:pt>
                <c:pt idx="354">
                  <c:v>44413</c:v>
                </c:pt>
                <c:pt idx="355">
                  <c:v>44444</c:v>
                </c:pt>
                <c:pt idx="356">
                  <c:v>44474</c:v>
                </c:pt>
                <c:pt idx="357">
                  <c:v>44505</c:v>
                </c:pt>
                <c:pt idx="358">
                  <c:v>44535</c:v>
                </c:pt>
                <c:pt idx="359">
                  <c:v>44566</c:v>
                </c:pt>
                <c:pt idx="360">
                  <c:v>44597</c:v>
                </c:pt>
                <c:pt idx="361">
                  <c:v>44625</c:v>
                </c:pt>
              </c:numCache>
            </c:numRef>
          </c:cat>
          <c:val>
            <c:numRef>
              <c:f>oficial!$K$3:$K$364</c:f>
              <c:numCache>
                <c:formatCode>0.00</c:formatCode>
                <c:ptCount val="362"/>
                <c:pt idx="1">
                  <c:v>1.034882775228696</c:v>
                </c:pt>
                <c:pt idx="2">
                  <c:v>3.3947435752004207</c:v>
                </c:pt>
                <c:pt idx="3">
                  <c:v>15.326450989345886</c:v>
                </c:pt>
                <c:pt idx="4">
                  <c:v>2.6087227127023604</c:v>
                </c:pt>
                <c:pt idx="5">
                  <c:v>-4.0390254187273271</c:v>
                </c:pt>
                <c:pt idx="6">
                  <c:v>-13.842725735219597</c:v>
                </c:pt>
                <c:pt idx="7">
                  <c:v>-3.9874488840754951</c:v>
                </c:pt>
                <c:pt idx="8">
                  <c:v>-1.8766680060171348</c:v>
                </c:pt>
                <c:pt idx="9">
                  <c:v>-0.57670074813852557</c:v>
                </c:pt>
                <c:pt idx="10">
                  <c:v>0.41855308210969611</c:v>
                </c:pt>
                <c:pt idx="11">
                  <c:v>1.8514034548275271</c:v>
                </c:pt>
                <c:pt idx="12">
                  <c:v>0.53790708589838143</c:v>
                </c:pt>
                <c:pt idx="13">
                  <c:v>6.720421994368464</c:v>
                </c:pt>
                <c:pt idx="14">
                  <c:v>9.1224238133130076</c:v>
                </c:pt>
                <c:pt idx="15">
                  <c:v>13.02311352777259</c:v>
                </c:pt>
                <c:pt idx="16">
                  <c:v>5.0851159450141958</c:v>
                </c:pt>
                <c:pt idx="17">
                  <c:v>-9.8497185376805625</c:v>
                </c:pt>
                <c:pt idx="18">
                  <c:v>-4.1698862346163157</c:v>
                </c:pt>
                <c:pt idx="19">
                  <c:v>-2.6387632789121374</c:v>
                </c:pt>
                <c:pt idx="20">
                  <c:v>4.0433068272172079E-2</c:v>
                </c:pt>
                <c:pt idx="21">
                  <c:v>-0.51381410442660203</c:v>
                </c:pt>
                <c:pt idx="22">
                  <c:v>0.8454248876640813</c:v>
                </c:pt>
                <c:pt idx="23">
                  <c:v>1.0902105673071594</c:v>
                </c:pt>
                <c:pt idx="24">
                  <c:v>4.4100285837630482</c:v>
                </c:pt>
                <c:pt idx="25">
                  <c:v>11.082326389522933</c:v>
                </c:pt>
                <c:pt idx="26">
                  <c:v>2.2066288549423385</c:v>
                </c:pt>
                <c:pt idx="27">
                  <c:v>-2.6302091929062743</c:v>
                </c:pt>
                <c:pt idx="28">
                  <c:v>-0.22419053745506012</c:v>
                </c:pt>
                <c:pt idx="29">
                  <c:v>5.8202873481344009</c:v>
                </c:pt>
                <c:pt idx="30">
                  <c:v>-5.3098515969819733</c:v>
                </c:pt>
                <c:pt idx="31">
                  <c:v>-0.89874296379901519</c:v>
                </c:pt>
                <c:pt idx="32">
                  <c:v>2.8100163755849783</c:v>
                </c:pt>
                <c:pt idx="33">
                  <c:v>-1.7105510075180574</c:v>
                </c:pt>
                <c:pt idx="34">
                  <c:v>-7.6587896338860206</c:v>
                </c:pt>
                <c:pt idx="35">
                  <c:v>-8.6988290342978498</c:v>
                </c:pt>
                <c:pt idx="36">
                  <c:v>-9.4274544269091987</c:v>
                </c:pt>
                <c:pt idx="37">
                  <c:v>4.129178373960074</c:v>
                </c:pt>
                <c:pt idx="38">
                  <c:v>4.1974258889455829</c:v>
                </c:pt>
                <c:pt idx="39">
                  <c:v>7.2282733078615324</c:v>
                </c:pt>
                <c:pt idx="40">
                  <c:v>0.87943077986589735</c:v>
                </c:pt>
                <c:pt idx="41">
                  <c:v>-2.5989144845756429</c:v>
                </c:pt>
                <c:pt idx="42">
                  <c:v>-2.1326820840722349</c:v>
                </c:pt>
                <c:pt idx="43">
                  <c:v>4.0417758305525853</c:v>
                </c:pt>
                <c:pt idx="44">
                  <c:v>6.0137944602033144</c:v>
                </c:pt>
                <c:pt idx="45">
                  <c:v>6.2825899627355852</c:v>
                </c:pt>
                <c:pt idx="46">
                  <c:v>3.29586507651074</c:v>
                </c:pt>
                <c:pt idx="47">
                  <c:v>-0.14796408852520981</c:v>
                </c:pt>
                <c:pt idx="48">
                  <c:v>5.7326269488051418</c:v>
                </c:pt>
                <c:pt idx="49">
                  <c:v>8.5682375016237433</c:v>
                </c:pt>
                <c:pt idx="50">
                  <c:v>6.0842935596317371</c:v>
                </c:pt>
                <c:pt idx="51">
                  <c:v>0.38057192567517717</c:v>
                </c:pt>
                <c:pt idx="52">
                  <c:v>-0.82486298469724995</c:v>
                </c:pt>
                <c:pt idx="53">
                  <c:v>2.1833277285074448</c:v>
                </c:pt>
                <c:pt idx="54">
                  <c:v>-6.0281199917744388E-3</c:v>
                </c:pt>
                <c:pt idx="55">
                  <c:v>-0.92005739182922097</c:v>
                </c:pt>
                <c:pt idx="56">
                  <c:v>-0.74774879984779163</c:v>
                </c:pt>
                <c:pt idx="57">
                  <c:v>-0.74659117834917632</c:v>
                </c:pt>
                <c:pt idx="58">
                  <c:v>-4.393062743204867</c:v>
                </c:pt>
                <c:pt idx="59">
                  <c:v>-4.877204790482681</c:v>
                </c:pt>
                <c:pt idx="60">
                  <c:v>1.7258432737510931</c:v>
                </c:pt>
                <c:pt idx="61">
                  <c:v>1.0885787091685861</c:v>
                </c:pt>
                <c:pt idx="62">
                  <c:v>2.6462042338530223</c:v>
                </c:pt>
                <c:pt idx="63">
                  <c:v>1.5042194137472764</c:v>
                </c:pt>
                <c:pt idx="64">
                  <c:v>1.0975104135862113</c:v>
                </c:pt>
                <c:pt idx="65">
                  <c:v>-1.0504378880993315E-2</c:v>
                </c:pt>
                <c:pt idx="66">
                  <c:v>-0.6044278781632495</c:v>
                </c:pt>
                <c:pt idx="67">
                  <c:v>-8.2465356448180316E-3</c:v>
                </c:pt>
                <c:pt idx="68">
                  <c:v>-0.88726853683350759</c:v>
                </c:pt>
                <c:pt idx="69">
                  <c:v>0.41803662201824743</c:v>
                </c:pt>
                <c:pt idx="70">
                  <c:v>-1.7848299458684824</c:v>
                </c:pt>
                <c:pt idx="71">
                  <c:v>-0.97611475390920743</c:v>
                </c:pt>
                <c:pt idx="72">
                  <c:v>-1.2191445324649774</c:v>
                </c:pt>
                <c:pt idx="73">
                  <c:v>2.9075482301186284</c:v>
                </c:pt>
                <c:pt idx="74">
                  <c:v>0.46646968770860386</c:v>
                </c:pt>
                <c:pt idx="75">
                  <c:v>4.95090246367349</c:v>
                </c:pt>
                <c:pt idx="76">
                  <c:v>-3.6197456789683002</c:v>
                </c:pt>
                <c:pt idx="77">
                  <c:v>0.18599990371379604</c:v>
                </c:pt>
                <c:pt idx="78">
                  <c:v>-1.5019213209996329</c:v>
                </c:pt>
                <c:pt idx="79">
                  <c:v>-2.4298688123754131</c:v>
                </c:pt>
                <c:pt idx="80">
                  <c:v>-1.9518700235108821</c:v>
                </c:pt>
                <c:pt idx="81">
                  <c:v>-1.1853695741704029</c:v>
                </c:pt>
                <c:pt idx="82">
                  <c:v>0.38235885359132471</c:v>
                </c:pt>
                <c:pt idx="83">
                  <c:v>-4.0992757874080965E-2</c:v>
                </c:pt>
                <c:pt idx="84">
                  <c:v>-2.0723793277721558E-2</c:v>
                </c:pt>
                <c:pt idx="85">
                  <c:v>0.64666665592203465</c:v>
                </c:pt>
                <c:pt idx="86">
                  <c:v>3.8597087638892802</c:v>
                </c:pt>
                <c:pt idx="87">
                  <c:v>0.44262209209435799</c:v>
                </c:pt>
                <c:pt idx="88">
                  <c:v>-1.4099448816553339</c:v>
                </c:pt>
                <c:pt idx="89">
                  <c:v>-1.2732597136292045</c:v>
                </c:pt>
                <c:pt idx="90">
                  <c:v>-1.0410704406638494</c:v>
                </c:pt>
                <c:pt idx="91">
                  <c:v>-0.71649810901801558</c:v>
                </c:pt>
                <c:pt idx="92">
                  <c:v>0.24053381503943427</c:v>
                </c:pt>
                <c:pt idx="93">
                  <c:v>0.94891960880516546</c:v>
                </c:pt>
                <c:pt idx="94">
                  <c:v>-4.8665690503757464E-2</c:v>
                </c:pt>
                <c:pt idx="95">
                  <c:v>-0.73984475963358998</c:v>
                </c:pt>
                <c:pt idx="96">
                  <c:v>1.0744407968545033</c:v>
                </c:pt>
                <c:pt idx="97">
                  <c:v>1.9901150148355695</c:v>
                </c:pt>
                <c:pt idx="98">
                  <c:v>-0.16658961108833026</c:v>
                </c:pt>
                <c:pt idx="99">
                  <c:v>-3.8024267194025629E-2</c:v>
                </c:pt>
                <c:pt idx="100">
                  <c:v>-0.58995820770023633</c:v>
                </c:pt>
                <c:pt idx="101">
                  <c:v>0.47967452434178881</c:v>
                </c:pt>
                <c:pt idx="102">
                  <c:v>2.7861217034984787</c:v>
                </c:pt>
                <c:pt idx="103">
                  <c:v>20.464737923960264</c:v>
                </c:pt>
                <c:pt idx="104">
                  <c:v>-17.427654922644543</c:v>
                </c:pt>
                <c:pt idx="105">
                  <c:v>-2.4087663088316891</c:v>
                </c:pt>
                <c:pt idx="106">
                  <c:v>-0.94345910333750727</c:v>
                </c:pt>
                <c:pt idx="107">
                  <c:v>-1.8786426925215816</c:v>
                </c:pt>
                <c:pt idx="108">
                  <c:v>0.77920143972824985</c:v>
                </c:pt>
                <c:pt idx="109">
                  <c:v>3.3317426127815741</c:v>
                </c:pt>
                <c:pt idx="110">
                  <c:v>1.5375092160211379</c:v>
                </c:pt>
                <c:pt idx="111">
                  <c:v>0.13040985490586632</c:v>
                </c:pt>
                <c:pt idx="112">
                  <c:v>-0.17634563062406405</c:v>
                </c:pt>
                <c:pt idx="113">
                  <c:v>-1.1458659351297307</c:v>
                </c:pt>
                <c:pt idx="114">
                  <c:v>-1.4281525099684167</c:v>
                </c:pt>
                <c:pt idx="115">
                  <c:v>-1.0003443803847212</c:v>
                </c:pt>
                <c:pt idx="116">
                  <c:v>-0.82249548114794457</c:v>
                </c:pt>
                <c:pt idx="117">
                  <c:v>0.16860537809493259</c:v>
                </c:pt>
                <c:pt idx="118">
                  <c:v>-0.12239259797021118</c:v>
                </c:pt>
                <c:pt idx="119">
                  <c:v>-7.5677499209492183E-2</c:v>
                </c:pt>
                <c:pt idx="120">
                  <c:v>0.60058210837159454</c:v>
                </c:pt>
                <c:pt idx="121">
                  <c:v>-5.8468245226117599E-2</c:v>
                </c:pt>
                <c:pt idx="122">
                  <c:v>3.1518873444342121</c:v>
                </c:pt>
                <c:pt idx="123">
                  <c:v>2.1156000440220701</c:v>
                </c:pt>
                <c:pt idx="124">
                  <c:v>-0.39164864255926135</c:v>
                </c:pt>
                <c:pt idx="125">
                  <c:v>-2.2042601308691512</c:v>
                </c:pt>
                <c:pt idx="126">
                  <c:v>-0.36930996220736478</c:v>
                </c:pt>
                <c:pt idx="127">
                  <c:v>-0.61675415413466883</c:v>
                </c:pt>
                <c:pt idx="128">
                  <c:v>-0.6009204752530195</c:v>
                </c:pt>
                <c:pt idx="129">
                  <c:v>0.1093001364639079</c:v>
                </c:pt>
                <c:pt idx="130">
                  <c:v>0.10536995331933419</c:v>
                </c:pt>
                <c:pt idx="131">
                  <c:v>-0.53069155202206675</c:v>
                </c:pt>
                <c:pt idx="132">
                  <c:v>-0.35965793226283571</c:v>
                </c:pt>
                <c:pt idx="133">
                  <c:v>6.4641006550503199E-2</c:v>
                </c:pt>
                <c:pt idx="134">
                  <c:v>0.36716126529972026</c:v>
                </c:pt>
                <c:pt idx="135">
                  <c:v>4.2647069891754041</c:v>
                </c:pt>
                <c:pt idx="136">
                  <c:v>4.0739451516613734</c:v>
                </c:pt>
                <c:pt idx="137">
                  <c:v>0.92064858043243714</c:v>
                </c:pt>
                <c:pt idx="138">
                  <c:v>-0.45101724914700103</c:v>
                </c:pt>
                <c:pt idx="139">
                  <c:v>5.144340736481845</c:v>
                </c:pt>
                <c:pt idx="140">
                  <c:v>-8.8639820996501797</c:v>
                </c:pt>
                <c:pt idx="141">
                  <c:v>-0.37228766226381493</c:v>
                </c:pt>
                <c:pt idx="142">
                  <c:v>-0.7109455623566463</c:v>
                </c:pt>
                <c:pt idx="143">
                  <c:v>-0.37271753687524445</c:v>
                </c:pt>
                <c:pt idx="144">
                  <c:v>-0.64028771035540277</c:v>
                </c:pt>
                <c:pt idx="145">
                  <c:v>0.49530554593006926</c:v>
                </c:pt>
                <c:pt idx="146">
                  <c:v>0.55992407069114236</c:v>
                </c:pt>
                <c:pt idx="147">
                  <c:v>4.4390212359367354</c:v>
                </c:pt>
                <c:pt idx="148">
                  <c:v>1.369637899314502</c:v>
                </c:pt>
                <c:pt idx="149">
                  <c:v>-2.4637707991094548</c:v>
                </c:pt>
                <c:pt idx="150">
                  <c:v>1.1565914370203378</c:v>
                </c:pt>
                <c:pt idx="151">
                  <c:v>4.3911864988112059</c:v>
                </c:pt>
                <c:pt idx="152">
                  <c:v>1.9096949202073832</c:v>
                </c:pt>
                <c:pt idx="153">
                  <c:v>-0.82239926625660154</c:v>
                </c:pt>
                <c:pt idx="154">
                  <c:v>1.0968030894485725</c:v>
                </c:pt>
                <c:pt idx="155">
                  <c:v>-0.8332854704275916</c:v>
                </c:pt>
                <c:pt idx="156">
                  <c:v>-0.6826068761126014</c:v>
                </c:pt>
                <c:pt idx="157">
                  <c:v>0.79820464259809931</c:v>
                </c:pt>
                <c:pt idx="158">
                  <c:v>5.4634853121912297</c:v>
                </c:pt>
                <c:pt idx="159">
                  <c:v>8.8036090331868433</c:v>
                </c:pt>
                <c:pt idx="160">
                  <c:v>-2.4736265199448937</c:v>
                </c:pt>
                <c:pt idx="161">
                  <c:v>-0.72651059704353926</c:v>
                </c:pt>
                <c:pt idx="162">
                  <c:v>-2.7176900457142161</c:v>
                </c:pt>
                <c:pt idx="163">
                  <c:v>-0.11370849356094892</c:v>
                </c:pt>
                <c:pt idx="164">
                  <c:v>-0.19267803541698214</c:v>
                </c:pt>
                <c:pt idx="165">
                  <c:v>-4.922133926133454</c:v>
                </c:pt>
                <c:pt idx="166">
                  <c:v>-1.0793469291455415</c:v>
                </c:pt>
                <c:pt idx="167">
                  <c:v>-2.0361679793144072</c:v>
                </c:pt>
                <c:pt idx="168">
                  <c:v>-1.5754114433433108</c:v>
                </c:pt>
                <c:pt idx="169">
                  <c:v>5.6130644086278547</c:v>
                </c:pt>
                <c:pt idx="170">
                  <c:v>3.6541785649834457</c:v>
                </c:pt>
                <c:pt idx="171">
                  <c:v>3.0793946902863967</c:v>
                </c:pt>
                <c:pt idx="172">
                  <c:v>-0.17830746618850979</c:v>
                </c:pt>
                <c:pt idx="173">
                  <c:v>-1.5312002369523126</c:v>
                </c:pt>
                <c:pt idx="174">
                  <c:v>-1.6452989945695884</c:v>
                </c:pt>
                <c:pt idx="175">
                  <c:v>-0.76228384460028664</c:v>
                </c:pt>
                <c:pt idx="176">
                  <c:v>0.66726098674376733</c:v>
                </c:pt>
                <c:pt idx="177">
                  <c:v>0.32262489405132655</c:v>
                </c:pt>
                <c:pt idx="178">
                  <c:v>-1.4135692112838383</c:v>
                </c:pt>
                <c:pt idx="179">
                  <c:v>-0.84210023537497625</c:v>
                </c:pt>
                <c:pt idx="180">
                  <c:v>3.7706541167611851</c:v>
                </c:pt>
                <c:pt idx="181">
                  <c:v>2.4762882477016301</c:v>
                </c:pt>
                <c:pt idx="182">
                  <c:v>0.587838707301791</c:v>
                </c:pt>
                <c:pt idx="183">
                  <c:v>4.7269950029047658</c:v>
                </c:pt>
                <c:pt idx="184">
                  <c:v>5.5684810210819391</c:v>
                </c:pt>
                <c:pt idx="185">
                  <c:v>0.64473183579321081</c:v>
                </c:pt>
                <c:pt idx="186">
                  <c:v>0.50577193013665589</c:v>
                </c:pt>
                <c:pt idx="187">
                  <c:v>3.6261265102730533</c:v>
                </c:pt>
                <c:pt idx="188">
                  <c:v>4.3040742460954684</c:v>
                </c:pt>
                <c:pt idx="189">
                  <c:v>2.3751617327996799</c:v>
                </c:pt>
                <c:pt idx="190">
                  <c:v>-0.8396091047809584</c:v>
                </c:pt>
                <c:pt idx="191">
                  <c:v>-5.0307042722352868E-2</c:v>
                </c:pt>
                <c:pt idx="192">
                  <c:v>1.4811182647292753</c:v>
                </c:pt>
                <c:pt idx="193">
                  <c:v>1.48</c:v>
                </c:pt>
                <c:pt idx="194">
                  <c:v>6.6974987010409937</c:v>
                </c:pt>
                <c:pt idx="195">
                  <c:v>1.770835955918959</c:v>
                </c:pt>
                <c:pt idx="196">
                  <c:v>1.4325241998285554</c:v>
                </c:pt>
                <c:pt idx="197">
                  <c:v>0.23954014289666592</c:v>
                </c:pt>
                <c:pt idx="198">
                  <c:v>-6.0349112711166608E-2</c:v>
                </c:pt>
                <c:pt idx="199">
                  <c:v>-0.59238735841437018</c:v>
                </c:pt>
                <c:pt idx="200">
                  <c:v>-0.2575705153531338</c:v>
                </c:pt>
                <c:pt idx="201">
                  <c:v>-0.90828216433015418</c:v>
                </c:pt>
                <c:pt idx="202">
                  <c:v>-0.72914633705730703</c:v>
                </c:pt>
                <c:pt idx="203">
                  <c:v>-0.25104528579210639</c:v>
                </c:pt>
                <c:pt idx="204">
                  <c:v>-0.29109615056704952</c:v>
                </c:pt>
                <c:pt idx="205">
                  <c:v>-1.0521117844956018</c:v>
                </c:pt>
                <c:pt idx="206">
                  <c:v>3.977465488076426E-2</c:v>
                </c:pt>
                <c:pt idx="207">
                  <c:v>0.75257981624397008</c:v>
                </c:pt>
                <c:pt idx="208">
                  <c:v>1.0050351434774951</c:v>
                </c:pt>
                <c:pt idx="209">
                  <c:v>0.30317060270228513</c:v>
                </c:pt>
                <c:pt idx="210">
                  <c:v>5.2518950197688596E-2</c:v>
                </c:pt>
                <c:pt idx="211">
                  <c:v>-2.4878666335814703E-2</c:v>
                </c:pt>
                <c:pt idx="212">
                  <c:v>0.90419203368841128</c:v>
                </c:pt>
                <c:pt idx="213">
                  <c:v>0.64217849231402724</c:v>
                </c:pt>
                <c:pt idx="214">
                  <c:v>1.2242223517811013E-3</c:v>
                </c:pt>
                <c:pt idx="215">
                  <c:v>-0.31544510963409378</c:v>
                </c:pt>
                <c:pt idx="216">
                  <c:v>-0.78622026950675439</c:v>
                </c:pt>
                <c:pt idx="217">
                  <c:v>-0.17300281825646247</c:v>
                </c:pt>
                <c:pt idx="218">
                  <c:v>0.69668616177354092</c:v>
                </c:pt>
                <c:pt idx="219">
                  <c:v>1.4537144879804176</c:v>
                </c:pt>
                <c:pt idx="220">
                  <c:v>0.81403693555932577</c:v>
                </c:pt>
                <c:pt idx="221">
                  <c:v>0.39347884376985665</c:v>
                </c:pt>
                <c:pt idx="222">
                  <c:v>0.28668634941089177</c:v>
                </c:pt>
                <c:pt idx="223">
                  <c:v>0.49597220494970173</c:v>
                </c:pt>
                <c:pt idx="224">
                  <c:v>-8.6749724830026409E-3</c:v>
                </c:pt>
                <c:pt idx="225">
                  <c:v>-0.57560161304227586</c:v>
                </c:pt>
                <c:pt idx="226">
                  <c:v>-1.061196666205344</c:v>
                </c:pt>
                <c:pt idx="227">
                  <c:v>-0.7385738728987068</c:v>
                </c:pt>
                <c:pt idx="228">
                  <c:v>0.297680274138723</c:v>
                </c:pt>
                <c:pt idx="229">
                  <c:v>3.5351454832648788</c:v>
                </c:pt>
                <c:pt idx="230">
                  <c:v>1.9875827743765839</c:v>
                </c:pt>
                <c:pt idx="231">
                  <c:v>0.27217400188657148</c:v>
                </c:pt>
                <c:pt idx="232">
                  <c:v>-0.22006788092965301</c:v>
                </c:pt>
                <c:pt idx="233">
                  <c:v>-0.22059070326585495</c:v>
                </c:pt>
                <c:pt idx="234">
                  <c:v>-0.37536119385327416</c:v>
                </c:pt>
                <c:pt idx="235">
                  <c:v>-0.33455957533928826</c:v>
                </c:pt>
                <c:pt idx="236">
                  <c:v>-9.1420177832624017E-2</c:v>
                </c:pt>
                <c:pt idx="237">
                  <c:v>-0.13764012974341044</c:v>
                </c:pt>
                <c:pt idx="238">
                  <c:v>-0.27637862227714027</c:v>
                </c:pt>
                <c:pt idx="239">
                  <c:v>-0.50267606904931261</c:v>
                </c:pt>
                <c:pt idx="240">
                  <c:v>1.8271802270719562E-2</c:v>
                </c:pt>
                <c:pt idx="241">
                  <c:v>0.47086415445918295</c:v>
                </c:pt>
                <c:pt idx="242">
                  <c:v>0.88385964961887886</c:v>
                </c:pt>
                <c:pt idx="243">
                  <c:v>0.95538410919502326</c:v>
                </c:pt>
                <c:pt idx="244">
                  <c:v>1.0343428799641119</c:v>
                </c:pt>
                <c:pt idx="245">
                  <c:v>8.6555965939782986E-2</c:v>
                </c:pt>
                <c:pt idx="246">
                  <c:v>-0.87135629355252764</c:v>
                </c:pt>
                <c:pt idx="247">
                  <c:v>-1.1738087630184246</c:v>
                </c:pt>
                <c:pt idx="248">
                  <c:v>0.11764021182119055</c:v>
                </c:pt>
                <c:pt idx="249">
                  <c:v>-0.32510949654595001</c:v>
                </c:pt>
                <c:pt idx="250">
                  <c:v>-0.16792727409306041</c:v>
                </c:pt>
                <c:pt idx="251">
                  <c:v>-0.37557112311273899</c:v>
                </c:pt>
                <c:pt idx="252">
                  <c:v>0.73608533694451417</c:v>
                </c:pt>
                <c:pt idx="253">
                  <c:v>1.8554431838359253</c:v>
                </c:pt>
                <c:pt idx="254">
                  <c:v>0.47135599632357472</c:v>
                </c:pt>
                <c:pt idx="255">
                  <c:v>1.1766424639250594</c:v>
                </c:pt>
                <c:pt idx="256">
                  <c:v>0.98375174755638284</c:v>
                </c:pt>
                <c:pt idx="257">
                  <c:v>-1.9487163581954903E-2</c:v>
                </c:pt>
                <c:pt idx="258">
                  <c:v>-0.50425705899161954</c:v>
                </c:pt>
                <c:pt idx="259">
                  <c:v>-0.57818979737849219</c:v>
                </c:pt>
                <c:pt idx="260">
                  <c:v>8.7220917056063385E-2</c:v>
                </c:pt>
                <c:pt idx="261">
                  <c:v>-0.47207031751795858</c:v>
                </c:pt>
                <c:pt idx="262">
                  <c:v>-0.90318353355706149</c:v>
                </c:pt>
                <c:pt idx="263">
                  <c:v>-1.0007960233015423</c:v>
                </c:pt>
                <c:pt idx="264">
                  <c:v>0.51914984655065943</c:v>
                </c:pt>
                <c:pt idx="265">
                  <c:v>0.71333401376936223</c:v>
                </c:pt>
                <c:pt idx="266">
                  <c:v>0.44810764209723963</c:v>
                </c:pt>
                <c:pt idx="267">
                  <c:v>0.14880576162272785</c:v>
                </c:pt>
                <c:pt idx="268">
                  <c:v>1.8463766428454154</c:v>
                </c:pt>
                <c:pt idx="269">
                  <c:v>0.94722082210210168</c:v>
                </c:pt>
                <c:pt idx="270">
                  <c:v>-0.13611695515840516</c:v>
                </c:pt>
                <c:pt idx="271">
                  <c:v>-0.35176488605471734</c:v>
                </c:pt>
                <c:pt idx="272">
                  <c:v>-0.2503106973524849</c:v>
                </c:pt>
                <c:pt idx="273">
                  <c:v>-0.38702993160610877</c:v>
                </c:pt>
                <c:pt idx="274">
                  <c:v>-0.33805729885882929</c:v>
                </c:pt>
                <c:pt idx="275">
                  <c:v>-0.65641332637939032</c:v>
                </c:pt>
                <c:pt idx="276">
                  <c:v>6.7941762316592325E-2</c:v>
                </c:pt>
                <c:pt idx="277">
                  <c:v>3.4617099602773926E-2</c:v>
                </c:pt>
                <c:pt idx="278">
                  <c:v>-0.11088825475730202</c:v>
                </c:pt>
                <c:pt idx="279">
                  <c:v>0.5203334277856797</c:v>
                </c:pt>
                <c:pt idx="280">
                  <c:v>0.46657981200346477</c:v>
                </c:pt>
                <c:pt idx="281">
                  <c:v>8.0313922498786994E-2</c:v>
                </c:pt>
                <c:pt idx="282">
                  <c:v>-0.7772324059604041</c:v>
                </c:pt>
                <c:pt idx="283">
                  <c:v>-0.49408736875820036</c:v>
                </c:pt>
                <c:pt idx="284">
                  <c:v>-0.35407647762254468</c:v>
                </c:pt>
                <c:pt idx="285">
                  <c:v>-0.14746131347657121</c:v>
                </c:pt>
                <c:pt idx="286">
                  <c:v>-2.6933697335185247E-2</c:v>
                </c:pt>
                <c:pt idx="287">
                  <c:v>-0.39678456476083257</c:v>
                </c:pt>
                <c:pt idx="288">
                  <c:v>-0.42252050084350401</c:v>
                </c:pt>
                <c:pt idx="289">
                  <c:v>0.73083053002738207</c:v>
                </c:pt>
                <c:pt idx="290">
                  <c:v>-7.4775176680419442E-2</c:v>
                </c:pt>
                <c:pt idx="291">
                  <c:v>0.74785650171704798</c:v>
                </c:pt>
                <c:pt idx="292">
                  <c:v>0.7282274606398742</c:v>
                </c:pt>
                <c:pt idx="293">
                  <c:v>-0.15568883791916566</c:v>
                </c:pt>
                <c:pt idx="294">
                  <c:v>8.1737122445657562E-2</c:v>
                </c:pt>
                <c:pt idx="295">
                  <c:v>-0.18635695037761968</c:v>
                </c:pt>
                <c:pt idx="296">
                  <c:v>-0.54846014898556339</c:v>
                </c:pt>
                <c:pt idx="297">
                  <c:v>-0.64136321043664068</c:v>
                </c:pt>
                <c:pt idx="298">
                  <c:v>-0.35473650698201187</c:v>
                </c:pt>
                <c:pt idx="299">
                  <c:v>-0.46651745939668698</c:v>
                </c:pt>
                <c:pt idx="300">
                  <c:v>-0.22905180882067944</c:v>
                </c:pt>
                <c:pt idx="301">
                  <c:v>0.58699217974298445</c:v>
                </c:pt>
                <c:pt idx="302">
                  <c:v>0.78986930826032697</c:v>
                </c:pt>
                <c:pt idx="303">
                  <c:v>0.57723295211933312</c:v>
                </c:pt>
                <c:pt idx="304">
                  <c:v>0.69651976074147637</c:v>
                </c:pt>
                <c:pt idx="305">
                  <c:v>-0.28690355247934507</c:v>
                </c:pt>
                <c:pt idx="306">
                  <c:v>-0.1708612026613876</c:v>
                </c:pt>
                <c:pt idx="307">
                  <c:v>-0.65474107789691427</c:v>
                </c:pt>
                <c:pt idx="308">
                  <c:v>-0.30620166503343427</c:v>
                </c:pt>
                <c:pt idx="309">
                  <c:v>3.4957388387946153E-2</c:v>
                </c:pt>
                <c:pt idx="310">
                  <c:v>-7.476557102660264E-2</c:v>
                </c:pt>
                <c:pt idx="311">
                  <c:v>-0.16</c:v>
                </c:pt>
                <c:pt idx="312">
                  <c:v>0.30703316173827933</c:v>
                </c:pt>
                <c:pt idx="313">
                  <c:v>0.48208490226184786</c:v>
                </c:pt>
                <c:pt idx="314">
                  <c:v>0.25072973755022598</c:v>
                </c:pt>
                <c:pt idx="315">
                  <c:v>7.009107501101397E-2</c:v>
                </c:pt>
                <c:pt idx="316">
                  <c:v>0.33843317233994696</c:v>
                </c:pt>
                <c:pt idx="317">
                  <c:v>-9.1214909157477653E-2</c:v>
                </c:pt>
                <c:pt idx="318">
                  <c:v>-0.13664669138596652</c:v>
                </c:pt>
                <c:pt idx="319">
                  <c:v>-0.36392903034340174</c:v>
                </c:pt>
                <c:pt idx="320">
                  <c:v>-0.15289074830221461</c:v>
                </c:pt>
                <c:pt idx="321">
                  <c:v>-0.30483334917549287</c:v>
                </c:pt>
                <c:pt idx="322">
                  <c:v>-0.31543753562317534</c:v>
                </c:pt>
                <c:pt idx="323">
                  <c:v>-0.47488840971604551</c:v>
                </c:pt>
                <c:pt idx="324">
                  <c:v>-0.15845463343183708</c:v>
                </c:pt>
                <c:pt idx="325">
                  <c:v>0.24057608684231457</c:v>
                </c:pt>
                <c:pt idx="326">
                  <c:v>-5.7213073804207593E-2</c:v>
                </c:pt>
                <c:pt idx="327">
                  <c:v>-0.30314724678294214</c:v>
                </c:pt>
                <c:pt idx="328">
                  <c:v>0.30844817635165001</c:v>
                </c:pt>
                <c:pt idx="329">
                  <c:v>-2.3548000249207224E-2</c:v>
                </c:pt>
                <c:pt idx="330">
                  <c:v>-1.0093386587373132E-2</c:v>
                </c:pt>
                <c:pt idx="331">
                  <c:v>0.12126069425992814</c:v>
                </c:pt>
                <c:pt idx="332">
                  <c:v>0.47812690758275433</c:v>
                </c:pt>
                <c:pt idx="333">
                  <c:v>2.7064792777868441</c:v>
                </c:pt>
                <c:pt idx="334">
                  <c:v>-2.0464170024945938</c:v>
                </c:pt>
                <c:pt idx="335">
                  <c:v>-0.50386027293382041</c:v>
                </c:pt>
                <c:pt idx="336">
                  <c:v>3.7080235372100034E-2</c:v>
                </c:pt>
                <c:pt idx="337">
                  <c:v>0.99544636100885597</c:v>
                </c:pt>
                <c:pt idx="338">
                  <c:v>3.5251386071704527</c:v>
                </c:pt>
                <c:pt idx="339">
                  <c:v>1.2745388363891941</c:v>
                </c:pt>
                <c:pt idx="340">
                  <c:v>-0.56975598410471395</c:v>
                </c:pt>
                <c:pt idx="341">
                  <c:v>-0.72773134188296451</c:v>
                </c:pt>
                <c:pt idx="342">
                  <c:v>-0.10800868351067416</c:v>
                </c:pt>
                <c:pt idx="343">
                  <c:v>-1.9557649857141479</c:v>
                </c:pt>
                <c:pt idx="344">
                  <c:v>-1.271753565146827</c:v>
                </c:pt>
                <c:pt idx="345">
                  <c:v>-0.57667313349596405</c:v>
                </c:pt>
                <c:pt idx="346">
                  <c:v>-0.81295899086065715</c:v>
                </c:pt>
                <c:pt idx="347">
                  <c:v>-0.91232748860533563</c:v>
                </c:pt>
                <c:pt idx="348">
                  <c:v>0.49647675518422751</c:v>
                </c:pt>
                <c:pt idx="349">
                  <c:v>0.36060085277593856</c:v>
                </c:pt>
                <c:pt idx="350">
                  <c:v>0.21294430958793686</c:v>
                </c:pt>
                <c:pt idx="351">
                  <c:v>0.58327013864740707</c:v>
                </c:pt>
                <c:pt idx="352">
                  <c:v>0.56528086434963765</c:v>
                </c:pt>
                <c:pt idx="353">
                  <c:v>-1.0282521834137359E-2</c:v>
                </c:pt>
                <c:pt idx="354">
                  <c:v>-0.62887156114644904</c:v>
                </c:pt>
                <c:pt idx="355">
                  <c:v>-0.92549873497067559</c:v>
                </c:pt>
                <c:pt idx="356">
                  <c:v>-0.46311316332697805</c:v>
                </c:pt>
                <c:pt idx="357">
                  <c:v>0.19773294581579837</c:v>
                </c:pt>
                <c:pt idx="358">
                  <c:v>-4.6323219469879273E-2</c:v>
                </c:pt>
                <c:pt idx="359">
                  <c:v>-0.52203251820793772</c:v>
                </c:pt>
                <c:pt idx="360">
                  <c:v>0.17930255151659136</c:v>
                </c:pt>
                <c:pt idx="361">
                  <c:v>1.2025252291266275</c:v>
                </c:pt>
              </c:numCache>
            </c:numRef>
          </c:val>
          <c:smooth val="0"/>
          <c:extLst>
            <c:ext xmlns:c16="http://schemas.microsoft.com/office/drawing/2014/chart" uri="{C3380CC4-5D6E-409C-BE32-E72D297353CC}">
              <c16:uniqueId val="{00000000-AA0D-4355-B841-B7EB94938996}"/>
            </c:ext>
          </c:extLst>
        </c:ser>
        <c:dLbls>
          <c:showLegendKey val="0"/>
          <c:showVal val="0"/>
          <c:showCatName val="0"/>
          <c:showSerName val="0"/>
          <c:showPercent val="0"/>
          <c:showBubbleSize val="0"/>
        </c:dLbls>
        <c:smooth val="0"/>
        <c:axId val="1601970160"/>
        <c:axId val="1"/>
      </c:lineChart>
      <c:dateAx>
        <c:axId val="1601970160"/>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At val="-30"/>
        <c:auto val="1"/>
        <c:lblOffset val="100"/>
        <c:baseTimeUnit val="day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160197016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333333"/>
                </a:solidFill>
                <a:latin typeface="Calibri"/>
                <a:ea typeface="Calibri"/>
                <a:cs typeface="Calibri"/>
              </a:defRPr>
            </a:pPr>
            <a:r>
              <a:rPr lang="es-BO" dirty="0"/>
              <a:t>Variación Porcentual Precio Pan de Batalla</a:t>
            </a:r>
          </a:p>
        </c:rich>
      </c:tx>
      <c:layout>
        <c:manualLayout>
          <c:xMode val="edge"/>
          <c:yMode val="edge"/>
          <c:x val="0.15714210062450587"/>
          <c:y val="4.0582886721344184E-2"/>
        </c:manualLayout>
      </c:layout>
      <c:overlay val="0"/>
      <c:spPr>
        <a:noFill/>
        <a:ln>
          <a:noFill/>
        </a:ln>
        <a:effectLst/>
      </c:spPr>
    </c:title>
    <c:autoTitleDeleted val="0"/>
    <c:plotArea>
      <c:layout/>
      <c:lineChart>
        <c:grouping val="standard"/>
        <c:varyColors val="0"/>
        <c:ser>
          <c:idx val="0"/>
          <c:order val="0"/>
          <c:tx>
            <c:strRef>
              <c:f>oficial!$B$2</c:f>
              <c:strCache>
                <c:ptCount val="1"/>
                <c:pt idx="0">
                  <c:v>Pan de Batalla</c:v>
                </c:pt>
              </c:strCache>
            </c:strRef>
          </c:tx>
          <c:spPr>
            <a:ln w="28575" cap="rnd">
              <a:solidFill>
                <a:schemeClr val="accent1"/>
              </a:solidFill>
              <a:round/>
            </a:ln>
            <a:effectLst/>
          </c:spPr>
          <c:marker>
            <c:symbol val="none"/>
          </c:marker>
          <c:cat>
            <c:numRef>
              <c:f>oficial!$A$3:$A$364</c:f>
              <c:numCache>
                <c:formatCode>mmm\-yy</c:formatCode>
                <c:ptCount val="362"/>
                <c:pt idx="0">
                  <c:v>33664</c:v>
                </c:pt>
                <c:pt idx="1">
                  <c:v>33695</c:v>
                </c:pt>
                <c:pt idx="2">
                  <c:v>33725</c:v>
                </c:pt>
                <c:pt idx="3">
                  <c:v>33756</c:v>
                </c:pt>
                <c:pt idx="4">
                  <c:v>33786</c:v>
                </c:pt>
                <c:pt idx="5">
                  <c:v>33817</c:v>
                </c:pt>
                <c:pt idx="6">
                  <c:v>33848</c:v>
                </c:pt>
                <c:pt idx="7">
                  <c:v>33878</c:v>
                </c:pt>
                <c:pt idx="8">
                  <c:v>33909</c:v>
                </c:pt>
                <c:pt idx="9">
                  <c:v>33939</c:v>
                </c:pt>
                <c:pt idx="10">
                  <c:v>33970</c:v>
                </c:pt>
                <c:pt idx="11">
                  <c:v>34001</c:v>
                </c:pt>
                <c:pt idx="12">
                  <c:v>34029</c:v>
                </c:pt>
                <c:pt idx="13">
                  <c:v>34060</c:v>
                </c:pt>
                <c:pt idx="14">
                  <c:v>34090</c:v>
                </c:pt>
                <c:pt idx="15">
                  <c:v>34121</c:v>
                </c:pt>
                <c:pt idx="16">
                  <c:v>34151</c:v>
                </c:pt>
                <c:pt idx="17">
                  <c:v>34182</c:v>
                </c:pt>
                <c:pt idx="18">
                  <c:v>34213</c:v>
                </c:pt>
                <c:pt idx="19">
                  <c:v>34243</c:v>
                </c:pt>
                <c:pt idx="20">
                  <c:v>34274</c:v>
                </c:pt>
                <c:pt idx="21">
                  <c:v>34304</c:v>
                </c:pt>
                <c:pt idx="22">
                  <c:v>34335</c:v>
                </c:pt>
                <c:pt idx="23">
                  <c:v>34366</c:v>
                </c:pt>
                <c:pt idx="24">
                  <c:v>34394</c:v>
                </c:pt>
                <c:pt idx="25">
                  <c:v>34425</c:v>
                </c:pt>
                <c:pt idx="26">
                  <c:v>34455</c:v>
                </c:pt>
                <c:pt idx="27">
                  <c:v>34486</c:v>
                </c:pt>
                <c:pt idx="28">
                  <c:v>34516</c:v>
                </c:pt>
                <c:pt idx="29">
                  <c:v>34547</c:v>
                </c:pt>
                <c:pt idx="30">
                  <c:v>34578</c:v>
                </c:pt>
                <c:pt idx="31">
                  <c:v>34608</c:v>
                </c:pt>
                <c:pt idx="32">
                  <c:v>34639</c:v>
                </c:pt>
                <c:pt idx="33">
                  <c:v>34669</c:v>
                </c:pt>
                <c:pt idx="34">
                  <c:v>34700</c:v>
                </c:pt>
                <c:pt idx="35">
                  <c:v>34731</c:v>
                </c:pt>
                <c:pt idx="36">
                  <c:v>34759</c:v>
                </c:pt>
                <c:pt idx="37">
                  <c:v>34790</c:v>
                </c:pt>
                <c:pt idx="38">
                  <c:v>34820</c:v>
                </c:pt>
                <c:pt idx="39">
                  <c:v>34851</c:v>
                </c:pt>
                <c:pt idx="40">
                  <c:v>34881</c:v>
                </c:pt>
                <c:pt idx="41">
                  <c:v>34912</c:v>
                </c:pt>
                <c:pt idx="42">
                  <c:v>34943</c:v>
                </c:pt>
                <c:pt idx="43">
                  <c:v>34973</c:v>
                </c:pt>
                <c:pt idx="44">
                  <c:v>35004</c:v>
                </c:pt>
                <c:pt idx="45">
                  <c:v>35034</c:v>
                </c:pt>
                <c:pt idx="46">
                  <c:v>35065</c:v>
                </c:pt>
                <c:pt idx="47">
                  <c:v>35096</c:v>
                </c:pt>
                <c:pt idx="48">
                  <c:v>35125</c:v>
                </c:pt>
                <c:pt idx="49">
                  <c:v>35156</c:v>
                </c:pt>
                <c:pt idx="50">
                  <c:v>35186</c:v>
                </c:pt>
                <c:pt idx="51">
                  <c:v>35217</c:v>
                </c:pt>
                <c:pt idx="52">
                  <c:v>35247</c:v>
                </c:pt>
                <c:pt idx="53">
                  <c:v>35278</c:v>
                </c:pt>
                <c:pt idx="54">
                  <c:v>35309</c:v>
                </c:pt>
                <c:pt idx="55">
                  <c:v>35339</c:v>
                </c:pt>
                <c:pt idx="56">
                  <c:v>35370</c:v>
                </c:pt>
                <c:pt idx="57">
                  <c:v>35400</c:v>
                </c:pt>
                <c:pt idx="58">
                  <c:v>35431</c:v>
                </c:pt>
                <c:pt idx="59">
                  <c:v>35462</c:v>
                </c:pt>
                <c:pt idx="60">
                  <c:v>35490</c:v>
                </c:pt>
                <c:pt idx="61">
                  <c:v>35521</c:v>
                </c:pt>
                <c:pt idx="62">
                  <c:v>35551</c:v>
                </c:pt>
                <c:pt idx="63">
                  <c:v>35582</c:v>
                </c:pt>
                <c:pt idx="64">
                  <c:v>35612</c:v>
                </c:pt>
                <c:pt idx="65">
                  <c:v>35643</c:v>
                </c:pt>
                <c:pt idx="66">
                  <c:v>35674</c:v>
                </c:pt>
                <c:pt idx="67">
                  <c:v>35704</c:v>
                </c:pt>
                <c:pt idx="68">
                  <c:v>35735</c:v>
                </c:pt>
                <c:pt idx="69">
                  <c:v>35765</c:v>
                </c:pt>
                <c:pt idx="70">
                  <c:v>35796</c:v>
                </c:pt>
                <c:pt idx="71">
                  <c:v>35827</c:v>
                </c:pt>
                <c:pt idx="72">
                  <c:v>35855</c:v>
                </c:pt>
                <c:pt idx="73">
                  <c:v>35886</c:v>
                </c:pt>
                <c:pt idx="74">
                  <c:v>35916</c:v>
                </c:pt>
                <c:pt idx="75">
                  <c:v>35947</c:v>
                </c:pt>
                <c:pt idx="76">
                  <c:v>35977</c:v>
                </c:pt>
                <c:pt idx="77">
                  <c:v>36008</c:v>
                </c:pt>
                <c:pt idx="78">
                  <c:v>36039</c:v>
                </c:pt>
                <c:pt idx="79">
                  <c:v>36069</c:v>
                </c:pt>
                <c:pt idx="80">
                  <c:v>36100</c:v>
                </c:pt>
                <c:pt idx="81">
                  <c:v>36130</c:v>
                </c:pt>
                <c:pt idx="82">
                  <c:v>36161</c:v>
                </c:pt>
                <c:pt idx="83">
                  <c:v>36192</c:v>
                </c:pt>
                <c:pt idx="84">
                  <c:v>36220</c:v>
                </c:pt>
                <c:pt idx="85">
                  <c:v>36251</c:v>
                </c:pt>
                <c:pt idx="86">
                  <c:v>36281</c:v>
                </c:pt>
                <c:pt idx="87">
                  <c:v>36312</c:v>
                </c:pt>
                <c:pt idx="88">
                  <c:v>36342</c:v>
                </c:pt>
                <c:pt idx="89">
                  <c:v>36373</c:v>
                </c:pt>
                <c:pt idx="90">
                  <c:v>36404</c:v>
                </c:pt>
                <c:pt idx="91">
                  <c:v>36434</c:v>
                </c:pt>
                <c:pt idx="92">
                  <c:v>36465</c:v>
                </c:pt>
                <c:pt idx="93">
                  <c:v>36495</c:v>
                </c:pt>
                <c:pt idx="94">
                  <c:v>36526</c:v>
                </c:pt>
                <c:pt idx="95">
                  <c:v>36557</c:v>
                </c:pt>
                <c:pt idx="96">
                  <c:v>36586</c:v>
                </c:pt>
                <c:pt idx="97">
                  <c:v>36617</c:v>
                </c:pt>
                <c:pt idx="98">
                  <c:v>36647</c:v>
                </c:pt>
                <c:pt idx="99">
                  <c:v>36678</c:v>
                </c:pt>
                <c:pt idx="100">
                  <c:v>36708</c:v>
                </c:pt>
                <c:pt idx="101">
                  <c:v>36739</c:v>
                </c:pt>
                <c:pt idx="102">
                  <c:v>36770</c:v>
                </c:pt>
                <c:pt idx="103">
                  <c:v>36800</c:v>
                </c:pt>
                <c:pt idx="104">
                  <c:v>36831</c:v>
                </c:pt>
                <c:pt idx="105">
                  <c:v>36861</c:v>
                </c:pt>
                <c:pt idx="106">
                  <c:v>36892</c:v>
                </c:pt>
                <c:pt idx="107">
                  <c:v>36923</c:v>
                </c:pt>
                <c:pt idx="108">
                  <c:v>36951</c:v>
                </c:pt>
                <c:pt idx="109">
                  <c:v>36982</c:v>
                </c:pt>
                <c:pt idx="110">
                  <c:v>37012</c:v>
                </c:pt>
                <c:pt idx="111">
                  <c:v>37043</c:v>
                </c:pt>
                <c:pt idx="112">
                  <c:v>37073</c:v>
                </c:pt>
                <c:pt idx="113">
                  <c:v>37104</c:v>
                </c:pt>
                <c:pt idx="114">
                  <c:v>37135</c:v>
                </c:pt>
                <c:pt idx="115">
                  <c:v>37165</c:v>
                </c:pt>
                <c:pt idx="116">
                  <c:v>37196</c:v>
                </c:pt>
                <c:pt idx="117">
                  <c:v>37226</c:v>
                </c:pt>
                <c:pt idx="118">
                  <c:v>37257</c:v>
                </c:pt>
                <c:pt idx="119">
                  <c:v>37288</c:v>
                </c:pt>
                <c:pt idx="120">
                  <c:v>37316</c:v>
                </c:pt>
                <c:pt idx="121">
                  <c:v>37347</c:v>
                </c:pt>
                <c:pt idx="122">
                  <c:v>37377</c:v>
                </c:pt>
                <c:pt idx="123">
                  <c:v>37408</c:v>
                </c:pt>
                <c:pt idx="124">
                  <c:v>37438</c:v>
                </c:pt>
                <c:pt idx="125">
                  <c:v>37469</c:v>
                </c:pt>
                <c:pt idx="126">
                  <c:v>37500</c:v>
                </c:pt>
                <c:pt idx="127">
                  <c:v>37530</c:v>
                </c:pt>
                <c:pt idx="128">
                  <c:v>37561</c:v>
                </c:pt>
                <c:pt idx="129">
                  <c:v>37591</c:v>
                </c:pt>
                <c:pt idx="130">
                  <c:v>37622</c:v>
                </c:pt>
                <c:pt idx="131">
                  <c:v>37653</c:v>
                </c:pt>
                <c:pt idx="132">
                  <c:v>37681</c:v>
                </c:pt>
                <c:pt idx="133">
                  <c:v>37712</c:v>
                </c:pt>
                <c:pt idx="134">
                  <c:v>37742</c:v>
                </c:pt>
                <c:pt idx="135">
                  <c:v>37773</c:v>
                </c:pt>
                <c:pt idx="136">
                  <c:v>37803</c:v>
                </c:pt>
                <c:pt idx="137">
                  <c:v>37834</c:v>
                </c:pt>
                <c:pt idx="138">
                  <c:v>37865</c:v>
                </c:pt>
                <c:pt idx="139">
                  <c:v>37895</c:v>
                </c:pt>
                <c:pt idx="140">
                  <c:v>37926</c:v>
                </c:pt>
                <c:pt idx="141">
                  <c:v>37956</c:v>
                </c:pt>
                <c:pt idx="142">
                  <c:v>37987</c:v>
                </c:pt>
                <c:pt idx="143">
                  <c:v>38018</c:v>
                </c:pt>
                <c:pt idx="144">
                  <c:v>38047</c:v>
                </c:pt>
                <c:pt idx="145">
                  <c:v>38078</c:v>
                </c:pt>
                <c:pt idx="146">
                  <c:v>38108</c:v>
                </c:pt>
                <c:pt idx="147">
                  <c:v>38139</c:v>
                </c:pt>
                <c:pt idx="148">
                  <c:v>38169</c:v>
                </c:pt>
                <c:pt idx="149">
                  <c:v>38200</c:v>
                </c:pt>
                <c:pt idx="150">
                  <c:v>38231</c:v>
                </c:pt>
                <c:pt idx="151">
                  <c:v>38261</c:v>
                </c:pt>
                <c:pt idx="152">
                  <c:v>38292</c:v>
                </c:pt>
                <c:pt idx="153">
                  <c:v>38322</c:v>
                </c:pt>
                <c:pt idx="154">
                  <c:v>38353</c:v>
                </c:pt>
                <c:pt idx="155">
                  <c:v>38384</c:v>
                </c:pt>
                <c:pt idx="156">
                  <c:v>38412</c:v>
                </c:pt>
                <c:pt idx="157">
                  <c:v>38443</c:v>
                </c:pt>
                <c:pt idx="158">
                  <c:v>38473</c:v>
                </c:pt>
                <c:pt idx="159">
                  <c:v>38505</c:v>
                </c:pt>
                <c:pt idx="160">
                  <c:v>38536</c:v>
                </c:pt>
                <c:pt idx="161">
                  <c:v>38568</c:v>
                </c:pt>
                <c:pt idx="162">
                  <c:v>38600</c:v>
                </c:pt>
                <c:pt idx="163">
                  <c:v>38631</c:v>
                </c:pt>
                <c:pt idx="164">
                  <c:v>38663</c:v>
                </c:pt>
                <c:pt idx="165">
                  <c:v>38695</c:v>
                </c:pt>
                <c:pt idx="166">
                  <c:v>38718</c:v>
                </c:pt>
                <c:pt idx="167">
                  <c:v>38749</c:v>
                </c:pt>
                <c:pt idx="168">
                  <c:v>38777</c:v>
                </c:pt>
                <c:pt idx="169">
                  <c:v>38808</c:v>
                </c:pt>
                <c:pt idx="170">
                  <c:v>38838</c:v>
                </c:pt>
                <c:pt idx="171">
                  <c:v>38869</c:v>
                </c:pt>
                <c:pt idx="172">
                  <c:v>38899</c:v>
                </c:pt>
                <c:pt idx="173">
                  <c:v>38930</c:v>
                </c:pt>
                <c:pt idx="174">
                  <c:v>38961</c:v>
                </c:pt>
                <c:pt idx="175">
                  <c:v>38991</c:v>
                </c:pt>
                <c:pt idx="176">
                  <c:v>39022</c:v>
                </c:pt>
                <c:pt idx="177">
                  <c:v>39052</c:v>
                </c:pt>
                <c:pt idx="178">
                  <c:v>39083</c:v>
                </c:pt>
                <c:pt idx="179">
                  <c:v>39114</c:v>
                </c:pt>
                <c:pt idx="180">
                  <c:v>39142</c:v>
                </c:pt>
                <c:pt idx="181">
                  <c:v>39173</c:v>
                </c:pt>
                <c:pt idx="182">
                  <c:v>39203</c:v>
                </c:pt>
                <c:pt idx="183">
                  <c:v>39234</c:v>
                </c:pt>
                <c:pt idx="184">
                  <c:v>39264</c:v>
                </c:pt>
                <c:pt idx="185">
                  <c:v>39295</c:v>
                </c:pt>
                <c:pt idx="186">
                  <c:v>39326</c:v>
                </c:pt>
                <c:pt idx="187">
                  <c:v>39356</c:v>
                </c:pt>
                <c:pt idx="188">
                  <c:v>39387</c:v>
                </c:pt>
                <c:pt idx="189">
                  <c:v>39417</c:v>
                </c:pt>
                <c:pt idx="190">
                  <c:v>39448</c:v>
                </c:pt>
                <c:pt idx="191">
                  <c:v>39480</c:v>
                </c:pt>
                <c:pt idx="192">
                  <c:v>39512</c:v>
                </c:pt>
                <c:pt idx="193">
                  <c:v>39512</c:v>
                </c:pt>
                <c:pt idx="194">
                  <c:v>39543</c:v>
                </c:pt>
                <c:pt idx="195">
                  <c:v>39573</c:v>
                </c:pt>
                <c:pt idx="196">
                  <c:v>39604</c:v>
                </c:pt>
                <c:pt idx="197">
                  <c:v>39634</c:v>
                </c:pt>
                <c:pt idx="198">
                  <c:v>39665</c:v>
                </c:pt>
                <c:pt idx="199">
                  <c:v>39696</c:v>
                </c:pt>
                <c:pt idx="200">
                  <c:v>39726</c:v>
                </c:pt>
                <c:pt idx="201">
                  <c:v>39757</c:v>
                </c:pt>
                <c:pt idx="202">
                  <c:v>39787</c:v>
                </c:pt>
                <c:pt idx="203">
                  <c:v>39818</c:v>
                </c:pt>
                <c:pt idx="204">
                  <c:v>39849</c:v>
                </c:pt>
                <c:pt idx="205">
                  <c:v>39877</c:v>
                </c:pt>
                <c:pt idx="206">
                  <c:v>39908</c:v>
                </c:pt>
                <c:pt idx="207">
                  <c:v>39938</c:v>
                </c:pt>
                <c:pt idx="208">
                  <c:v>39969</c:v>
                </c:pt>
                <c:pt idx="209">
                  <c:v>39999</c:v>
                </c:pt>
                <c:pt idx="210">
                  <c:v>40030</c:v>
                </c:pt>
                <c:pt idx="211">
                  <c:v>40061</c:v>
                </c:pt>
                <c:pt idx="212">
                  <c:v>40091</c:v>
                </c:pt>
                <c:pt idx="213">
                  <c:v>40122</c:v>
                </c:pt>
                <c:pt idx="214">
                  <c:v>40152</c:v>
                </c:pt>
                <c:pt idx="215">
                  <c:v>40183</c:v>
                </c:pt>
                <c:pt idx="216">
                  <c:v>40214</c:v>
                </c:pt>
                <c:pt idx="217">
                  <c:v>40242</c:v>
                </c:pt>
                <c:pt idx="218">
                  <c:v>40273</c:v>
                </c:pt>
                <c:pt idx="219">
                  <c:v>40303</c:v>
                </c:pt>
                <c:pt idx="220">
                  <c:v>40334</c:v>
                </c:pt>
                <c:pt idx="221">
                  <c:v>40364</c:v>
                </c:pt>
                <c:pt idx="222">
                  <c:v>40395</c:v>
                </c:pt>
                <c:pt idx="223">
                  <c:v>40426</c:v>
                </c:pt>
                <c:pt idx="224">
                  <c:v>40456</c:v>
                </c:pt>
                <c:pt idx="225">
                  <c:v>40487</c:v>
                </c:pt>
                <c:pt idx="226">
                  <c:v>40517</c:v>
                </c:pt>
                <c:pt idx="227">
                  <c:v>40548</c:v>
                </c:pt>
                <c:pt idx="228">
                  <c:v>40579</c:v>
                </c:pt>
                <c:pt idx="229">
                  <c:v>40607</c:v>
                </c:pt>
                <c:pt idx="230">
                  <c:v>40638</c:v>
                </c:pt>
                <c:pt idx="231">
                  <c:v>40668</c:v>
                </c:pt>
                <c:pt idx="232">
                  <c:v>40699</c:v>
                </c:pt>
                <c:pt idx="233">
                  <c:v>40729</c:v>
                </c:pt>
                <c:pt idx="234">
                  <c:v>40760</c:v>
                </c:pt>
                <c:pt idx="235">
                  <c:v>40791</c:v>
                </c:pt>
                <c:pt idx="236">
                  <c:v>40821</c:v>
                </c:pt>
                <c:pt idx="237">
                  <c:v>40852</c:v>
                </c:pt>
                <c:pt idx="238">
                  <c:v>40882</c:v>
                </c:pt>
                <c:pt idx="239">
                  <c:v>40913</c:v>
                </c:pt>
                <c:pt idx="240">
                  <c:v>40944</c:v>
                </c:pt>
                <c:pt idx="241">
                  <c:v>40973</c:v>
                </c:pt>
                <c:pt idx="242">
                  <c:v>41004</c:v>
                </c:pt>
                <c:pt idx="243">
                  <c:v>41034</c:v>
                </c:pt>
                <c:pt idx="244">
                  <c:v>41065</c:v>
                </c:pt>
                <c:pt idx="245">
                  <c:v>41095</c:v>
                </c:pt>
                <c:pt idx="246">
                  <c:v>41126</c:v>
                </c:pt>
                <c:pt idx="247">
                  <c:v>41157</c:v>
                </c:pt>
                <c:pt idx="248">
                  <c:v>41187</c:v>
                </c:pt>
                <c:pt idx="249">
                  <c:v>41218</c:v>
                </c:pt>
                <c:pt idx="250">
                  <c:v>41248</c:v>
                </c:pt>
                <c:pt idx="251">
                  <c:v>41279</c:v>
                </c:pt>
                <c:pt idx="252">
                  <c:v>41310</c:v>
                </c:pt>
                <c:pt idx="253">
                  <c:v>41338</c:v>
                </c:pt>
                <c:pt idx="254">
                  <c:v>41369</c:v>
                </c:pt>
                <c:pt idx="255">
                  <c:v>41399</c:v>
                </c:pt>
                <c:pt idx="256">
                  <c:v>41430</c:v>
                </c:pt>
                <c:pt idx="257">
                  <c:v>41460</c:v>
                </c:pt>
                <c:pt idx="258">
                  <c:v>41491</c:v>
                </c:pt>
                <c:pt idx="259">
                  <c:v>41522</c:v>
                </c:pt>
                <c:pt idx="260">
                  <c:v>41552</c:v>
                </c:pt>
                <c:pt idx="261">
                  <c:v>41583</c:v>
                </c:pt>
                <c:pt idx="262">
                  <c:v>41613</c:v>
                </c:pt>
                <c:pt idx="263">
                  <c:v>41644</c:v>
                </c:pt>
                <c:pt idx="264">
                  <c:v>41675</c:v>
                </c:pt>
                <c:pt idx="265">
                  <c:v>41703</c:v>
                </c:pt>
                <c:pt idx="266">
                  <c:v>41734</c:v>
                </c:pt>
                <c:pt idx="267">
                  <c:v>41764</c:v>
                </c:pt>
                <c:pt idx="268">
                  <c:v>41795</c:v>
                </c:pt>
                <c:pt idx="269">
                  <c:v>41825</c:v>
                </c:pt>
                <c:pt idx="270">
                  <c:v>41856</c:v>
                </c:pt>
                <c:pt idx="271">
                  <c:v>41887</c:v>
                </c:pt>
                <c:pt idx="272">
                  <c:v>41917</c:v>
                </c:pt>
                <c:pt idx="273">
                  <c:v>41948</c:v>
                </c:pt>
                <c:pt idx="274">
                  <c:v>41978</c:v>
                </c:pt>
                <c:pt idx="275">
                  <c:v>42009</c:v>
                </c:pt>
                <c:pt idx="276">
                  <c:v>42040</c:v>
                </c:pt>
                <c:pt idx="277">
                  <c:v>42068</c:v>
                </c:pt>
                <c:pt idx="278">
                  <c:v>42099</c:v>
                </c:pt>
                <c:pt idx="279">
                  <c:v>42129</c:v>
                </c:pt>
                <c:pt idx="280">
                  <c:v>42160</c:v>
                </c:pt>
                <c:pt idx="281">
                  <c:v>42190</c:v>
                </c:pt>
                <c:pt idx="282">
                  <c:v>42221</c:v>
                </c:pt>
                <c:pt idx="283">
                  <c:v>42252</c:v>
                </c:pt>
                <c:pt idx="284">
                  <c:v>42282</c:v>
                </c:pt>
                <c:pt idx="285">
                  <c:v>42313</c:v>
                </c:pt>
                <c:pt idx="286">
                  <c:v>42343</c:v>
                </c:pt>
                <c:pt idx="287">
                  <c:v>42374</c:v>
                </c:pt>
                <c:pt idx="288">
                  <c:v>42405</c:v>
                </c:pt>
                <c:pt idx="289">
                  <c:v>42434</c:v>
                </c:pt>
                <c:pt idx="290">
                  <c:v>42465</c:v>
                </c:pt>
                <c:pt idx="291">
                  <c:v>42495</c:v>
                </c:pt>
                <c:pt idx="292">
                  <c:v>42526</c:v>
                </c:pt>
                <c:pt idx="293">
                  <c:v>42556</c:v>
                </c:pt>
                <c:pt idx="294">
                  <c:v>42587</c:v>
                </c:pt>
                <c:pt idx="295">
                  <c:v>42618</c:v>
                </c:pt>
                <c:pt idx="296">
                  <c:v>42648</c:v>
                </c:pt>
                <c:pt idx="297">
                  <c:v>42679</c:v>
                </c:pt>
                <c:pt idx="298">
                  <c:v>42709</c:v>
                </c:pt>
                <c:pt idx="299">
                  <c:v>42740</c:v>
                </c:pt>
                <c:pt idx="300">
                  <c:v>42771</c:v>
                </c:pt>
                <c:pt idx="301">
                  <c:v>42799</c:v>
                </c:pt>
                <c:pt idx="302">
                  <c:v>42830</c:v>
                </c:pt>
                <c:pt idx="303">
                  <c:v>42860</c:v>
                </c:pt>
                <c:pt idx="304">
                  <c:v>42891</c:v>
                </c:pt>
                <c:pt idx="305">
                  <c:v>42921</c:v>
                </c:pt>
                <c:pt idx="306">
                  <c:v>42952</c:v>
                </c:pt>
                <c:pt idx="307">
                  <c:v>42983</c:v>
                </c:pt>
                <c:pt idx="308">
                  <c:v>43013</c:v>
                </c:pt>
                <c:pt idx="309">
                  <c:v>43044</c:v>
                </c:pt>
                <c:pt idx="310">
                  <c:v>43074</c:v>
                </c:pt>
                <c:pt idx="311">
                  <c:v>43105</c:v>
                </c:pt>
                <c:pt idx="312">
                  <c:v>43136</c:v>
                </c:pt>
                <c:pt idx="313">
                  <c:v>43164</c:v>
                </c:pt>
                <c:pt idx="314">
                  <c:v>43195</c:v>
                </c:pt>
                <c:pt idx="315">
                  <c:v>43225</c:v>
                </c:pt>
                <c:pt idx="316">
                  <c:v>43256</c:v>
                </c:pt>
                <c:pt idx="317">
                  <c:v>43286</c:v>
                </c:pt>
                <c:pt idx="318">
                  <c:v>43317</c:v>
                </c:pt>
                <c:pt idx="319">
                  <c:v>43348</c:v>
                </c:pt>
                <c:pt idx="320">
                  <c:v>43378</c:v>
                </c:pt>
                <c:pt idx="321">
                  <c:v>43409</c:v>
                </c:pt>
                <c:pt idx="322">
                  <c:v>43439</c:v>
                </c:pt>
                <c:pt idx="323">
                  <c:v>43470</c:v>
                </c:pt>
                <c:pt idx="324">
                  <c:v>43501</c:v>
                </c:pt>
                <c:pt idx="325">
                  <c:v>43529</c:v>
                </c:pt>
                <c:pt idx="326">
                  <c:v>43560</c:v>
                </c:pt>
                <c:pt idx="327">
                  <c:v>43590</c:v>
                </c:pt>
                <c:pt idx="328">
                  <c:v>43621</c:v>
                </c:pt>
                <c:pt idx="329">
                  <c:v>43651</c:v>
                </c:pt>
                <c:pt idx="330">
                  <c:v>43682</c:v>
                </c:pt>
                <c:pt idx="331">
                  <c:v>43713</c:v>
                </c:pt>
                <c:pt idx="332">
                  <c:v>43743</c:v>
                </c:pt>
                <c:pt idx="333">
                  <c:v>43774</c:v>
                </c:pt>
                <c:pt idx="334">
                  <c:v>43804</c:v>
                </c:pt>
                <c:pt idx="335">
                  <c:v>43835</c:v>
                </c:pt>
                <c:pt idx="336">
                  <c:v>43866</c:v>
                </c:pt>
                <c:pt idx="337">
                  <c:v>43895</c:v>
                </c:pt>
                <c:pt idx="338">
                  <c:v>43926</c:v>
                </c:pt>
                <c:pt idx="339">
                  <c:v>43956</c:v>
                </c:pt>
                <c:pt idx="340">
                  <c:v>43987</c:v>
                </c:pt>
                <c:pt idx="341">
                  <c:v>44017</c:v>
                </c:pt>
                <c:pt idx="342">
                  <c:v>44048</c:v>
                </c:pt>
                <c:pt idx="343">
                  <c:v>44079</c:v>
                </c:pt>
                <c:pt idx="344">
                  <c:v>44109</c:v>
                </c:pt>
                <c:pt idx="345">
                  <c:v>44140</c:v>
                </c:pt>
                <c:pt idx="346">
                  <c:v>44170</c:v>
                </c:pt>
                <c:pt idx="347">
                  <c:v>44201</c:v>
                </c:pt>
                <c:pt idx="348">
                  <c:v>44232</c:v>
                </c:pt>
                <c:pt idx="349">
                  <c:v>44260</c:v>
                </c:pt>
                <c:pt idx="350">
                  <c:v>44291</c:v>
                </c:pt>
                <c:pt idx="351">
                  <c:v>44321</c:v>
                </c:pt>
                <c:pt idx="352">
                  <c:v>44352</c:v>
                </c:pt>
                <c:pt idx="353">
                  <c:v>44382</c:v>
                </c:pt>
                <c:pt idx="354">
                  <c:v>44413</c:v>
                </c:pt>
                <c:pt idx="355">
                  <c:v>44444</c:v>
                </c:pt>
                <c:pt idx="356">
                  <c:v>44474</c:v>
                </c:pt>
                <c:pt idx="357">
                  <c:v>44505</c:v>
                </c:pt>
                <c:pt idx="358">
                  <c:v>44535</c:v>
                </c:pt>
                <c:pt idx="359">
                  <c:v>44566</c:v>
                </c:pt>
                <c:pt idx="360">
                  <c:v>44597</c:v>
                </c:pt>
                <c:pt idx="361">
                  <c:v>44625</c:v>
                </c:pt>
              </c:numCache>
            </c:numRef>
          </c:cat>
          <c:val>
            <c:numRef>
              <c:f>oficial!$C$3:$C$364</c:f>
              <c:numCache>
                <c:formatCode>0.00</c:formatCode>
                <c:ptCount val="362"/>
                <c:pt idx="1">
                  <c:v>-0.40498927259283724</c:v>
                </c:pt>
                <c:pt idx="2">
                  <c:v>-0.23731113215581523</c:v>
                </c:pt>
                <c:pt idx="3">
                  <c:v>0</c:v>
                </c:pt>
                <c:pt idx="4">
                  <c:v>0</c:v>
                </c:pt>
                <c:pt idx="5">
                  <c:v>-3.3306690738754696E-14</c:v>
                </c:pt>
                <c:pt idx="6">
                  <c:v>4.4408920985006262E-14</c:v>
                </c:pt>
                <c:pt idx="7">
                  <c:v>0</c:v>
                </c:pt>
                <c:pt idx="8">
                  <c:v>0</c:v>
                </c:pt>
                <c:pt idx="9">
                  <c:v>0</c:v>
                </c:pt>
                <c:pt idx="10">
                  <c:v>2.5463127440510824</c:v>
                </c:pt>
                <c:pt idx="11">
                  <c:v>3.5331475234333221</c:v>
                </c:pt>
                <c:pt idx="12">
                  <c:v>-5.9744160222541254E-2</c:v>
                </c:pt>
                <c:pt idx="13">
                  <c:v>0</c:v>
                </c:pt>
                <c:pt idx="14">
                  <c:v>0</c:v>
                </c:pt>
                <c:pt idx="15">
                  <c:v>0</c:v>
                </c:pt>
                <c:pt idx="16">
                  <c:v>-0.1468081283829914</c:v>
                </c:pt>
                <c:pt idx="17">
                  <c:v>-6.1932171676004621E-2</c:v>
                </c:pt>
                <c:pt idx="18">
                  <c:v>0</c:v>
                </c:pt>
                <c:pt idx="19">
                  <c:v>-0.10650121402026036</c:v>
                </c:pt>
                <c:pt idx="20">
                  <c:v>0.11416428642057053</c:v>
                </c:pt>
                <c:pt idx="21">
                  <c:v>0.95094577717560469</c:v>
                </c:pt>
                <c:pt idx="22">
                  <c:v>2.258212677307414</c:v>
                </c:pt>
                <c:pt idx="23">
                  <c:v>-0.12171254884310034</c:v>
                </c:pt>
                <c:pt idx="24">
                  <c:v>0.36392131151405938</c:v>
                </c:pt>
                <c:pt idx="25">
                  <c:v>8.7674707195689816</c:v>
                </c:pt>
                <c:pt idx="26">
                  <c:v>1.8159668571300136</c:v>
                </c:pt>
                <c:pt idx="27">
                  <c:v>0</c:v>
                </c:pt>
                <c:pt idx="28">
                  <c:v>0.10454111569442315</c:v>
                </c:pt>
                <c:pt idx="29">
                  <c:v>0</c:v>
                </c:pt>
                <c:pt idx="30">
                  <c:v>0.10952618242050516</c:v>
                </c:pt>
                <c:pt idx="31">
                  <c:v>0</c:v>
                </c:pt>
                <c:pt idx="32">
                  <c:v>0</c:v>
                </c:pt>
                <c:pt idx="33">
                  <c:v>0</c:v>
                </c:pt>
                <c:pt idx="34">
                  <c:v>0</c:v>
                </c:pt>
                <c:pt idx="35">
                  <c:v>0</c:v>
                </c:pt>
                <c:pt idx="36">
                  <c:v>8.6523271244834277</c:v>
                </c:pt>
                <c:pt idx="37">
                  <c:v>1.3880819249993293</c:v>
                </c:pt>
                <c:pt idx="38">
                  <c:v>-0.47348040501710154</c:v>
                </c:pt>
                <c:pt idx="39">
                  <c:v>0</c:v>
                </c:pt>
                <c:pt idx="40">
                  <c:v>0.47573290711249161</c:v>
                </c:pt>
                <c:pt idx="41">
                  <c:v>3.7861720529509757</c:v>
                </c:pt>
                <c:pt idx="42">
                  <c:v>0</c:v>
                </c:pt>
                <c:pt idx="43">
                  <c:v>6.7414344072000976</c:v>
                </c:pt>
                <c:pt idx="44">
                  <c:v>6.7945754113357681</c:v>
                </c:pt>
                <c:pt idx="45">
                  <c:v>0</c:v>
                </c:pt>
                <c:pt idx="46">
                  <c:v>0.41086495599835793</c:v>
                </c:pt>
                <c:pt idx="47">
                  <c:v>0</c:v>
                </c:pt>
                <c:pt idx="48">
                  <c:v>2.4513830445670237</c:v>
                </c:pt>
                <c:pt idx="49">
                  <c:v>0.19451440042361767</c:v>
                </c:pt>
                <c:pt idx="50">
                  <c:v>0.19930886973178463</c:v>
                </c:pt>
                <c:pt idx="51">
                  <c:v>-2.5770833687696504</c:v>
                </c:pt>
                <c:pt idx="52">
                  <c:v>-0.20417415790310312</c:v>
                </c:pt>
                <c:pt idx="53">
                  <c:v>0</c:v>
                </c:pt>
                <c:pt idx="54">
                  <c:v>0</c:v>
                </c:pt>
                <c:pt idx="55">
                  <c:v>0</c:v>
                </c:pt>
                <c:pt idx="56">
                  <c:v>0</c:v>
                </c:pt>
                <c:pt idx="57">
                  <c:v>0</c:v>
                </c:pt>
                <c:pt idx="58">
                  <c:v>3.5527136788005009E-13</c:v>
                </c:pt>
                <c:pt idx="59">
                  <c:v>5.1968547960523637E-3</c:v>
                </c:pt>
                <c:pt idx="60">
                  <c:v>-5.1965847370882834E-3</c:v>
                </c:pt>
                <c:pt idx="61">
                  <c:v>-3.3306690738754696E-14</c:v>
                </c:pt>
                <c:pt idx="62">
                  <c:v>2.2204460492503131E-14</c:v>
                </c:pt>
                <c:pt idx="63">
                  <c:v>0</c:v>
                </c:pt>
                <c:pt idx="64">
                  <c:v>0</c:v>
                </c:pt>
                <c:pt idx="65">
                  <c:v>0</c:v>
                </c:pt>
                <c:pt idx="66">
                  <c:v>0</c:v>
                </c:pt>
                <c:pt idx="67">
                  <c:v>0</c:v>
                </c:pt>
                <c:pt idx="68">
                  <c:v>0</c:v>
                </c:pt>
                <c:pt idx="69">
                  <c:v>4.6154720898797574</c:v>
                </c:pt>
                <c:pt idx="70">
                  <c:v>-1.3693788381461514</c:v>
                </c:pt>
                <c:pt idx="71">
                  <c:v>-3.0847071206126175</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3.3669568061345911</c:v>
                </c:pt>
                <c:pt idx="91">
                  <c:v>-0.50016793628510081</c:v>
                </c:pt>
                <c:pt idx="92">
                  <c:v>0</c:v>
                </c:pt>
                <c:pt idx="93">
                  <c:v>0</c:v>
                </c:pt>
                <c:pt idx="94">
                  <c:v>-1.1102230246251565E-14</c:v>
                </c:pt>
                <c:pt idx="95">
                  <c:v>-3.5841925700941246E-3</c:v>
                </c:pt>
                <c:pt idx="96">
                  <c:v>3.584321039062921E-3</c:v>
                </c:pt>
                <c:pt idx="97">
                  <c:v>2.2204460492503131E-14</c:v>
                </c:pt>
                <c:pt idx="98">
                  <c:v>0</c:v>
                </c:pt>
                <c:pt idx="99">
                  <c:v>0</c:v>
                </c:pt>
                <c:pt idx="100">
                  <c:v>0</c:v>
                </c:pt>
                <c:pt idx="101">
                  <c:v>0</c:v>
                </c:pt>
                <c:pt idx="102">
                  <c:v>0</c:v>
                </c:pt>
                <c:pt idx="103">
                  <c:v>0</c:v>
                </c:pt>
                <c:pt idx="104">
                  <c:v>0</c:v>
                </c:pt>
                <c:pt idx="105">
                  <c:v>0</c:v>
                </c:pt>
                <c:pt idx="106">
                  <c:v>-1.1102230246251565E-14</c:v>
                </c:pt>
                <c:pt idx="107">
                  <c:v>-1.1102230246251565E-13</c:v>
                </c:pt>
                <c:pt idx="108">
                  <c:v>0</c:v>
                </c:pt>
                <c:pt idx="109">
                  <c:v>-2.2204460492503131E-13</c:v>
                </c:pt>
                <c:pt idx="110">
                  <c:v>0</c:v>
                </c:pt>
                <c:pt idx="111">
                  <c:v>0</c:v>
                </c:pt>
                <c:pt idx="112">
                  <c:v>0</c:v>
                </c:pt>
                <c:pt idx="113">
                  <c:v>0</c:v>
                </c:pt>
                <c:pt idx="114">
                  <c:v>0</c:v>
                </c:pt>
                <c:pt idx="115">
                  <c:v>0</c:v>
                </c:pt>
                <c:pt idx="116">
                  <c:v>0</c:v>
                </c:pt>
                <c:pt idx="117">
                  <c:v>0</c:v>
                </c:pt>
                <c:pt idx="118">
                  <c:v>-7.7715611723760958E-14</c:v>
                </c:pt>
                <c:pt idx="119">
                  <c:v>0</c:v>
                </c:pt>
                <c:pt idx="120">
                  <c:v>0</c:v>
                </c:pt>
                <c:pt idx="121">
                  <c:v>0</c:v>
                </c:pt>
                <c:pt idx="122">
                  <c:v>0</c:v>
                </c:pt>
                <c:pt idx="123">
                  <c:v>0.48770964763265034</c:v>
                </c:pt>
                <c:pt idx="124">
                  <c:v>0.67440045244302471</c:v>
                </c:pt>
                <c:pt idx="125">
                  <c:v>1.223617097778007</c:v>
                </c:pt>
                <c:pt idx="126">
                  <c:v>0</c:v>
                </c:pt>
                <c:pt idx="127">
                  <c:v>0</c:v>
                </c:pt>
                <c:pt idx="128">
                  <c:v>0</c:v>
                </c:pt>
                <c:pt idx="129">
                  <c:v>0</c:v>
                </c:pt>
                <c:pt idx="130">
                  <c:v>-8.8817841970012523E-14</c:v>
                </c:pt>
                <c:pt idx="131">
                  <c:v>8.8817841970012523E-14</c:v>
                </c:pt>
                <c:pt idx="132">
                  <c:v>-1.3988810110276972E-12</c:v>
                </c:pt>
                <c:pt idx="133">
                  <c:v>0</c:v>
                </c:pt>
                <c:pt idx="134">
                  <c:v>0</c:v>
                </c:pt>
                <c:pt idx="135">
                  <c:v>0</c:v>
                </c:pt>
                <c:pt idx="136">
                  <c:v>0</c:v>
                </c:pt>
                <c:pt idx="137">
                  <c:v>0</c:v>
                </c:pt>
                <c:pt idx="138">
                  <c:v>0</c:v>
                </c:pt>
                <c:pt idx="139">
                  <c:v>1.8398589033169266</c:v>
                </c:pt>
                <c:pt idx="140">
                  <c:v>-1.8066196508222054</c:v>
                </c:pt>
                <c:pt idx="141">
                  <c:v>0</c:v>
                </c:pt>
                <c:pt idx="142">
                  <c:v>0</c:v>
                </c:pt>
                <c:pt idx="143">
                  <c:v>0</c:v>
                </c:pt>
                <c:pt idx="144">
                  <c:v>0</c:v>
                </c:pt>
                <c:pt idx="145">
                  <c:v>0</c:v>
                </c:pt>
                <c:pt idx="146">
                  <c:v>0</c:v>
                </c:pt>
                <c:pt idx="147">
                  <c:v>1.9635394858609878</c:v>
                </c:pt>
                <c:pt idx="148">
                  <c:v>2.9688292396483629</c:v>
                </c:pt>
                <c:pt idx="149">
                  <c:v>0.46755097843358406</c:v>
                </c:pt>
                <c:pt idx="150">
                  <c:v>0.54293763129875661</c:v>
                </c:pt>
                <c:pt idx="151">
                  <c:v>0</c:v>
                </c:pt>
                <c:pt idx="152">
                  <c:v>0</c:v>
                </c:pt>
                <c:pt idx="153">
                  <c:v>0</c:v>
                </c:pt>
                <c:pt idx="154">
                  <c:v>0</c:v>
                </c:pt>
                <c:pt idx="155">
                  <c:v>0</c:v>
                </c:pt>
                <c:pt idx="156">
                  <c:v>0</c:v>
                </c:pt>
                <c:pt idx="157">
                  <c:v>0</c:v>
                </c:pt>
                <c:pt idx="158">
                  <c:v>0</c:v>
                </c:pt>
                <c:pt idx="159">
                  <c:v>2.7178345966632378</c:v>
                </c:pt>
                <c:pt idx="160">
                  <c:v>-2.6459227916312944</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-1.5543122344752192E-13</c:v>
                </c:pt>
                <c:pt idx="176">
                  <c:v>0</c:v>
                </c:pt>
                <c:pt idx="177">
                  <c:v>0</c:v>
                </c:pt>
                <c:pt idx="178">
                  <c:v>21.828196006634172</c:v>
                </c:pt>
                <c:pt idx="179">
                  <c:v>1.621166803486096</c:v>
                </c:pt>
                <c:pt idx="180">
                  <c:v>0</c:v>
                </c:pt>
                <c:pt idx="181">
                  <c:v>2.2204460492503131E-14</c:v>
                </c:pt>
                <c:pt idx="182">
                  <c:v>0</c:v>
                </c:pt>
                <c:pt idx="183">
                  <c:v>0</c:v>
                </c:pt>
                <c:pt idx="184">
                  <c:v>13.279428051321762</c:v>
                </c:pt>
                <c:pt idx="185">
                  <c:v>2.5180531963728825</c:v>
                </c:pt>
                <c:pt idx="186">
                  <c:v>-7.7685566337163277</c:v>
                </c:pt>
                <c:pt idx="187">
                  <c:v>-8.8817841970012523E-14</c:v>
                </c:pt>
                <c:pt idx="188">
                  <c:v>0</c:v>
                </c:pt>
                <c:pt idx="189">
                  <c:v>0</c:v>
                </c:pt>
                <c:pt idx="190">
                  <c:v>0</c:v>
                </c:pt>
                <c:pt idx="191">
                  <c:v>0</c:v>
                </c:pt>
                <c:pt idx="192">
                  <c:v>-1.1102230246251565E-13</c:v>
                </c:pt>
                <c:pt idx="193">
                  <c:v>0</c:v>
                </c:pt>
                <c:pt idx="194">
                  <c:v>1.509344437865856</c:v>
                </c:pt>
                <c:pt idx="195">
                  <c:v>8.1216615218698394</c:v>
                </c:pt>
                <c:pt idx="196">
                  <c:v>0.76714558585710968</c:v>
                </c:pt>
                <c:pt idx="197">
                  <c:v>0.16084554769355552</c:v>
                </c:pt>
                <c:pt idx="198">
                  <c:v>-1.0208968222052528</c:v>
                </c:pt>
                <c:pt idx="199">
                  <c:v>-0.41721619072448979</c:v>
                </c:pt>
                <c:pt idx="200">
                  <c:v>-0.14313557721344905</c:v>
                </c:pt>
                <c:pt idx="201">
                  <c:v>-0.11046139488400941</c:v>
                </c:pt>
                <c:pt idx="202">
                  <c:v>-1.4595528858518669E-3</c:v>
                </c:pt>
                <c:pt idx="203">
                  <c:v>4.8650510930947632E-5</c:v>
                </c:pt>
                <c:pt idx="204">
                  <c:v>-1.6216851306261049E-6</c:v>
                </c:pt>
                <c:pt idx="205">
                  <c:v>5.4056115139644589E-8</c:v>
                </c:pt>
                <c:pt idx="206">
                  <c:v>-1.6891932297369294E-9</c:v>
                </c:pt>
                <c:pt idx="207">
                  <c:v>-0.19303800305860985</c:v>
                </c:pt>
                <c:pt idx="208">
                  <c:v>-3.5847417001200199E-2</c:v>
                </c:pt>
                <c:pt idx="209">
                  <c:v>-4.8385387886729081E-2</c:v>
                </c:pt>
                <c:pt idx="210">
                  <c:v>-5.1267688094824848E-5</c:v>
                </c:pt>
                <c:pt idx="211">
                  <c:v>0</c:v>
                </c:pt>
                <c:pt idx="212">
                  <c:v>-3.6387443745122816E-3</c:v>
                </c:pt>
                <c:pt idx="213">
                  <c:v>3.8898616300908628E-3</c:v>
                </c:pt>
                <c:pt idx="214">
                  <c:v>-1.2548799056544269E-4</c:v>
                </c:pt>
                <c:pt idx="215">
                  <c:v>3.9214910207974185E-6</c:v>
                </c:pt>
                <c:pt idx="216">
                  <c:v>3.4076502754443183E-3</c:v>
                </c:pt>
                <c:pt idx="217">
                  <c:v>-8.7395987125038488E-5</c:v>
                </c:pt>
                <c:pt idx="218">
                  <c:v>2.184886582767831E-6</c:v>
                </c:pt>
                <c:pt idx="219">
                  <c:v>0</c:v>
                </c:pt>
                <c:pt idx="220">
                  <c:v>0</c:v>
                </c:pt>
                <c:pt idx="221">
                  <c:v>0</c:v>
                </c:pt>
                <c:pt idx="222">
                  <c:v>-1.6052372087127509E-3</c:v>
                </c:pt>
                <c:pt idx="223">
                  <c:v>1.3931709644987578E-2</c:v>
                </c:pt>
                <c:pt idx="224">
                  <c:v>2.2898031951990028E-2</c:v>
                </c:pt>
                <c:pt idx="225">
                  <c:v>5.5266558364408525E-3</c:v>
                </c:pt>
                <c:pt idx="226">
                  <c:v>0.16791690996464936</c:v>
                </c:pt>
                <c:pt idx="227">
                  <c:v>0.15445841347336842</c:v>
                </c:pt>
                <c:pt idx="228">
                  <c:v>-4.7882093875306619E-2</c:v>
                </c:pt>
                <c:pt idx="229">
                  <c:v>1.0660044748811437E-2</c:v>
                </c:pt>
                <c:pt idx="230">
                  <c:v>-5.3290513634118852E-4</c:v>
                </c:pt>
                <c:pt idx="231">
                  <c:v>2.1037539690493823E-2</c:v>
                </c:pt>
                <c:pt idx="232">
                  <c:v>1.5791927903174852E-2</c:v>
                </c:pt>
                <c:pt idx="233">
                  <c:v>-6.4494529914416177E-4</c:v>
                </c:pt>
                <c:pt idx="234">
                  <c:v>3.0491664302423338E-2</c:v>
                </c:pt>
                <c:pt idx="235">
                  <c:v>-1.3320817779494121E-3</c:v>
                </c:pt>
                <c:pt idx="236">
                  <c:v>-2.1635330094138538E-5</c:v>
                </c:pt>
                <c:pt idx="237">
                  <c:v>-7.3138010505346962E-3</c:v>
                </c:pt>
                <c:pt idx="238">
                  <c:v>1.0062045134429098E-3</c:v>
                </c:pt>
                <c:pt idx="239">
                  <c:v>-2.4481052673941406E-5</c:v>
                </c:pt>
                <c:pt idx="240">
                  <c:v>3.8480396965923092E-2</c:v>
                </c:pt>
                <c:pt idx="241">
                  <c:v>-3.2437312156297082E-3</c:v>
                </c:pt>
                <c:pt idx="242">
                  <c:v>2.7660654160488463E-4</c:v>
                </c:pt>
                <c:pt idx="243">
                  <c:v>-4.3338676536386345E-6</c:v>
                </c:pt>
                <c:pt idx="244">
                  <c:v>3.5139458010036151E-7</c:v>
                </c:pt>
                <c:pt idx="245">
                  <c:v>3.3212237868784911E-4</c:v>
                </c:pt>
                <c:pt idx="246">
                  <c:v>0</c:v>
                </c:pt>
                <c:pt idx="247">
                  <c:v>-3.321397700539741E-4</c:v>
                </c:pt>
                <c:pt idx="248">
                  <c:v>0</c:v>
                </c:pt>
                <c:pt idx="249">
                  <c:v>0</c:v>
                </c:pt>
                <c:pt idx="250">
                  <c:v>0</c:v>
                </c:pt>
                <c:pt idx="251">
                  <c:v>0</c:v>
                </c:pt>
                <c:pt idx="252">
                  <c:v>3.4285519976418044E-4</c:v>
                </c:pt>
                <c:pt idx="253">
                  <c:v>-1.1822664214289347E-5</c:v>
                </c:pt>
                <c:pt idx="254">
                  <c:v>7.389164391469194E-7</c:v>
                </c:pt>
                <c:pt idx="255">
                  <c:v>0</c:v>
                </c:pt>
                <c:pt idx="256">
                  <c:v>8.7061644628172452E-2</c:v>
                </c:pt>
                <c:pt idx="257">
                  <c:v>0.33256432256472124</c:v>
                </c:pt>
                <c:pt idx="258">
                  <c:v>0.17775563927555638</c:v>
                </c:pt>
                <c:pt idx="259">
                  <c:v>-0.21669909212822525</c:v>
                </c:pt>
                <c:pt idx="260">
                  <c:v>2.3539428478280833E-2</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1.7902597352521754</c:v>
                </c:pt>
                <c:pt idx="281">
                  <c:v>0.70111447959653184</c:v>
                </c:pt>
                <c:pt idx="282">
                  <c:v>0.14657014920511635</c:v>
                </c:pt>
                <c:pt idx="283">
                  <c:v>-4.0635334193328543E-2</c:v>
                </c:pt>
                <c:pt idx="284">
                  <c:v>-5.1890371472607111E-2</c:v>
                </c:pt>
                <c:pt idx="285">
                  <c:v>0</c:v>
                </c:pt>
                <c:pt idx="286">
                  <c:v>0</c:v>
                </c:pt>
                <c:pt idx="287">
                  <c:v>0</c:v>
                </c:pt>
                <c:pt idx="288">
                  <c:v>0</c:v>
                </c:pt>
                <c:pt idx="289">
                  <c:v>0</c:v>
                </c:pt>
                <c:pt idx="290">
                  <c:v>0</c:v>
                </c:pt>
                <c:pt idx="291">
                  <c:v>0.52948293006160885</c:v>
                </c:pt>
                <c:pt idx="292">
                  <c:v>0.17253190636377091</c:v>
                </c:pt>
                <c:pt idx="293">
                  <c:v>0.13495756166226336</c:v>
                </c:pt>
                <c:pt idx="294">
                  <c:v>-6.6795497447702523E-2</c:v>
                </c:pt>
                <c:pt idx="295">
                  <c:v>-6.3860336875976031E-2</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-1.0345432163660906E-2</c:v>
                </c:pt>
                <c:pt idx="313">
                  <c:v>-5.4623141898524352E-6</c:v>
                </c:pt>
                <c:pt idx="314">
                  <c:v>3.953799460942875E-4</c:v>
                </c:pt>
                <c:pt idx="315">
                  <c:v>-1.5014199639118431E-5</c:v>
                </c:pt>
                <c:pt idx="316">
                  <c:v>1.9227539560517926E-7</c:v>
                </c:pt>
                <c:pt idx="317">
                  <c:v>-5.0158766029539947E-9</c:v>
                </c:pt>
                <c:pt idx="318">
                  <c:v>0</c:v>
                </c:pt>
                <c:pt idx="319">
                  <c:v>0</c:v>
                </c:pt>
                <c:pt idx="320">
                  <c:v>0</c:v>
                </c:pt>
                <c:pt idx="321">
                  <c:v>0</c:v>
                </c:pt>
                <c:pt idx="322">
                  <c:v>0</c:v>
                </c:pt>
                <c:pt idx="323">
                  <c:v>1.7169821611551228E-2</c:v>
                </c:pt>
                <c:pt idx="324">
                  <c:v>1.7195606807085539E-2</c:v>
                </c:pt>
                <c:pt idx="325">
                  <c:v>0</c:v>
                </c:pt>
                <c:pt idx="326">
                  <c:v>0</c:v>
                </c:pt>
                <c:pt idx="327">
                  <c:v>6.023837831259371E-3</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numCache>
            </c:numRef>
          </c:val>
          <c:smooth val="0"/>
          <c:extLst>
            <c:ext xmlns:c16="http://schemas.microsoft.com/office/drawing/2014/chart" uri="{C3380CC4-5D6E-409C-BE32-E72D297353CC}">
              <c16:uniqueId val="{00000000-BFD8-4A1F-B4AC-456DD75DB20A}"/>
            </c:ext>
          </c:extLst>
        </c:ser>
        <c:dLbls>
          <c:showLegendKey val="0"/>
          <c:showVal val="0"/>
          <c:showCatName val="0"/>
          <c:showSerName val="0"/>
          <c:showPercent val="0"/>
          <c:showBubbleSize val="0"/>
        </c:dLbls>
        <c:smooth val="0"/>
        <c:axId val="1601964336"/>
        <c:axId val="1"/>
      </c:lineChart>
      <c:dateAx>
        <c:axId val="1601964336"/>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At val="-30"/>
        <c:auto val="1"/>
        <c:lblOffset val="100"/>
        <c:baseTimeUnit val="day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0" vert="horz"/>
          <a:lstStyle/>
          <a:p>
            <a:pPr>
              <a:defRPr sz="900" b="0" i="0" u="none" strike="noStrike" baseline="0">
                <a:solidFill>
                  <a:srgbClr val="333333"/>
                </a:solidFill>
                <a:latin typeface="Calibri"/>
                <a:ea typeface="Calibri"/>
                <a:cs typeface="Calibri"/>
              </a:defRPr>
            </a:pPr>
            <a:endParaRPr lang="en-US"/>
          </a:p>
        </c:txPr>
        <c:crossAx val="160196433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38069645589089E-2"/>
          <c:y val="0.12896081664757358"/>
          <c:w val="0.98023378798042549"/>
          <c:h val="0.77225225531927488"/>
        </c:manualLayout>
      </c:layout>
      <c:barChart>
        <c:barDir val="col"/>
        <c:grouping val="stacked"/>
        <c:varyColors val="0"/>
        <c:ser>
          <c:idx val="1"/>
          <c:order val="1"/>
          <c:tx>
            <c:strRef>
              <c:f>'D-2'!$AB$3</c:f>
              <c:strCache>
                <c:ptCount val="1"/>
                <c:pt idx="0">
                  <c:v>MONTO PAGADO (ACUMULADO)</c:v>
                </c:pt>
              </c:strCache>
            </c:strRef>
          </c:tx>
          <c:spPr>
            <a:pattFill prst="wdDnDiag">
              <a:fgClr>
                <a:srgbClr val="92D050"/>
              </a:fgClr>
              <a:bgClr>
                <a:schemeClr val="bg1"/>
              </a:bgClr>
            </a:pattFill>
            <a:ln>
              <a:solidFill>
                <a:sysClr val="windowText" lastClr="000000"/>
              </a:solidFill>
            </a:ln>
            <a:effectLst/>
          </c:spPr>
          <c:invertIfNegative val="0"/>
          <c:dPt>
            <c:idx val="11"/>
            <c:invertIfNegative val="0"/>
            <c:bubble3D val="0"/>
            <c:spPr>
              <a:pattFill prst="wdDnDiag">
                <a:fgClr>
                  <a:srgbClr val="92D050"/>
                </a:fgClr>
                <a:bgClr>
                  <a:schemeClr val="bg1"/>
                </a:bgClr>
              </a:pattFill>
              <a:ln>
                <a:solidFill>
                  <a:schemeClr val="tx1"/>
                </a:solidFill>
              </a:ln>
              <a:effectLst/>
            </c:spPr>
            <c:extLst>
              <c:ext xmlns:c16="http://schemas.microsoft.com/office/drawing/2014/chart" uri="{C3380CC4-5D6E-409C-BE32-E72D297353CC}">
                <c16:uniqueId val="{00000001-FC8F-4C1D-9466-303CB8A58CB4}"/>
              </c:ext>
            </c:extLst>
          </c:dPt>
          <c:dPt>
            <c:idx val="12"/>
            <c:invertIfNegative val="0"/>
            <c:bubble3D val="0"/>
            <c:extLst>
              <c:ext xmlns:c16="http://schemas.microsoft.com/office/drawing/2014/chart" uri="{C3380CC4-5D6E-409C-BE32-E72D297353CC}">
                <c16:uniqueId val="{00000003-FC8F-4C1D-9466-303CB8A58CB4}"/>
              </c:ext>
            </c:extLst>
          </c:dPt>
          <c:dPt>
            <c:idx val="13"/>
            <c:invertIfNegative val="0"/>
            <c:bubble3D val="0"/>
            <c:extLst>
              <c:ext xmlns:c16="http://schemas.microsoft.com/office/drawing/2014/chart" uri="{C3380CC4-5D6E-409C-BE32-E72D297353CC}">
                <c16:uniqueId val="{00000005-FC8F-4C1D-9466-303CB8A58CB4}"/>
              </c:ext>
            </c:extLst>
          </c:dPt>
          <c:dPt>
            <c:idx val="14"/>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07-FC8F-4C1D-9466-303CB8A58CB4}"/>
              </c:ext>
            </c:extLst>
          </c:dPt>
          <c:dPt>
            <c:idx val="15"/>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09-FC8F-4C1D-9466-303CB8A58CB4}"/>
              </c:ext>
            </c:extLst>
          </c:dPt>
          <c:dPt>
            <c:idx val="16"/>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0B-FC8F-4C1D-9466-303CB8A58CB4}"/>
              </c:ext>
            </c:extLst>
          </c:dPt>
          <c:dPt>
            <c:idx val="17"/>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0D-FC8F-4C1D-9466-303CB8A58CB4}"/>
              </c:ext>
            </c:extLst>
          </c:dPt>
          <c:dPt>
            <c:idx val="18"/>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0F-FC8F-4C1D-9466-303CB8A58CB4}"/>
              </c:ext>
            </c:extLst>
          </c:dPt>
          <c:dPt>
            <c:idx val="19"/>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1-FC8F-4C1D-9466-303CB8A58CB4}"/>
              </c:ext>
            </c:extLst>
          </c:dPt>
          <c:dPt>
            <c:idx val="20"/>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3-FC8F-4C1D-9466-303CB8A58CB4}"/>
              </c:ext>
            </c:extLst>
          </c:dPt>
          <c:dPt>
            <c:idx val="21"/>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5-FC8F-4C1D-9466-303CB8A58CB4}"/>
              </c:ext>
            </c:extLst>
          </c:dPt>
          <c:dPt>
            <c:idx val="22"/>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7-FC8F-4C1D-9466-303CB8A58CB4}"/>
              </c:ext>
            </c:extLst>
          </c:dPt>
          <c:dPt>
            <c:idx val="23"/>
            <c:invertIfNegative val="0"/>
            <c:bubble3D val="0"/>
            <c:spPr>
              <a:solidFill>
                <a:srgbClr val="FF0000"/>
              </a:solidFill>
              <a:ln>
                <a:solidFill>
                  <a:sysClr val="windowText" lastClr="000000"/>
                </a:solidFill>
              </a:ln>
              <a:effectLst/>
            </c:spPr>
            <c:extLst>
              <c:ext xmlns:c16="http://schemas.microsoft.com/office/drawing/2014/chart" uri="{C3380CC4-5D6E-409C-BE32-E72D297353CC}">
                <c16:uniqueId val="{00000019-FC8F-4C1D-9466-303CB8A58CB4}"/>
              </c:ext>
            </c:extLst>
          </c:dPt>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effectLst>
                      <a:glow rad="139700">
                        <a:schemeClr val="bg1">
                          <a:alpha val="40000"/>
                        </a:schemeClr>
                      </a:glow>
                    </a:effectLst>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'D-2'!$X$8:$X$31</c:f>
              <c:strCache>
                <c:ptCount val="24"/>
                <c:pt idx="0">
                  <c:v>ene-22</c:v>
                </c:pt>
                <c:pt idx="1">
                  <c:v>feb-22</c:v>
                </c:pt>
                <c:pt idx="2">
                  <c:v>mar-22</c:v>
                </c:pt>
                <c:pt idx="3">
                  <c:v>abr-22</c:v>
                </c:pt>
                <c:pt idx="4">
                  <c:v>may-22</c:v>
                </c:pt>
                <c:pt idx="5">
                  <c:v>jun-22</c:v>
                </c:pt>
                <c:pt idx="6">
                  <c:v>jul-22</c:v>
                </c:pt>
                <c:pt idx="7">
                  <c:v>ago-22</c:v>
                </c:pt>
                <c:pt idx="8">
                  <c:v>sep-22</c:v>
                </c:pt>
                <c:pt idx="9">
                  <c:v>oct-22</c:v>
                </c:pt>
                <c:pt idx="10">
                  <c:v>nov-22</c:v>
                </c:pt>
                <c:pt idx="11">
                  <c:v>dic-22</c:v>
                </c:pt>
                <c:pt idx="12">
                  <c:v>ene-23</c:v>
                </c:pt>
                <c:pt idx="13">
                  <c:v>feb-23</c:v>
                </c:pt>
                <c:pt idx="14">
                  <c:v>mar-23</c:v>
                </c:pt>
                <c:pt idx="15">
                  <c:v>abr-23 (p)</c:v>
                </c:pt>
                <c:pt idx="16">
                  <c:v>may-23 (p)</c:v>
                </c:pt>
                <c:pt idx="17">
                  <c:v>jun-23 (p)</c:v>
                </c:pt>
                <c:pt idx="18">
                  <c:v>jul-23 (p)</c:v>
                </c:pt>
                <c:pt idx="19">
                  <c:v>ago-23 (p)</c:v>
                </c:pt>
                <c:pt idx="20">
                  <c:v>sep-23 (p)</c:v>
                </c:pt>
                <c:pt idx="21">
                  <c:v>oct-23 (p)</c:v>
                </c:pt>
                <c:pt idx="22">
                  <c:v>nov-23 (p)</c:v>
                </c:pt>
                <c:pt idx="23">
                  <c:v>dic-23 (p)</c:v>
                </c:pt>
              </c:strCache>
            </c:strRef>
          </c:cat>
          <c:val>
            <c:numRef>
              <c:f>'D-2'!$AB$8:$AB$31</c:f>
              <c:numCache>
                <c:formatCode>0.0</c:formatCode>
                <c:ptCount val="24"/>
                <c:pt idx="0">
                  <c:v>24.250133910000002</c:v>
                </c:pt>
                <c:pt idx="1">
                  <c:v>32.498756030000003</c:v>
                </c:pt>
                <c:pt idx="2">
                  <c:v>43.245129940000005</c:v>
                </c:pt>
                <c:pt idx="3">
                  <c:v>55.489218630000011</c:v>
                </c:pt>
                <c:pt idx="4">
                  <c:v>73.37978154000001</c:v>
                </c:pt>
                <c:pt idx="5">
                  <c:v>87.041095010000006</c:v>
                </c:pt>
                <c:pt idx="6">
                  <c:v>106.71447557</c:v>
                </c:pt>
                <c:pt idx="7">
                  <c:v>122.01969831000001</c:v>
                </c:pt>
                <c:pt idx="8">
                  <c:v>136.91581747999996</c:v>
                </c:pt>
                <c:pt idx="9">
                  <c:v>157.94260698099973</c:v>
                </c:pt>
                <c:pt idx="10">
                  <c:v>174.10636961099974</c:v>
                </c:pt>
                <c:pt idx="11">
                  <c:v>196.70342876099974</c:v>
                </c:pt>
                <c:pt idx="12">
                  <c:v>216.53906287099974</c:v>
                </c:pt>
                <c:pt idx="13">
                  <c:v>229.55237616099976</c:v>
                </c:pt>
                <c:pt idx="14">
                  <c:v>241.17633319847644</c:v>
                </c:pt>
                <c:pt idx="15">
                  <c:v>250.67037315262098</c:v>
                </c:pt>
                <c:pt idx="16">
                  <c:v>260.43681064857208</c:v>
                </c:pt>
                <c:pt idx="17">
                  <c:v>269.92060143477437</c:v>
                </c:pt>
                <c:pt idx="18">
                  <c:v>280.6214499362427</c:v>
                </c:pt>
                <c:pt idx="19">
                  <c:v>290.75684640222573</c:v>
                </c:pt>
                <c:pt idx="20">
                  <c:v>301.29271601292828</c:v>
                </c:pt>
                <c:pt idx="21">
                  <c:v>313.0510422761468</c:v>
                </c:pt>
                <c:pt idx="22">
                  <c:v>325.36147158809246</c:v>
                </c:pt>
                <c:pt idx="23">
                  <c:v>342.72142070883388</c:v>
                </c:pt>
              </c:numCache>
            </c:numRef>
          </c:val>
          <c:extLst>
            <c:ext xmlns:c16="http://schemas.microsoft.com/office/drawing/2014/chart" uri="{C3380CC4-5D6E-409C-BE32-E72D297353CC}">
              <c16:uniqueId val="{0000001A-FC8F-4C1D-9466-303CB8A58CB4}"/>
            </c:ext>
          </c:extLst>
        </c:ser>
        <c:ser>
          <c:idx val="2"/>
          <c:order val="2"/>
          <c:tx>
            <c:strRef>
              <c:f>'D-2'!$AC$3</c:f>
              <c:strCache>
                <c:ptCount val="1"/>
                <c:pt idx="0">
                  <c:v>MONTO EN BILLETERA MOVIL</c:v>
                </c:pt>
              </c:strCache>
            </c:strRef>
          </c:tx>
          <c:spPr>
            <a:pattFill prst="wdUpDiag">
              <a:fgClr>
                <a:srgbClr val="00B0F0"/>
              </a:fgClr>
              <a:bgClr>
                <a:schemeClr val="bg1"/>
              </a:bgClr>
            </a:pattFill>
            <a:ln>
              <a:solidFill>
                <a:schemeClr val="tx1"/>
              </a:solidFill>
            </a:ln>
            <a:effectLst/>
          </c:spPr>
          <c:invertIfNegative val="0"/>
          <c:dPt>
            <c:idx val="11"/>
            <c:invertIfNegative val="0"/>
            <c:bubble3D val="0"/>
            <c:extLst>
              <c:ext xmlns:c16="http://schemas.microsoft.com/office/drawing/2014/chart" uri="{C3380CC4-5D6E-409C-BE32-E72D297353CC}">
                <c16:uniqueId val="{0000001C-FC8F-4C1D-9466-303CB8A58CB4}"/>
              </c:ext>
            </c:extLst>
          </c:dPt>
          <c:dPt>
            <c:idx val="12"/>
            <c:invertIfNegative val="0"/>
            <c:bubble3D val="0"/>
            <c:extLst>
              <c:ext xmlns:c16="http://schemas.microsoft.com/office/drawing/2014/chart" uri="{C3380CC4-5D6E-409C-BE32-E72D297353CC}">
                <c16:uniqueId val="{0000001E-FC8F-4C1D-9466-303CB8A58CB4}"/>
              </c:ext>
            </c:extLst>
          </c:dPt>
          <c:dPt>
            <c:idx val="13"/>
            <c:invertIfNegative val="0"/>
            <c:bubble3D val="0"/>
            <c:extLst>
              <c:ext xmlns:c16="http://schemas.microsoft.com/office/drawing/2014/chart" uri="{C3380CC4-5D6E-409C-BE32-E72D297353CC}">
                <c16:uniqueId val="{00000020-FC8F-4C1D-9466-303CB8A58CB4}"/>
              </c:ext>
            </c:extLst>
          </c:dPt>
          <c:dPt>
            <c:idx val="14"/>
            <c:invertIfNegative val="0"/>
            <c:bubble3D val="0"/>
            <c:spPr>
              <a:solidFill>
                <a:srgbClr val="002060"/>
              </a:solidFill>
              <a:ln>
                <a:solidFill>
                  <a:schemeClr val="tx1"/>
                </a:solidFill>
              </a:ln>
              <a:effectLst/>
            </c:spPr>
            <c:extLst>
              <c:ext xmlns:c16="http://schemas.microsoft.com/office/drawing/2014/chart" uri="{C3380CC4-5D6E-409C-BE32-E72D297353CC}">
                <c16:uniqueId val="{00000022-FC8F-4C1D-9466-303CB8A58CB4}"/>
              </c:ext>
            </c:extLst>
          </c:dPt>
          <c:dPt>
            <c:idx val="15"/>
            <c:invertIfNegative val="0"/>
            <c:bubble3D val="0"/>
            <c:spPr>
              <a:solidFill>
                <a:srgbClr val="002060"/>
              </a:solidFill>
              <a:ln>
                <a:solidFill>
                  <a:schemeClr val="tx1"/>
                </a:solidFill>
              </a:ln>
              <a:effectLst/>
            </c:spPr>
            <c:extLst>
              <c:ext xmlns:c16="http://schemas.microsoft.com/office/drawing/2014/chart" uri="{C3380CC4-5D6E-409C-BE32-E72D297353CC}">
                <c16:uniqueId val="{00000024-FC8F-4C1D-9466-303CB8A58CB4}"/>
              </c:ext>
            </c:extLst>
          </c:dPt>
          <c:dPt>
            <c:idx val="16"/>
            <c:invertIfNegative val="0"/>
            <c:bubble3D val="0"/>
            <c:spPr>
              <a:solidFill>
                <a:srgbClr val="002060"/>
              </a:solidFill>
              <a:ln>
                <a:solidFill>
                  <a:schemeClr val="tx1"/>
                </a:solidFill>
              </a:ln>
              <a:effectLst/>
            </c:spPr>
            <c:extLst>
              <c:ext xmlns:c16="http://schemas.microsoft.com/office/drawing/2014/chart" uri="{C3380CC4-5D6E-409C-BE32-E72D297353CC}">
                <c16:uniqueId val="{00000026-FC8F-4C1D-9466-303CB8A58CB4}"/>
              </c:ext>
            </c:extLst>
          </c:dPt>
          <c:dPt>
            <c:idx val="17"/>
            <c:invertIfNegative val="0"/>
            <c:bubble3D val="0"/>
            <c:spPr>
              <a:solidFill>
                <a:srgbClr val="002060"/>
              </a:solidFill>
              <a:ln>
                <a:solidFill>
                  <a:schemeClr val="tx1"/>
                </a:solidFill>
              </a:ln>
              <a:effectLst/>
            </c:spPr>
            <c:extLst>
              <c:ext xmlns:c16="http://schemas.microsoft.com/office/drawing/2014/chart" uri="{C3380CC4-5D6E-409C-BE32-E72D297353CC}">
                <c16:uniqueId val="{00000028-FC8F-4C1D-9466-303CB8A58CB4}"/>
              </c:ext>
            </c:extLst>
          </c:dPt>
          <c:dPt>
            <c:idx val="18"/>
            <c:invertIfNegative val="0"/>
            <c:bubble3D val="0"/>
            <c:spPr>
              <a:solidFill>
                <a:srgbClr val="002060"/>
              </a:solidFill>
              <a:ln>
                <a:solidFill>
                  <a:schemeClr val="tx1"/>
                </a:solidFill>
              </a:ln>
              <a:effectLst/>
            </c:spPr>
            <c:extLst>
              <c:ext xmlns:c16="http://schemas.microsoft.com/office/drawing/2014/chart" uri="{C3380CC4-5D6E-409C-BE32-E72D297353CC}">
                <c16:uniqueId val="{0000002A-FC8F-4C1D-9466-303CB8A58CB4}"/>
              </c:ext>
            </c:extLst>
          </c:dPt>
          <c:dPt>
            <c:idx val="19"/>
            <c:invertIfNegative val="0"/>
            <c:bubble3D val="0"/>
            <c:spPr>
              <a:solidFill>
                <a:srgbClr val="002060"/>
              </a:solidFill>
              <a:ln>
                <a:solidFill>
                  <a:schemeClr val="tx1"/>
                </a:solidFill>
              </a:ln>
              <a:effectLst/>
            </c:spPr>
            <c:extLst>
              <c:ext xmlns:c16="http://schemas.microsoft.com/office/drawing/2014/chart" uri="{C3380CC4-5D6E-409C-BE32-E72D297353CC}">
                <c16:uniqueId val="{0000002C-FC8F-4C1D-9466-303CB8A58CB4}"/>
              </c:ext>
            </c:extLst>
          </c:dPt>
          <c:dPt>
            <c:idx val="20"/>
            <c:invertIfNegative val="0"/>
            <c:bubble3D val="0"/>
            <c:spPr>
              <a:solidFill>
                <a:srgbClr val="002060"/>
              </a:solidFill>
              <a:ln>
                <a:solidFill>
                  <a:schemeClr val="tx1"/>
                </a:solidFill>
              </a:ln>
              <a:effectLst/>
            </c:spPr>
            <c:extLst>
              <c:ext xmlns:c16="http://schemas.microsoft.com/office/drawing/2014/chart" uri="{C3380CC4-5D6E-409C-BE32-E72D297353CC}">
                <c16:uniqueId val="{0000002E-FC8F-4C1D-9466-303CB8A58CB4}"/>
              </c:ext>
            </c:extLst>
          </c:dPt>
          <c:dPt>
            <c:idx val="21"/>
            <c:invertIfNegative val="0"/>
            <c:bubble3D val="0"/>
            <c:spPr>
              <a:solidFill>
                <a:srgbClr val="002060"/>
              </a:solidFill>
              <a:ln>
                <a:solidFill>
                  <a:schemeClr val="tx1"/>
                </a:solidFill>
              </a:ln>
              <a:effectLst/>
            </c:spPr>
            <c:extLst>
              <c:ext xmlns:c16="http://schemas.microsoft.com/office/drawing/2014/chart" uri="{C3380CC4-5D6E-409C-BE32-E72D297353CC}">
                <c16:uniqueId val="{00000030-FC8F-4C1D-9466-303CB8A58CB4}"/>
              </c:ext>
            </c:extLst>
          </c:dPt>
          <c:dPt>
            <c:idx val="22"/>
            <c:invertIfNegative val="0"/>
            <c:bubble3D val="0"/>
            <c:spPr>
              <a:solidFill>
                <a:srgbClr val="002060"/>
              </a:solidFill>
              <a:ln>
                <a:solidFill>
                  <a:schemeClr val="tx1"/>
                </a:solidFill>
              </a:ln>
              <a:effectLst/>
            </c:spPr>
            <c:extLst>
              <c:ext xmlns:c16="http://schemas.microsoft.com/office/drawing/2014/chart" uri="{C3380CC4-5D6E-409C-BE32-E72D297353CC}">
                <c16:uniqueId val="{00000032-FC8F-4C1D-9466-303CB8A58CB4}"/>
              </c:ext>
            </c:extLst>
          </c:dPt>
          <c:dPt>
            <c:idx val="23"/>
            <c:invertIfNegative val="0"/>
            <c:bubble3D val="0"/>
            <c:spPr>
              <a:solidFill>
                <a:srgbClr val="FFC000"/>
              </a:solidFill>
              <a:ln>
                <a:solidFill>
                  <a:schemeClr val="tx1"/>
                </a:solidFill>
              </a:ln>
              <a:effectLst/>
            </c:spPr>
            <c:extLst>
              <c:ext xmlns:c16="http://schemas.microsoft.com/office/drawing/2014/chart" uri="{C3380CC4-5D6E-409C-BE32-E72D297353CC}">
                <c16:uniqueId val="{00000034-FC8F-4C1D-9466-303CB8A58CB4}"/>
              </c:ext>
            </c:extLst>
          </c:dPt>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ysClr val="windowText" lastClr="000000"/>
                    </a:solidFill>
                    <a:effectLst>
                      <a:glow rad="139700">
                        <a:schemeClr val="bg1">
                          <a:alpha val="40000"/>
                        </a:schemeClr>
                      </a:glow>
                    </a:effectLst>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'D-2'!$X$8:$X$31</c:f>
              <c:strCache>
                <c:ptCount val="24"/>
                <c:pt idx="0">
                  <c:v>ene-22</c:v>
                </c:pt>
                <c:pt idx="1">
                  <c:v>feb-22</c:v>
                </c:pt>
                <c:pt idx="2">
                  <c:v>mar-22</c:v>
                </c:pt>
                <c:pt idx="3">
                  <c:v>abr-22</c:v>
                </c:pt>
                <c:pt idx="4">
                  <c:v>may-22</c:v>
                </c:pt>
                <c:pt idx="5">
                  <c:v>jun-22</c:v>
                </c:pt>
                <c:pt idx="6">
                  <c:v>jul-22</c:v>
                </c:pt>
                <c:pt idx="7">
                  <c:v>ago-22</c:v>
                </c:pt>
                <c:pt idx="8">
                  <c:v>sep-22</c:v>
                </c:pt>
                <c:pt idx="9">
                  <c:v>oct-22</c:v>
                </c:pt>
                <c:pt idx="10">
                  <c:v>nov-22</c:v>
                </c:pt>
                <c:pt idx="11">
                  <c:v>dic-22</c:v>
                </c:pt>
                <c:pt idx="12">
                  <c:v>ene-23</c:v>
                </c:pt>
                <c:pt idx="13">
                  <c:v>feb-23</c:v>
                </c:pt>
                <c:pt idx="14">
                  <c:v>mar-23</c:v>
                </c:pt>
                <c:pt idx="15">
                  <c:v>abr-23 (p)</c:v>
                </c:pt>
                <c:pt idx="16">
                  <c:v>may-23 (p)</c:v>
                </c:pt>
                <c:pt idx="17">
                  <c:v>jun-23 (p)</c:v>
                </c:pt>
                <c:pt idx="18">
                  <c:v>jul-23 (p)</c:v>
                </c:pt>
                <c:pt idx="19">
                  <c:v>ago-23 (p)</c:v>
                </c:pt>
                <c:pt idx="20">
                  <c:v>sep-23 (p)</c:v>
                </c:pt>
                <c:pt idx="21">
                  <c:v>oct-23 (p)</c:v>
                </c:pt>
                <c:pt idx="22">
                  <c:v>nov-23 (p)</c:v>
                </c:pt>
                <c:pt idx="23">
                  <c:v>dic-23 (p)</c:v>
                </c:pt>
              </c:strCache>
            </c:strRef>
          </c:cat>
          <c:val>
            <c:numRef>
              <c:f>'D-2'!$AC$8:$AC$31</c:f>
              <c:numCache>
                <c:formatCode>0.0</c:formatCode>
                <c:ptCount val="24"/>
                <c:pt idx="0">
                  <c:v>30.045393189999999</c:v>
                </c:pt>
                <c:pt idx="1">
                  <c:v>32.122422399999998</c:v>
                </c:pt>
                <c:pt idx="2">
                  <c:v>39.115109499999996</c:v>
                </c:pt>
                <c:pt idx="3">
                  <c:v>43.328890319999985</c:v>
                </c:pt>
                <c:pt idx="4">
                  <c:v>42.368396659999988</c:v>
                </c:pt>
                <c:pt idx="5">
                  <c:v>45.14718581999999</c:v>
                </c:pt>
                <c:pt idx="6">
                  <c:v>44.023671190000002</c:v>
                </c:pt>
                <c:pt idx="7">
                  <c:v>46.288106179999986</c:v>
                </c:pt>
                <c:pt idx="8">
                  <c:v>49.655862880000029</c:v>
                </c:pt>
                <c:pt idx="9">
                  <c:v>49.012071579000263</c:v>
                </c:pt>
                <c:pt idx="10">
                  <c:v>54.188374949000263</c:v>
                </c:pt>
                <c:pt idx="11">
                  <c:v>61.684698459000259</c:v>
                </c:pt>
                <c:pt idx="12">
                  <c:v>47.163022999000276</c:v>
                </c:pt>
                <c:pt idx="13">
                  <c:v>48.997129589000281</c:v>
                </c:pt>
                <c:pt idx="14">
                  <c:v>51.478221437523615</c:v>
                </c:pt>
                <c:pt idx="15">
                  <c:v>53.504690140379068</c:v>
                </c:pt>
                <c:pt idx="16">
                  <c:v>55.589301119428001</c:v>
                </c:pt>
                <c:pt idx="17">
                  <c:v>57.613582174225712</c:v>
                </c:pt>
                <c:pt idx="18">
                  <c:v>59.897639823757402</c:v>
                </c:pt>
                <c:pt idx="19">
                  <c:v>62.061003768774356</c:v>
                </c:pt>
                <c:pt idx="20">
                  <c:v>64.309847267071802</c:v>
                </c:pt>
                <c:pt idx="21">
                  <c:v>66.819619743853252</c:v>
                </c:pt>
                <c:pt idx="22">
                  <c:v>69.447236631907572</c:v>
                </c:pt>
                <c:pt idx="23">
                  <c:v>73.152655373166169</c:v>
                </c:pt>
              </c:numCache>
            </c:numRef>
          </c:val>
          <c:extLst>
            <c:ext xmlns:c16="http://schemas.microsoft.com/office/drawing/2014/chart" uri="{C3380CC4-5D6E-409C-BE32-E72D297353CC}">
              <c16:uniqueId val="{00000035-FC8F-4C1D-9466-303CB8A58CB4}"/>
            </c:ext>
          </c:extLst>
        </c:ser>
        <c:dLbls>
          <c:showLegendKey val="0"/>
          <c:showVal val="0"/>
          <c:showCatName val="0"/>
          <c:showSerName val="0"/>
          <c:showPercent val="0"/>
          <c:showBubbleSize val="0"/>
        </c:dLbls>
        <c:gapWidth val="152"/>
        <c:overlap val="100"/>
        <c:axId val="655768015"/>
        <c:axId val="655751375"/>
      </c:barChart>
      <c:lineChart>
        <c:grouping val="standard"/>
        <c:varyColors val="0"/>
        <c:ser>
          <c:idx val="0"/>
          <c:order val="0"/>
          <c:tx>
            <c:strRef>
              <c:f>'D-2'!$Z$3</c:f>
              <c:strCache>
                <c:ptCount val="1"/>
                <c:pt idx="0">
                  <c:v>MONTO DEPOSITADO (ACUMULADO)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12"/>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37-FC8F-4C1D-9466-303CB8A58CB4}"/>
              </c:ext>
            </c:extLst>
          </c:dPt>
          <c:dPt>
            <c:idx val="13"/>
            <c:marker>
              <c:symbol val="circle"/>
              <c:size val="5"/>
              <c:spPr>
                <a:solidFill>
                  <a:schemeClr val="accent2"/>
                </a:solidFill>
                <a:ln w="9525">
                  <a:solidFill>
                    <a:schemeClr val="accent2"/>
                  </a:solidFill>
                </a:ln>
                <a:effectLst/>
              </c:spPr>
            </c:marker>
            <c:bubble3D val="0"/>
            <c:extLst>
              <c:ext xmlns:c16="http://schemas.microsoft.com/office/drawing/2014/chart" uri="{C3380CC4-5D6E-409C-BE32-E72D297353CC}">
                <c16:uniqueId val="{00000038-FC8F-4C1D-9466-303CB8A58CB4}"/>
              </c:ext>
            </c:extLst>
          </c:dPt>
          <c:dLbls>
            <c:dLbl>
              <c:idx val="11"/>
              <c:layout>
                <c:manualLayout>
                  <c:x val="-3.3610848533130462E-2"/>
                  <c:y val="-2.52087729642650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C8F-4C1D-9466-303CB8A58CB4}"/>
                </c:ext>
              </c:extLst>
            </c:dLbl>
            <c:dLbl>
              <c:idx val="12"/>
              <c:layout>
                <c:manualLayout>
                  <c:x val="-3.3610848533130407E-2"/>
                  <c:y val="-3.729059678311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C8F-4C1D-9466-303CB8A58CB4}"/>
                </c:ext>
              </c:extLst>
            </c:dLbl>
            <c:dLbl>
              <c:idx val="2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3A-FC8F-4C1D-9466-303CB8A58CB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'D-2'!$X$8:$X$31</c:f>
              <c:strCache>
                <c:ptCount val="24"/>
                <c:pt idx="0">
                  <c:v>ene-22</c:v>
                </c:pt>
                <c:pt idx="1">
                  <c:v>feb-22</c:v>
                </c:pt>
                <c:pt idx="2">
                  <c:v>mar-22</c:v>
                </c:pt>
                <c:pt idx="3">
                  <c:v>abr-22</c:v>
                </c:pt>
                <c:pt idx="4">
                  <c:v>may-22</c:v>
                </c:pt>
                <c:pt idx="5">
                  <c:v>jun-22</c:v>
                </c:pt>
                <c:pt idx="6">
                  <c:v>jul-22</c:v>
                </c:pt>
                <c:pt idx="7">
                  <c:v>ago-22</c:v>
                </c:pt>
                <c:pt idx="8">
                  <c:v>sep-22</c:v>
                </c:pt>
                <c:pt idx="9">
                  <c:v>oct-22</c:v>
                </c:pt>
                <c:pt idx="10">
                  <c:v>nov-22</c:v>
                </c:pt>
                <c:pt idx="11">
                  <c:v>dic-22</c:v>
                </c:pt>
                <c:pt idx="12">
                  <c:v>ene-23</c:v>
                </c:pt>
                <c:pt idx="13">
                  <c:v>feb-23</c:v>
                </c:pt>
                <c:pt idx="14">
                  <c:v>mar-23</c:v>
                </c:pt>
                <c:pt idx="15">
                  <c:v>abr-23 (p)</c:v>
                </c:pt>
                <c:pt idx="16">
                  <c:v>may-23 (p)</c:v>
                </c:pt>
                <c:pt idx="17">
                  <c:v>jun-23 (p)</c:v>
                </c:pt>
                <c:pt idx="18">
                  <c:v>jul-23 (p)</c:v>
                </c:pt>
                <c:pt idx="19">
                  <c:v>ago-23 (p)</c:v>
                </c:pt>
                <c:pt idx="20">
                  <c:v>sep-23 (p)</c:v>
                </c:pt>
                <c:pt idx="21">
                  <c:v>oct-23 (p)</c:v>
                </c:pt>
                <c:pt idx="22">
                  <c:v>nov-23 (p)</c:v>
                </c:pt>
                <c:pt idx="23">
                  <c:v>dic-23 (p)</c:v>
                </c:pt>
              </c:strCache>
            </c:strRef>
          </c:cat>
          <c:val>
            <c:numRef>
              <c:f>'D-2'!$Z$8:$Z$31</c:f>
              <c:numCache>
                <c:formatCode>0.0</c:formatCode>
                <c:ptCount val="24"/>
                <c:pt idx="0">
                  <c:v>54.295527100000001</c:v>
                </c:pt>
                <c:pt idx="1">
                  <c:v>64.621178430000001</c:v>
                </c:pt>
                <c:pt idx="2">
                  <c:v>82.360239440000001</c:v>
                </c:pt>
                <c:pt idx="3">
                  <c:v>98.818108949999996</c:v>
                </c:pt>
                <c:pt idx="4">
                  <c:v>115.7481782</c:v>
                </c:pt>
                <c:pt idx="5">
                  <c:v>132.18828083</c:v>
                </c:pt>
                <c:pt idx="6">
                  <c:v>150.73814676000001</c:v>
                </c:pt>
                <c:pt idx="7">
                  <c:v>168.30780449</c:v>
                </c:pt>
                <c:pt idx="8">
                  <c:v>186.57168035999999</c:v>
                </c:pt>
                <c:pt idx="9">
                  <c:v>206.95467855999999</c:v>
                </c:pt>
                <c:pt idx="10">
                  <c:v>228.29474456</c:v>
                </c:pt>
                <c:pt idx="11">
                  <c:v>258.38812722</c:v>
                </c:pt>
                <c:pt idx="12">
                  <c:v>263.70208587000002</c:v>
                </c:pt>
                <c:pt idx="13">
                  <c:v>278.54950575000004</c:v>
                </c:pt>
                <c:pt idx="14">
                  <c:v>292.65455463600006</c:v>
                </c:pt>
                <c:pt idx="15">
                  <c:v>304.17506329300005</c:v>
                </c:pt>
                <c:pt idx="16">
                  <c:v>316.02611176800008</c:v>
                </c:pt>
                <c:pt idx="17">
                  <c:v>327.53418360900008</c:v>
                </c:pt>
                <c:pt idx="18">
                  <c:v>340.5190897600001</c:v>
                </c:pt>
                <c:pt idx="19">
                  <c:v>352.81785017100009</c:v>
                </c:pt>
                <c:pt idx="20">
                  <c:v>365.60256328000008</c:v>
                </c:pt>
                <c:pt idx="21">
                  <c:v>379.87066202000005</c:v>
                </c:pt>
                <c:pt idx="22">
                  <c:v>394.80870822000003</c:v>
                </c:pt>
                <c:pt idx="23">
                  <c:v>415.87407608200004</c:v>
                </c:pt>
              </c:numCache>
            </c:numRef>
          </c:val>
          <c:smooth val="0"/>
          <c:extLst>
            <c:ext xmlns:c16="http://schemas.microsoft.com/office/drawing/2014/chart" uri="{C3380CC4-5D6E-409C-BE32-E72D297353CC}">
              <c16:uniqueId val="{0000003B-FC8F-4C1D-9466-303CB8A58CB4}"/>
            </c:ext>
          </c:extLst>
        </c:ser>
        <c:dLbls>
          <c:showLegendKey val="0"/>
          <c:showVal val="0"/>
          <c:showCatName val="0"/>
          <c:showSerName val="0"/>
          <c:showPercent val="0"/>
          <c:showBubbleSize val="0"/>
        </c:dLbls>
        <c:marker val="1"/>
        <c:smooth val="0"/>
        <c:axId val="655768015"/>
        <c:axId val="655751375"/>
      </c:lineChart>
      <c:catAx>
        <c:axId val="655768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655751375"/>
        <c:crosses val="autoZero"/>
        <c:auto val="1"/>
        <c:lblAlgn val="ctr"/>
        <c:lblOffset val="100"/>
        <c:noMultiLvlLbl val="1"/>
      </c:catAx>
      <c:valAx>
        <c:axId val="655751375"/>
        <c:scaling>
          <c:orientation val="minMax"/>
          <c:max val="430"/>
          <c:min val="0"/>
        </c:scaling>
        <c:delete val="1"/>
        <c:axPos val="l"/>
        <c:numFmt formatCode="0.0" sourceLinked="1"/>
        <c:majorTickMark val="out"/>
        <c:minorTickMark val="none"/>
        <c:tickLblPos val="nextTo"/>
        <c:crossAx val="655768015"/>
        <c:crosses val="autoZero"/>
        <c:crossBetween val="between"/>
        <c:majorUnit val="20"/>
      </c:valAx>
      <c:spPr>
        <a:noFill/>
        <a:ln>
          <a:noFill/>
        </a:ln>
        <a:effectLst/>
      </c:spPr>
    </c:plotArea>
    <c:legend>
      <c:legendPos val="b"/>
      <c:layout>
        <c:manualLayout>
          <c:xMode val="edge"/>
          <c:yMode val="edge"/>
          <c:x val="0.13129473714999249"/>
          <c:y val="0.95370777586390898"/>
          <c:w val="0.81199044553438504"/>
          <c:h val="3.565341473111539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0B082-458B-44B9-8B90-5EC188273B4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MX"/>
        </a:p>
      </dgm:t>
    </dgm:pt>
    <dgm:pt modelId="{A305B7E9-3051-415A-9289-C3777F559C28}">
      <dgm:prSet phldrT="[Texto]"/>
      <dgm:spPr/>
      <dgm:t>
        <a:bodyPr/>
        <a:lstStyle/>
        <a:p>
          <a:r>
            <a:rPr lang="es-MX" b="1" dirty="0">
              <a:latin typeface="Century Gothic" panose="020B0502020202020204" pitchFamily="34" charset="0"/>
            </a:rPr>
            <a:t>MISIÓN</a:t>
          </a:r>
        </a:p>
      </dgm:t>
    </dgm:pt>
    <dgm:pt modelId="{39615DA9-2E0D-43E6-A068-09EE5A4287A9}" type="parTrans" cxnId="{101407A7-2599-451A-BFD5-F3BF4BC5224F}">
      <dgm:prSet/>
      <dgm:spPr/>
      <dgm:t>
        <a:bodyPr/>
        <a:lstStyle/>
        <a:p>
          <a:endParaRPr lang="es-MX"/>
        </a:p>
      </dgm:t>
    </dgm:pt>
    <dgm:pt modelId="{4CC16550-C25C-4183-9A01-718E6E50A871}" type="sibTrans" cxnId="{101407A7-2599-451A-BFD5-F3BF4BC5224F}">
      <dgm:prSet/>
      <dgm:spPr/>
      <dgm:t>
        <a:bodyPr/>
        <a:lstStyle/>
        <a:p>
          <a:endParaRPr lang="es-MX"/>
        </a:p>
      </dgm:t>
    </dgm:pt>
    <dgm:pt modelId="{E0CD491B-4974-4782-B727-D075CA7E0C7B}">
      <dgm:prSet phldrT="[Texto]" custT="1"/>
      <dgm:spPr/>
      <dgm:t>
        <a:bodyPr anchor="ctr"/>
        <a:lstStyle/>
        <a:p>
          <a:pPr algn="just">
            <a:buFontTx/>
            <a:buNone/>
          </a:pPr>
          <a:r>
            <a:rPr lang="es-MX" sz="1400" dirty="0">
              <a:latin typeface="Century Gothic" panose="020B0502020202020204" pitchFamily="34" charset="0"/>
            </a:rPr>
            <a:t>   Promover el desarrollo productivo del país para fortalecer la Economía Plural en armonía con la Madre Tierra.</a:t>
          </a:r>
        </a:p>
      </dgm:t>
    </dgm:pt>
    <dgm:pt modelId="{046E0B72-EA5F-43F7-AE1B-2FDD778F8785}" type="parTrans" cxnId="{95A6F738-E929-45BE-955B-A40DFF8CD5AA}">
      <dgm:prSet/>
      <dgm:spPr/>
      <dgm:t>
        <a:bodyPr/>
        <a:lstStyle/>
        <a:p>
          <a:endParaRPr lang="es-MX"/>
        </a:p>
      </dgm:t>
    </dgm:pt>
    <dgm:pt modelId="{B0839AF0-5697-4B24-8343-B607E3AD6AB7}" type="sibTrans" cxnId="{95A6F738-E929-45BE-955B-A40DFF8CD5AA}">
      <dgm:prSet/>
      <dgm:spPr/>
      <dgm:t>
        <a:bodyPr/>
        <a:lstStyle/>
        <a:p>
          <a:endParaRPr lang="es-MX"/>
        </a:p>
      </dgm:t>
    </dgm:pt>
    <dgm:pt modelId="{190741E8-9368-458A-B238-1BDD4EDDD0D2}">
      <dgm:prSet phldrT="[Texto]"/>
      <dgm:spPr/>
      <dgm:t>
        <a:bodyPr/>
        <a:lstStyle/>
        <a:p>
          <a:r>
            <a:rPr lang="es-MX" b="1" dirty="0">
              <a:latin typeface="Century Gothic" panose="020B0502020202020204" pitchFamily="34" charset="0"/>
            </a:rPr>
            <a:t>VISIÓN</a:t>
          </a:r>
        </a:p>
      </dgm:t>
    </dgm:pt>
    <dgm:pt modelId="{D8614FCE-14BF-4ADC-9CDB-2250E6D70005}" type="parTrans" cxnId="{E9AFC18B-1BF6-402E-8E17-2806C64BAC84}">
      <dgm:prSet/>
      <dgm:spPr/>
      <dgm:t>
        <a:bodyPr/>
        <a:lstStyle/>
        <a:p>
          <a:endParaRPr lang="es-MX"/>
        </a:p>
      </dgm:t>
    </dgm:pt>
    <dgm:pt modelId="{98D1C44F-3AA4-461A-A65F-4751CC56082E}" type="sibTrans" cxnId="{E9AFC18B-1BF6-402E-8E17-2806C64BAC84}">
      <dgm:prSet/>
      <dgm:spPr/>
      <dgm:t>
        <a:bodyPr/>
        <a:lstStyle/>
        <a:p>
          <a:endParaRPr lang="es-MX"/>
        </a:p>
      </dgm:t>
    </dgm:pt>
    <dgm:pt modelId="{EE7C8B38-12C5-4632-B3AA-C766B57F7F49}">
      <dgm:prSet phldrT="[Texto]" custT="1"/>
      <dgm:spPr/>
      <dgm:t>
        <a:bodyPr anchor="ctr"/>
        <a:lstStyle/>
        <a:p>
          <a:pPr algn="just">
            <a:buFontTx/>
            <a:buNone/>
          </a:pPr>
          <a:r>
            <a:rPr lang="es-MX" sz="1400" dirty="0"/>
            <a:t>   El MDPyEP es</a:t>
          </a:r>
          <a:r>
            <a:rPr lang="es-MX" sz="1400" dirty="0">
              <a:latin typeface="Century Gothic" panose="020B0502020202020204" pitchFamily="34" charset="0"/>
            </a:rPr>
            <a:t> una institución eficiente, transparente y comprometida para promover el desarrollo productivo con valor agregado, la diversificación de la industria, comercio y turismo.</a:t>
          </a:r>
        </a:p>
      </dgm:t>
    </dgm:pt>
    <dgm:pt modelId="{B41F9D29-ECE5-4C54-A682-1D9ACFDF24EB}" type="parTrans" cxnId="{D066CDD8-5D46-4634-89C7-F89212152BE2}">
      <dgm:prSet/>
      <dgm:spPr/>
      <dgm:t>
        <a:bodyPr/>
        <a:lstStyle/>
        <a:p>
          <a:endParaRPr lang="es-MX"/>
        </a:p>
      </dgm:t>
    </dgm:pt>
    <dgm:pt modelId="{D8BDE345-6660-4AB5-970B-A12D752F8B4F}" type="sibTrans" cxnId="{D066CDD8-5D46-4634-89C7-F89212152BE2}">
      <dgm:prSet/>
      <dgm:spPr/>
      <dgm:t>
        <a:bodyPr/>
        <a:lstStyle/>
        <a:p>
          <a:endParaRPr lang="es-MX"/>
        </a:p>
      </dgm:t>
    </dgm:pt>
    <dgm:pt modelId="{7DE11334-C3F7-48C7-B863-E862DDFA555B}" type="pres">
      <dgm:prSet presAssocID="{5490B082-458B-44B9-8B90-5EC188273B4D}" presName="Name0" presStyleCnt="0">
        <dgm:presLayoutVars>
          <dgm:dir/>
          <dgm:animLvl val="lvl"/>
          <dgm:resizeHandles/>
        </dgm:presLayoutVars>
      </dgm:prSet>
      <dgm:spPr/>
      <dgm:t>
        <a:bodyPr/>
        <a:lstStyle/>
        <a:p>
          <a:endParaRPr lang="es-ES"/>
        </a:p>
      </dgm:t>
    </dgm:pt>
    <dgm:pt modelId="{2BC03194-58C0-4583-A8EF-86534AF87A85}" type="pres">
      <dgm:prSet presAssocID="{A305B7E9-3051-415A-9289-C3777F559C28}" presName="linNode" presStyleCnt="0"/>
      <dgm:spPr/>
    </dgm:pt>
    <dgm:pt modelId="{82B43F0F-FB4D-4F95-B0E1-B2A55538C581}" type="pres">
      <dgm:prSet presAssocID="{A305B7E9-3051-415A-9289-C3777F559C28}" presName="parentShp" presStyleLbl="node1" presStyleIdx="0" presStyleCnt="2" custScaleX="55789" custScaleY="86829">
        <dgm:presLayoutVars>
          <dgm:bulletEnabled val="1"/>
        </dgm:presLayoutVars>
      </dgm:prSet>
      <dgm:spPr/>
      <dgm:t>
        <a:bodyPr/>
        <a:lstStyle/>
        <a:p>
          <a:endParaRPr lang="es-ES"/>
        </a:p>
      </dgm:t>
    </dgm:pt>
    <dgm:pt modelId="{C707DCA7-1BA6-4CF8-B5F3-E9FBDF611513}" type="pres">
      <dgm:prSet presAssocID="{A305B7E9-3051-415A-9289-C3777F559C28}" presName="childShp" presStyleLbl="bgAccFollowNode1" presStyleIdx="0" presStyleCnt="2" custScaleX="173443" custScaleY="131727">
        <dgm:presLayoutVars>
          <dgm:bulletEnabled val="1"/>
        </dgm:presLayoutVars>
      </dgm:prSet>
      <dgm:spPr/>
      <dgm:t>
        <a:bodyPr/>
        <a:lstStyle/>
        <a:p>
          <a:endParaRPr lang="es-ES"/>
        </a:p>
      </dgm:t>
    </dgm:pt>
    <dgm:pt modelId="{5EA0E658-9B3D-4D50-8EE6-10B965D26D87}" type="pres">
      <dgm:prSet presAssocID="{4CC16550-C25C-4183-9A01-718E6E50A871}" presName="spacing" presStyleCnt="0"/>
      <dgm:spPr/>
    </dgm:pt>
    <dgm:pt modelId="{A1B74E63-602C-4258-AF34-5A7FAA78445F}" type="pres">
      <dgm:prSet presAssocID="{190741E8-9368-458A-B238-1BDD4EDDD0D2}" presName="linNode" presStyleCnt="0"/>
      <dgm:spPr/>
    </dgm:pt>
    <dgm:pt modelId="{9488B13A-621C-44A4-AEB5-377F21B5A6CD}" type="pres">
      <dgm:prSet presAssocID="{190741E8-9368-458A-B238-1BDD4EDDD0D2}" presName="parentShp" presStyleLbl="node1" presStyleIdx="1" presStyleCnt="2" custScaleX="72603" custScaleY="75262">
        <dgm:presLayoutVars>
          <dgm:bulletEnabled val="1"/>
        </dgm:presLayoutVars>
      </dgm:prSet>
      <dgm:spPr/>
      <dgm:t>
        <a:bodyPr/>
        <a:lstStyle/>
        <a:p>
          <a:endParaRPr lang="es-ES"/>
        </a:p>
      </dgm:t>
    </dgm:pt>
    <dgm:pt modelId="{52D27120-0821-40C0-BCEB-8E8960A1DCB7}" type="pres">
      <dgm:prSet presAssocID="{190741E8-9368-458A-B238-1BDD4EDDD0D2}" presName="childShp" presStyleLbl="bgAccFollowNode1" presStyleIdx="1" presStyleCnt="2" custScaleX="162114" custScaleY="126716" custLinFactNeighborY="-610">
        <dgm:presLayoutVars>
          <dgm:bulletEnabled val="1"/>
        </dgm:presLayoutVars>
      </dgm:prSet>
      <dgm:spPr/>
      <dgm:t>
        <a:bodyPr/>
        <a:lstStyle/>
        <a:p>
          <a:endParaRPr lang="es-ES"/>
        </a:p>
      </dgm:t>
    </dgm:pt>
  </dgm:ptLst>
  <dgm:cxnLst>
    <dgm:cxn modelId="{E9AFC18B-1BF6-402E-8E17-2806C64BAC84}" srcId="{5490B082-458B-44B9-8B90-5EC188273B4D}" destId="{190741E8-9368-458A-B238-1BDD4EDDD0D2}" srcOrd="1" destOrd="0" parTransId="{D8614FCE-14BF-4ADC-9CDB-2250E6D70005}" sibTransId="{98D1C44F-3AA4-461A-A65F-4751CC56082E}"/>
    <dgm:cxn modelId="{2C2AB57F-EB76-4A62-8749-E5508207CF18}" type="presOf" srcId="{190741E8-9368-458A-B238-1BDD4EDDD0D2}" destId="{9488B13A-621C-44A4-AEB5-377F21B5A6CD}" srcOrd="0" destOrd="0" presId="urn:microsoft.com/office/officeart/2005/8/layout/vList6"/>
    <dgm:cxn modelId="{D066CDD8-5D46-4634-89C7-F89212152BE2}" srcId="{190741E8-9368-458A-B238-1BDD4EDDD0D2}" destId="{EE7C8B38-12C5-4632-B3AA-C766B57F7F49}" srcOrd="0" destOrd="0" parTransId="{B41F9D29-ECE5-4C54-A682-1D9ACFDF24EB}" sibTransId="{D8BDE345-6660-4AB5-970B-A12D752F8B4F}"/>
    <dgm:cxn modelId="{101407A7-2599-451A-BFD5-F3BF4BC5224F}" srcId="{5490B082-458B-44B9-8B90-5EC188273B4D}" destId="{A305B7E9-3051-415A-9289-C3777F559C28}" srcOrd="0" destOrd="0" parTransId="{39615DA9-2E0D-43E6-A068-09EE5A4287A9}" sibTransId="{4CC16550-C25C-4183-9A01-718E6E50A871}"/>
    <dgm:cxn modelId="{95A6F738-E929-45BE-955B-A40DFF8CD5AA}" srcId="{A305B7E9-3051-415A-9289-C3777F559C28}" destId="{E0CD491B-4974-4782-B727-D075CA7E0C7B}" srcOrd="0" destOrd="0" parTransId="{046E0B72-EA5F-43F7-AE1B-2FDD778F8785}" sibTransId="{B0839AF0-5697-4B24-8343-B607E3AD6AB7}"/>
    <dgm:cxn modelId="{11D1FC2A-9F4C-4589-A1C3-2CF62E07F4F6}" type="presOf" srcId="{5490B082-458B-44B9-8B90-5EC188273B4D}" destId="{7DE11334-C3F7-48C7-B863-E862DDFA555B}" srcOrd="0" destOrd="0" presId="urn:microsoft.com/office/officeart/2005/8/layout/vList6"/>
    <dgm:cxn modelId="{5B91C2DD-734F-4A1A-AD1D-C8DE8F86467A}" type="presOf" srcId="{EE7C8B38-12C5-4632-B3AA-C766B57F7F49}" destId="{52D27120-0821-40C0-BCEB-8E8960A1DCB7}" srcOrd="0" destOrd="0" presId="urn:microsoft.com/office/officeart/2005/8/layout/vList6"/>
    <dgm:cxn modelId="{286B99EC-1F61-4B4C-99C1-EB79AA044A8F}" type="presOf" srcId="{E0CD491B-4974-4782-B727-D075CA7E0C7B}" destId="{C707DCA7-1BA6-4CF8-B5F3-E9FBDF611513}" srcOrd="0" destOrd="0" presId="urn:microsoft.com/office/officeart/2005/8/layout/vList6"/>
    <dgm:cxn modelId="{2E1B1701-9F74-4671-BF4B-4A879CDBF2F8}" type="presOf" srcId="{A305B7E9-3051-415A-9289-C3777F559C28}" destId="{82B43F0F-FB4D-4F95-B0E1-B2A55538C581}" srcOrd="0" destOrd="0" presId="urn:microsoft.com/office/officeart/2005/8/layout/vList6"/>
    <dgm:cxn modelId="{748A82D4-9A0A-4D0F-A49A-6F709E4BD141}" type="presParOf" srcId="{7DE11334-C3F7-48C7-B863-E862DDFA555B}" destId="{2BC03194-58C0-4583-A8EF-86534AF87A85}" srcOrd="0" destOrd="0" presId="urn:microsoft.com/office/officeart/2005/8/layout/vList6"/>
    <dgm:cxn modelId="{53F396AE-AA4D-498A-BB87-8D6A943E9D56}" type="presParOf" srcId="{2BC03194-58C0-4583-A8EF-86534AF87A85}" destId="{82B43F0F-FB4D-4F95-B0E1-B2A55538C581}" srcOrd="0" destOrd="0" presId="urn:microsoft.com/office/officeart/2005/8/layout/vList6"/>
    <dgm:cxn modelId="{F88CDE0D-51F7-4011-8033-417863C38A23}" type="presParOf" srcId="{2BC03194-58C0-4583-A8EF-86534AF87A85}" destId="{C707DCA7-1BA6-4CF8-B5F3-E9FBDF611513}" srcOrd="1" destOrd="0" presId="urn:microsoft.com/office/officeart/2005/8/layout/vList6"/>
    <dgm:cxn modelId="{B9ECB384-CF8D-4681-948D-989593BDC69E}" type="presParOf" srcId="{7DE11334-C3F7-48C7-B863-E862DDFA555B}" destId="{5EA0E658-9B3D-4D50-8EE6-10B965D26D87}" srcOrd="1" destOrd="0" presId="urn:microsoft.com/office/officeart/2005/8/layout/vList6"/>
    <dgm:cxn modelId="{E56AA989-1B14-4BA4-B833-4E93A9F816C8}" type="presParOf" srcId="{7DE11334-C3F7-48C7-B863-E862DDFA555B}" destId="{A1B74E63-602C-4258-AF34-5A7FAA78445F}" srcOrd="2" destOrd="0" presId="urn:microsoft.com/office/officeart/2005/8/layout/vList6"/>
    <dgm:cxn modelId="{B1F6FE4E-72CA-489B-A4DC-F5D76F5360D3}" type="presParOf" srcId="{A1B74E63-602C-4258-AF34-5A7FAA78445F}" destId="{9488B13A-621C-44A4-AEB5-377F21B5A6CD}" srcOrd="0" destOrd="0" presId="urn:microsoft.com/office/officeart/2005/8/layout/vList6"/>
    <dgm:cxn modelId="{636D3BD0-C6A9-412E-A73B-2CEFAE1E9177}" type="presParOf" srcId="{A1B74E63-602C-4258-AF34-5A7FAA78445F}" destId="{52D27120-0821-40C0-BCEB-8E8960A1DCB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589B5-F391-4D60-951B-DED19CC357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81DF6847-8E4D-40C7-821B-46F3A2BC3597}">
      <dgm:prSet phldrT="[Texto]"/>
      <dgm:spPr/>
      <dgm:t>
        <a:bodyPr/>
        <a:lstStyle/>
        <a:p>
          <a:r>
            <a:rPr lang="es-MX" dirty="0" err="1">
              <a:latin typeface="Century Gothic" panose="020B0502020202020204" pitchFamily="34" charset="0"/>
            </a:rPr>
            <a:t>MDPyEP</a:t>
          </a:r>
          <a:endParaRPr lang="es-MX" dirty="0">
            <a:latin typeface="Century Gothic" panose="020B0502020202020204" pitchFamily="34" charset="0"/>
          </a:endParaRPr>
        </a:p>
      </dgm:t>
    </dgm:pt>
    <dgm:pt modelId="{51C1D530-E739-4CDC-838D-CA1A26ABB94C}" type="parTrans" cxnId="{A1626C8A-0B23-4F86-9C62-A10DD80D4183}">
      <dgm:prSet/>
      <dgm:spPr/>
      <dgm:t>
        <a:bodyPr/>
        <a:lstStyle/>
        <a:p>
          <a:endParaRPr lang="es-MX">
            <a:latin typeface="Century Gothic" panose="020B0502020202020204" pitchFamily="34" charset="0"/>
          </a:endParaRPr>
        </a:p>
      </dgm:t>
    </dgm:pt>
    <dgm:pt modelId="{9B95CD1D-9B19-4197-8EAB-3CB34DF46A8C}" type="sibTrans" cxnId="{A1626C8A-0B23-4F86-9C62-A10DD80D4183}">
      <dgm:prSet/>
      <dgm:spPr/>
      <dgm:t>
        <a:bodyPr/>
        <a:lstStyle/>
        <a:p>
          <a:endParaRPr lang="es-MX">
            <a:latin typeface="Century Gothic" panose="020B0502020202020204" pitchFamily="34" charset="0"/>
          </a:endParaRPr>
        </a:p>
      </dgm:t>
    </dgm:pt>
    <dgm:pt modelId="{1D06DDAE-A211-4077-86C9-1823036E7D03}">
      <dgm:prSet phldrT="[Texto]" custT="1"/>
      <dgm:spPr/>
      <dgm:t>
        <a:bodyPr/>
        <a:lstStyle/>
        <a:p>
          <a:pPr algn="just"/>
          <a:endParaRPr lang="es-MX" sz="1200" dirty="0">
            <a:latin typeface="Century Gothic" panose="020B0502020202020204" pitchFamily="34" charset="0"/>
          </a:endParaRPr>
        </a:p>
      </dgm:t>
    </dgm:pt>
    <dgm:pt modelId="{B16FFE37-0A5B-41FB-BB38-030CC4FD1C6C}" type="parTrans" cxnId="{E58D16D1-071C-4D7C-9C97-8FA938EB5467}">
      <dgm:prSet/>
      <dgm:spPr/>
      <dgm:t>
        <a:bodyPr/>
        <a:lstStyle/>
        <a:p>
          <a:endParaRPr lang="es-MX">
            <a:latin typeface="Century Gothic" panose="020B0502020202020204" pitchFamily="34" charset="0"/>
          </a:endParaRPr>
        </a:p>
      </dgm:t>
    </dgm:pt>
    <dgm:pt modelId="{591E5FB2-0C60-4082-A1A1-CFEEB719F86B}" type="sibTrans" cxnId="{E58D16D1-071C-4D7C-9C97-8FA938EB5467}">
      <dgm:prSet/>
      <dgm:spPr/>
      <dgm:t>
        <a:bodyPr/>
        <a:lstStyle/>
        <a:p>
          <a:endParaRPr lang="es-MX">
            <a:latin typeface="Century Gothic" panose="020B0502020202020204" pitchFamily="34" charset="0"/>
          </a:endParaRPr>
        </a:p>
      </dgm:t>
    </dgm:pt>
    <dgm:pt modelId="{9C38A887-B271-4744-AC22-7ABFF1A6D64E}">
      <dgm:prSet phldrT="[Texto]"/>
      <dgm:spPr/>
      <dgm:t>
        <a:bodyPr/>
        <a:lstStyle/>
        <a:p>
          <a:r>
            <a:rPr lang="es-MX" dirty="0">
              <a:latin typeface="Century Gothic" panose="020B0502020202020204" pitchFamily="34" charset="0"/>
            </a:rPr>
            <a:t>VMPEA</a:t>
          </a:r>
        </a:p>
      </dgm:t>
    </dgm:pt>
    <dgm:pt modelId="{AC655B8B-86FC-4401-A4B7-F038C20743A9}" type="parTrans" cxnId="{8DCE735A-5BDC-4638-A5FE-2F21C3D0AD7E}">
      <dgm:prSet/>
      <dgm:spPr/>
      <dgm:t>
        <a:bodyPr/>
        <a:lstStyle/>
        <a:p>
          <a:endParaRPr lang="es-MX">
            <a:latin typeface="Century Gothic" panose="020B0502020202020204" pitchFamily="34" charset="0"/>
          </a:endParaRPr>
        </a:p>
      </dgm:t>
    </dgm:pt>
    <dgm:pt modelId="{535E5541-E249-4780-A657-24ADB39DE373}" type="sibTrans" cxnId="{8DCE735A-5BDC-4638-A5FE-2F21C3D0AD7E}">
      <dgm:prSet/>
      <dgm:spPr/>
      <dgm:t>
        <a:bodyPr/>
        <a:lstStyle/>
        <a:p>
          <a:endParaRPr lang="es-MX">
            <a:latin typeface="Century Gothic" panose="020B0502020202020204" pitchFamily="34" charset="0"/>
          </a:endParaRPr>
        </a:p>
      </dgm:t>
    </dgm:pt>
    <dgm:pt modelId="{69EC53BD-9888-403B-8881-6A3C785766A7}">
      <dgm:prSet phldrT="[Texto]" custT="1"/>
      <dgm:spPr/>
      <dgm:t>
        <a:bodyPr/>
        <a:lstStyle/>
        <a:p>
          <a:pPr algn="just"/>
          <a:r>
            <a:rPr lang="es-MX" sz="1200" dirty="0">
              <a:latin typeface="Century Gothic" panose="020B0502020202020204" pitchFamily="34" charset="0"/>
            </a:rPr>
            <a:t>Incrementar el acceso a recursos financieros, desarrollar red de servicios, desarrollo de la industria de la medicina tradicional, productividad con calidad e innovación, facilitar el acceso a materia prima, insumos y maquinaria (artesanos y </a:t>
          </a:r>
          <a:r>
            <a:rPr lang="es-MX" sz="1200" dirty="0" err="1">
              <a:latin typeface="Century Gothic" panose="020B0502020202020204" pitchFamily="34" charset="0"/>
            </a:rPr>
            <a:t>MyPE</a:t>
          </a:r>
          <a:r>
            <a:rPr lang="es-MX" sz="1200" dirty="0">
              <a:latin typeface="Century Gothic" panose="020B0502020202020204" pitchFamily="34" charset="0"/>
            </a:rPr>
            <a:t>)</a:t>
          </a:r>
        </a:p>
      </dgm:t>
    </dgm:pt>
    <dgm:pt modelId="{AED0AB1F-11E9-4876-82CE-7857D4E5113F}" type="parTrans" cxnId="{37A8CC6E-5120-4E55-B51C-2444CFA3A1C9}">
      <dgm:prSet/>
      <dgm:spPr/>
      <dgm:t>
        <a:bodyPr/>
        <a:lstStyle/>
        <a:p>
          <a:endParaRPr lang="es-MX">
            <a:latin typeface="Century Gothic" panose="020B0502020202020204" pitchFamily="34" charset="0"/>
          </a:endParaRPr>
        </a:p>
      </dgm:t>
    </dgm:pt>
    <dgm:pt modelId="{7A64F8DA-A2F9-4982-9D91-5295B84447EC}" type="sibTrans" cxnId="{37A8CC6E-5120-4E55-B51C-2444CFA3A1C9}">
      <dgm:prSet/>
      <dgm:spPr/>
      <dgm:t>
        <a:bodyPr/>
        <a:lstStyle/>
        <a:p>
          <a:endParaRPr lang="es-MX">
            <a:latin typeface="Century Gothic" panose="020B0502020202020204" pitchFamily="34" charset="0"/>
          </a:endParaRPr>
        </a:p>
      </dgm:t>
    </dgm:pt>
    <dgm:pt modelId="{E0B1E82A-4ADB-4A7B-BDB1-1F23FF7E06B8}">
      <dgm:prSet phldrT="[Texto]"/>
      <dgm:spPr/>
      <dgm:t>
        <a:bodyPr/>
        <a:lstStyle/>
        <a:p>
          <a:r>
            <a:rPr lang="es-MX" dirty="0" err="1">
              <a:latin typeface="Century Gothic" panose="020B0502020202020204" pitchFamily="34" charset="0"/>
            </a:rPr>
            <a:t>VCLI</a:t>
          </a:r>
          <a:endParaRPr lang="es-MX" dirty="0">
            <a:latin typeface="Century Gothic" panose="020B0502020202020204" pitchFamily="34" charset="0"/>
          </a:endParaRPr>
        </a:p>
      </dgm:t>
    </dgm:pt>
    <dgm:pt modelId="{39E1E51F-56C6-41E7-A698-27FE18E484C9}" type="parTrans" cxnId="{7512534E-A75D-4326-87FB-4C7B094F945A}">
      <dgm:prSet/>
      <dgm:spPr/>
      <dgm:t>
        <a:bodyPr/>
        <a:lstStyle/>
        <a:p>
          <a:endParaRPr lang="es-MX">
            <a:latin typeface="Century Gothic" panose="020B0502020202020204" pitchFamily="34" charset="0"/>
          </a:endParaRPr>
        </a:p>
      </dgm:t>
    </dgm:pt>
    <dgm:pt modelId="{7EF2B559-80DD-4E5B-8AED-0EA7D6E1D7C1}" type="sibTrans" cxnId="{7512534E-A75D-4326-87FB-4C7B094F945A}">
      <dgm:prSet/>
      <dgm:spPr/>
      <dgm:t>
        <a:bodyPr/>
        <a:lstStyle/>
        <a:p>
          <a:endParaRPr lang="es-MX">
            <a:latin typeface="Century Gothic" panose="020B0502020202020204" pitchFamily="34" charset="0"/>
          </a:endParaRPr>
        </a:p>
      </dgm:t>
    </dgm:pt>
    <dgm:pt modelId="{12F8D960-4953-49A4-B7B0-B34313EEA288}">
      <dgm:prSet phldrT="[Texto]" custT="1"/>
      <dgm:spPr/>
      <dgm:t>
        <a:bodyPr/>
        <a:lstStyle/>
        <a:p>
          <a:pPr algn="just"/>
          <a:r>
            <a:rPr lang="es-MX" sz="1200" dirty="0">
              <a:latin typeface="Century Gothic" panose="020B0502020202020204" pitchFamily="34" charset="0"/>
            </a:rPr>
            <a:t>Establecer políticas de protección y regulación del mercado interno, posesionar producción nacional SELLO HECHO EN BOLIVIA, articular oferta exportable y mercados (acuerdos Internacionales),fortalecimiento de la producción familiar y OECAS, monitorear la implementación de la empresa logística,</a:t>
          </a:r>
        </a:p>
      </dgm:t>
    </dgm:pt>
    <dgm:pt modelId="{74DA33CD-9B21-4143-AC95-46E35B1B3F83}" type="parTrans" cxnId="{F926B07A-DD86-49FB-9CF0-E061E7336453}">
      <dgm:prSet/>
      <dgm:spPr/>
      <dgm:t>
        <a:bodyPr/>
        <a:lstStyle/>
        <a:p>
          <a:endParaRPr lang="es-MX">
            <a:latin typeface="Century Gothic" panose="020B0502020202020204" pitchFamily="34" charset="0"/>
          </a:endParaRPr>
        </a:p>
      </dgm:t>
    </dgm:pt>
    <dgm:pt modelId="{EB8A1542-9D36-40FC-B2EF-FB8A2D4DA01A}" type="sibTrans" cxnId="{F926B07A-DD86-49FB-9CF0-E061E7336453}">
      <dgm:prSet/>
      <dgm:spPr/>
      <dgm:t>
        <a:bodyPr/>
        <a:lstStyle/>
        <a:p>
          <a:endParaRPr lang="es-MX">
            <a:latin typeface="Century Gothic" panose="020B0502020202020204" pitchFamily="34" charset="0"/>
          </a:endParaRPr>
        </a:p>
      </dgm:t>
    </dgm:pt>
    <dgm:pt modelId="{3FC26D57-1D49-4341-A88B-8EC94B932335}">
      <dgm:prSet custT="1"/>
      <dgm:spPr/>
      <dgm:t>
        <a:bodyPr/>
        <a:lstStyle/>
        <a:p>
          <a:pPr algn="just"/>
          <a:r>
            <a:rPr lang="es-ES" sz="1200" dirty="0">
              <a:latin typeface="Century Gothic" panose="020B0502020202020204" pitchFamily="34" charset="0"/>
            </a:rPr>
            <a:t>Establecer mecanismos para mejorar la eficacia y eficiencia del MDPyEP</a:t>
          </a:r>
        </a:p>
      </dgm:t>
    </dgm:pt>
    <dgm:pt modelId="{73DBAC58-44C0-4F36-9875-FB7FFFE9D71E}" type="parTrans" cxnId="{BFE58C97-A9F4-420E-80BC-D3BA5218689C}">
      <dgm:prSet/>
      <dgm:spPr/>
      <dgm:t>
        <a:bodyPr/>
        <a:lstStyle/>
        <a:p>
          <a:endParaRPr lang="es-ES">
            <a:latin typeface="Century Gothic" panose="020B0502020202020204" pitchFamily="34" charset="0"/>
          </a:endParaRPr>
        </a:p>
      </dgm:t>
    </dgm:pt>
    <dgm:pt modelId="{BB08E4D7-95AE-4F05-A6D6-E5E29B72D220}" type="sibTrans" cxnId="{BFE58C97-A9F4-420E-80BC-D3BA5218689C}">
      <dgm:prSet/>
      <dgm:spPr/>
      <dgm:t>
        <a:bodyPr/>
        <a:lstStyle/>
        <a:p>
          <a:endParaRPr lang="es-ES">
            <a:latin typeface="Century Gothic" panose="020B0502020202020204" pitchFamily="34" charset="0"/>
          </a:endParaRPr>
        </a:p>
      </dgm:t>
    </dgm:pt>
    <dgm:pt modelId="{6F51EA0B-DE44-407D-ADFF-0852CA8AB42A}">
      <dgm:prSet custT="1"/>
      <dgm:spPr/>
      <dgm:t>
        <a:bodyPr/>
        <a:lstStyle/>
        <a:p>
          <a:pPr algn="just"/>
          <a:endParaRPr lang="es-ES" sz="1200" dirty="0">
            <a:latin typeface="Century Gothic" panose="020B0502020202020204" pitchFamily="34" charset="0"/>
          </a:endParaRPr>
        </a:p>
      </dgm:t>
    </dgm:pt>
    <dgm:pt modelId="{DDAF13B0-3692-4FC3-A42C-B1B20474815F}" type="parTrans" cxnId="{0EAFBF70-875C-4FF9-81EE-B6AA07CE4356}">
      <dgm:prSet/>
      <dgm:spPr/>
      <dgm:t>
        <a:bodyPr/>
        <a:lstStyle/>
        <a:p>
          <a:endParaRPr lang="es-ES">
            <a:latin typeface="Century Gothic" panose="020B0502020202020204" pitchFamily="34" charset="0"/>
          </a:endParaRPr>
        </a:p>
      </dgm:t>
    </dgm:pt>
    <dgm:pt modelId="{FEE847DE-79E7-4168-B9D0-F5490CA7FF42}" type="sibTrans" cxnId="{0EAFBF70-875C-4FF9-81EE-B6AA07CE4356}">
      <dgm:prSet/>
      <dgm:spPr/>
      <dgm:t>
        <a:bodyPr/>
        <a:lstStyle/>
        <a:p>
          <a:endParaRPr lang="es-ES">
            <a:latin typeface="Century Gothic" panose="020B0502020202020204" pitchFamily="34" charset="0"/>
          </a:endParaRPr>
        </a:p>
      </dgm:t>
    </dgm:pt>
    <dgm:pt modelId="{0BEB685D-1083-4F63-A8BE-271C59A15306}" type="pres">
      <dgm:prSet presAssocID="{1FC589B5-F391-4D60-951B-DED19CC357FA}" presName="linearFlow" presStyleCnt="0">
        <dgm:presLayoutVars>
          <dgm:dir/>
          <dgm:animLvl val="lvl"/>
          <dgm:resizeHandles val="exact"/>
        </dgm:presLayoutVars>
      </dgm:prSet>
      <dgm:spPr/>
      <dgm:t>
        <a:bodyPr/>
        <a:lstStyle/>
        <a:p>
          <a:endParaRPr lang="es-ES"/>
        </a:p>
      </dgm:t>
    </dgm:pt>
    <dgm:pt modelId="{5B0807E5-2ED6-414E-A429-B8E1ED7A1784}" type="pres">
      <dgm:prSet presAssocID="{81DF6847-8E4D-40C7-821B-46F3A2BC3597}" presName="composite" presStyleCnt="0"/>
      <dgm:spPr/>
    </dgm:pt>
    <dgm:pt modelId="{948EB203-1BCE-4991-AE2A-F5C0D80C3F9B}" type="pres">
      <dgm:prSet presAssocID="{81DF6847-8E4D-40C7-821B-46F3A2BC3597}" presName="parentText" presStyleLbl="alignNode1" presStyleIdx="0" presStyleCnt="3">
        <dgm:presLayoutVars>
          <dgm:chMax val="1"/>
          <dgm:bulletEnabled val="1"/>
        </dgm:presLayoutVars>
      </dgm:prSet>
      <dgm:spPr/>
      <dgm:t>
        <a:bodyPr/>
        <a:lstStyle/>
        <a:p>
          <a:endParaRPr lang="es-ES"/>
        </a:p>
      </dgm:t>
    </dgm:pt>
    <dgm:pt modelId="{2C0FF505-1E43-4050-9DBF-A5127E880838}" type="pres">
      <dgm:prSet presAssocID="{81DF6847-8E4D-40C7-821B-46F3A2BC3597}" presName="descendantText" presStyleLbl="alignAcc1" presStyleIdx="0" presStyleCnt="3">
        <dgm:presLayoutVars>
          <dgm:bulletEnabled val="1"/>
        </dgm:presLayoutVars>
      </dgm:prSet>
      <dgm:spPr/>
      <dgm:t>
        <a:bodyPr/>
        <a:lstStyle/>
        <a:p>
          <a:endParaRPr lang="es-ES"/>
        </a:p>
      </dgm:t>
    </dgm:pt>
    <dgm:pt modelId="{2B566780-0D9C-4FB5-957F-13606469403C}" type="pres">
      <dgm:prSet presAssocID="{9B95CD1D-9B19-4197-8EAB-3CB34DF46A8C}" presName="sp" presStyleCnt="0"/>
      <dgm:spPr/>
    </dgm:pt>
    <dgm:pt modelId="{EF8E92B9-FD4C-42F1-8860-E3554C097A84}" type="pres">
      <dgm:prSet presAssocID="{9C38A887-B271-4744-AC22-7ABFF1A6D64E}" presName="composite" presStyleCnt="0"/>
      <dgm:spPr/>
    </dgm:pt>
    <dgm:pt modelId="{DD53E8ED-6934-44FA-B433-36B4FAC28AB5}" type="pres">
      <dgm:prSet presAssocID="{9C38A887-B271-4744-AC22-7ABFF1A6D64E}" presName="parentText" presStyleLbl="alignNode1" presStyleIdx="1" presStyleCnt="3">
        <dgm:presLayoutVars>
          <dgm:chMax val="1"/>
          <dgm:bulletEnabled val="1"/>
        </dgm:presLayoutVars>
      </dgm:prSet>
      <dgm:spPr/>
      <dgm:t>
        <a:bodyPr/>
        <a:lstStyle/>
        <a:p>
          <a:endParaRPr lang="es-ES"/>
        </a:p>
      </dgm:t>
    </dgm:pt>
    <dgm:pt modelId="{C91BC4E5-7670-43EE-8EC4-F1F67564297B}" type="pres">
      <dgm:prSet presAssocID="{9C38A887-B271-4744-AC22-7ABFF1A6D64E}" presName="descendantText" presStyleLbl="alignAcc1" presStyleIdx="1" presStyleCnt="3" custLinFactNeighborX="1457" custLinFactNeighborY="2756">
        <dgm:presLayoutVars>
          <dgm:bulletEnabled val="1"/>
        </dgm:presLayoutVars>
      </dgm:prSet>
      <dgm:spPr/>
      <dgm:t>
        <a:bodyPr/>
        <a:lstStyle/>
        <a:p>
          <a:endParaRPr lang="es-ES"/>
        </a:p>
      </dgm:t>
    </dgm:pt>
    <dgm:pt modelId="{4CFEFDB3-B683-4BA1-A8C3-7DF19D4BD319}" type="pres">
      <dgm:prSet presAssocID="{535E5541-E249-4780-A657-24ADB39DE373}" presName="sp" presStyleCnt="0"/>
      <dgm:spPr/>
    </dgm:pt>
    <dgm:pt modelId="{D97E7467-4E49-4E67-84F3-C0A2C80D2D24}" type="pres">
      <dgm:prSet presAssocID="{E0B1E82A-4ADB-4A7B-BDB1-1F23FF7E06B8}" presName="composite" presStyleCnt="0"/>
      <dgm:spPr/>
    </dgm:pt>
    <dgm:pt modelId="{2DBDA5E5-9B78-4DEB-84DD-F14CDE4F9A51}" type="pres">
      <dgm:prSet presAssocID="{E0B1E82A-4ADB-4A7B-BDB1-1F23FF7E06B8}" presName="parentText" presStyleLbl="alignNode1" presStyleIdx="2" presStyleCnt="3">
        <dgm:presLayoutVars>
          <dgm:chMax val="1"/>
          <dgm:bulletEnabled val="1"/>
        </dgm:presLayoutVars>
      </dgm:prSet>
      <dgm:spPr/>
      <dgm:t>
        <a:bodyPr/>
        <a:lstStyle/>
        <a:p>
          <a:endParaRPr lang="es-ES"/>
        </a:p>
      </dgm:t>
    </dgm:pt>
    <dgm:pt modelId="{1FB84C1F-75C6-48DB-AF6A-6271AEA07270}" type="pres">
      <dgm:prSet presAssocID="{E0B1E82A-4ADB-4A7B-BDB1-1F23FF7E06B8}" presName="descendantText" presStyleLbl="alignAcc1" presStyleIdx="2" presStyleCnt="3">
        <dgm:presLayoutVars>
          <dgm:bulletEnabled val="1"/>
        </dgm:presLayoutVars>
      </dgm:prSet>
      <dgm:spPr/>
      <dgm:t>
        <a:bodyPr/>
        <a:lstStyle/>
        <a:p>
          <a:endParaRPr lang="es-ES"/>
        </a:p>
      </dgm:t>
    </dgm:pt>
  </dgm:ptLst>
  <dgm:cxnLst>
    <dgm:cxn modelId="{F801D886-90B6-4423-8665-E5DD6755838B}" type="presOf" srcId="{1D06DDAE-A211-4077-86C9-1823036E7D03}" destId="{2C0FF505-1E43-4050-9DBF-A5127E880838}" srcOrd="0" destOrd="0" presId="urn:microsoft.com/office/officeart/2005/8/layout/chevron2"/>
    <dgm:cxn modelId="{C0984E37-6DB4-4EB7-9E13-5C1129EE8A62}" type="presOf" srcId="{69EC53BD-9888-403B-8881-6A3C785766A7}" destId="{C91BC4E5-7670-43EE-8EC4-F1F67564297B}" srcOrd="0" destOrd="0" presId="urn:microsoft.com/office/officeart/2005/8/layout/chevron2"/>
    <dgm:cxn modelId="{BF5C5560-F43B-4386-86EA-388AD857D1B5}" type="presOf" srcId="{3FC26D57-1D49-4341-A88B-8EC94B932335}" destId="{2C0FF505-1E43-4050-9DBF-A5127E880838}" srcOrd="0" destOrd="1" presId="urn:microsoft.com/office/officeart/2005/8/layout/chevron2"/>
    <dgm:cxn modelId="{A1626C8A-0B23-4F86-9C62-A10DD80D4183}" srcId="{1FC589B5-F391-4D60-951B-DED19CC357FA}" destId="{81DF6847-8E4D-40C7-821B-46F3A2BC3597}" srcOrd="0" destOrd="0" parTransId="{51C1D530-E739-4CDC-838D-CA1A26ABB94C}" sibTransId="{9B95CD1D-9B19-4197-8EAB-3CB34DF46A8C}"/>
    <dgm:cxn modelId="{E58D16D1-071C-4D7C-9C97-8FA938EB5467}" srcId="{81DF6847-8E4D-40C7-821B-46F3A2BC3597}" destId="{1D06DDAE-A211-4077-86C9-1823036E7D03}" srcOrd="0" destOrd="0" parTransId="{B16FFE37-0A5B-41FB-BB38-030CC4FD1C6C}" sibTransId="{591E5FB2-0C60-4082-A1A1-CFEEB719F86B}"/>
    <dgm:cxn modelId="{0EAFBF70-875C-4FF9-81EE-B6AA07CE4356}" srcId="{81DF6847-8E4D-40C7-821B-46F3A2BC3597}" destId="{6F51EA0B-DE44-407D-ADFF-0852CA8AB42A}" srcOrd="2" destOrd="0" parTransId="{DDAF13B0-3692-4FC3-A42C-B1B20474815F}" sibTransId="{FEE847DE-79E7-4168-B9D0-F5490CA7FF42}"/>
    <dgm:cxn modelId="{D9EA2E89-C894-4090-BF80-264D0641B940}" type="presOf" srcId="{6F51EA0B-DE44-407D-ADFF-0852CA8AB42A}" destId="{2C0FF505-1E43-4050-9DBF-A5127E880838}" srcOrd="0" destOrd="2" presId="urn:microsoft.com/office/officeart/2005/8/layout/chevron2"/>
    <dgm:cxn modelId="{37A8CC6E-5120-4E55-B51C-2444CFA3A1C9}" srcId="{9C38A887-B271-4744-AC22-7ABFF1A6D64E}" destId="{69EC53BD-9888-403B-8881-6A3C785766A7}" srcOrd="0" destOrd="0" parTransId="{AED0AB1F-11E9-4876-82CE-7857D4E5113F}" sibTransId="{7A64F8DA-A2F9-4982-9D91-5295B84447EC}"/>
    <dgm:cxn modelId="{18B2DCF7-4188-417D-94EF-50B005DE0C62}" type="presOf" srcId="{1FC589B5-F391-4D60-951B-DED19CC357FA}" destId="{0BEB685D-1083-4F63-A8BE-271C59A15306}" srcOrd="0" destOrd="0" presId="urn:microsoft.com/office/officeart/2005/8/layout/chevron2"/>
    <dgm:cxn modelId="{AD00325B-92FC-4D4A-ADD5-01E540AC30D2}" type="presOf" srcId="{12F8D960-4953-49A4-B7B0-B34313EEA288}" destId="{1FB84C1F-75C6-48DB-AF6A-6271AEA07270}" srcOrd="0" destOrd="0" presId="urn:microsoft.com/office/officeart/2005/8/layout/chevron2"/>
    <dgm:cxn modelId="{8DCE735A-5BDC-4638-A5FE-2F21C3D0AD7E}" srcId="{1FC589B5-F391-4D60-951B-DED19CC357FA}" destId="{9C38A887-B271-4744-AC22-7ABFF1A6D64E}" srcOrd="1" destOrd="0" parTransId="{AC655B8B-86FC-4401-A4B7-F038C20743A9}" sibTransId="{535E5541-E249-4780-A657-24ADB39DE373}"/>
    <dgm:cxn modelId="{319D9E6E-5650-4F70-8A46-7313E65356E2}" type="presOf" srcId="{81DF6847-8E4D-40C7-821B-46F3A2BC3597}" destId="{948EB203-1BCE-4991-AE2A-F5C0D80C3F9B}" srcOrd="0" destOrd="0" presId="urn:microsoft.com/office/officeart/2005/8/layout/chevron2"/>
    <dgm:cxn modelId="{BFE58C97-A9F4-420E-80BC-D3BA5218689C}" srcId="{81DF6847-8E4D-40C7-821B-46F3A2BC3597}" destId="{3FC26D57-1D49-4341-A88B-8EC94B932335}" srcOrd="1" destOrd="0" parTransId="{73DBAC58-44C0-4F36-9875-FB7FFFE9D71E}" sibTransId="{BB08E4D7-95AE-4F05-A6D6-E5E29B72D220}"/>
    <dgm:cxn modelId="{F926B07A-DD86-49FB-9CF0-E061E7336453}" srcId="{E0B1E82A-4ADB-4A7B-BDB1-1F23FF7E06B8}" destId="{12F8D960-4953-49A4-B7B0-B34313EEA288}" srcOrd="0" destOrd="0" parTransId="{74DA33CD-9B21-4143-AC95-46E35B1B3F83}" sibTransId="{EB8A1542-9D36-40FC-B2EF-FB8A2D4DA01A}"/>
    <dgm:cxn modelId="{7512534E-A75D-4326-87FB-4C7B094F945A}" srcId="{1FC589B5-F391-4D60-951B-DED19CC357FA}" destId="{E0B1E82A-4ADB-4A7B-BDB1-1F23FF7E06B8}" srcOrd="2" destOrd="0" parTransId="{39E1E51F-56C6-41E7-A698-27FE18E484C9}" sibTransId="{7EF2B559-80DD-4E5B-8AED-0EA7D6E1D7C1}"/>
    <dgm:cxn modelId="{8D7CDF81-374D-466B-924E-45899248D269}" type="presOf" srcId="{9C38A887-B271-4744-AC22-7ABFF1A6D64E}" destId="{DD53E8ED-6934-44FA-B433-36B4FAC28AB5}" srcOrd="0" destOrd="0" presId="urn:microsoft.com/office/officeart/2005/8/layout/chevron2"/>
    <dgm:cxn modelId="{AC4F91E5-51D4-40C7-B3D5-1E2514788BC7}" type="presOf" srcId="{E0B1E82A-4ADB-4A7B-BDB1-1F23FF7E06B8}" destId="{2DBDA5E5-9B78-4DEB-84DD-F14CDE4F9A51}" srcOrd="0" destOrd="0" presId="urn:microsoft.com/office/officeart/2005/8/layout/chevron2"/>
    <dgm:cxn modelId="{AC33CA92-8CF4-436A-AC75-5DBFC77E640A}" type="presParOf" srcId="{0BEB685D-1083-4F63-A8BE-271C59A15306}" destId="{5B0807E5-2ED6-414E-A429-B8E1ED7A1784}" srcOrd="0" destOrd="0" presId="urn:microsoft.com/office/officeart/2005/8/layout/chevron2"/>
    <dgm:cxn modelId="{81C6D34D-6C50-4BBB-BC91-F10641EC2EEA}" type="presParOf" srcId="{5B0807E5-2ED6-414E-A429-B8E1ED7A1784}" destId="{948EB203-1BCE-4991-AE2A-F5C0D80C3F9B}" srcOrd="0" destOrd="0" presId="urn:microsoft.com/office/officeart/2005/8/layout/chevron2"/>
    <dgm:cxn modelId="{88651233-1AD8-4A7B-A847-F0AE307B1B18}" type="presParOf" srcId="{5B0807E5-2ED6-414E-A429-B8E1ED7A1784}" destId="{2C0FF505-1E43-4050-9DBF-A5127E880838}" srcOrd="1" destOrd="0" presId="urn:microsoft.com/office/officeart/2005/8/layout/chevron2"/>
    <dgm:cxn modelId="{43877C19-9011-4178-AF59-E94E948AFE8D}" type="presParOf" srcId="{0BEB685D-1083-4F63-A8BE-271C59A15306}" destId="{2B566780-0D9C-4FB5-957F-13606469403C}" srcOrd="1" destOrd="0" presId="urn:microsoft.com/office/officeart/2005/8/layout/chevron2"/>
    <dgm:cxn modelId="{0A21E884-18CA-43C9-A913-AB1900C221E6}" type="presParOf" srcId="{0BEB685D-1083-4F63-A8BE-271C59A15306}" destId="{EF8E92B9-FD4C-42F1-8860-E3554C097A84}" srcOrd="2" destOrd="0" presId="urn:microsoft.com/office/officeart/2005/8/layout/chevron2"/>
    <dgm:cxn modelId="{AE6C68AE-B0CA-4133-9F47-C716E2589E90}" type="presParOf" srcId="{EF8E92B9-FD4C-42F1-8860-E3554C097A84}" destId="{DD53E8ED-6934-44FA-B433-36B4FAC28AB5}" srcOrd="0" destOrd="0" presId="urn:microsoft.com/office/officeart/2005/8/layout/chevron2"/>
    <dgm:cxn modelId="{7D509453-D8C5-4927-A51D-8E1F17906566}" type="presParOf" srcId="{EF8E92B9-FD4C-42F1-8860-E3554C097A84}" destId="{C91BC4E5-7670-43EE-8EC4-F1F67564297B}" srcOrd="1" destOrd="0" presId="urn:microsoft.com/office/officeart/2005/8/layout/chevron2"/>
    <dgm:cxn modelId="{4C15493A-B9CE-4E66-84FB-9DBC4507873E}" type="presParOf" srcId="{0BEB685D-1083-4F63-A8BE-271C59A15306}" destId="{4CFEFDB3-B683-4BA1-A8C3-7DF19D4BD319}" srcOrd="3" destOrd="0" presId="urn:microsoft.com/office/officeart/2005/8/layout/chevron2"/>
    <dgm:cxn modelId="{47A1D694-A0D9-4068-A6AA-2E9DAD307CCC}" type="presParOf" srcId="{0BEB685D-1083-4F63-A8BE-271C59A15306}" destId="{D97E7467-4E49-4E67-84F3-C0A2C80D2D24}" srcOrd="4" destOrd="0" presId="urn:microsoft.com/office/officeart/2005/8/layout/chevron2"/>
    <dgm:cxn modelId="{A5022A97-524B-4871-8626-86CFEC669A97}" type="presParOf" srcId="{D97E7467-4E49-4E67-84F3-C0A2C80D2D24}" destId="{2DBDA5E5-9B78-4DEB-84DD-F14CDE4F9A51}" srcOrd="0" destOrd="0" presId="urn:microsoft.com/office/officeart/2005/8/layout/chevron2"/>
    <dgm:cxn modelId="{032A110C-0FFA-4A24-891B-CAC66DA0ACA0}" type="presParOf" srcId="{D97E7467-4E49-4E67-84F3-C0A2C80D2D24}" destId="{1FB84C1F-75C6-48DB-AF6A-6271AEA072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589B5-F391-4D60-951B-DED19CC357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MX"/>
        </a:p>
      </dgm:t>
    </dgm:pt>
    <dgm:pt modelId="{81DF6847-8E4D-40C7-821B-46F3A2BC3597}">
      <dgm:prSet phldrT="[Texto]"/>
      <dgm:spPr/>
      <dgm:t>
        <a:bodyPr/>
        <a:lstStyle/>
        <a:p>
          <a:r>
            <a:rPr lang="es-MX" dirty="0" err="1"/>
            <a:t>VT</a:t>
          </a:r>
          <a:endParaRPr lang="es-MX" dirty="0"/>
        </a:p>
      </dgm:t>
    </dgm:pt>
    <dgm:pt modelId="{51C1D530-E739-4CDC-838D-CA1A26ABB94C}" type="parTrans" cxnId="{A1626C8A-0B23-4F86-9C62-A10DD80D4183}">
      <dgm:prSet/>
      <dgm:spPr/>
      <dgm:t>
        <a:bodyPr/>
        <a:lstStyle/>
        <a:p>
          <a:endParaRPr lang="es-MX"/>
        </a:p>
      </dgm:t>
    </dgm:pt>
    <dgm:pt modelId="{9B95CD1D-9B19-4197-8EAB-3CB34DF46A8C}" type="sibTrans" cxnId="{A1626C8A-0B23-4F86-9C62-A10DD80D4183}">
      <dgm:prSet/>
      <dgm:spPr/>
      <dgm:t>
        <a:bodyPr/>
        <a:lstStyle/>
        <a:p>
          <a:endParaRPr lang="es-MX"/>
        </a:p>
      </dgm:t>
    </dgm:pt>
    <dgm:pt modelId="{1D06DDAE-A211-4077-86C9-1823036E7D03}">
      <dgm:prSet phldrT="[Texto]" custT="1"/>
      <dgm:spPr/>
      <dgm:t>
        <a:bodyPr/>
        <a:lstStyle/>
        <a:p>
          <a:pPr algn="just"/>
          <a:r>
            <a:rPr lang="es-MX" sz="1200" dirty="0">
              <a:latin typeface="Century Gothic" panose="020B0502020202020204" pitchFamily="34" charset="0"/>
            </a:rPr>
            <a:t>Implementar políticas de desarrollo turístico, políticas intersectoriales de turismo, estrategias de fomento al turismo interno, reactivas las redes nacionales,  incentivo al turismo nacional para sectores vulnerables, gestionar complejos turísticos y reactivación del programa de dinamización turística</a:t>
          </a:r>
        </a:p>
      </dgm:t>
    </dgm:pt>
    <dgm:pt modelId="{B16FFE37-0A5B-41FB-BB38-030CC4FD1C6C}" type="parTrans" cxnId="{E58D16D1-071C-4D7C-9C97-8FA938EB5467}">
      <dgm:prSet/>
      <dgm:spPr/>
      <dgm:t>
        <a:bodyPr/>
        <a:lstStyle/>
        <a:p>
          <a:endParaRPr lang="es-MX"/>
        </a:p>
      </dgm:t>
    </dgm:pt>
    <dgm:pt modelId="{591E5FB2-0C60-4082-A1A1-CFEEB719F86B}" type="sibTrans" cxnId="{E58D16D1-071C-4D7C-9C97-8FA938EB5467}">
      <dgm:prSet/>
      <dgm:spPr/>
      <dgm:t>
        <a:bodyPr/>
        <a:lstStyle/>
        <a:p>
          <a:endParaRPr lang="es-MX"/>
        </a:p>
      </dgm:t>
    </dgm:pt>
    <dgm:pt modelId="{9C38A887-B271-4744-AC22-7ABFF1A6D64E}">
      <dgm:prSet phldrT="[Texto]"/>
      <dgm:spPr/>
      <dgm:t>
        <a:bodyPr/>
        <a:lstStyle/>
        <a:p>
          <a:r>
            <a:rPr lang="es-MX" dirty="0"/>
            <a:t>VPI</a:t>
          </a:r>
        </a:p>
      </dgm:t>
    </dgm:pt>
    <dgm:pt modelId="{AC655B8B-86FC-4401-A4B7-F038C20743A9}" type="parTrans" cxnId="{8DCE735A-5BDC-4638-A5FE-2F21C3D0AD7E}">
      <dgm:prSet/>
      <dgm:spPr/>
      <dgm:t>
        <a:bodyPr/>
        <a:lstStyle/>
        <a:p>
          <a:endParaRPr lang="es-MX"/>
        </a:p>
      </dgm:t>
    </dgm:pt>
    <dgm:pt modelId="{535E5541-E249-4780-A657-24ADB39DE373}" type="sibTrans" cxnId="{8DCE735A-5BDC-4638-A5FE-2F21C3D0AD7E}">
      <dgm:prSet/>
      <dgm:spPr/>
      <dgm:t>
        <a:bodyPr/>
        <a:lstStyle/>
        <a:p>
          <a:endParaRPr lang="es-MX"/>
        </a:p>
      </dgm:t>
    </dgm:pt>
    <dgm:pt modelId="{69EC53BD-9888-403B-8881-6A3C785766A7}">
      <dgm:prSet phldrT="[Texto]" custT="1"/>
      <dgm:spPr/>
      <dgm:t>
        <a:bodyPr/>
        <a:lstStyle/>
        <a:p>
          <a:pPr algn="just"/>
          <a:endParaRPr lang="es-MX" sz="1200" dirty="0">
            <a:latin typeface="Century Gothic" panose="020B0502020202020204" pitchFamily="34" charset="0"/>
          </a:endParaRPr>
        </a:p>
      </dgm:t>
    </dgm:pt>
    <dgm:pt modelId="{AED0AB1F-11E9-4876-82CE-7857D4E5113F}" type="parTrans" cxnId="{37A8CC6E-5120-4E55-B51C-2444CFA3A1C9}">
      <dgm:prSet/>
      <dgm:spPr/>
      <dgm:t>
        <a:bodyPr/>
        <a:lstStyle/>
        <a:p>
          <a:endParaRPr lang="es-MX"/>
        </a:p>
      </dgm:t>
    </dgm:pt>
    <dgm:pt modelId="{7A64F8DA-A2F9-4982-9D91-5295B84447EC}" type="sibTrans" cxnId="{37A8CC6E-5120-4E55-B51C-2444CFA3A1C9}">
      <dgm:prSet/>
      <dgm:spPr/>
      <dgm:t>
        <a:bodyPr/>
        <a:lstStyle/>
        <a:p>
          <a:endParaRPr lang="es-MX"/>
        </a:p>
      </dgm:t>
    </dgm:pt>
    <dgm:pt modelId="{E0B1E82A-4ADB-4A7B-BDB1-1F23FF7E06B8}">
      <dgm:prSet phldrT="[Texto]"/>
      <dgm:spPr/>
      <dgm:t>
        <a:bodyPr/>
        <a:lstStyle/>
        <a:p>
          <a:r>
            <a:rPr lang="es-MX" dirty="0"/>
            <a:t>OTRAS</a:t>
          </a:r>
        </a:p>
      </dgm:t>
    </dgm:pt>
    <dgm:pt modelId="{39E1E51F-56C6-41E7-A698-27FE18E484C9}" type="parTrans" cxnId="{7512534E-A75D-4326-87FB-4C7B094F945A}">
      <dgm:prSet/>
      <dgm:spPr/>
      <dgm:t>
        <a:bodyPr/>
        <a:lstStyle/>
        <a:p>
          <a:endParaRPr lang="es-MX"/>
        </a:p>
      </dgm:t>
    </dgm:pt>
    <dgm:pt modelId="{7EF2B559-80DD-4E5B-8AED-0EA7D6E1D7C1}" type="sibTrans" cxnId="{7512534E-A75D-4326-87FB-4C7B094F945A}">
      <dgm:prSet/>
      <dgm:spPr/>
      <dgm:t>
        <a:bodyPr/>
        <a:lstStyle/>
        <a:p>
          <a:endParaRPr lang="es-MX"/>
        </a:p>
      </dgm:t>
    </dgm:pt>
    <dgm:pt modelId="{12F8D960-4953-49A4-B7B0-B34313EEA288}">
      <dgm:prSet phldrT="[Texto]" custT="1"/>
      <dgm:spPr/>
      <dgm:t>
        <a:bodyPr/>
        <a:lstStyle/>
        <a:p>
          <a:pPr algn="just"/>
          <a:r>
            <a:rPr lang="es-MX" sz="1200" dirty="0">
              <a:solidFill>
                <a:schemeClr val="tx1"/>
              </a:solidFill>
              <a:latin typeface="Century Gothic" panose="020B0502020202020204" pitchFamily="34" charset="0"/>
            </a:rPr>
            <a:t>Implementar laboratorios a nivel nacional para mediciones y certificaciones, focalizar servicios (</a:t>
          </a:r>
          <a:r>
            <a:rPr lang="es-MX" sz="1200" dirty="0" err="1">
              <a:solidFill>
                <a:schemeClr val="tx1"/>
              </a:solidFill>
              <a:latin typeface="Century Gothic" panose="020B0502020202020204" pitchFamily="34" charset="0"/>
            </a:rPr>
            <a:t>IBMETRO</a:t>
          </a:r>
          <a:r>
            <a:rPr lang="es-MX" sz="1200" dirty="0">
              <a:solidFill>
                <a:schemeClr val="tx1"/>
              </a:solidFill>
              <a:latin typeface="Century Gothic" panose="020B0502020202020204" pitchFamily="34" charset="0"/>
            </a:rPr>
            <a:t>)</a:t>
          </a:r>
        </a:p>
      </dgm:t>
    </dgm:pt>
    <dgm:pt modelId="{74DA33CD-9B21-4143-AC95-46E35B1B3F83}" type="parTrans" cxnId="{F926B07A-DD86-49FB-9CF0-E061E7336453}">
      <dgm:prSet/>
      <dgm:spPr/>
      <dgm:t>
        <a:bodyPr/>
        <a:lstStyle/>
        <a:p>
          <a:endParaRPr lang="es-MX"/>
        </a:p>
      </dgm:t>
    </dgm:pt>
    <dgm:pt modelId="{EB8A1542-9D36-40FC-B2EF-FB8A2D4DA01A}" type="sibTrans" cxnId="{F926B07A-DD86-49FB-9CF0-E061E7336453}">
      <dgm:prSet/>
      <dgm:spPr/>
      <dgm:t>
        <a:bodyPr/>
        <a:lstStyle/>
        <a:p>
          <a:endParaRPr lang="es-MX"/>
        </a:p>
      </dgm:t>
    </dgm:pt>
    <dgm:pt modelId="{45D39FB9-CFC4-40AC-95F4-FB477AC57DDF}">
      <dgm:prSet phldrT="[Texto]" custT="1"/>
      <dgm:spPr/>
      <dgm:t>
        <a:bodyPr/>
        <a:lstStyle/>
        <a:p>
          <a:pPr algn="just"/>
          <a:r>
            <a:rPr lang="es-MX" sz="1200" dirty="0">
              <a:solidFill>
                <a:schemeClr val="tx1"/>
              </a:solidFill>
              <a:latin typeface="Century Gothic" panose="020B0502020202020204" pitchFamily="34" charset="0"/>
            </a:rPr>
            <a:t>Implementar acciones de producción y promoción de consumo de leche (PROBOL)</a:t>
          </a:r>
        </a:p>
      </dgm:t>
    </dgm:pt>
    <dgm:pt modelId="{8B198631-A30B-469B-878E-81F95681B696}" type="parTrans" cxnId="{7643EF56-3E3E-45BB-84B7-DE0100C044FC}">
      <dgm:prSet/>
      <dgm:spPr/>
      <dgm:t>
        <a:bodyPr/>
        <a:lstStyle/>
        <a:p>
          <a:endParaRPr lang="es-MX"/>
        </a:p>
      </dgm:t>
    </dgm:pt>
    <dgm:pt modelId="{5AF2CD55-EB1E-49CF-8B39-7D5D0517BB87}" type="sibTrans" cxnId="{7643EF56-3E3E-45BB-84B7-DE0100C044FC}">
      <dgm:prSet/>
      <dgm:spPr/>
      <dgm:t>
        <a:bodyPr/>
        <a:lstStyle/>
        <a:p>
          <a:endParaRPr lang="es-MX"/>
        </a:p>
      </dgm:t>
    </dgm:pt>
    <dgm:pt modelId="{0C267542-27B6-4957-ABE9-8A384F9BAEFF}">
      <dgm:prSet phldrT="[Texto]" custT="1"/>
      <dgm:spPr/>
      <dgm:t>
        <a:bodyPr/>
        <a:lstStyle/>
        <a:p>
          <a:pPr algn="just"/>
          <a:r>
            <a:rPr lang="es-MX" sz="1200" dirty="0">
              <a:solidFill>
                <a:schemeClr val="tx1"/>
              </a:solidFill>
              <a:latin typeface="Century Gothic" panose="020B0502020202020204" pitchFamily="34" charset="0"/>
            </a:rPr>
            <a:t>Implementar centros de tecnología e innovación productiva (</a:t>
          </a:r>
          <a:r>
            <a:rPr lang="es-MX" sz="1200" dirty="0" err="1">
              <a:solidFill>
                <a:schemeClr val="tx1"/>
              </a:solidFill>
              <a:latin typeface="Century Gothic" panose="020B0502020202020204" pitchFamily="34" charset="0"/>
            </a:rPr>
            <a:t>MyPE</a:t>
          </a:r>
          <a:r>
            <a:rPr lang="es-MX" sz="1200" dirty="0">
              <a:solidFill>
                <a:schemeClr val="tx1"/>
              </a:solidFill>
              <a:latin typeface="Century Gothic" panose="020B0502020202020204" pitchFamily="34" charset="0"/>
            </a:rPr>
            <a:t> y UP) (PROBOL)</a:t>
          </a:r>
        </a:p>
      </dgm:t>
    </dgm:pt>
    <dgm:pt modelId="{B2DCF68B-744B-448D-A691-4ADC4ED7CD91}" type="parTrans" cxnId="{8FC7C99C-A5A7-45B8-8D4F-D0A12E8AE266}">
      <dgm:prSet/>
      <dgm:spPr/>
      <dgm:t>
        <a:bodyPr/>
        <a:lstStyle/>
        <a:p>
          <a:endParaRPr lang="es-MX"/>
        </a:p>
      </dgm:t>
    </dgm:pt>
    <dgm:pt modelId="{29F77196-49AB-4D95-8151-CB256A9D6463}" type="sibTrans" cxnId="{8FC7C99C-A5A7-45B8-8D4F-D0A12E8AE266}">
      <dgm:prSet/>
      <dgm:spPr/>
      <dgm:t>
        <a:bodyPr/>
        <a:lstStyle/>
        <a:p>
          <a:endParaRPr lang="es-MX"/>
        </a:p>
      </dgm:t>
    </dgm:pt>
    <dgm:pt modelId="{48D42C24-6E62-4131-A43B-9E55EE8E7D5E}">
      <dgm:prSet custT="1"/>
      <dgm:spPr/>
      <dgm:t>
        <a:bodyPr/>
        <a:lstStyle/>
        <a:p>
          <a:pPr algn="just"/>
          <a:r>
            <a:rPr lang="es-ES" sz="1200" dirty="0">
              <a:latin typeface="Century Gothic" panose="020B0502020202020204" pitchFamily="34" charset="0"/>
            </a:rPr>
            <a:t>Apoyar al fortalecimiento de las empresas públicas, monitorear los productos estratégicos, formular proyectos estratégicos industriales,  reglamentación técnica legal de los productos con calidad, implementar las plantas industriales, implementar plataformas informáticas para fortalecer el desarrollo productivo y comercial</a:t>
          </a:r>
        </a:p>
      </dgm:t>
    </dgm:pt>
    <dgm:pt modelId="{7214F9F2-D46D-4E42-8D6A-8ACCD4B69461}" type="parTrans" cxnId="{B19D9BF7-8C26-416B-90D3-F246D2C32601}">
      <dgm:prSet/>
      <dgm:spPr/>
      <dgm:t>
        <a:bodyPr/>
        <a:lstStyle/>
        <a:p>
          <a:endParaRPr lang="es-ES"/>
        </a:p>
      </dgm:t>
    </dgm:pt>
    <dgm:pt modelId="{5EF908B5-2773-4E25-A7C9-98B356532E73}" type="sibTrans" cxnId="{B19D9BF7-8C26-416B-90D3-F246D2C32601}">
      <dgm:prSet/>
      <dgm:spPr/>
      <dgm:t>
        <a:bodyPr/>
        <a:lstStyle/>
        <a:p>
          <a:endParaRPr lang="es-ES"/>
        </a:p>
      </dgm:t>
    </dgm:pt>
    <dgm:pt modelId="{7CACDA19-FBE1-43BB-8167-1EEA08573C9B}">
      <dgm:prSet custT="1"/>
      <dgm:spPr/>
      <dgm:t>
        <a:bodyPr/>
        <a:lstStyle/>
        <a:p>
          <a:pPr algn="just"/>
          <a:endParaRPr lang="es-ES" sz="1200" dirty="0">
            <a:latin typeface="Century Gothic" panose="020B0502020202020204" pitchFamily="34" charset="0"/>
          </a:endParaRPr>
        </a:p>
      </dgm:t>
    </dgm:pt>
    <dgm:pt modelId="{2FB81C05-18B2-4E77-AA44-D7BAAF10EA39}" type="parTrans" cxnId="{5BD1EC51-2019-4AD2-9F83-475D45E621F9}">
      <dgm:prSet/>
      <dgm:spPr/>
      <dgm:t>
        <a:bodyPr/>
        <a:lstStyle/>
        <a:p>
          <a:endParaRPr lang="es-ES"/>
        </a:p>
      </dgm:t>
    </dgm:pt>
    <dgm:pt modelId="{D07227F9-175D-44D1-8720-A625CCBAFD8C}" type="sibTrans" cxnId="{5BD1EC51-2019-4AD2-9F83-475D45E621F9}">
      <dgm:prSet/>
      <dgm:spPr/>
      <dgm:t>
        <a:bodyPr/>
        <a:lstStyle/>
        <a:p>
          <a:endParaRPr lang="es-ES"/>
        </a:p>
      </dgm:t>
    </dgm:pt>
    <dgm:pt modelId="{0BEB685D-1083-4F63-A8BE-271C59A15306}" type="pres">
      <dgm:prSet presAssocID="{1FC589B5-F391-4D60-951B-DED19CC357FA}" presName="linearFlow" presStyleCnt="0">
        <dgm:presLayoutVars>
          <dgm:dir/>
          <dgm:animLvl val="lvl"/>
          <dgm:resizeHandles val="exact"/>
        </dgm:presLayoutVars>
      </dgm:prSet>
      <dgm:spPr/>
      <dgm:t>
        <a:bodyPr/>
        <a:lstStyle/>
        <a:p>
          <a:endParaRPr lang="es-ES"/>
        </a:p>
      </dgm:t>
    </dgm:pt>
    <dgm:pt modelId="{5B0807E5-2ED6-414E-A429-B8E1ED7A1784}" type="pres">
      <dgm:prSet presAssocID="{81DF6847-8E4D-40C7-821B-46F3A2BC3597}" presName="composite" presStyleCnt="0"/>
      <dgm:spPr/>
    </dgm:pt>
    <dgm:pt modelId="{948EB203-1BCE-4991-AE2A-F5C0D80C3F9B}" type="pres">
      <dgm:prSet presAssocID="{81DF6847-8E4D-40C7-821B-46F3A2BC3597}" presName="parentText" presStyleLbl="alignNode1" presStyleIdx="0" presStyleCnt="3" custScaleX="113849">
        <dgm:presLayoutVars>
          <dgm:chMax val="1"/>
          <dgm:bulletEnabled val="1"/>
        </dgm:presLayoutVars>
      </dgm:prSet>
      <dgm:spPr/>
      <dgm:t>
        <a:bodyPr/>
        <a:lstStyle/>
        <a:p>
          <a:endParaRPr lang="es-ES"/>
        </a:p>
      </dgm:t>
    </dgm:pt>
    <dgm:pt modelId="{2C0FF505-1E43-4050-9DBF-A5127E880838}" type="pres">
      <dgm:prSet presAssocID="{81DF6847-8E4D-40C7-821B-46F3A2BC3597}" presName="descendantText" presStyleLbl="alignAcc1" presStyleIdx="0" presStyleCnt="3" custScaleY="100000" custLinFactNeighborX="113" custLinFactNeighborY="-1769">
        <dgm:presLayoutVars>
          <dgm:bulletEnabled val="1"/>
        </dgm:presLayoutVars>
      </dgm:prSet>
      <dgm:spPr/>
      <dgm:t>
        <a:bodyPr/>
        <a:lstStyle/>
        <a:p>
          <a:endParaRPr lang="es-ES"/>
        </a:p>
      </dgm:t>
    </dgm:pt>
    <dgm:pt modelId="{2B566780-0D9C-4FB5-957F-13606469403C}" type="pres">
      <dgm:prSet presAssocID="{9B95CD1D-9B19-4197-8EAB-3CB34DF46A8C}" presName="sp" presStyleCnt="0"/>
      <dgm:spPr/>
    </dgm:pt>
    <dgm:pt modelId="{EF8E92B9-FD4C-42F1-8860-E3554C097A84}" type="pres">
      <dgm:prSet presAssocID="{9C38A887-B271-4744-AC22-7ABFF1A6D64E}" presName="composite" presStyleCnt="0"/>
      <dgm:spPr/>
    </dgm:pt>
    <dgm:pt modelId="{DD53E8ED-6934-44FA-B433-36B4FAC28AB5}" type="pres">
      <dgm:prSet presAssocID="{9C38A887-B271-4744-AC22-7ABFF1A6D64E}" presName="parentText" presStyleLbl="alignNode1" presStyleIdx="1" presStyleCnt="3" custScaleX="113849">
        <dgm:presLayoutVars>
          <dgm:chMax val="1"/>
          <dgm:bulletEnabled val="1"/>
        </dgm:presLayoutVars>
      </dgm:prSet>
      <dgm:spPr/>
      <dgm:t>
        <a:bodyPr/>
        <a:lstStyle/>
        <a:p>
          <a:endParaRPr lang="es-ES"/>
        </a:p>
      </dgm:t>
    </dgm:pt>
    <dgm:pt modelId="{C91BC4E5-7670-43EE-8EC4-F1F67564297B}" type="pres">
      <dgm:prSet presAssocID="{9C38A887-B271-4744-AC22-7ABFF1A6D64E}" presName="descendantText" presStyleLbl="alignAcc1" presStyleIdx="1" presStyleCnt="3" custScaleY="115084">
        <dgm:presLayoutVars>
          <dgm:bulletEnabled val="1"/>
        </dgm:presLayoutVars>
      </dgm:prSet>
      <dgm:spPr/>
      <dgm:t>
        <a:bodyPr/>
        <a:lstStyle/>
        <a:p>
          <a:endParaRPr lang="es-ES"/>
        </a:p>
      </dgm:t>
    </dgm:pt>
    <dgm:pt modelId="{4CFEFDB3-B683-4BA1-A8C3-7DF19D4BD319}" type="pres">
      <dgm:prSet presAssocID="{535E5541-E249-4780-A657-24ADB39DE373}" presName="sp" presStyleCnt="0"/>
      <dgm:spPr/>
    </dgm:pt>
    <dgm:pt modelId="{D97E7467-4E49-4E67-84F3-C0A2C80D2D24}" type="pres">
      <dgm:prSet presAssocID="{E0B1E82A-4ADB-4A7B-BDB1-1F23FF7E06B8}" presName="composite" presStyleCnt="0"/>
      <dgm:spPr/>
    </dgm:pt>
    <dgm:pt modelId="{2DBDA5E5-9B78-4DEB-84DD-F14CDE4F9A51}" type="pres">
      <dgm:prSet presAssocID="{E0B1E82A-4ADB-4A7B-BDB1-1F23FF7E06B8}" presName="parentText" presStyleLbl="alignNode1" presStyleIdx="2" presStyleCnt="3" custScaleX="113849">
        <dgm:presLayoutVars>
          <dgm:chMax val="1"/>
          <dgm:bulletEnabled val="1"/>
        </dgm:presLayoutVars>
      </dgm:prSet>
      <dgm:spPr/>
      <dgm:t>
        <a:bodyPr/>
        <a:lstStyle/>
        <a:p>
          <a:endParaRPr lang="es-ES"/>
        </a:p>
      </dgm:t>
    </dgm:pt>
    <dgm:pt modelId="{1FB84C1F-75C6-48DB-AF6A-6271AEA07270}" type="pres">
      <dgm:prSet presAssocID="{E0B1E82A-4ADB-4A7B-BDB1-1F23FF7E06B8}" presName="descendantText" presStyleLbl="alignAcc1" presStyleIdx="2" presStyleCnt="3" custScaleY="178476">
        <dgm:presLayoutVars>
          <dgm:bulletEnabled val="1"/>
        </dgm:presLayoutVars>
      </dgm:prSet>
      <dgm:spPr/>
      <dgm:t>
        <a:bodyPr/>
        <a:lstStyle/>
        <a:p>
          <a:endParaRPr lang="es-ES"/>
        </a:p>
      </dgm:t>
    </dgm:pt>
  </dgm:ptLst>
  <dgm:cxnLst>
    <dgm:cxn modelId="{8FC7C99C-A5A7-45B8-8D4F-D0A12E8AE266}" srcId="{E0B1E82A-4ADB-4A7B-BDB1-1F23FF7E06B8}" destId="{0C267542-27B6-4957-ABE9-8A384F9BAEFF}" srcOrd="2" destOrd="0" parTransId="{B2DCF68B-744B-448D-A691-4ADC4ED7CD91}" sibTransId="{29F77196-49AB-4D95-8151-CB256A9D6463}"/>
    <dgm:cxn modelId="{5BD1EC51-2019-4AD2-9F83-475D45E621F9}" srcId="{9C38A887-B271-4744-AC22-7ABFF1A6D64E}" destId="{7CACDA19-FBE1-43BB-8167-1EEA08573C9B}" srcOrd="2" destOrd="0" parTransId="{2FB81C05-18B2-4E77-AA44-D7BAAF10EA39}" sibTransId="{D07227F9-175D-44D1-8720-A625CCBAFD8C}"/>
    <dgm:cxn modelId="{C0984E37-6DB4-4EB7-9E13-5C1129EE8A62}" type="presOf" srcId="{69EC53BD-9888-403B-8881-6A3C785766A7}" destId="{C91BC4E5-7670-43EE-8EC4-F1F67564297B}" srcOrd="0" destOrd="0" presId="urn:microsoft.com/office/officeart/2005/8/layout/chevron2"/>
    <dgm:cxn modelId="{ACEFEBC1-5167-4DA8-AE02-68B504F16D12}" type="presOf" srcId="{1D06DDAE-A211-4077-86C9-1823036E7D03}" destId="{2C0FF505-1E43-4050-9DBF-A5127E880838}" srcOrd="0" destOrd="0" presId="urn:microsoft.com/office/officeart/2005/8/layout/chevron2"/>
    <dgm:cxn modelId="{319D9E6E-5650-4F70-8A46-7313E65356E2}" type="presOf" srcId="{81DF6847-8E4D-40C7-821B-46F3A2BC3597}" destId="{948EB203-1BCE-4991-AE2A-F5C0D80C3F9B}" srcOrd="0" destOrd="0" presId="urn:microsoft.com/office/officeart/2005/8/layout/chevron2"/>
    <dgm:cxn modelId="{18B2DCF7-4188-417D-94EF-50B005DE0C62}" type="presOf" srcId="{1FC589B5-F391-4D60-951B-DED19CC357FA}" destId="{0BEB685D-1083-4F63-A8BE-271C59A15306}" srcOrd="0" destOrd="0" presId="urn:microsoft.com/office/officeart/2005/8/layout/chevron2"/>
    <dgm:cxn modelId="{374D6156-DE73-459C-A82A-67B206F353EF}" type="presOf" srcId="{7CACDA19-FBE1-43BB-8167-1EEA08573C9B}" destId="{C91BC4E5-7670-43EE-8EC4-F1F67564297B}" srcOrd="0" destOrd="2" presId="urn:microsoft.com/office/officeart/2005/8/layout/chevron2"/>
    <dgm:cxn modelId="{7643EF56-3E3E-45BB-84B7-DE0100C044FC}" srcId="{E0B1E82A-4ADB-4A7B-BDB1-1F23FF7E06B8}" destId="{45D39FB9-CFC4-40AC-95F4-FB477AC57DDF}" srcOrd="1" destOrd="0" parTransId="{8B198631-A30B-469B-878E-81F95681B696}" sibTransId="{5AF2CD55-EB1E-49CF-8B39-7D5D0517BB87}"/>
    <dgm:cxn modelId="{A1626C8A-0B23-4F86-9C62-A10DD80D4183}" srcId="{1FC589B5-F391-4D60-951B-DED19CC357FA}" destId="{81DF6847-8E4D-40C7-821B-46F3A2BC3597}" srcOrd="0" destOrd="0" parTransId="{51C1D530-E739-4CDC-838D-CA1A26ABB94C}" sibTransId="{9B95CD1D-9B19-4197-8EAB-3CB34DF46A8C}"/>
    <dgm:cxn modelId="{DBDDEFF6-F611-4422-A3E2-D6826E53508B}" type="presOf" srcId="{48D42C24-6E62-4131-A43B-9E55EE8E7D5E}" destId="{C91BC4E5-7670-43EE-8EC4-F1F67564297B}" srcOrd="0" destOrd="1" presId="urn:microsoft.com/office/officeart/2005/8/layout/chevron2"/>
    <dgm:cxn modelId="{F926B07A-DD86-49FB-9CF0-E061E7336453}" srcId="{E0B1E82A-4ADB-4A7B-BDB1-1F23FF7E06B8}" destId="{12F8D960-4953-49A4-B7B0-B34313EEA288}" srcOrd="0" destOrd="0" parTransId="{74DA33CD-9B21-4143-AC95-46E35B1B3F83}" sibTransId="{EB8A1542-9D36-40FC-B2EF-FB8A2D4DA01A}"/>
    <dgm:cxn modelId="{8DCE735A-5BDC-4638-A5FE-2F21C3D0AD7E}" srcId="{1FC589B5-F391-4D60-951B-DED19CC357FA}" destId="{9C38A887-B271-4744-AC22-7ABFF1A6D64E}" srcOrd="1" destOrd="0" parTransId="{AC655B8B-86FC-4401-A4B7-F038C20743A9}" sibTransId="{535E5541-E249-4780-A657-24ADB39DE373}"/>
    <dgm:cxn modelId="{7512534E-A75D-4326-87FB-4C7B094F945A}" srcId="{1FC589B5-F391-4D60-951B-DED19CC357FA}" destId="{E0B1E82A-4ADB-4A7B-BDB1-1F23FF7E06B8}" srcOrd="2" destOrd="0" parTransId="{39E1E51F-56C6-41E7-A698-27FE18E484C9}" sibTransId="{7EF2B559-80DD-4E5B-8AED-0EA7D6E1D7C1}"/>
    <dgm:cxn modelId="{AC4F91E5-51D4-40C7-B3D5-1E2514788BC7}" type="presOf" srcId="{E0B1E82A-4ADB-4A7B-BDB1-1F23FF7E06B8}" destId="{2DBDA5E5-9B78-4DEB-84DD-F14CDE4F9A51}" srcOrd="0" destOrd="0" presId="urn:microsoft.com/office/officeart/2005/8/layout/chevron2"/>
    <dgm:cxn modelId="{2D48ED2A-F168-4FFA-84F6-FCBD4C64B0A4}" type="presOf" srcId="{0C267542-27B6-4957-ABE9-8A384F9BAEFF}" destId="{1FB84C1F-75C6-48DB-AF6A-6271AEA07270}" srcOrd="0" destOrd="2" presId="urn:microsoft.com/office/officeart/2005/8/layout/chevron2"/>
    <dgm:cxn modelId="{8D7CDF81-374D-466B-924E-45899248D269}" type="presOf" srcId="{9C38A887-B271-4744-AC22-7ABFF1A6D64E}" destId="{DD53E8ED-6934-44FA-B433-36B4FAC28AB5}" srcOrd="0" destOrd="0" presId="urn:microsoft.com/office/officeart/2005/8/layout/chevron2"/>
    <dgm:cxn modelId="{AD00325B-92FC-4D4A-ADD5-01E540AC30D2}" type="presOf" srcId="{12F8D960-4953-49A4-B7B0-B34313EEA288}" destId="{1FB84C1F-75C6-48DB-AF6A-6271AEA07270}" srcOrd="0" destOrd="0" presId="urn:microsoft.com/office/officeart/2005/8/layout/chevron2"/>
    <dgm:cxn modelId="{37A8CC6E-5120-4E55-B51C-2444CFA3A1C9}" srcId="{9C38A887-B271-4744-AC22-7ABFF1A6D64E}" destId="{69EC53BD-9888-403B-8881-6A3C785766A7}" srcOrd="0" destOrd="0" parTransId="{AED0AB1F-11E9-4876-82CE-7857D4E5113F}" sibTransId="{7A64F8DA-A2F9-4982-9D91-5295B84447EC}"/>
    <dgm:cxn modelId="{B19D9BF7-8C26-416B-90D3-F246D2C32601}" srcId="{9C38A887-B271-4744-AC22-7ABFF1A6D64E}" destId="{48D42C24-6E62-4131-A43B-9E55EE8E7D5E}" srcOrd="1" destOrd="0" parTransId="{7214F9F2-D46D-4E42-8D6A-8ACCD4B69461}" sibTransId="{5EF908B5-2773-4E25-A7C9-98B356532E73}"/>
    <dgm:cxn modelId="{FA920718-829A-4E85-9AB0-21DE31CD6CC2}" type="presOf" srcId="{45D39FB9-CFC4-40AC-95F4-FB477AC57DDF}" destId="{1FB84C1F-75C6-48DB-AF6A-6271AEA07270}" srcOrd="0" destOrd="1" presId="urn:microsoft.com/office/officeart/2005/8/layout/chevron2"/>
    <dgm:cxn modelId="{E58D16D1-071C-4D7C-9C97-8FA938EB5467}" srcId="{81DF6847-8E4D-40C7-821B-46F3A2BC3597}" destId="{1D06DDAE-A211-4077-86C9-1823036E7D03}" srcOrd="0" destOrd="0" parTransId="{B16FFE37-0A5B-41FB-BB38-030CC4FD1C6C}" sibTransId="{591E5FB2-0C60-4082-A1A1-CFEEB719F86B}"/>
    <dgm:cxn modelId="{AC33CA92-8CF4-436A-AC75-5DBFC77E640A}" type="presParOf" srcId="{0BEB685D-1083-4F63-A8BE-271C59A15306}" destId="{5B0807E5-2ED6-414E-A429-B8E1ED7A1784}" srcOrd="0" destOrd="0" presId="urn:microsoft.com/office/officeart/2005/8/layout/chevron2"/>
    <dgm:cxn modelId="{81C6D34D-6C50-4BBB-BC91-F10641EC2EEA}" type="presParOf" srcId="{5B0807E5-2ED6-414E-A429-B8E1ED7A1784}" destId="{948EB203-1BCE-4991-AE2A-F5C0D80C3F9B}" srcOrd="0" destOrd="0" presId="urn:microsoft.com/office/officeart/2005/8/layout/chevron2"/>
    <dgm:cxn modelId="{88651233-1AD8-4A7B-A847-F0AE307B1B18}" type="presParOf" srcId="{5B0807E5-2ED6-414E-A429-B8E1ED7A1784}" destId="{2C0FF505-1E43-4050-9DBF-A5127E880838}" srcOrd="1" destOrd="0" presId="urn:microsoft.com/office/officeart/2005/8/layout/chevron2"/>
    <dgm:cxn modelId="{43877C19-9011-4178-AF59-E94E948AFE8D}" type="presParOf" srcId="{0BEB685D-1083-4F63-A8BE-271C59A15306}" destId="{2B566780-0D9C-4FB5-957F-13606469403C}" srcOrd="1" destOrd="0" presId="urn:microsoft.com/office/officeart/2005/8/layout/chevron2"/>
    <dgm:cxn modelId="{0A21E884-18CA-43C9-A913-AB1900C221E6}" type="presParOf" srcId="{0BEB685D-1083-4F63-A8BE-271C59A15306}" destId="{EF8E92B9-FD4C-42F1-8860-E3554C097A84}" srcOrd="2" destOrd="0" presId="urn:microsoft.com/office/officeart/2005/8/layout/chevron2"/>
    <dgm:cxn modelId="{AE6C68AE-B0CA-4133-9F47-C716E2589E90}" type="presParOf" srcId="{EF8E92B9-FD4C-42F1-8860-E3554C097A84}" destId="{DD53E8ED-6934-44FA-B433-36B4FAC28AB5}" srcOrd="0" destOrd="0" presId="urn:microsoft.com/office/officeart/2005/8/layout/chevron2"/>
    <dgm:cxn modelId="{7D509453-D8C5-4927-A51D-8E1F17906566}" type="presParOf" srcId="{EF8E92B9-FD4C-42F1-8860-E3554C097A84}" destId="{C91BC4E5-7670-43EE-8EC4-F1F67564297B}" srcOrd="1" destOrd="0" presId="urn:microsoft.com/office/officeart/2005/8/layout/chevron2"/>
    <dgm:cxn modelId="{4C15493A-B9CE-4E66-84FB-9DBC4507873E}" type="presParOf" srcId="{0BEB685D-1083-4F63-A8BE-271C59A15306}" destId="{4CFEFDB3-B683-4BA1-A8C3-7DF19D4BD319}" srcOrd="3" destOrd="0" presId="urn:microsoft.com/office/officeart/2005/8/layout/chevron2"/>
    <dgm:cxn modelId="{47A1D694-A0D9-4068-A6AA-2E9DAD307CCC}" type="presParOf" srcId="{0BEB685D-1083-4F63-A8BE-271C59A15306}" destId="{D97E7467-4E49-4E67-84F3-C0A2C80D2D24}" srcOrd="4" destOrd="0" presId="urn:microsoft.com/office/officeart/2005/8/layout/chevron2"/>
    <dgm:cxn modelId="{A5022A97-524B-4871-8626-86CFEC669A97}" type="presParOf" srcId="{D97E7467-4E49-4E67-84F3-C0A2C80D2D24}" destId="{2DBDA5E5-9B78-4DEB-84DD-F14CDE4F9A51}" srcOrd="0" destOrd="0" presId="urn:microsoft.com/office/officeart/2005/8/layout/chevron2"/>
    <dgm:cxn modelId="{032A110C-0FFA-4A24-891B-CAC66DA0ACA0}" type="presParOf" srcId="{D97E7467-4E49-4E67-84F3-C0A2C80D2D24}" destId="{1FB84C1F-75C6-48DB-AF6A-6271AEA07270}"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7DCA7-1BA6-4CF8-B5F3-E9FBDF611513}">
      <dsp:nvSpPr>
        <dsp:cNvPr id="0" name=""/>
        <dsp:cNvSpPr/>
      </dsp:nvSpPr>
      <dsp:spPr>
        <a:xfrm>
          <a:off x="861303" y="2904"/>
          <a:ext cx="4013124" cy="23661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FontTx/>
            <a:buChar char="••"/>
          </a:pPr>
          <a:r>
            <a:rPr lang="es-MX" sz="1400" kern="1200" dirty="0">
              <a:latin typeface="Century Gothic" panose="020B0502020202020204" pitchFamily="34" charset="0"/>
            </a:rPr>
            <a:t>   Promover el desarrollo productivo del país para fortalecer la Economía Plural en armonía con la Madre Tierra.</a:t>
          </a:r>
        </a:p>
      </dsp:txBody>
      <dsp:txXfrm>
        <a:off x="861303" y="298673"/>
        <a:ext cx="3125818" cy="1774611"/>
      </dsp:txXfrm>
    </dsp:sp>
    <dsp:sp modelId="{82B43F0F-FB4D-4F95-B0E1-B2A55538C581}">
      <dsp:nvSpPr>
        <dsp:cNvPr id="0" name=""/>
        <dsp:cNvSpPr/>
      </dsp:nvSpPr>
      <dsp:spPr>
        <a:xfrm>
          <a:off x="739" y="406145"/>
          <a:ext cx="860563" cy="15596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a:latin typeface="Century Gothic" panose="020B0502020202020204" pitchFamily="34" charset="0"/>
            </a:rPr>
            <a:t>MISIÓN</a:t>
          </a:r>
        </a:p>
      </dsp:txBody>
      <dsp:txXfrm>
        <a:off x="42748" y="448154"/>
        <a:ext cx="776545" cy="1475650"/>
      </dsp:txXfrm>
    </dsp:sp>
    <dsp:sp modelId="{52D27120-0821-40C0-BCEB-8E8960A1DCB7}">
      <dsp:nvSpPr>
        <dsp:cNvPr id="0" name=""/>
        <dsp:cNvSpPr/>
      </dsp:nvSpPr>
      <dsp:spPr>
        <a:xfrm>
          <a:off x="1122049" y="2537722"/>
          <a:ext cx="3750993" cy="227613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just" defTabSz="622300">
            <a:lnSpc>
              <a:spcPct val="90000"/>
            </a:lnSpc>
            <a:spcBef>
              <a:spcPct val="0"/>
            </a:spcBef>
            <a:spcAft>
              <a:spcPct val="15000"/>
            </a:spcAft>
            <a:buFontTx/>
            <a:buChar char="••"/>
          </a:pPr>
          <a:r>
            <a:rPr lang="es-MX" sz="1400" kern="1200" dirty="0"/>
            <a:t>   El MDPyEP es</a:t>
          </a:r>
          <a:r>
            <a:rPr lang="es-MX" sz="1400" kern="1200" dirty="0">
              <a:latin typeface="Century Gothic" panose="020B0502020202020204" pitchFamily="34" charset="0"/>
            </a:rPr>
            <a:t> una institución eficiente, transparente y comprometida para promover el desarrollo productivo con valor agregado, la diversificación de la industria, comercio y turismo.</a:t>
          </a:r>
        </a:p>
      </dsp:txBody>
      <dsp:txXfrm>
        <a:off x="1122049" y="2822239"/>
        <a:ext cx="2897441" cy="1707105"/>
      </dsp:txXfrm>
    </dsp:sp>
    <dsp:sp modelId="{9488B13A-621C-44A4-AEB5-377F21B5A6CD}">
      <dsp:nvSpPr>
        <dsp:cNvPr id="0" name=""/>
        <dsp:cNvSpPr/>
      </dsp:nvSpPr>
      <dsp:spPr>
        <a:xfrm>
          <a:off x="2123" y="3010801"/>
          <a:ext cx="1119925" cy="13518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MX" sz="1400" b="1" kern="1200" dirty="0">
              <a:latin typeface="Century Gothic" panose="020B0502020202020204" pitchFamily="34" charset="0"/>
            </a:rPr>
            <a:t>VISIÓN</a:t>
          </a:r>
        </a:p>
      </dsp:txBody>
      <dsp:txXfrm>
        <a:off x="56793" y="3065471"/>
        <a:ext cx="1010585" cy="1242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B203-1BCE-4991-AE2A-F5C0D80C3F9B}">
      <dsp:nvSpPr>
        <dsp:cNvPr id="0" name=""/>
        <dsp:cNvSpPr/>
      </dsp:nvSpPr>
      <dsp:spPr>
        <a:xfrm rot="5400000">
          <a:off x="-164508" y="167633"/>
          <a:ext cx="1096723" cy="7677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err="1">
              <a:latin typeface="Century Gothic" panose="020B0502020202020204" pitchFamily="34" charset="0"/>
            </a:rPr>
            <a:t>MDPyEP</a:t>
          </a:r>
          <a:endParaRPr lang="es-MX" sz="1500" kern="1200" dirty="0">
            <a:latin typeface="Century Gothic" panose="020B0502020202020204" pitchFamily="34" charset="0"/>
          </a:endParaRPr>
        </a:p>
      </dsp:txBody>
      <dsp:txXfrm rot="-5400000">
        <a:off x="1" y="386977"/>
        <a:ext cx="767706" cy="329017"/>
      </dsp:txXfrm>
    </dsp:sp>
    <dsp:sp modelId="{2C0FF505-1E43-4050-9DBF-A5127E880838}">
      <dsp:nvSpPr>
        <dsp:cNvPr id="0" name=""/>
        <dsp:cNvSpPr/>
      </dsp:nvSpPr>
      <dsp:spPr>
        <a:xfrm rot="5400000">
          <a:off x="4466068" y="-3695236"/>
          <a:ext cx="712870" cy="8109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endParaRPr lang="es-MX" sz="1200" kern="1200" dirty="0">
            <a:latin typeface="Century Gothic" panose="020B0502020202020204" pitchFamily="34" charset="0"/>
          </a:endParaRPr>
        </a:p>
        <a:p>
          <a:pPr marL="114300" lvl="1" indent="-114300" algn="just" defTabSz="533400">
            <a:lnSpc>
              <a:spcPct val="90000"/>
            </a:lnSpc>
            <a:spcBef>
              <a:spcPct val="0"/>
            </a:spcBef>
            <a:spcAft>
              <a:spcPct val="15000"/>
            </a:spcAft>
            <a:buChar char="••"/>
          </a:pPr>
          <a:r>
            <a:rPr lang="es-ES" sz="1200" kern="1200" dirty="0">
              <a:latin typeface="Century Gothic" panose="020B0502020202020204" pitchFamily="34" charset="0"/>
            </a:rPr>
            <a:t>Establecer mecanismos para mejorar la eficacia y eficiencia del MDPyEP</a:t>
          </a:r>
        </a:p>
        <a:p>
          <a:pPr marL="114300" lvl="1" indent="-114300" algn="just" defTabSz="533400">
            <a:lnSpc>
              <a:spcPct val="90000"/>
            </a:lnSpc>
            <a:spcBef>
              <a:spcPct val="0"/>
            </a:spcBef>
            <a:spcAft>
              <a:spcPct val="15000"/>
            </a:spcAft>
            <a:buChar char="••"/>
          </a:pPr>
          <a:endParaRPr lang="es-ES" sz="1200" kern="1200" dirty="0">
            <a:latin typeface="Century Gothic" panose="020B0502020202020204" pitchFamily="34" charset="0"/>
          </a:endParaRPr>
        </a:p>
      </dsp:txBody>
      <dsp:txXfrm rot="-5400000">
        <a:off x="767707" y="37924"/>
        <a:ext cx="8074794" cy="643272"/>
      </dsp:txXfrm>
    </dsp:sp>
    <dsp:sp modelId="{DD53E8ED-6934-44FA-B433-36B4FAC28AB5}">
      <dsp:nvSpPr>
        <dsp:cNvPr id="0" name=""/>
        <dsp:cNvSpPr/>
      </dsp:nvSpPr>
      <dsp:spPr>
        <a:xfrm rot="5400000">
          <a:off x="-164508" y="1061060"/>
          <a:ext cx="1096723" cy="7677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a:latin typeface="Century Gothic" panose="020B0502020202020204" pitchFamily="34" charset="0"/>
            </a:rPr>
            <a:t>VMPEA</a:t>
          </a:r>
        </a:p>
      </dsp:txBody>
      <dsp:txXfrm rot="-5400000">
        <a:off x="1" y="1280404"/>
        <a:ext cx="767706" cy="329017"/>
      </dsp:txXfrm>
    </dsp:sp>
    <dsp:sp modelId="{C91BC4E5-7670-43EE-8EC4-F1F67564297B}">
      <dsp:nvSpPr>
        <dsp:cNvPr id="0" name=""/>
        <dsp:cNvSpPr/>
      </dsp:nvSpPr>
      <dsp:spPr>
        <a:xfrm rot="5400000">
          <a:off x="4466068" y="-2782163"/>
          <a:ext cx="712870" cy="8109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kern="1200" dirty="0">
              <a:latin typeface="Century Gothic" panose="020B0502020202020204" pitchFamily="34" charset="0"/>
            </a:rPr>
            <a:t>Incrementar el acceso a recursos financieros, desarrollar red de servicios, desarrollo de la industria de la medicina tradicional, productividad con calidad e innovación, facilitar el acceso a materia prima, insumos y maquinaria (artesanos y </a:t>
          </a:r>
          <a:r>
            <a:rPr lang="es-MX" sz="1200" kern="1200" dirty="0" err="1">
              <a:latin typeface="Century Gothic" panose="020B0502020202020204" pitchFamily="34" charset="0"/>
            </a:rPr>
            <a:t>MyPE</a:t>
          </a:r>
          <a:r>
            <a:rPr lang="es-MX" sz="1200" kern="1200" dirty="0">
              <a:latin typeface="Century Gothic" panose="020B0502020202020204" pitchFamily="34" charset="0"/>
            </a:rPr>
            <a:t>)</a:t>
          </a:r>
        </a:p>
      </dsp:txBody>
      <dsp:txXfrm rot="-5400000">
        <a:off x="767707" y="950997"/>
        <a:ext cx="8074794" cy="643272"/>
      </dsp:txXfrm>
    </dsp:sp>
    <dsp:sp modelId="{2DBDA5E5-9B78-4DEB-84DD-F14CDE4F9A51}">
      <dsp:nvSpPr>
        <dsp:cNvPr id="0" name=""/>
        <dsp:cNvSpPr/>
      </dsp:nvSpPr>
      <dsp:spPr>
        <a:xfrm rot="5400000">
          <a:off x="-164508" y="1954486"/>
          <a:ext cx="1096723" cy="76770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kern="1200" dirty="0" err="1">
              <a:latin typeface="Century Gothic" panose="020B0502020202020204" pitchFamily="34" charset="0"/>
            </a:rPr>
            <a:t>VCLI</a:t>
          </a:r>
          <a:endParaRPr lang="es-MX" sz="1500" kern="1200" dirty="0">
            <a:latin typeface="Century Gothic" panose="020B0502020202020204" pitchFamily="34" charset="0"/>
          </a:endParaRPr>
        </a:p>
      </dsp:txBody>
      <dsp:txXfrm rot="-5400000">
        <a:off x="1" y="2173830"/>
        <a:ext cx="767706" cy="329017"/>
      </dsp:txXfrm>
    </dsp:sp>
    <dsp:sp modelId="{1FB84C1F-75C6-48DB-AF6A-6271AEA07270}">
      <dsp:nvSpPr>
        <dsp:cNvPr id="0" name=""/>
        <dsp:cNvSpPr/>
      </dsp:nvSpPr>
      <dsp:spPr>
        <a:xfrm rot="5400000">
          <a:off x="4466068" y="-1908383"/>
          <a:ext cx="712870" cy="810959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kern="1200" dirty="0">
              <a:latin typeface="Century Gothic" panose="020B0502020202020204" pitchFamily="34" charset="0"/>
            </a:rPr>
            <a:t>Establecer políticas de protección y regulación del mercado interno, posesionar producción nacional SELLO HECHO EN BOLIVIA, articular oferta exportable y mercados (acuerdos Internacionales),fortalecimiento de la producción familiar y OECAS, monitorear la implementación de la empresa logística,</a:t>
          </a:r>
        </a:p>
      </dsp:txBody>
      <dsp:txXfrm rot="-5400000">
        <a:off x="767707" y="1824777"/>
        <a:ext cx="8074794" cy="643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EB203-1BCE-4991-AE2A-F5C0D80C3F9B}">
      <dsp:nvSpPr>
        <dsp:cNvPr id="0" name=""/>
        <dsp:cNvSpPr/>
      </dsp:nvSpPr>
      <dsp:spPr>
        <a:xfrm rot="5400000">
          <a:off x="-120079" y="107916"/>
          <a:ext cx="954794" cy="76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err="1"/>
            <a:t>VT</a:t>
          </a:r>
          <a:endParaRPr lang="es-MX" sz="1200" kern="1200" dirty="0"/>
        </a:p>
      </dsp:txBody>
      <dsp:txXfrm rot="-5400000">
        <a:off x="-23140" y="391437"/>
        <a:ext cx="760917" cy="193877"/>
      </dsp:txXfrm>
    </dsp:sp>
    <dsp:sp modelId="{2C0FF505-1E43-4050-9DBF-A5127E880838}">
      <dsp:nvSpPr>
        <dsp:cNvPr id="0" name=""/>
        <dsp:cNvSpPr/>
      </dsp:nvSpPr>
      <dsp:spPr>
        <a:xfrm rot="5400000">
          <a:off x="4485659" y="-3794162"/>
          <a:ext cx="620616" cy="82089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kern="1200" dirty="0">
              <a:latin typeface="Century Gothic" panose="020B0502020202020204" pitchFamily="34" charset="0"/>
            </a:rPr>
            <a:t>Implementar políticas de desarrollo turístico, políticas intersectoriales de turismo, estrategias de fomento al turismo interno, reactivas las redes nacionales,  incentivo al turismo nacional para sectores vulnerables, gestionar complejos turísticos y reactivación del programa de dinamización turística</a:t>
          </a:r>
        </a:p>
      </dsp:txBody>
      <dsp:txXfrm rot="-5400000">
        <a:off x="691496" y="30297"/>
        <a:ext cx="8178646" cy="560024"/>
      </dsp:txXfrm>
    </dsp:sp>
    <dsp:sp modelId="{DD53E8ED-6934-44FA-B433-36B4FAC28AB5}">
      <dsp:nvSpPr>
        <dsp:cNvPr id="0" name=""/>
        <dsp:cNvSpPr/>
      </dsp:nvSpPr>
      <dsp:spPr>
        <a:xfrm rot="5400000">
          <a:off x="-120079" y="933402"/>
          <a:ext cx="954794" cy="76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a:t>VPI</a:t>
          </a:r>
        </a:p>
      </dsp:txBody>
      <dsp:txXfrm rot="-5400000">
        <a:off x="-23140" y="1216923"/>
        <a:ext cx="760917" cy="193877"/>
      </dsp:txXfrm>
    </dsp:sp>
    <dsp:sp modelId="{C91BC4E5-7670-43EE-8EC4-F1F67564297B}">
      <dsp:nvSpPr>
        <dsp:cNvPr id="0" name=""/>
        <dsp:cNvSpPr/>
      </dsp:nvSpPr>
      <dsp:spPr>
        <a:xfrm rot="5400000">
          <a:off x="4438852" y="-2957699"/>
          <a:ext cx="714230" cy="82089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endParaRPr lang="es-MX" sz="1200" kern="1200" dirty="0">
            <a:latin typeface="Century Gothic" panose="020B0502020202020204" pitchFamily="34" charset="0"/>
          </a:endParaRPr>
        </a:p>
        <a:p>
          <a:pPr marL="114300" lvl="1" indent="-114300" algn="just" defTabSz="533400">
            <a:lnSpc>
              <a:spcPct val="90000"/>
            </a:lnSpc>
            <a:spcBef>
              <a:spcPct val="0"/>
            </a:spcBef>
            <a:spcAft>
              <a:spcPct val="15000"/>
            </a:spcAft>
            <a:buChar char="••"/>
          </a:pPr>
          <a:r>
            <a:rPr lang="es-ES" sz="1200" kern="1200" dirty="0">
              <a:latin typeface="Century Gothic" panose="020B0502020202020204" pitchFamily="34" charset="0"/>
            </a:rPr>
            <a:t>Apoyar al fortalecimiento de las empresas públicas, monitorear los productos estratégicos, formular proyectos estratégicos industriales,  reglamentación técnica legal de los productos con calidad, implementar las plantas industriales, implementar plataformas informáticas para fortalecer el desarrollo productivo y comercial</a:t>
          </a:r>
        </a:p>
        <a:p>
          <a:pPr marL="114300" lvl="1" indent="-114300" algn="just" defTabSz="533400">
            <a:lnSpc>
              <a:spcPct val="90000"/>
            </a:lnSpc>
            <a:spcBef>
              <a:spcPct val="0"/>
            </a:spcBef>
            <a:spcAft>
              <a:spcPct val="15000"/>
            </a:spcAft>
            <a:buChar char="••"/>
          </a:pPr>
          <a:endParaRPr lang="es-ES" sz="1200" kern="1200" dirty="0">
            <a:latin typeface="Century Gothic" panose="020B0502020202020204" pitchFamily="34" charset="0"/>
          </a:endParaRPr>
        </a:p>
      </dsp:txBody>
      <dsp:txXfrm rot="-5400000">
        <a:off x="691496" y="824523"/>
        <a:ext cx="8174076" cy="644498"/>
      </dsp:txXfrm>
    </dsp:sp>
    <dsp:sp modelId="{2DBDA5E5-9B78-4DEB-84DD-F14CDE4F9A51}">
      <dsp:nvSpPr>
        <dsp:cNvPr id="0" name=""/>
        <dsp:cNvSpPr/>
      </dsp:nvSpPr>
      <dsp:spPr>
        <a:xfrm rot="5400000">
          <a:off x="-120079" y="1955598"/>
          <a:ext cx="954794" cy="7609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MX" sz="1200" kern="1200" dirty="0"/>
            <a:t>OTRAS</a:t>
          </a:r>
        </a:p>
      </dsp:txBody>
      <dsp:txXfrm rot="-5400000">
        <a:off x="-23140" y="2239119"/>
        <a:ext cx="760917" cy="193877"/>
      </dsp:txXfrm>
    </dsp:sp>
    <dsp:sp modelId="{1FB84C1F-75C6-48DB-AF6A-6271AEA07270}">
      <dsp:nvSpPr>
        <dsp:cNvPr id="0" name=""/>
        <dsp:cNvSpPr/>
      </dsp:nvSpPr>
      <dsp:spPr>
        <a:xfrm rot="5400000">
          <a:off x="4242141" y="-1935503"/>
          <a:ext cx="1107651" cy="82089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just" defTabSz="533400">
            <a:lnSpc>
              <a:spcPct val="90000"/>
            </a:lnSpc>
            <a:spcBef>
              <a:spcPct val="0"/>
            </a:spcBef>
            <a:spcAft>
              <a:spcPct val="15000"/>
            </a:spcAft>
            <a:buChar char="••"/>
          </a:pPr>
          <a:r>
            <a:rPr lang="es-MX" sz="1200" kern="1200" dirty="0">
              <a:solidFill>
                <a:schemeClr val="tx1"/>
              </a:solidFill>
              <a:latin typeface="Century Gothic" panose="020B0502020202020204" pitchFamily="34" charset="0"/>
            </a:rPr>
            <a:t>Implementar laboratorios a nivel nacional para mediciones y certificaciones, focalizar servicios (</a:t>
          </a:r>
          <a:r>
            <a:rPr lang="es-MX" sz="1200" kern="1200" dirty="0" err="1">
              <a:solidFill>
                <a:schemeClr val="tx1"/>
              </a:solidFill>
              <a:latin typeface="Century Gothic" panose="020B0502020202020204" pitchFamily="34" charset="0"/>
            </a:rPr>
            <a:t>IBMETRO</a:t>
          </a:r>
          <a:r>
            <a:rPr lang="es-MX" sz="1200" kern="1200" dirty="0">
              <a:solidFill>
                <a:schemeClr val="tx1"/>
              </a:solidFill>
              <a:latin typeface="Century Gothic" panose="020B0502020202020204" pitchFamily="34" charset="0"/>
            </a:rPr>
            <a:t>)</a:t>
          </a:r>
        </a:p>
        <a:p>
          <a:pPr marL="114300" lvl="1" indent="-114300" algn="just" defTabSz="533400">
            <a:lnSpc>
              <a:spcPct val="90000"/>
            </a:lnSpc>
            <a:spcBef>
              <a:spcPct val="0"/>
            </a:spcBef>
            <a:spcAft>
              <a:spcPct val="15000"/>
            </a:spcAft>
            <a:buChar char="••"/>
          </a:pPr>
          <a:r>
            <a:rPr lang="es-MX" sz="1200" kern="1200" dirty="0">
              <a:solidFill>
                <a:schemeClr val="tx1"/>
              </a:solidFill>
              <a:latin typeface="Century Gothic" panose="020B0502020202020204" pitchFamily="34" charset="0"/>
            </a:rPr>
            <a:t>Implementar acciones de producción y promoción de consumo de leche (PROBOL)</a:t>
          </a:r>
        </a:p>
        <a:p>
          <a:pPr marL="114300" lvl="1" indent="-114300" algn="just" defTabSz="533400">
            <a:lnSpc>
              <a:spcPct val="90000"/>
            </a:lnSpc>
            <a:spcBef>
              <a:spcPct val="0"/>
            </a:spcBef>
            <a:spcAft>
              <a:spcPct val="15000"/>
            </a:spcAft>
            <a:buChar char="••"/>
          </a:pPr>
          <a:r>
            <a:rPr lang="es-MX" sz="1200" kern="1200" dirty="0">
              <a:solidFill>
                <a:schemeClr val="tx1"/>
              </a:solidFill>
              <a:latin typeface="Century Gothic" panose="020B0502020202020204" pitchFamily="34" charset="0"/>
            </a:rPr>
            <a:t>Implementar centros de tecnología e innovación productiva (</a:t>
          </a:r>
          <a:r>
            <a:rPr lang="es-MX" sz="1200" kern="1200" dirty="0" err="1">
              <a:solidFill>
                <a:schemeClr val="tx1"/>
              </a:solidFill>
              <a:latin typeface="Century Gothic" panose="020B0502020202020204" pitchFamily="34" charset="0"/>
            </a:rPr>
            <a:t>MyPE</a:t>
          </a:r>
          <a:r>
            <a:rPr lang="es-MX" sz="1200" kern="1200" dirty="0">
              <a:solidFill>
                <a:schemeClr val="tx1"/>
              </a:solidFill>
              <a:latin typeface="Century Gothic" panose="020B0502020202020204" pitchFamily="34" charset="0"/>
            </a:rPr>
            <a:t> y UP) (PROBOL)</a:t>
          </a:r>
        </a:p>
      </dsp:txBody>
      <dsp:txXfrm rot="-5400000">
        <a:off x="691496" y="1669213"/>
        <a:ext cx="8154871" cy="99950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8" name="Marcador de encabezado 1"/>
          <p:cNvSpPr>
            <a:spLocks noGrp="1"/>
          </p:cNvSpPr>
          <p:nvPr>
            <p:ph type="hdr" sz="quarter"/>
          </p:nvPr>
        </p:nvSpPr>
        <p:spPr>
          <a:xfrm>
            <a:off x="3" y="1"/>
            <a:ext cx="3037840" cy="466434"/>
          </a:xfrm>
          <a:prstGeom prst="rect">
            <a:avLst/>
          </a:prstGeom>
        </p:spPr>
        <p:txBody>
          <a:bodyPr vert="horz" lIns="93177" tIns="46589" rIns="93177" bIns="46589" rtlCol="0"/>
          <a:lstStyle>
            <a:lvl1pPr algn="l">
              <a:defRPr sz="1200"/>
            </a:lvl1pPr>
          </a:lstStyle>
          <a:p>
            <a:endParaRPr lang="es-BO"/>
          </a:p>
        </p:txBody>
      </p:sp>
      <p:sp>
        <p:nvSpPr>
          <p:cNvPr id="1048769" name="Marcador de fecha 2"/>
          <p:cNvSpPr>
            <a:spLocks noGrp="1"/>
          </p:cNvSpPr>
          <p:nvPr>
            <p:ph type="dt" idx="1"/>
          </p:nvPr>
        </p:nvSpPr>
        <p:spPr>
          <a:xfrm>
            <a:off x="3970941" y="1"/>
            <a:ext cx="3037840" cy="466434"/>
          </a:xfrm>
          <a:prstGeom prst="rect">
            <a:avLst/>
          </a:prstGeom>
        </p:spPr>
        <p:txBody>
          <a:bodyPr vert="horz" lIns="93177" tIns="46589" rIns="93177" bIns="46589" rtlCol="0"/>
          <a:lstStyle>
            <a:lvl1pPr algn="r">
              <a:defRPr sz="1200"/>
            </a:lvl1pPr>
          </a:lstStyle>
          <a:p>
            <a:fld id="{0AEF54FA-0625-44D5-BAC5-6BB325440593}" type="datetimeFigureOut">
              <a:rPr lang="es-BO" smtClean="0"/>
              <a:t>21/4/2023</a:t>
            </a:fld>
            <a:endParaRPr lang="es-BO"/>
          </a:p>
        </p:txBody>
      </p:sp>
      <p:sp>
        <p:nvSpPr>
          <p:cNvPr id="1048770"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BO"/>
          </a:p>
        </p:txBody>
      </p:sp>
      <p:sp>
        <p:nvSpPr>
          <p:cNvPr id="1048771" name="Marcador de notas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1048772" name="Marcador de pie de página 5"/>
          <p:cNvSpPr>
            <a:spLocks noGrp="1"/>
          </p:cNvSpPr>
          <p:nvPr>
            <p:ph type="ftr" sz="quarter" idx="4"/>
          </p:nvPr>
        </p:nvSpPr>
        <p:spPr>
          <a:xfrm>
            <a:off x="3" y="8829974"/>
            <a:ext cx="3037840" cy="466433"/>
          </a:xfrm>
          <a:prstGeom prst="rect">
            <a:avLst/>
          </a:prstGeom>
        </p:spPr>
        <p:txBody>
          <a:bodyPr vert="horz" lIns="93177" tIns="46589" rIns="93177" bIns="46589" rtlCol="0" anchor="b"/>
          <a:lstStyle>
            <a:lvl1pPr algn="l">
              <a:defRPr sz="1200"/>
            </a:lvl1pPr>
          </a:lstStyle>
          <a:p>
            <a:endParaRPr lang="es-BO"/>
          </a:p>
        </p:txBody>
      </p:sp>
      <p:sp>
        <p:nvSpPr>
          <p:cNvPr id="1048773" name="Marcador de número de diapositiva 6"/>
          <p:cNvSpPr>
            <a:spLocks noGrp="1"/>
          </p:cNvSpPr>
          <p:nvPr>
            <p:ph type="sldNum" sz="quarter" idx="5"/>
          </p:nvPr>
        </p:nvSpPr>
        <p:spPr>
          <a:xfrm>
            <a:off x="3970941" y="8829974"/>
            <a:ext cx="3037840" cy="466433"/>
          </a:xfrm>
          <a:prstGeom prst="rect">
            <a:avLst/>
          </a:prstGeom>
        </p:spPr>
        <p:txBody>
          <a:bodyPr vert="horz" lIns="93177" tIns="46589" rIns="93177" bIns="46589" rtlCol="0" anchor="b"/>
          <a:lstStyle>
            <a:lvl1pPr algn="r">
              <a:defRPr sz="1200"/>
            </a:lvl1pPr>
          </a:lstStyle>
          <a:p>
            <a:fld id="{F3C37D00-EC57-44B1-A96F-E4C2036EA7E0}" type="slidenum">
              <a:rPr lang="es-BO" smtClean="0"/>
              <a:t>‹Nº›</a:t>
            </a:fld>
            <a:endParaRPr lang="es-BO"/>
          </a:p>
        </p:txBody>
      </p:sp>
    </p:spTree>
    <p:extLst>
      <p:ext uri="{BB962C8B-B14F-4D97-AF65-F5344CB8AC3E}">
        <p14:creationId xmlns:p14="http://schemas.microsoft.com/office/powerpoint/2010/main" val="363457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1</a:t>
            </a:fld>
            <a:endParaRPr lang="es-MX"/>
          </a:p>
        </p:txBody>
      </p:sp>
    </p:spTree>
    <p:extLst>
      <p:ext uri="{BB962C8B-B14F-4D97-AF65-F5344CB8AC3E}">
        <p14:creationId xmlns:p14="http://schemas.microsoft.com/office/powerpoint/2010/main" val="85954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just" defTabSz="533400">
              <a:lnSpc>
                <a:spcPct val="90000"/>
              </a:lnSpc>
              <a:spcBef>
                <a:spcPct val="0"/>
              </a:spcBef>
              <a:spcAft>
                <a:spcPct val="35000"/>
              </a:spcAft>
              <a:buFont typeface="Arial" panose="020B0604020202020204" pitchFamily="34" charset="0"/>
              <a:buChar char="•"/>
            </a:pPr>
            <a:r>
              <a:rPr lang="es-BO" sz="1200" dirty="0"/>
              <a:t>Hasta el 2007 existió una variación de precios de los principales productos de la canasta familiar.</a:t>
            </a:r>
          </a:p>
          <a:p>
            <a:pPr marL="171450" lvl="0" indent="-171450" algn="just" defTabSz="533400">
              <a:lnSpc>
                <a:spcPct val="90000"/>
              </a:lnSpc>
              <a:spcBef>
                <a:spcPct val="0"/>
              </a:spcBef>
              <a:spcAft>
                <a:spcPct val="35000"/>
              </a:spcAft>
              <a:buFont typeface="Arial" panose="020B0604020202020204" pitchFamily="34" charset="0"/>
              <a:buChar char="•"/>
            </a:pPr>
            <a:r>
              <a:rPr lang="es-BO" sz="1200" dirty="0"/>
              <a:t>Desde el 2008 a la fecha se ha estabilizado los precios de la canasta familiar.   </a:t>
            </a:r>
          </a:p>
          <a:p>
            <a:pPr marL="171450" lvl="0" indent="-171450" algn="just" defTabSz="533400">
              <a:lnSpc>
                <a:spcPct val="90000"/>
              </a:lnSpc>
              <a:spcBef>
                <a:spcPct val="0"/>
              </a:spcBef>
              <a:spcAft>
                <a:spcPct val="35000"/>
              </a:spcAft>
              <a:buFont typeface="Arial" panose="020B0604020202020204" pitchFamily="34" charset="0"/>
              <a:buChar char="•"/>
            </a:pPr>
            <a:r>
              <a:rPr lang="es-BO" sz="1200" kern="1200" dirty="0"/>
              <a:t>En la gestión 2022 la estabilidad de precios contribuyó a la más baja tasa de inflación (3,1%), de la región</a:t>
            </a:r>
          </a:p>
          <a:p>
            <a:endParaRPr lang="es-BO" dirty="0"/>
          </a:p>
        </p:txBody>
      </p:sp>
      <p:sp>
        <p:nvSpPr>
          <p:cNvPr id="4" name="Marcador de número de diapositiva 3"/>
          <p:cNvSpPr>
            <a:spLocks noGrp="1"/>
          </p:cNvSpPr>
          <p:nvPr>
            <p:ph type="sldNum" sz="quarter" idx="5"/>
          </p:nvPr>
        </p:nvSpPr>
        <p:spPr/>
        <p:txBody>
          <a:bodyPr/>
          <a:lstStyle/>
          <a:p>
            <a:fld id="{F3C37D00-EC57-44B1-A96F-E4C2036EA7E0}" type="slidenum">
              <a:rPr lang="es-BO" smtClean="0"/>
              <a:t>21</a:t>
            </a:fld>
            <a:endParaRPr lang="es-BO"/>
          </a:p>
        </p:txBody>
      </p:sp>
    </p:spTree>
    <p:extLst>
      <p:ext uri="{BB962C8B-B14F-4D97-AF65-F5344CB8AC3E}">
        <p14:creationId xmlns:p14="http://schemas.microsoft.com/office/powerpoint/2010/main" val="77129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24</a:t>
            </a:fld>
            <a:endParaRPr lang="es-MX"/>
          </a:p>
        </p:txBody>
      </p:sp>
    </p:spTree>
    <p:extLst>
      <p:ext uri="{BB962C8B-B14F-4D97-AF65-F5344CB8AC3E}">
        <p14:creationId xmlns:p14="http://schemas.microsoft.com/office/powerpoint/2010/main" val="21964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27</a:t>
            </a:fld>
            <a:endParaRPr lang="es-MX"/>
          </a:p>
        </p:txBody>
      </p:sp>
    </p:spTree>
    <p:extLst>
      <p:ext uri="{BB962C8B-B14F-4D97-AF65-F5344CB8AC3E}">
        <p14:creationId xmlns:p14="http://schemas.microsoft.com/office/powerpoint/2010/main" val="8498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10"/>
          </p:nvPr>
        </p:nvSpPr>
        <p:spPr/>
        <p:txBody>
          <a:bodyPr/>
          <a:lstStyle/>
          <a:p>
            <a:fld id="{F3C37D00-EC57-44B1-A96F-E4C2036EA7E0}" type="slidenum">
              <a:rPr lang="es-BO" smtClean="0"/>
              <a:t>29</a:t>
            </a:fld>
            <a:endParaRPr lang="es-BO"/>
          </a:p>
        </p:txBody>
      </p:sp>
    </p:spTree>
    <p:extLst>
      <p:ext uri="{BB962C8B-B14F-4D97-AF65-F5344CB8AC3E}">
        <p14:creationId xmlns:p14="http://schemas.microsoft.com/office/powerpoint/2010/main" val="2712178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3C37D00-EC57-44B1-A96F-E4C2036EA7E0}" type="slidenum">
              <a:rPr lang="es-BO" smtClean="0"/>
              <a:t>34</a:t>
            </a:fld>
            <a:endParaRPr lang="es-BO"/>
          </a:p>
        </p:txBody>
      </p:sp>
    </p:spTree>
    <p:extLst>
      <p:ext uri="{BB962C8B-B14F-4D97-AF65-F5344CB8AC3E}">
        <p14:creationId xmlns:p14="http://schemas.microsoft.com/office/powerpoint/2010/main" val="352301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3CB7B99-F02F-4D8E-97BD-FB0B3BB85E60}" type="slidenum">
              <a:rPr lang="en-US" smtClean="0"/>
              <a:t>5</a:t>
            </a:fld>
            <a:endParaRPr lang="en-US"/>
          </a:p>
        </p:txBody>
      </p:sp>
    </p:spTree>
    <p:extLst>
      <p:ext uri="{BB962C8B-B14F-4D97-AF65-F5344CB8AC3E}">
        <p14:creationId xmlns:p14="http://schemas.microsoft.com/office/powerpoint/2010/main" val="69745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8</a:t>
            </a:fld>
            <a:endParaRPr lang="es-MX"/>
          </a:p>
        </p:txBody>
      </p:sp>
    </p:spTree>
    <p:extLst>
      <p:ext uri="{BB962C8B-B14F-4D97-AF65-F5344CB8AC3E}">
        <p14:creationId xmlns:p14="http://schemas.microsoft.com/office/powerpoint/2010/main" val="418827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Marcador de imagen de diapositiva 1"/>
          <p:cNvSpPr>
            <a:spLocks noGrp="1" noRot="1" noChangeAspect="1"/>
          </p:cNvSpPr>
          <p:nvPr>
            <p:ph type="sldImg"/>
          </p:nvPr>
        </p:nvSpPr>
        <p:spPr/>
      </p:sp>
      <p:sp>
        <p:nvSpPr>
          <p:cNvPr id="1048675" name="Marcador de notas 2"/>
          <p:cNvSpPr>
            <a:spLocks noGrp="1"/>
          </p:cNvSpPr>
          <p:nvPr>
            <p:ph type="body" idx="1"/>
          </p:nvPr>
        </p:nvSpPr>
        <p:spPr/>
        <p:txBody>
          <a:bodyPr/>
          <a:lstStyle/>
          <a:p>
            <a:endParaRPr lang="en-US" dirty="0"/>
          </a:p>
        </p:txBody>
      </p:sp>
      <p:sp>
        <p:nvSpPr>
          <p:cNvPr id="1048676" name="Marcador de número de diapositiva 3"/>
          <p:cNvSpPr>
            <a:spLocks noGrp="1"/>
          </p:cNvSpPr>
          <p:nvPr>
            <p:ph type="sldNum" sz="quarter" idx="10"/>
          </p:nvPr>
        </p:nvSpPr>
        <p:spPr/>
        <p:txBody>
          <a:bodyPr/>
          <a:lstStyle/>
          <a:p>
            <a:fld id="{F3C37D00-EC57-44B1-A96F-E4C2036EA7E0}" type="slidenum">
              <a:rPr lang="es-BO" smtClean="0"/>
              <a:t>9</a:t>
            </a:fld>
            <a:endParaRPr lang="es-BO" dirty="0"/>
          </a:p>
        </p:txBody>
      </p:sp>
    </p:spTree>
    <p:extLst>
      <p:ext uri="{BB962C8B-B14F-4D97-AF65-F5344CB8AC3E}">
        <p14:creationId xmlns:p14="http://schemas.microsoft.com/office/powerpoint/2010/main" val="354804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Marcador de imagen de diapositiva 1"/>
          <p:cNvSpPr>
            <a:spLocks noGrp="1" noRot="1" noChangeAspect="1"/>
          </p:cNvSpPr>
          <p:nvPr>
            <p:ph type="sldImg"/>
          </p:nvPr>
        </p:nvSpPr>
        <p:spPr/>
      </p:sp>
      <p:sp>
        <p:nvSpPr>
          <p:cNvPr id="1048675" name="Marcador de notas 2"/>
          <p:cNvSpPr>
            <a:spLocks noGrp="1"/>
          </p:cNvSpPr>
          <p:nvPr>
            <p:ph type="body" idx="1"/>
          </p:nvPr>
        </p:nvSpPr>
        <p:spPr/>
        <p:txBody>
          <a:bodyPr/>
          <a:lstStyle/>
          <a:p>
            <a:endParaRPr lang="en-US" dirty="0"/>
          </a:p>
        </p:txBody>
      </p:sp>
      <p:sp>
        <p:nvSpPr>
          <p:cNvPr id="1048676" name="Marcador de número de diapositiva 3"/>
          <p:cNvSpPr>
            <a:spLocks noGrp="1"/>
          </p:cNvSpPr>
          <p:nvPr>
            <p:ph type="sldNum" sz="quarter" idx="10"/>
          </p:nvPr>
        </p:nvSpPr>
        <p:spPr/>
        <p:txBody>
          <a:bodyPr/>
          <a:lstStyle/>
          <a:p>
            <a:fld id="{F3C37D00-EC57-44B1-A96F-E4C2036EA7E0}" type="slidenum">
              <a:rPr lang="es-BO" smtClean="0"/>
              <a:t>10</a:t>
            </a:fld>
            <a:endParaRPr lang="es-BO" dirty="0"/>
          </a:p>
        </p:txBody>
      </p:sp>
    </p:spTree>
    <p:extLst>
      <p:ext uri="{BB962C8B-B14F-4D97-AF65-F5344CB8AC3E}">
        <p14:creationId xmlns:p14="http://schemas.microsoft.com/office/powerpoint/2010/main" val="425794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13</a:t>
            </a:fld>
            <a:endParaRPr lang="es-MX"/>
          </a:p>
        </p:txBody>
      </p:sp>
    </p:spTree>
    <p:extLst>
      <p:ext uri="{BB962C8B-B14F-4D97-AF65-F5344CB8AC3E}">
        <p14:creationId xmlns:p14="http://schemas.microsoft.com/office/powerpoint/2010/main" val="99771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877B01DB-F134-4D7A-BBFB-7133D5A2A01C}" type="slidenum">
              <a:rPr lang="es-MX" smtClean="0"/>
              <a:t>16</a:t>
            </a:fld>
            <a:endParaRPr lang="es-MX"/>
          </a:p>
        </p:txBody>
      </p:sp>
    </p:spTree>
    <p:extLst>
      <p:ext uri="{BB962C8B-B14F-4D97-AF65-F5344CB8AC3E}">
        <p14:creationId xmlns:p14="http://schemas.microsoft.com/office/powerpoint/2010/main" val="252548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just" defTabSz="533400">
              <a:lnSpc>
                <a:spcPct val="90000"/>
              </a:lnSpc>
              <a:spcBef>
                <a:spcPct val="0"/>
              </a:spcBef>
              <a:spcAft>
                <a:spcPct val="35000"/>
              </a:spcAft>
              <a:buFont typeface="Arial" panose="020B0604020202020204" pitchFamily="34" charset="0"/>
              <a:buChar char="•"/>
            </a:pPr>
            <a:r>
              <a:rPr lang="es-BO" sz="1200" dirty="0"/>
              <a:t>Hasta el 2007 existió una variación de precios de los principales productos de la canasta familiar.</a:t>
            </a:r>
          </a:p>
          <a:p>
            <a:pPr marL="171450" lvl="0" indent="-171450" algn="just" defTabSz="533400">
              <a:lnSpc>
                <a:spcPct val="90000"/>
              </a:lnSpc>
              <a:spcBef>
                <a:spcPct val="0"/>
              </a:spcBef>
              <a:spcAft>
                <a:spcPct val="35000"/>
              </a:spcAft>
              <a:buFont typeface="Arial" panose="020B0604020202020204" pitchFamily="34" charset="0"/>
              <a:buChar char="•"/>
            </a:pPr>
            <a:r>
              <a:rPr lang="es-BO" sz="1200" dirty="0"/>
              <a:t>Desde el 2008 a la fecha se ha estabilizado los precios de la canasta familiar.   </a:t>
            </a:r>
          </a:p>
          <a:p>
            <a:pPr marL="171450" lvl="0" indent="-171450" algn="just" defTabSz="533400">
              <a:lnSpc>
                <a:spcPct val="90000"/>
              </a:lnSpc>
              <a:spcBef>
                <a:spcPct val="0"/>
              </a:spcBef>
              <a:spcAft>
                <a:spcPct val="35000"/>
              </a:spcAft>
              <a:buFont typeface="Arial" panose="020B0604020202020204" pitchFamily="34" charset="0"/>
              <a:buChar char="•"/>
            </a:pPr>
            <a:r>
              <a:rPr lang="es-BO" sz="1200" kern="1200" dirty="0"/>
              <a:t>En la gestión 2022 la estabilidad de precios contribuyó a la más baja tasa de inflación (3,1%), de la región</a:t>
            </a:r>
          </a:p>
          <a:p>
            <a:endParaRPr lang="es-BO" dirty="0"/>
          </a:p>
        </p:txBody>
      </p:sp>
      <p:sp>
        <p:nvSpPr>
          <p:cNvPr id="4" name="Marcador de número de diapositiva 3"/>
          <p:cNvSpPr>
            <a:spLocks noGrp="1"/>
          </p:cNvSpPr>
          <p:nvPr>
            <p:ph type="sldNum" sz="quarter" idx="5"/>
          </p:nvPr>
        </p:nvSpPr>
        <p:spPr/>
        <p:txBody>
          <a:bodyPr/>
          <a:lstStyle/>
          <a:p>
            <a:fld id="{F3C37D00-EC57-44B1-A96F-E4C2036EA7E0}" type="slidenum">
              <a:rPr lang="es-BO" smtClean="0"/>
              <a:t>19</a:t>
            </a:fld>
            <a:endParaRPr lang="es-BO"/>
          </a:p>
        </p:txBody>
      </p:sp>
    </p:spTree>
    <p:extLst>
      <p:ext uri="{BB962C8B-B14F-4D97-AF65-F5344CB8AC3E}">
        <p14:creationId xmlns:p14="http://schemas.microsoft.com/office/powerpoint/2010/main" val="180835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just" defTabSz="533400">
              <a:lnSpc>
                <a:spcPct val="90000"/>
              </a:lnSpc>
              <a:spcBef>
                <a:spcPct val="0"/>
              </a:spcBef>
              <a:spcAft>
                <a:spcPct val="35000"/>
              </a:spcAft>
              <a:buFont typeface="Arial" panose="020B0604020202020204" pitchFamily="34" charset="0"/>
              <a:buChar char="•"/>
            </a:pPr>
            <a:r>
              <a:rPr lang="es-BO" sz="1200" dirty="0"/>
              <a:t>Hasta el 2007 existió una variación de precios de los principales productos de la canasta familiar.</a:t>
            </a:r>
          </a:p>
          <a:p>
            <a:pPr marL="171450" lvl="0" indent="-171450" algn="just" defTabSz="533400">
              <a:lnSpc>
                <a:spcPct val="90000"/>
              </a:lnSpc>
              <a:spcBef>
                <a:spcPct val="0"/>
              </a:spcBef>
              <a:spcAft>
                <a:spcPct val="35000"/>
              </a:spcAft>
              <a:buFont typeface="Arial" panose="020B0604020202020204" pitchFamily="34" charset="0"/>
              <a:buChar char="•"/>
            </a:pPr>
            <a:r>
              <a:rPr lang="es-BO" sz="1200" dirty="0"/>
              <a:t>Desde el 2008 a la fecha se ha estabilizado los precios de la canasta familiar.   </a:t>
            </a:r>
          </a:p>
          <a:p>
            <a:pPr marL="171450" lvl="0" indent="-171450" algn="just" defTabSz="533400">
              <a:lnSpc>
                <a:spcPct val="90000"/>
              </a:lnSpc>
              <a:spcBef>
                <a:spcPct val="0"/>
              </a:spcBef>
              <a:spcAft>
                <a:spcPct val="35000"/>
              </a:spcAft>
              <a:buFont typeface="Arial" panose="020B0604020202020204" pitchFamily="34" charset="0"/>
              <a:buChar char="•"/>
            </a:pPr>
            <a:r>
              <a:rPr lang="es-BO" sz="1200" kern="1200" dirty="0"/>
              <a:t>En la gestión 2022 la estabilidad de precios contribuyó a la más baja tasa de inflación (3,1%), de la región</a:t>
            </a:r>
          </a:p>
          <a:p>
            <a:endParaRPr lang="es-BO" dirty="0"/>
          </a:p>
        </p:txBody>
      </p:sp>
      <p:sp>
        <p:nvSpPr>
          <p:cNvPr id="4" name="Marcador de número de diapositiva 3"/>
          <p:cNvSpPr>
            <a:spLocks noGrp="1"/>
          </p:cNvSpPr>
          <p:nvPr>
            <p:ph type="sldNum" sz="quarter" idx="5"/>
          </p:nvPr>
        </p:nvSpPr>
        <p:spPr/>
        <p:txBody>
          <a:bodyPr/>
          <a:lstStyle/>
          <a:p>
            <a:fld id="{F3C37D00-EC57-44B1-A96F-E4C2036EA7E0}" type="slidenum">
              <a:rPr lang="es-BO" smtClean="0"/>
              <a:t>20</a:t>
            </a:fld>
            <a:endParaRPr lang="es-BO"/>
          </a:p>
        </p:txBody>
      </p:sp>
    </p:spTree>
    <p:extLst>
      <p:ext uri="{BB962C8B-B14F-4D97-AF65-F5344CB8AC3E}">
        <p14:creationId xmlns:p14="http://schemas.microsoft.com/office/powerpoint/2010/main" val="338406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10AD-0C6A-47D1-8D72-17C81EC23049}"/>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682BA7AF-ADA8-409F-ACEF-D9CCED1953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2E92C1D-8C5D-4A0F-8D57-0F2D193059A4}"/>
              </a:ext>
            </a:extLst>
          </p:cNvPr>
          <p:cNvSpPr>
            <a:spLocks noGrp="1"/>
          </p:cNvSpPr>
          <p:nvPr>
            <p:ph type="dt" sz="half" idx="10"/>
          </p:nvPr>
        </p:nvSpPr>
        <p:spPr/>
        <p:txBody>
          <a:bodyPr/>
          <a:lstStyle/>
          <a:p>
            <a:fld id="{5594EF04-1763-438B-9E92-0A207822CC62}" type="datetime2">
              <a:rPr lang="es-MX" smtClean="0"/>
              <a:t>viernes, 21 de abril de 2023</a:t>
            </a:fld>
            <a:endParaRPr lang="es-MX"/>
          </a:p>
        </p:txBody>
      </p:sp>
      <p:sp>
        <p:nvSpPr>
          <p:cNvPr id="5" name="Marcador de pie de página 4">
            <a:extLst>
              <a:ext uri="{FF2B5EF4-FFF2-40B4-BE49-F238E27FC236}">
                <a16:creationId xmlns:a16="http://schemas.microsoft.com/office/drawing/2014/main" id="{1AD29E0D-9C81-4A96-87B5-CA9E6E9DE7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92639CC-5C2A-4A8D-9A0D-A6B4DA577356}"/>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401799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197884-52C7-491A-AFC7-E07BEDD5917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1B19F33-5C30-4164-B850-BDC83A03AC1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5D1BDDE-D66C-486B-95C1-038426B077E3}"/>
              </a:ext>
            </a:extLst>
          </p:cNvPr>
          <p:cNvSpPr>
            <a:spLocks noGrp="1"/>
          </p:cNvSpPr>
          <p:nvPr>
            <p:ph type="dt" sz="half" idx="10"/>
          </p:nvPr>
        </p:nvSpPr>
        <p:spPr/>
        <p:txBody>
          <a:bodyPr/>
          <a:lstStyle/>
          <a:p>
            <a:fld id="{BA9B6811-B52A-45DC-A392-BD522453952C}" type="datetime2">
              <a:rPr lang="es-MX" smtClean="0"/>
              <a:t>viernes, 21 de abril de 2023</a:t>
            </a:fld>
            <a:endParaRPr lang="es-MX"/>
          </a:p>
        </p:txBody>
      </p:sp>
      <p:sp>
        <p:nvSpPr>
          <p:cNvPr id="5" name="Marcador de pie de página 4">
            <a:extLst>
              <a:ext uri="{FF2B5EF4-FFF2-40B4-BE49-F238E27FC236}">
                <a16:creationId xmlns:a16="http://schemas.microsoft.com/office/drawing/2014/main" id="{75A35995-C0B4-4CE2-AC80-40FCB43E46F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450CAB5-8EB5-46D0-8D07-31FA82B2AE78}"/>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230758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94795B-674C-472F-A864-431B664B9ACF}"/>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5C19F0C-3BB9-417C-8D1A-4ACF8E67FF5A}"/>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68EE6C2-9596-4862-8510-3D92B8D65D38}"/>
              </a:ext>
            </a:extLst>
          </p:cNvPr>
          <p:cNvSpPr>
            <a:spLocks noGrp="1"/>
          </p:cNvSpPr>
          <p:nvPr>
            <p:ph type="dt" sz="half" idx="10"/>
          </p:nvPr>
        </p:nvSpPr>
        <p:spPr/>
        <p:txBody>
          <a:bodyPr/>
          <a:lstStyle/>
          <a:p>
            <a:fld id="{3D2FBDE0-1956-44B2-BA46-0D66CFF2B236}" type="datetime2">
              <a:rPr lang="es-MX" smtClean="0"/>
              <a:t>viernes, 21 de abril de 2023</a:t>
            </a:fld>
            <a:endParaRPr lang="es-MX"/>
          </a:p>
        </p:txBody>
      </p:sp>
      <p:sp>
        <p:nvSpPr>
          <p:cNvPr id="5" name="Marcador de pie de página 4">
            <a:extLst>
              <a:ext uri="{FF2B5EF4-FFF2-40B4-BE49-F238E27FC236}">
                <a16:creationId xmlns:a16="http://schemas.microsoft.com/office/drawing/2014/main" id="{0C1CD704-E862-4B38-B9F3-A0923FA9C5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ABD50FA-F1D3-48DA-A48C-1C0498198AC5}"/>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20901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8089A-A2FC-4B4A-9B3D-F5FD03E849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EC3CAC8-312D-4DBC-A72A-D7F5939F24D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6A8A78E-C1F4-4C6E-B547-C796FEFE7F79}"/>
              </a:ext>
            </a:extLst>
          </p:cNvPr>
          <p:cNvSpPr>
            <a:spLocks noGrp="1"/>
          </p:cNvSpPr>
          <p:nvPr>
            <p:ph type="dt" sz="half" idx="10"/>
          </p:nvPr>
        </p:nvSpPr>
        <p:spPr/>
        <p:txBody>
          <a:bodyPr/>
          <a:lstStyle/>
          <a:p>
            <a:fld id="{DC187452-D132-4CBE-8F0E-AF756538B5F2}" type="datetime2">
              <a:rPr lang="es-MX" smtClean="0"/>
              <a:t>viernes, 21 de abril de 2023</a:t>
            </a:fld>
            <a:endParaRPr lang="es-MX"/>
          </a:p>
        </p:txBody>
      </p:sp>
      <p:sp>
        <p:nvSpPr>
          <p:cNvPr id="5" name="Marcador de pie de página 4">
            <a:extLst>
              <a:ext uri="{FF2B5EF4-FFF2-40B4-BE49-F238E27FC236}">
                <a16:creationId xmlns:a16="http://schemas.microsoft.com/office/drawing/2014/main" id="{C6A0FC33-317C-42EE-9960-4142141278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5F1AA0C-D0DD-406F-A5B0-D93FFFFBDA98}"/>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61700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D8C5A-6F15-44D0-A7DB-86B582713298}"/>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688AF74-AF6A-4665-AB83-AF00DAD411E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35B24B-031C-453B-9C0B-E7A28FA3F00F}"/>
              </a:ext>
            </a:extLst>
          </p:cNvPr>
          <p:cNvSpPr>
            <a:spLocks noGrp="1"/>
          </p:cNvSpPr>
          <p:nvPr>
            <p:ph type="dt" sz="half" idx="10"/>
          </p:nvPr>
        </p:nvSpPr>
        <p:spPr/>
        <p:txBody>
          <a:bodyPr/>
          <a:lstStyle/>
          <a:p>
            <a:fld id="{042738CD-DB59-433E-82E4-FFE02CB3864F}" type="datetime2">
              <a:rPr lang="es-MX" smtClean="0"/>
              <a:t>viernes, 21 de abril de 2023</a:t>
            </a:fld>
            <a:endParaRPr lang="es-MX"/>
          </a:p>
        </p:txBody>
      </p:sp>
      <p:sp>
        <p:nvSpPr>
          <p:cNvPr id="5" name="Marcador de pie de página 4">
            <a:extLst>
              <a:ext uri="{FF2B5EF4-FFF2-40B4-BE49-F238E27FC236}">
                <a16:creationId xmlns:a16="http://schemas.microsoft.com/office/drawing/2014/main" id="{7A685DB2-9FEF-489A-B526-CDBDCF62A3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631E85C-76B7-4014-A426-29DB6918C865}"/>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26863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F6A1A-60A0-45C0-9A39-A757B695FF3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A3F8B11-E01B-4314-92EB-C5A6C02AC06B}"/>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F39BDDD0-41CA-4D6D-B68C-B5E4226469B6}"/>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C28B2FF-092A-4024-BB65-0050D9D53631}"/>
              </a:ext>
            </a:extLst>
          </p:cNvPr>
          <p:cNvSpPr>
            <a:spLocks noGrp="1"/>
          </p:cNvSpPr>
          <p:nvPr>
            <p:ph type="dt" sz="half" idx="10"/>
          </p:nvPr>
        </p:nvSpPr>
        <p:spPr/>
        <p:txBody>
          <a:bodyPr/>
          <a:lstStyle/>
          <a:p>
            <a:fld id="{46E393C2-65F5-4CD6-8844-0DC401C78950}" type="datetime2">
              <a:rPr lang="es-MX" smtClean="0"/>
              <a:t>viernes, 21 de abril de 2023</a:t>
            </a:fld>
            <a:endParaRPr lang="es-MX"/>
          </a:p>
        </p:txBody>
      </p:sp>
      <p:sp>
        <p:nvSpPr>
          <p:cNvPr id="6" name="Marcador de pie de página 5">
            <a:extLst>
              <a:ext uri="{FF2B5EF4-FFF2-40B4-BE49-F238E27FC236}">
                <a16:creationId xmlns:a16="http://schemas.microsoft.com/office/drawing/2014/main" id="{09A29087-EE00-4442-8415-6CEC1263793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152511-23EE-4365-B0B4-5FF477A178AC}"/>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165969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FA973-0C9E-4F12-A27B-48806055840C}"/>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C28AC2A-8FB6-4B11-B447-8767F1C4694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E028759-A86E-46ED-ABA3-44E2FFC5D092}"/>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0AFF0B5-586A-4E24-9929-42BE7F2A82D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5CEB24-48C1-4FF2-A443-BF1A62A943C7}"/>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2EB15A34-7043-4982-9B84-9894FD60AC10}"/>
              </a:ext>
            </a:extLst>
          </p:cNvPr>
          <p:cNvSpPr>
            <a:spLocks noGrp="1"/>
          </p:cNvSpPr>
          <p:nvPr>
            <p:ph type="dt" sz="half" idx="10"/>
          </p:nvPr>
        </p:nvSpPr>
        <p:spPr/>
        <p:txBody>
          <a:bodyPr/>
          <a:lstStyle/>
          <a:p>
            <a:fld id="{1AE510DB-4782-48D8-8480-EBF0D2E81E3F}" type="datetime2">
              <a:rPr lang="es-MX" smtClean="0"/>
              <a:t>viernes, 21 de abril de 2023</a:t>
            </a:fld>
            <a:endParaRPr lang="es-MX"/>
          </a:p>
        </p:txBody>
      </p:sp>
      <p:sp>
        <p:nvSpPr>
          <p:cNvPr id="8" name="Marcador de pie de página 7">
            <a:extLst>
              <a:ext uri="{FF2B5EF4-FFF2-40B4-BE49-F238E27FC236}">
                <a16:creationId xmlns:a16="http://schemas.microsoft.com/office/drawing/2014/main" id="{85F359E1-2583-4944-B4D5-36EDE9511419}"/>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CA9944B-321D-4A6B-9E15-10E6C854FDB6}"/>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38990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F4683-3BC4-4C3F-9D46-146AC2503CC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081AC05-77CD-402D-90DA-D674B9460D14}"/>
              </a:ext>
            </a:extLst>
          </p:cNvPr>
          <p:cNvSpPr>
            <a:spLocks noGrp="1"/>
          </p:cNvSpPr>
          <p:nvPr>
            <p:ph type="dt" sz="half" idx="10"/>
          </p:nvPr>
        </p:nvSpPr>
        <p:spPr/>
        <p:txBody>
          <a:bodyPr/>
          <a:lstStyle/>
          <a:p>
            <a:fld id="{2D60B6B9-6699-40F6-935C-7453EECC3DCC}" type="datetime2">
              <a:rPr lang="es-MX" smtClean="0"/>
              <a:t>viernes, 21 de abril de 2023</a:t>
            </a:fld>
            <a:endParaRPr lang="es-MX"/>
          </a:p>
        </p:txBody>
      </p:sp>
      <p:sp>
        <p:nvSpPr>
          <p:cNvPr id="4" name="Marcador de pie de página 3">
            <a:extLst>
              <a:ext uri="{FF2B5EF4-FFF2-40B4-BE49-F238E27FC236}">
                <a16:creationId xmlns:a16="http://schemas.microsoft.com/office/drawing/2014/main" id="{EF1E68E7-4B68-49FF-B78F-B36389861B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F4C667D-57C6-4B18-BB6B-AF86592219EB}"/>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164903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B808CC-AFF5-49F6-BD9B-6630FC785E52}"/>
              </a:ext>
            </a:extLst>
          </p:cNvPr>
          <p:cNvSpPr>
            <a:spLocks noGrp="1"/>
          </p:cNvSpPr>
          <p:nvPr>
            <p:ph type="dt" sz="half" idx="10"/>
          </p:nvPr>
        </p:nvSpPr>
        <p:spPr/>
        <p:txBody>
          <a:bodyPr/>
          <a:lstStyle/>
          <a:p>
            <a:fld id="{CC337CB1-63CC-4D72-9F2F-F1BF640670D8}" type="datetime2">
              <a:rPr lang="es-MX" smtClean="0"/>
              <a:t>viernes, 21 de abril de 2023</a:t>
            </a:fld>
            <a:endParaRPr lang="es-MX"/>
          </a:p>
        </p:txBody>
      </p:sp>
      <p:sp>
        <p:nvSpPr>
          <p:cNvPr id="3" name="Marcador de pie de página 2">
            <a:extLst>
              <a:ext uri="{FF2B5EF4-FFF2-40B4-BE49-F238E27FC236}">
                <a16:creationId xmlns:a16="http://schemas.microsoft.com/office/drawing/2014/main" id="{A824FFDD-B7B2-44B5-939E-3F4C26DE2C9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0C7BEDB-6363-4BB5-B8E4-4931482F4E8C}"/>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42576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BB073-BB3B-424A-BFCD-B1267DEA48DD}"/>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81F2603-A390-418A-9CF3-37F15D958C5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7A5CD52-85F5-4BF9-A118-BFBE0F807D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2F0827-4A1F-40F8-ADEA-ADD5BD8DA859}"/>
              </a:ext>
            </a:extLst>
          </p:cNvPr>
          <p:cNvSpPr>
            <a:spLocks noGrp="1"/>
          </p:cNvSpPr>
          <p:nvPr>
            <p:ph type="dt" sz="half" idx="10"/>
          </p:nvPr>
        </p:nvSpPr>
        <p:spPr/>
        <p:txBody>
          <a:bodyPr/>
          <a:lstStyle/>
          <a:p>
            <a:fld id="{52C40E7A-F993-4265-9D9E-C54F498EB0C4}" type="datetime2">
              <a:rPr lang="es-MX" smtClean="0"/>
              <a:t>viernes, 21 de abril de 2023</a:t>
            </a:fld>
            <a:endParaRPr lang="es-MX"/>
          </a:p>
        </p:txBody>
      </p:sp>
      <p:sp>
        <p:nvSpPr>
          <p:cNvPr id="6" name="Marcador de pie de página 5">
            <a:extLst>
              <a:ext uri="{FF2B5EF4-FFF2-40B4-BE49-F238E27FC236}">
                <a16:creationId xmlns:a16="http://schemas.microsoft.com/office/drawing/2014/main" id="{7C2753EF-4804-4EAF-AE55-E203117635C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A3F8F16-3BD2-4177-8269-389A8FFD4780}"/>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154223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09651-5E63-4AD6-AD09-956452C9C726}"/>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4C7BD3A-B89D-468E-8E57-9B8FC0C7C7C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3BB949E3-1248-4628-A90E-E92E1FF756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538946-5FEC-49EC-9D19-D8F0F6357CEF}"/>
              </a:ext>
            </a:extLst>
          </p:cNvPr>
          <p:cNvSpPr>
            <a:spLocks noGrp="1"/>
          </p:cNvSpPr>
          <p:nvPr>
            <p:ph type="dt" sz="half" idx="10"/>
          </p:nvPr>
        </p:nvSpPr>
        <p:spPr/>
        <p:txBody>
          <a:bodyPr/>
          <a:lstStyle/>
          <a:p>
            <a:fld id="{A9DC65C5-1E41-4D56-8C04-D64C27ED137C}" type="datetime2">
              <a:rPr lang="es-MX" smtClean="0"/>
              <a:t>viernes, 21 de abril de 2023</a:t>
            </a:fld>
            <a:endParaRPr lang="es-MX"/>
          </a:p>
        </p:txBody>
      </p:sp>
      <p:sp>
        <p:nvSpPr>
          <p:cNvPr id="6" name="Marcador de pie de página 5">
            <a:extLst>
              <a:ext uri="{FF2B5EF4-FFF2-40B4-BE49-F238E27FC236}">
                <a16:creationId xmlns:a16="http://schemas.microsoft.com/office/drawing/2014/main" id="{A0E66F8F-2B55-4CF6-987E-1B04B50D0EE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34A44E8D-9232-43AB-8FCA-A1359508FED6}"/>
              </a:ext>
            </a:extLst>
          </p:cNvPr>
          <p:cNvSpPr>
            <a:spLocks noGrp="1"/>
          </p:cNvSpPr>
          <p:nvPr>
            <p:ph type="sldNum" sz="quarter" idx="12"/>
          </p:nvPr>
        </p:nvSpPr>
        <p:spPr/>
        <p:txBody>
          <a:bodyPr/>
          <a:lstStyle/>
          <a:p>
            <a:fld id="{2BABCCEB-98E6-4795-A974-45DF6D8407A6}" type="slidenum">
              <a:rPr lang="es-MX" smtClean="0"/>
              <a:t>‹Nº›</a:t>
            </a:fld>
            <a:endParaRPr lang="es-MX"/>
          </a:p>
        </p:txBody>
      </p:sp>
    </p:spTree>
    <p:extLst>
      <p:ext uri="{BB962C8B-B14F-4D97-AF65-F5344CB8AC3E}">
        <p14:creationId xmlns:p14="http://schemas.microsoft.com/office/powerpoint/2010/main" val="294606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58149E-B684-4770-8074-ABEA3DEFEE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4B3FE50-60EB-4C9A-A249-F3B7EBAA91E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1E2F2F1-50D6-4E21-A30E-5785199098C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749439-A1E3-4317-B48E-C604DC2CC8CE}" type="datetime2">
              <a:rPr lang="es-MX" smtClean="0"/>
              <a:t>viernes, 21 de abril de 2023</a:t>
            </a:fld>
            <a:endParaRPr lang="es-MX"/>
          </a:p>
        </p:txBody>
      </p:sp>
      <p:sp>
        <p:nvSpPr>
          <p:cNvPr id="5" name="Marcador de pie de página 4">
            <a:extLst>
              <a:ext uri="{FF2B5EF4-FFF2-40B4-BE49-F238E27FC236}">
                <a16:creationId xmlns:a16="http://schemas.microsoft.com/office/drawing/2014/main" id="{01332D2A-750B-472F-8F14-B372D2E36FB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FDA441C-CF80-4D58-94D5-8F97492590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ABCCEB-98E6-4795-A974-45DF6D8407A6}" type="slidenum">
              <a:rPr lang="es-MX" smtClean="0"/>
              <a:t>‹Nº›</a:t>
            </a:fld>
            <a:endParaRPr lang="es-MX"/>
          </a:p>
        </p:txBody>
      </p:sp>
    </p:spTree>
    <p:extLst>
      <p:ext uri="{BB962C8B-B14F-4D97-AF65-F5344CB8AC3E}">
        <p14:creationId xmlns:p14="http://schemas.microsoft.com/office/powerpoint/2010/main" val="228847774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a:extLst>
              <a:ext uri="{FF2B5EF4-FFF2-40B4-BE49-F238E27FC236}">
                <a16:creationId xmlns:a16="http://schemas.microsoft.com/office/drawing/2014/main" id="{7A6F2B72-1555-448C-A5EC-EA368A8134C9}"/>
              </a:ext>
            </a:extLst>
          </p:cNvPr>
          <p:cNvSpPr txBox="1"/>
          <p:nvPr/>
        </p:nvSpPr>
        <p:spPr>
          <a:xfrm>
            <a:off x="539974" y="2767280"/>
            <a:ext cx="8270282" cy="1323439"/>
          </a:xfrm>
          <a:prstGeom prst="rect">
            <a:avLst/>
          </a:prstGeom>
          <a:solidFill>
            <a:schemeClr val="accent1">
              <a:lumMod val="50000"/>
            </a:schemeClr>
          </a:solidFill>
        </p:spPr>
        <p:txBody>
          <a:bodyPr wrap="square" rtlCol="0">
            <a:spAutoFit/>
          </a:bodyPr>
          <a:lstStyle/>
          <a:p>
            <a:pPr marL="342900" lvl="1" algn="ctr" defTabSz="685800"/>
            <a:r>
              <a:rPr lang="es-MX" sz="4000" b="1" kern="0" spc="750" dirty="0">
                <a:solidFill>
                  <a:srgbClr val="FFFFFF"/>
                </a:solidFill>
                <a:latin typeface="Century Gothic" panose="020B0502020202020204" pitchFamily="34" charset="0"/>
              </a:rPr>
              <a:t>RENDICIÓN PÚBLICA DE </a:t>
            </a:r>
          </a:p>
          <a:p>
            <a:pPr marL="342900" lvl="1" algn="ctr" defTabSz="685800"/>
            <a:r>
              <a:rPr lang="es-MX" sz="4000" b="1" kern="0" spc="750" dirty="0">
                <a:solidFill>
                  <a:srgbClr val="FFFFFF"/>
                </a:solidFill>
                <a:latin typeface="Century Gothic" panose="020B0502020202020204" pitchFamily="34" charset="0"/>
              </a:rPr>
              <a:t>CUENTAS INICIAL 2023</a:t>
            </a:r>
          </a:p>
        </p:txBody>
      </p:sp>
      <p:pic>
        <p:nvPicPr>
          <p:cNvPr id="12" name="Picture 2">
            <a:extLst>
              <a:ext uri="{FF2B5EF4-FFF2-40B4-BE49-F238E27FC236}">
                <a16:creationId xmlns:a16="http://schemas.microsoft.com/office/drawing/2014/main" id="{392FA1D2-3025-435E-BFD9-FAEB4C1DB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179483" y="0"/>
            <a:ext cx="3114865" cy="2392217"/>
          </a:xfrm>
          <a:prstGeom prst="rect">
            <a:avLst/>
          </a:prstGeom>
          <a:noFill/>
          <a:ln>
            <a:noFill/>
          </a:ln>
        </p:spPr>
      </p:pic>
      <p:sp>
        <p:nvSpPr>
          <p:cNvPr id="10" name="TextBox 17">
            <a:extLst>
              <a:ext uri="{FF2B5EF4-FFF2-40B4-BE49-F238E27FC236}">
                <a16:creationId xmlns:a16="http://schemas.microsoft.com/office/drawing/2014/main" id="{3A3BFA52-C3A3-4339-AFA2-1F2DD6CFE30F}"/>
              </a:ext>
            </a:extLst>
          </p:cNvPr>
          <p:cNvSpPr txBox="1"/>
          <p:nvPr/>
        </p:nvSpPr>
        <p:spPr>
          <a:xfrm>
            <a:off x="527476" y="4643944"/>
            <a:ext cx="7952606" cy="1323439"/>
          </a:xfrm>
          <a:prstGeom prst="rect">
            <a:avLst/>
          </a:prstGeom>
          <a:solidFill>
            <a:schemeClr val="bg1"/>
          </a:solidFill>
        </p:spPr>
        <p:txBody>
          <a:bodyPr wrap="square" rtlCol="0">
            <a:spAutoFit/>
          </a:bodyPr>
          <a:lstStyle/>
          <a:p>
            <a:pPr algn="ctr" defTabSz="685800"/>
            <a:r>
              <a:rPr lang="es-ES" sz="1600" b="1" dirty="0">
                <a:latin typeface="Century Gothic" panose="020B0502020202020204" pitchFamily="34" charset="0"/>
                <a:cs typeface="Arial" panose="020B0604020202020204" pitchFamily="34" charset="0"/>
              </a:rPr>
              <a:t>NÉSTOR HUANCA CHURA</a:t>
            </a:r>
          </a:p>
          <a:p>
            <a:pPr algn="ctr" defTabSz="685800"/>
            <a:r>
              <a:rPr lang="es-ES" sz="1600" b="1" dirty="0">
                <a:latin typeface="Century Gothic" panose="020B0502020202020204" pitchFamily="34" charset="0"/>
                <a:cs typeface="Arial" panose="020B0604020202020204" pitchFamily="34" charset="0"/>
              </a:rPr>
              <a:t>MINISTRO DE DESARROLLO PRODUCTIVO Y ECONOMÍA PLURAL</a:t>
            </a:r>
            <a:br>
              <a:rPr lang="es-ES" sz="1600" b="1" dirty="0">
                <a:latin typeface="Century Gothic" panose="020B0502020202020204" pitchFamily="34" charset="0"/>
                <a:cs typeface="Arial" panose="020B0604020202020204" pitchFamily="34" charset="0"/>
              </a:rPr>
            </a:br>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endParaRPr lang="en-US" sz="1600" dirty="0">
              <a:highlight>
                <a:srgbClr val="FFFF00"/>
              </a:highlight>
              <a:latin typeface="Century Gothic" panose="020B0502020202020204" pitchFamily="34" charset="0"/>
              <a:ea typeface="Roboto Light" panose="02000000000000000000" pitchFamily="2" charset="0"/>
              <a:cs typeface="Roboto Light" panose="02000000000000000000" pitchFamily="2" charset="0"/>
            </a:endParaRPr>
          </a:p>
        </p:txBody>
      </p:sp>
      <p:pic>
        <p:nvPicPr>
          <p:cNvPr id="11" name="Imagen 10">
            <a:extLst>
              <a:ext uri="{FF2B5EF4-FFF2-40B4-BE49-F238E27FC236}">
                <a16:creationId xmlns:a16="http://schemas.microsoft.com/office/drawing/2014/main" id="{ABFF4C71-3693-4590-9F34-F4CAA42DF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1658" y="5211342"/>
            <a:ext cx="1726630" cy="1646658"/>
          </a:xfrm>
          <a:prstGeom prst="rect">
            <a:avLst/>
          </a:prstGeom>
        </p:spPr>
      </p:pic>
      <p:sp>
        <p:nvSpPr>
          <p:cNvPr id="2" name="CuadroTexto 1">
            <a:extLst>
              <a:ext uri="{FF2B5EF4-FFF2-40B4-BE49-F238E27FC236}">
                <a16:creationId xmlns:a16="http://schemas.microsoft.com/office/drawing/2014/main" id="{59732CB5-D35E-4596-8110-3ACA19A7758B}"/>
              </a:ext>
            </a:extLst>
          </p:cNvPr>
          <p:cNvSpPr txBox="1"/>
          <p:nvPr/>
        </p:nvSpPr>
        <p:spPr>
          <a:xfrm>
            <a:off x="3683726" y="6217920"/>
            <a:ext cx="1576251" cy="369332"/>
          </a:xfrm>
          <a:prstGeom prst="rect">
            <a:avLst/>
          </a:prstGeom>
          <a:noFill/>
        </p:spPr>
        <p:txBody>
          <a:bodyPr wrap="square" rtlCol="0">
            <a:spAutoFit/>
          </a:bodyPr>
          <a:lstStyle/>
          <a:p>
            <a:r>
              <a:rPr lang="es-MX" dirty="0"/>
              <a:t>Abril, 2023</a:t>
            </a:r>
          </a:p>
        </p:txBody>
      </p:sp>
    </p:spTree>
    <p:extLst>
      <p:ext uri="{BB962C8B-B14F-4D97-AF65-F5344CB8AC3E}">
        <p14:creationId xmlns:p14="http://schemas.microsoft.com/office/powerpoint/2010/main" val="134092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9" name="1 Rectángulo redondeado">
            <a:extLst>
              <a:ext uri="{FF2B5EF4-FFF2-40B4-BE49-F238E27FC236}">
                <a16:creationId xmlns:a16="http://schemas.microsoft.com/office/drawing/2014/main" id="{77FA0213-139E-6801-1982-931C6D4DC1F5}"/>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AUDITORIAS PROGRAMADAS GESTIÓN 2023</a:t>
            </a:r>
          </a:p>
        </p:txBody>
      </p:sp>
      <p:graphicFrame>
        <p:nvGraphicFramePr>
          <p:cNvPr id="5" name="Tabla 7">
            <a:extLst>
              <a:ext uri="{FF2B5EF4-FFF2-40B4-BE49-F238E27FC236}">
                <a16:creationId xmlns:a16="http://schemas.microsoft.com/office/drawing/2014/main" id="{D3110837-64CF-525B-2BA1-1EF8BA7E6741}"/>
              </a:ext>
            </a:extLst>
          </p:cNvPr>
          <p:cNvGraphicFramePr>
            <a:graphicFrameLocks noGrp="1"/>
          </p:cNvGraphicFramePr>
          <p:nvPr/>
        </p:nvGraphicFramePr>
        <p:xfrm>
          <a:off x="259069" y="1112321"/>
          <a:ext cx="8625862" cy="4508595"/>
        </p:xfrm>
        <a:graphic>
          <a:graphicData uri="http://schemas.openxmlformats.org/drawingml/2006/table">
            <a:tbl>
              <a:tblPr firstRow="1" bandRow="1">
                <a:tableStyleId>{BDBED569-4797-4DF1-A0F4-6AAB3CD982D8}</a:tableStyleId>
              </a:tblPr>
              <a:tblGrid>
                <a:gridCol w="1997570">
                  <a:extLst>
                    <a:ext uri="{9D8B030D-6E8A-4147-A177-3AD203B41FA5}">
                      <a16:colId xmlns:a16="http://schemas.microsoft.com/office/drawing/2014/main" val="20000"/>
                    </a:ext>
                  </a:extLst>
                </a:gridCol>
                <a:gridCol w="3406120">
                  <a:extLst>
                    <a:ext uri="{9D8B030D-6E8A-4147-A177-3AD203B41FA5}">
                      <a16:colId xmlns:a16="http://schemas.microsoft.com/office/drawing/2014/main" val="20001"/>
                    </a:ext>
                  </a:extLst>
                </a:gridCol>
                <a:gridCol w="3222172">
                  <a:extLst>
                    <a:ext uri="{9D8B030D-6E8A-4147-A177-3AD203B41FA5}">
                      <a16:colId xmlns:a16="http://schemas.microsoft.com/office/drawing/2014/main" val="3958079832"/>
                    </a:ext>
                  </a:extLst>
                </a:gridCol>
              </a:tblGrid>
              <a:tr h="545750">
                <a:tc>
                  <a:txBody>
                    <a:bodyPr/>
                    <a:lstStyle/>
                    <a:p>
                      <a:pPr algn="ctr"/>
                      <a:r>
                        <a:rPr lang="es-BO" sz="1400" b="1" dirty="0">
                          <a:solidFill>
                            <a:schemeClr val="tx1"/>
                          </a:solidFill>
                          <a:latin typeface="Century Gothic" panose="020B0502020202020204" pitchFamily="34" charset="0"/>
                        </a:rPr>
                        <a:t>RESULTADOS</a:t>
                      </a:r>
                      <a:r>
                        <a:rPr lang="es-BO" sz="1400" b="1" baseline="0" dirty="0">
                          <a:solidFill>
                            <a:schemeClr val="tx1"/>
                          </a:solidFill>
                          <a:latin typeface="Century Gothic" panose="020B0502020202020204" pitchFamily="34" charset="0"/>
                        </a:rPr>
                        <a:t> PRIORIZADOS </a:t>
                      </a:r>
                      <a:endParaRPr lang="en-US" sz="1400" b="1" dirty="0">
                        <a:solidFill>
                          <a:schemeClr val="tx1"/>
                        </a:solidFill>
                        <a:latin typeface="Century Gothic" panose="020B0502020202020204" pitchFamily="34" charset="0"/>
                      </a:endParaRPr>
                    </a:p>
                  </a:txBody>
                  <a:tcPr anchor="ctr"/>
                </a:tc>
                <a:tc gridSpan="2">
                  <a:txBody>
                    <a:bodyPr/>
                    <a:lstStyle/>
                    <a:p>
                      <a:pPr algn="ctr"/>
                      <a:r>
                        <a:rPr lang="es-BO" sz="1400" b="1" dirty="0">
                          <a:solidFill>
                            <a:schemeClr val="tx1"/>
                          </a:solidFill>
                          <a:latin typeface="Century Gothic" panose="020B0502020202020204" pitchFamily="34" charset="0"/>
                        </a:rPr>
                        <a:t>AUDITORIAS PROGRAMADAS,</a:t>
                      </a:r>
                      <a:r>
                        <a:rPr lang="es-BO" sz="1400" b="1" baseline="0" dirty="0">
                          <a:solidFill>
                            <a:schemeClr val="tx1"/>
                          </a:solidFill>
                          <a:latin typeface="Century Gothic" panose="020B0502020202020204" pitchFamily="34" charset="0"/>
                        </a:rPr>
                        <a:t> GESTIÓN </a:t>
                      </a:r>
                      <a:r>
                        <a:rPr lang="es-BO" sz="1400" b="1" dirty="0">
                          <a:solidFill>
                            <a:schemeClr val="tx1"/>
                          </a:solidFill>
                          <a:latin typeface="Century Gothic" panose="020B0502020202020204" pitchFamily="34" charset="0"/>
                        </a:rPr>
                        <a:t>2023</a:t>
                      </a:r>
                      <a:endParaRPr lang="en-US" sz="1400" b="1" dirty="0">
                        <a:solidFill>
                          <a:schemeClr val="tx1"/>
                        </a:solidFill>
                        <a:latin typeface="Century Gothic" panose="020B0502020202020204" pitchFamily="34" charset="0"/>
                      </a:endParaRPr>
                    </a:p>
                  </a:txBody>
                  <a:tcPr anchor="ctr"/>
                </a:tc>
                <a:tc hMerge="1">
                  <a:txBody>
                    <a:bodyPr/>
                    <a:lstStyle/>
                    <a:p>
                      <a:endParaRPr lang="en-US"/>
                    </a:p>
                  </a:txBody>
                  <a:tcPr/>
                </a:tc>
                <a:extLst>
                  <a:ext uri="{0D108BD9-81ED-4DB2-BD59-A6C34878D82A}">
                    <a16:rowId xmlns:a16="http://schemas.microsoft.com/office/drawing/2014/main" val="10000"/>
                  </a:ext>
                </a:extLst>
              </a:tr>
              <a:tr h="689368">
                <a:tc rowSpan="2">
                  <a:txBody>
                    <a:bodyPr/>
                    <a:lstStyle/>
                    <a:p>
                      <a:pPr marL="0" marR="0" lvl="1" indent="0" algn="just" defTabSz="685800" rtl="0" eaLnBrk="1" fontAlgn="auto" latinLnBrk="0" hangingPunct="1">
                        <a:lnSpc>
                          <a:spcPct val="100000"/>
                        </a:lnSpc>
                        <a:spcBef>
                          <a:spcPts val="0"/>
                        </a:spcBef>
                        <a:spcAft>
                          <a:spcPts val="0"/>
                        </a:spcAft>
                        <a:buClrTx/>
                        <a:buSzTx/>
                        <a:buFontTx/>
                        <a:buNone/>
                        <a:tabLst/>
                        <a:defRPr/>
                      </a:pPr>
                      <a:r>
                        <a:rPr lang="es-BO" sz="1400" dirty="0">
                          <a:solidFill>
                            <a:schemeClr val="tx1"/>
                          </a:solidFill>
                          <a:latin typeface="Century Gothic" panose="020B0502020202020204" pitchFamily="34" charset="0"/>
                          <a:cs typeface="Calibri" panose="020F0502020204030204" pitchFamily="34" charset="0"/>
                        </a:rPr>
                        <a:t>Examen</a:t>
                      </a:r>
                      <a:r>
                        <a:rPr lang="es-BO" sz="1400" baseline="0" dirty="0">
                          <a:solidFill>
                            <a:schemeClr val="tx1"/>
                          </a:solidFill>
                          <a:latin typeface="Century Gothic" panose="020B0502020202020204" pitchFamily="34" charset="0"/>
                          <a:cs typeface="Calibri" panose="020F0502020204030204" pitchFamily="34" charset="0"/>
                        </a:rPr>
                        <a:t> de Confiabilidad</a:t>
                      </a:r>
                      <a:endParaRPr lang="es-BO" sz="1400" dirty="0">
                        <a:solidFill>
                          <a:schemeClr val="tx1"/>
                        </a:solidFill>
                        <a:latin typeface="Century Gothic" panose="020B0502020202020204" pitchFamily="34" charset="0"/>
                        <a:cs typeface="Calibri" panose="020F0502020204030204" pitchFamily="34" charset="0"/>
                      </a:endParaRPr>
                    </a:p>
                    <a:p>
                      <a:pPr algn="just"/>
                      <a:endParaRPr lang="en-US" sz="1400" dirty="0">
                        <a:solidFill>
                          <a:schemeClr val="tx1"/>
                        </a:solidFill>
                        <a:latin typeface="Century Gothic" panose="020B0502020202020204" pitchFamily="34" charset="0"/>
                      </a:endParaRPr>
                    </a:p>
                  </a:txBody>
                  <a:tcPr anchor="ctr"/>
                </a:tc>
                <a:tc>
                  <a:txBody>
                    <a:bodyPr/>
                    <a:lstStyle/>
                    <a:p>
                      <a:pPr marL="106363" lvl="1" indent="0" algn="ctr" defTabSz="889000">
                        <a:spcBef>
                          <a:spcPct val="0"/>
                        </a:spcBef>
                        <a:buFont typeface="+mj-lt"/>
                        <a:buNone/>
                      </a:pPr>
                      <a:r>
                        <a:rPr lang="es-BO" sz="1400" b="1" dirty="0">
                          <a:solidFill>
                            <a:schemeClr val="tx1"/>
                          </a:solidFill>
                          <a:latin typeface="Century Gothic" panose="020B0502020202020204" pitchFamily="34" charset="0"/>
                          <a:cs typeface="Calibri" panose="020F0502020204030204" pitchFamily="34" charset="0"/>
                        </a:rPr>
                        <a:t>Tipo</a:t>
                      </a:r>
                      <a:r>
                        <a:rPr lang="es-BO" sz="1400" b="1" baseline="0" dirty="0">
                          <a:solidFill>
                            <a:schemeClr val="tx1"/>
                          </a:solidFill>
                          <a:latin typeface="Century Gothic" panose="020B0502020202020204" pitchFamily="34" charset="0"/>
                          <a:cs typeface="Calibri" panose="020F0502020204030204" pitchFamily="34" charset="0"/>
                        </a:rPr>
                        <a:t> de Auditoria</a:t>
                      </a:r>
                      <a:endParaRPr lang="es-BO" sz="1400" b="1" dirty="0">
                        <a:solidFill>
                          <a:schemeClr val="tx1"/>
                        </a:solidFill>
                        <a:latin typeface="Century Gothic" panose="020B0502020202020204" pitchFamily="34" charset="0"/>
                        <a:cs typeface="Calibri" panose="020F0502020204030204" pitchFamily="34" charset="0"/>
                      </a:endParaRPr>
                    </a:p>
                  </a:txBody>
                  <a:tcPr anchor="ctr"/>
                </a:tc>
                <a:tc>
                  <a:txBody>
                    <a:bodyPr/>
                    <a:lstStyle/>
                    <a:p>
                      <a:pPr marL="106363" lvl="1" indent="0" algn="ctr" defTabSz="889000">
                        <a:spcBef>
                          <a:spcPct val="0"/>
                        </a:spcBef>
                        <a:buFont typeface="+mj-lt"/>
                        <a:buNone/>
                      </a:pPr>
                      <a:r>
                        <a:rPr lang="es-BO" sz="1400" b="1" dirty="0">
                          <a:solidFill>
                            <a:schemeClr val="tx1"/>
                          </a:solidFill>
                          <a:latin typeface="Century Gothic" panose="020B0502020202020204" pitchFamily="34" charset="0"/>
                          <a:cs typeface="Calibri" panose="020F0502020204030204" pitchFamily="34" charset="0"/>
                        </a:rPr>
                        <a:t>Cantidad de informes de auditoria programados</a:t>
                      </a:r>
                      <a:r>
                        <a:rPr lang="es-BO" sz="1400" b="1" baseline="0" dirty="0">
                          <a:solidFill>
                            <a:schemeClr val="tx1"/>
                          </a:solidFill>
                          <a:latin typeface="Century Gothic" panose="020B0502020202020204" pitchFamily="34" charset="0"/>
                          <a:cs typeface="Calibri" panose="020F0502020204030204" pitchFamily="34" charset="0"/>
                        </a:rPr>
                        <a:t> en el POA de la UAI, gestión 2023</a:t>
                      </a:r>
                      <a:endParaRPr lang="es-BO" sz="1400" b="1" dirty="0">
                        <a:solidFill>
                          <a:schemeClr val="tx1"/>
                        </a:solidFill>
                        <a:latin typeface="Century Gothic" panose="020B050202020202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1895762">
                <a:tc vMerge="1">
                  <a:txBody>
                    <a:bodyPr/>
                    <a:lstStyle/>
                    <a:p>
                      <a:endParaRPr lang="en-US"/>
                    </a:p>
                  </a:txBody>
                  <a:tcPr/>
                </a:tc>
                <a:tc>
                  <a:txBody>
                    <a:bodyPr/>
                    <a:lstStyle/>
                    <a:p>
                      <a:pPr marL="449263" lvl="1" indent="-342900" algn="just" defTabSz="889000">
                        <a:spcBef>
                          <a:spcPct val="0"/>
                        </a:spcBef>
                        <a:buFont typeface="+mj-lt"/>
                        <a:buAutoNum type="arabicPeriod"/>
                      </a:pPr>
                      <a:r>
                        <a:rPr lang="es-BO" sz="1400" dirty="0">
                          <a:solidFill>
                            <a:schemeClr val="tx1"/>
                          </a:solidFill>
                          <a:latin typeface="Century Gothic" panose="020B0502020202020204" pitchFamily="34" charset="0"/>
                          <a:cs typeface="Calibri" panose="020F0502020204030204" pitchFamily="34" charset="0"/>
                        </a:rPr>
                        <a:t>Examen</a:t>
                      </a:r>
                      <a:r>
                        <a:rPr lang="es-BO" sz="1400" baseline="0" dirty="0">
                          <a:solidFill>
                            <a:schemeClr val="tx1"/>
                          </a:solidFill>
                          <a:latin typeface="Century Gothic" panose="020B0502020202020204" pitchFamily="34" charset="0"/>
                          <a:cs typeface="Calibri" panose="020F0502020204030204" pitchFamily="34" charset="0"/>
                        </a:rPr>
                        <a:t> de Confiabilidad</a:t>
                      </a:r>
                      <a:endParaRPr lang="es-BO" sz="1400" dirty="0">
                        <a:solidFill>
                          <a:schemeClr val="tx1"/>
                        </a:solidFill>
                        <a:latin typeface="Century Gothic" panose="020B0502020202020204" pitchFamily="34" charset="0"/>
                        <a:cs typeface="Calibri" panose="020F0502020204030204" pitchFamily="34" charset="0"/>
                      </a:endParaRPr>
                    </a:p>
                    <a:p>
                      <a:pPr marL="449263" lvl="1" indent="-342900" algn="just" defTabSz="889000">
                        <a:spcBef>
                          <a:spcPct val="0"/>
                        </a:spcBef>
                        <a:buFont typeface="+mj-lt"/>
                        <a:buAutoNum type="arabicPeriod"/>
                      </a:pPr>
                      <a:r>
                        <a:rPr lang="es-BO" sz="1400" dirty="0">
                          <a:solidFill>
                            <a:schemeClr val="tx1"/>
                          </a:solidFill>
                          <a:latin typeface="Century Gothic" panose="020B0502020202020204" pitchFamily="34" charset="0"/>
                          <a:cs typeface="Calibri" panose="020F0502020204030204" pitchFamily="34" charset="0"/>
                        </a:rPr>
                        <a:t>Auditorias de Cumplimiento</a:t>
                      </a:r>
                    </a:p>
                    <a:p>
                      <a:pPr marL="449263" lvl="1" indent="-342900" algn="just" defTabSz="889000">
                        <a:spcBef>
                          <a:spcPct val="0"/>
                        </a:spcBef>
                        <a:buFont typeface="+mj-lt"/>
                        <a:buAutoNum type="arabicPeriod"/>
                      </a:pPr>
                      <a:r>
                        <a:rPr lang="es-BO" sz="1400" dirty="0">
                          <a:solidFill>
                            <a:schemeClr val="tx1"/>
                          </a:solidFill>
                          <a:latin typeface="Century Gothic" panose="020B0502020202020204" pitchFamily="34" charset="0"/>
                          <a:cs typeface="Calibri" panose="020F0502020204030204" pitchFamily="34" charset="0"/>
                        </a:rPr>
                        <a:t>Auditoria</a:t>
                      </a:r>
                      <a:r>
                        <a:rPr lang="es-BO" sz="1400" baseline="0" dirty="0">
                          <a:solidFill>
                            <a:schemeClr val="tx1"/>
                          </a:solidFill>
                          <a:latin typeface="Century Gothic" panose="020B0502020202020204" pitchFamily="34" charset="0"/>
                          <a:cs typeface="Calibri" panose="020F0502020204030204" pitchFamily="34" charset="0"/>
                        </a:rPr>
                        <a:t> Operacional</a:t>
                      </a:r>
                    </a:p>
                    <a:p>
                      <a:pPr marL="449263" lvl="1" indent="-342900" algn="just" defTabSz="889000">
                        <a:spcBef>
                          <a:spcPct val="0"/>
                        </a:spcBef>
                        <a:buFont typeface="+mj-lt"/>
                        <a:buAutoNum type="arabicPeriod"/>
                      </a:pPr>
                      <a:r>
                        <a:rPr lang="es-BO" sz="1400" baseline="0" dirty="0">
                          <a:solidFill>
                            <a:schemeClr val="tx1"/>
                          </a:solidFill>
                          <a:latin typeface="Century Gothic" panose="020B0502020202020204" pitchFamily="34" charset="0"/>
                          <a:cs typeface="Calibri" panose="020F0502020204030204" pitchFamily="34" charset="0"/>
                        </a:rPr>
                        <a:t>Otros Informes</a:t>
                      </a:r>
                    </a:p>
                    <a:p>
                      <a:pPr marL="449263" lvl="1" indent="-342900" algn="just" defTabSz="889000">
                        <a:spcBef>
                          <a:spcPct val="0"/>
                        </a:spcBef>
                        <a:buFont typeface="+mj-lt"/>
                        <a:buAutoNum type="arabicPeriod"/>
                      </a:pPr>
                      <a:r>
                        <a:rPr lang="es-BO" sz="1400" baseline="0" dirty="0">
                          <a:solidFill>
                            <a:schemeClr val="tx1"/>
                          </a:solidFill>
                          <a:latin typeface="Century Gothic" panose="020B0502020202020204" pitchFamily="34" charset="0"/>
                          <a:cs typeface="Calibri" panose="020F0502020204030204" pitchFamily="34" charset="0"/>
                        </a:rPr>
                        <a:t>Seguimiento de Informes de Auditoria Interna</a:t>
                      </a:r>
                      <a:endParaRPr lang="es-BO" sz="1400" dirty="0">
                        <a:solidFill>
                          <a:schemeClr val="tx1"/>
                        </a:solidFill>
                        <a:latin typeface="Century Gothic" panose="020B0502020202020204" pitchFamily="34" charset="0"/>
                        <a:cs typeface="Calibri" panose="020F0502020204030204" pitchFamily="34" charset="0"/>
                      </a:endParaRPr>
                    </a:p>
                  </a:txBody>
                  <a:tcPr/>
                </a:tc>
                <a:tc>
                  <a:txBody>
                    <a:bodyPr/>
                    <a:lstStyle/>
                    <a:p>
                      <a:pPr algn="ctr"/>
                      <a:r>
                        <a:rPr lang="es-ES" sz="1400" dirty="0">
                          <a:latin typeface="Century Gothic" panose="020B0502020202020204" pitchFamily="34" charset="0"/>
                          <a:cs typeface="Calibri" panose="020F0502020204030204" pitchFamily="34" charset="0"/>
                        </a:rPr>
                        <a:t>11</a:t>
                      </a:r>
                    </a:p>
                    <a:p>
                      <a:pPr algn="ctr"/>
                      <a:r>
                        <a:rPr lang="es-ES" sz="1400" dirty="0">
                          <a:latin typeface="Century Gothic" panose="020B0502020202020204" pitchFamily="34" charset="0"/>
                          <a:cs typeface="Calibri" panose="020F0502020204030204" pitchFamily="34" charset="0"/>
                        </a:rPr>
                        <a:t>4</a:t>
                      </a:r>
                    </a:p>
                    <a:p>
                      <a:pPr algn="ctr"/>
                      <a:r>
                        <a:rPr lang="es-ES" sz="1400" dirty="0">
                          <a:latin typeface="Century Gothic" panose="020B0502020202020204" pitchFamily="34" charset="0"/>
                          <a:cs typeface="Calibri" panose="020F0502020204030204" pitchFamily="34" charset="0"/>
                        </a:rPr>
                        <a:t>2</a:t>
                      </a:r>
                    </a:p>
                    <a:p>
                      <a:pPr algn="ctr"/>
                      <a:r>
                        <a:rPr lang="es-ES" sz="1400" dirty="0">
                          <a:latin typeface="Century Gothic" panose="020B0502020202020204" pitchFamily="34" charset="0"/>
                          <a:cs typeface="Calibri" panose="020F0502020204030204" pitchFamily="34" charset="0"/>
                        </a:rPr>
                        <a:t>4</a:t>
                      </a:r>
                    </a:p>
                    <a:p>
                      <a:pPr algn="ctr"/>
                      <a:r>
                        <a:rPr lang="es-ES" sz="1400" dirty="0">
                          <a:latin typeface="Century Gothic" panose="020B0502020202020204" pitchFamily="34" charset="0"/>
                          <a:cs typeface="Calibri" panose="020F0502020204030204" pitchFamily="34" charset="0"/>
                        </a:rPr>
                        <a:t>20</a:t>
                      </a:r>
                      <a:endParaRPr lang="en-US" sz="1400" dirty="0">
                        <a:latin typeface="Century Gothic" panose="020B0502020202020204" pitchFamily="34" charset="0"/>
                        <a:cs typeface="Calibri" panose="020F0502020204030204" pitchFamily="34" charset="0"/>
                      </a:endParaRPr>
                    </a:p>
                  </a:txBody>
                  <a:tcPr/>
                </a:tc>
                <a:extLst>
                  <a:ext uri="{0D108BD9-81ED-4DB2-BD59-A6C34878D82A}">
                    <a16:rowId xmlns:a16="http://schemas.microsoft.com/office/drawing/2014/main" val="1358116787"/>
                  </a:ext>
                </a:extLst>
              </a:tr>
              <a:tr h="364455">
                <a:tc rowSpan="2">
                  <a:txBody>
                    <a:bodyPr/>
                    <a:lstStyle/>
                    <a:p>
                      <a:pPr algn="just"/>
                      <a:endParaRPr lang="en-US" sz="1400" dirty="0">
                        <a:solidFill>
                          <a:schemeClr val="tx1"/>
                        </a:solidFill>
                        <a:latin typeface="Century Gothic" panose="020B0502020202020204" pitchFamily="34" charset="0"/>
                      </a:endParaRPr>
                    </a:p>
                  </a:txBody>
                  <a:tcPr anchor="ctr"/>
                </a:tc>
                <a:tc gridSpan="2">
                  <a:txBody>
                    <a:bodyPr/>
                    <a:lstStyle/>
                    <a:p>
                      <a:pPr marL="106363" lvl="1" indent="0" algn="ctr" defTabSz="889000">
                        <a:spcBef>
                          <a:spcPct val="0"/>
                        </a:spcBef>
                        <a:buFont typeface="+mj-lt"/>
                        <a:buNone/>
                      </a:pPr>
                      <a:r>
                        <a:rPr lang="es-ES" sz="1400" b="1" dirty="0">
                          <a:solidFill>
                            <a:schemeClr val="tx1"/>
                          </a:solidFill>
                          <a:latin typeface="Century Gothic" panose="020B0502020202020204" pitchFamily="34" charset="0"/>
                          <a:cs typeface="Calibri" panose="020F0502020204030204" pitchFamily="34" charset="0"/>
                        </a:rPr>
                        <a:t>OTRAS AUDITORIAS, GESTION 2023</a:t>
                      </a:r>
                    </a:p>
                  </a:txBody>
                  <a:tcPr/>
                </a:tc>
                <a:tc hMerge="1">
                  <a:txBody>
                    <a:bodyPr/>
                    <a:lstStyle/>
                    <a:p>
                      <a:pPr marL="106363" lvl="1" indent="0" algn="just" defTabSz="889000">
                        <a:spcBef>
                          <a:spcPct val="0"/>
                        </a:spcBef>
                        <a:buFont typeface="+mj-lt"/>
                        <a:buNone/>
                      </a:pPr>
                      <a:endParaRPr lang="es-ES" sz="1800" dirty="0">
                        <a:solidFill>
                          <a:schemeClr val="tx1"/>
                        </a:solidFill>
                        <a:latin typeface="Century Gothic" panose="020B0502020202020204" pitchFamily="34" charset="0"/>
                      </a:endParaRPr>
                    </a:p>
                  </a:txBody>
                  <a:tcPr/>
                </a:tc>
                <a:extLst>
                  <a:ext uri="{0D108BD9-81ED-4DB2-BD59-A6C34878D82A}">
                    <a16:rowId xmlns:a16="http://schemas.microsoft.com/office/drawing/2014/main" val="500197539"/>
                  </a:ext>
                </a:extLst>
              </a:tr>
              <a:tr h="485554">
                <a:tc vMerge="1">
                  <a:txBody>
                    <a:bodyPr/>
                    <a:lstStyle/>
                    <a:p>
                      <a:endParaRPr lang="en-US"/>
                    </a:p>
                  </a:txBody>
                  <a:tcPr/>
                </a:tc>
                <a:tc>
                  <a:txBody>
                    <a:bodyPr/>
                    <a:lstStyle/>
                    <a:p>
                      <a:pPr marL="106363" lvl="1" indent="0" algn="just" defTabSz="889000">
                        <a:spcBef>
                          <a:spcPct val="0"/>
                        </a:spcBef>
                        <a:buFont typeface="+mj-lt"/>
                        <a:buNone/>
                      </a:pPr>
                      <a:r>
                        <a:rPr lang="es-ES" sz="1400" dirty="0">
                          <a:solidFill>
                            <a:schemeClr val="tx1"/>
                          </a:solidFill>
                          <a:latin typeface="Century Gothic" panose="020B0502020202020204" pitchFamily="34" charset="0"/>
                          <a:cs typeface="Calibri" panose="020F0502020204030204" pitchFamily="34" charset="0"/>
                        </a:rPr>
                        <a:t>1. Auditoria de Cumplimiento</a:t>
                      </a:r>
                    </a:p>
                  </a:txBody>
                  <a:tcPr anchor="ctr"/>
                </a:tc>
                <a:tc>
                  <a:txBody>
                    <a:bodyPr/>
                    <a:lstStyle/>
                    <a:p>
                      <a:pPr marL="106363" lvl="1" indent="0" algn="ctr" defTabSz="889000">
                        <a:spcBef>
                          <a:spcPct val="0"/>
                        </a:spcBef>
                        <a:buFont typeface="+mj-lt"/>
                        <a:buNone/>
                      </a:pPr>
                      <a:r>
                        <a:rPr lang="es-ES" sz="1400" dirty="0">
                          <a:solidFill>
                            <a:schemeClr val="tx1"/>
                          </a:solidFill>
                          <a:latin typeface="Century Gothic" panose="020B0502020202020204" pitchFamily="34" charset="0"/>
                          <a:cs typeface="Calibri" panose="020F0502020204030204" pitchFamily="34" charset="0"/>
                        </a:rPr>
                        <a:t>1</a:t>
                      </a:r>
                    </a:p>
                  </a:txBody>
                  <a:tcPr anchor="ctr"/>
                </a:tc>
                <a:extLst>
                  <a:ext uri="{0D108BD9-81ED-4DB2-BD59-A6C34878D82A}">
                    <a16:rowId xmlns:a16="http://schemas.microsoft.com/office/drawing/2014/main" val="3100282029"/>
                  </a:ext>
                </a:extLst>
              </a:tr>
              <a:tr h="485554">
                <a:tc gridSpan="2">
                  <a:txBody>
                    <a:bodyPr/>
                    <a:lstStyle/>
                    <a:p>
                      <a:r>
                        <a:rPr lang="es-ES" sz="1400" b="1" dirty="0">
                          <a:latin typeface="Century Gothic" panose="020B0502020202020204" pitchFamily="34" charset="0"/>
                        </a:rPr>
                        <a:t>Total Auditorias previstas para la gestión 2023</a:t>
                      </a:r>
                      <a:endParaRPr lang="en-US" sz="1400" b="1" dirty="0">
                        <a:latin typeface="Century Gothic" panose="020B0502020202020204" pitchFamily="34" charset="0"/>
                      </a:endParaRPr>
                    </a:p>
                  </a:txBody>
                  <a:tcPr anchor="ctr"/>
                </a:tc>
                <a:tc hMerge="1">
                  <a:txBody>
                    <a:bodyPr/>
                    <a:lstStyle/>
                    <a:p>
                      <a:pPr marL="106363" lvl="1" indent="0" algn="just" defTabSz="889000">
                        <a:spcBef>
                          <a:spcPct val="0"/>
                        </a:spcBef>
                        <a:buFont typeface="+mj-lt"/>
                        <a:buNone/>
                      </a:pPr>
                      <a:endParaRPr lang="es-ES" sz="1800" dirty="0">
                        <a:solidFill>
                          <a:schemeClr val="tx1"/>
                        </a:solidFill>
                        <a:latin typeface="Calibri" panose="020F0502020204030204" pitchFamily="34" charset="0"/>
                        <a:cs typeface="Calibri" panose="020F0502020204030204" pitchFamily="34" charset="0"/>
                      </a:endParaRPr>
                    </a:p>
                  </a:txBody>
                  <a:tcPr/>
                </a:tc>
                <a:tc>
                  <a:txBody>
                    <a:bodyPr/>
                    <a:lstStyle/>
                    <a:p>
                      <a:pPr marL="106363" lvl="1" indent="0" algn="ctr" defTabSz="889000">
                        <a:spcBef>
                          <a:spcPct val="0"/>
                        </a:spcBef>
                        <a:buFont typeface="+mj-lt"/>
                        <a:buNone/>
                      </a:pPr>
                      <a:r>
                        <a:rPr lang="es-ES" sz="1400" b="1" dirty="0">
                          <a:solidFill>
                            <a:schemeClr val="tx1"/>
                          </a:solidFill>
                          <a:latin typeface="Century Gothic" panose="020B0502020202020204" pitchFamily="34" charset="0"/>
                          <a:cs typeface="Calibri" panose="020F0502020204030204" pitchFamily="34" charset="0"/>
                        </a:rPr>
                        <a:t>42</a:t>
                      </a:r>
                    </a:p>
                  </a:txBody>
                  <a:tcPr/>
                </a:tc>
                <a:extLst>
                  <a:ext uri="{0D108BD9-81ED-4DB2-BD59-A6C34878D82A}">
                    <a16:rowId xmlns:a16="http://schemas.microsoft.com/office/drawing/2014/main" val="968571325"/>
                  </a:ext>
                </a:extLst>
              </a:tr>
            </a:tbl>
          </a:graphicData>
        </a:graphic>
      </p:graphicFrame>
    </p:spTree>
    <p:extLst>
      <p:ext uri="{BB962C8B-B14F-4D97-AF65-F5344CB8AC3E}">
        <p14:creationId xmlns:p14="http://schemas.microsoft.com/office/powerpoint/2010/main" val="50506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895E0AA-8319-4FC2-AAD7-9DBB4F414904}"/>
              </a:ext>
            </a:extLst>
          </p:cNvPr>
          <p:cNvSpPr txBox="1"/>
          <p:nvPr/>
        </p:nvSpPr>
        <p:spPr>
          <a:xfrm>
            <a:off x="822036" y="5331539"/>
            <a:ext cx="8067827" cy="1338828"/>
          </a:xfrm>
          <a:prstGeom prst="rect">
            <a:avLst/>
          </a:prstGeom>
          <a:noFill/>
          <a:ln w="38100">
            <a:solidFill>
              <a:srgbClr val="00B050"/>
            </a:solidFill>
          </a:ln>
        </p:spPr>
        <p:txBody>
          <a:bodyPr wrap="square" rtlCol="0">
            <a:spAutoFit/>
          </a:bodyPr>
          <a:lstStyle/>
          <a:p>
            <a:pPr algn="just"/>
            <a:r>
              <a:rPr lang="es-MX" sz="1350" dirty="0">
                <a:latin typeface="Century Gothic" panose="020B0502020202020204" pitchFamily="34" charset="0"/>
              </a:rPr>
              <a:t>Para la gestión 2023, el </a:t>
            </a:r>
            <a:r>
              <a:rPr lang="es-MX" sz="1350" dirty="0" err="1">
                <a:latin typeface="Century Gothic" panose="020B0502020202020204" pitchFamily="34" charset="0"/>
              </a:rPr>
              <a:t>MDPyEP</a:t>
            </a:r>
            <a:r>
              <a:rPr lang="es-MX" sz="1350" dirty="0">
                <a:latin typeface="Century Gothic" panose="020B0502020202020204" pitchFamily="34" charset="0"/>
              </a:rPr>
              <a:t> (</a:t>
            </a:r>
            <a:r>
              <a:rPr lang="es-MX" sz="1350" dirty="0" err="1">
                <a:latin typeface="Century Gothic" panose="020B0502020202020204" pitchFamily="34" charset="0"/>
              </a:rPr>
              <a:t>Ent</a:t>
            </a:r>
            <a:r>
              <a:rPr lang="es-MX" sz="1350" dirty="0">
                <a:latin typeface="Century Gothic" panose="020B0502020202020204" pitchFamily="34" charset="0"/>
              </a:rPr>
              <a:t>. 41) tenía un presupuesto inicial entre gasto corriente e inversión de </a:t>
            </a:r>
            <a:r>
              <a:rPr lang="es-MX" sz="1350" b="1" dirty="0">
                <a:latin typeface="Century Gothic" panose="020B0502020202020204" pitchFamily="34" charset="0"/>
              </a:rPr>
              <a:t>Bs. </a:t>
            </a:r>
            <a:r>
              <a:rPr lang="es-BO" sz="1350" b="1" dirty="0">
                <a:latin typeface="Century Gothic" panose="020B0502020202020204" pitchFamily="34" charset="0"/>
              </a:rPr>
              <a:t>936.974.395,00 </a:t>
            </a:r>
            <a:r>
              <a:rPr lang="es-BO" sz="1350" dirty="0">
                <a:latin typeface="Century Gothic" panose="020B0502020202020204" pitchFamily="34" charset="0"/>
              </a:rPr>
              <a:t>a la fecha se tiene un presupuesto vigente de </a:t>
            </a:r>
            <a:r>
              <a:rPr lang="es-BO" sz="1350" b="1" dirty="0">
                <a:latin typeface="Century Gothic" panose="020B0502020202020204" pitchFamily="34" charset="0"/>
              </a:rPr>
              <a:t>Bs. 1.356.671.601,06</a:t>
            </a:r>
            <a:r>
              <a:rPr lang="es-BO" sz="1350" dirty="0">
                <a:latin typeface="Century Gothic" panose="020B0502020202020204" pitchFamily="34" charset="0"/>
              </a:rPr>
              <a:t>.</a:t>
            </a:r>
          </a:p>
          <a:p>
            <a:pPr algn="just"/>
            <a:r>
              <a:rPr lang="es-BO" sz="1350" dirty="0">
                <a:latin typeface="Century Gothic" panose="020B0502020202020204" pitchFamily="34" charset="0"/>
              </a:rPr>
              <a:t>Asimismo, solo en inversión pública el </a:t>
            </a:r>
            <a:r>
              <a:rPr lang="es-BO" sz="1350" dirty="0" err="1">
                <a:latin typeface="Century Gothic" panose="020B0502020202020204" pitchFamily="34" charset="0"/>
              </a:rPr>
              <a:t>MDPyEP</a:t>
            </a:r>
            <a:r>
              <a:rPr lang="es-BO" sz="1350" dirty="0">
                <a:latin typeface="Century Gothic" panose="020B0502020202020204" pitchFamily="34" charset="0"/>
              </a:rPr>
              <a:t>, Entidades Desconcentradas, Descentralizadas y Empresas Públicas, se tenía un presupuesto inicial de </a:t>
            </a:r>
            <a:r>
              <a:rPr lang="es-BO" sz="1350" b="1" dirty="0">
                <a:latin typeface="Century Gothic" panose="020B0502020202020204" pitchFamily="34" charset="0"/>
              </a:rPr>
              <a:t>Bs. 2.552.560.584,00</a:t>
            </a:r>
            <a:r>
              <a:rPr lang="es-BO" sz="1350" dirty="0">
                <a:latin typeface="Century Gothic" panose="020B0502020202020204" pitchFamily="34" charset="0"/>
              </a:rPr>
              <a:t> a la fecha nuestro presupuesto vigente es de </a:t>
            </a:r>
            <a:r>
              <a:rPr lang="es-BO" sz="1350" b="1" dirty="0">
                <a:latin typeface="Century Gothic" panose="020B0502020202020204" pitchFamily="34" charset="0"/>
              </a:rPr>
              <a:t>Bs. 2.573.836.125,71</a:t>
            </a:r>
            <a:r>
              <a:rPr lang="es-BO" sz="1350" dirty="0">
                <a:latin typeface="Century Gothic" panose="020B0502020202020204" pitchFamily="34" charset="0"/>
              </a:rPr>
              <a:t> que incluye programas multisectoriales.</a:t>
            </a:r>
          </a:p>
        </p:txBody>
      </p:sp>
      <p:sp>
        <p:nvSpPr>
          <p:cNvPr id="7" name="Flecha: a la derecha 6">
            <a:extLst>
              <a:ext uri="{FF2B5EF4-FFF2-40B4-BE49-F238E27FC236}">
                <a16:creationId xmlns:a16="http://schemas.microsoft.com/office/drawing/2014/main" id="{BC978F3E-8982-407A-90D8-7566D2D417DF}"/>
              </a:ext>
            </a:extLst>
          </p:cNvPr>
          <p:cNvSpPr/>
          <p:nvPr/>
        </p:nvSpPr>
        <p:spPr>
          <a:xfrm>
            <a:off x="212847" y="5624819"/>
            <a:ext cx="609189" cy="7153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solidFill>
                <a:srgbClr val="FFFF00"/>
              </a:solidFill>
            </a:endParaRPr>
          </a:p>
        </p:txBody>
      </p:sp>
      <p:sp>
        <p:nvSpPr>
          <p:cNvPr id="8" name="1 Rectángulo redondeado">
            <a:extLst>
              <a:ext uri="{FF2B5EF4-FFF2-40B4-BE49-F238E27FC236}">
                <a16:creationId xmlns:a16="http://schemas.microsoft.com/office/drawing/2014/main" id="{137E8A6B-824E-51EB-8938-901EDD70F077}"/>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PRESUPUESTO INSTITUCIONAL</a:t>
            </a:r>
          </a:p>
        </p:txBody>
      </p:sp>
      <p:pic>
        <p:nvPicPr>
          <p:cNvPr id="9" name="Imagen 8">
            <a:extLst>
              <a:ext uri="{FF2B5EF4-FFF2-40B4-BE49-F238E27FC236}">
                <a16:creationId xmlns:a16="http://schemas.microsoft.com/office/drawing/2014/main" id="{ADF9A1CE-97D6-9D99-8F1C-C12EE9F0DC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graphicFrame>
        <p:nvGraphicFramePr>
          <p:cNvPr id="10" name="Tabla 9">
            <a:extLst>
              <a:ext uri="{FF2B5EF4-FFF2-40B4-BE49-F238E27FC236}">
                <a16:creationId xmlns:a16="http://schemas.microsoft.com/office/drawing/2014/main" id="{9639A76B-4E75-BBF0-CB13-D610FBB1479B}"/>
              </a:ext>
            </a:extLst>
          </p:cNvPr>
          <p:cNvGraphicFramePr>
            <a:graphicFrameLocks noGrp="1"/>
          </p:cNvGraphicFramePr>
          <p:nvPr>
            <p:extLst>
              <p:ext uri="{D42A27DB-BD31-4B8C-83A1-F6EECF244321}">
                <p14:modId xmlns:p14="http://schemas.microsoft.com/office/powerpoint/2010/main" val="4143052345"/>
              </p:ext>
            </p:extLst>
          </p:nvPr>
        </p:nvGraphicFramePr>
        <p:xfrm>
          <a:off x="663079" y="1018293"/>
          <a:ext cx="7886700" cy="1324265"/>
        </p:xfrm>
        <a:graphic>
          <a:graphicData uri="http://schemas.openxmlformats.org/drawingml/2006/table">
            <a:tbl>
              <a:tblPr/>
              <a:tblGrid>
                <a:gridCol w="3498332">
                  <a:extLst>
                    <a:ext uri="{9D8B030D-6E8A-4147-A177-3AD203B41FA5}">
                      <a16:colId xmlns:a16="http://schemas.microsoft.com/office/drawing/2014/main" val="2518060377"/>
                    </a:ext>
                  </a:extLst>
                </a:gridCol>
                <a:gridCol w="2101472">
                  <a:extLst>
                    <a:ext uri="{9D8B030D-6E8A-4147-A177-3AD203B41FA5}">
                      <a16:colId xmlns:a16="http://schemas.microsoft.com/office/drawing/2014/main" val="2199607458"/>
                    </a:ext>
                  </a:extLst>
                </a:gridCol>
                <a:gridCol w="2286896">
                  <a:extLst>
                    <a:ext uri="{9D8B030D-6E8A-4147-A177-3AD203B41FA5}">
                      <a16:colId xmlns:a16="http://schemas.microsoft.com/office/drawing/2014/main" val="3301790548"/>
                    </a:ext>
                  </a:extLst>
                </a:gridCol>
              </a:tblGrid>
              <a:tr h="264853">
                <a:tc>
                  <a:txBody>
                    <a:bodyPr/>
                    <a:lstStyle/>
                    <a:p>
                      <a:pPr algn="ctr" rtl="0" fontAlgn="ctr"/>
                      <a:r>
                        <a:rPr lang="es-MX" sz="1400" b="1" i="0" u="none" strike="noStrike" dirty="0">
                          <a:solidFill>
                            <a:srgbClr val="FFFFFF"/>
                          </a:solidFill>
                          <a:effectLst/>
                          <a:latin typeface="Century Gothic" panose="020B0502020202020204" pitchFamily="34" charset="0"/>
                        </a:rPr>
                        <a:t>DESCRIPCIÓN</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s-MX" sz="1400" b="1" i="0" u="none" strike="noStrike">
                          <a:solidFill>
                            <a:srgbClr val="FFFFFF"/>
                          </a:solidFill>
                          <a:effectLst/>
                          <a:latin typeface="Century Gothic" panose="020B0502020202020204" pitchFamily="34" charset="0"/>
                        </a:rPr>
                        <a:t>PRESUPUESTO INICIAL </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s-MX" sz="1400" b="1" i="0" u="none" strike="noStrike" dirty="0">
                          <a:solidFill>
                            <a:srgbClr val="FFFFFF"/>
                          </a:solidFill>
                          <a:effectLst/>
                          <a:latin typeface="Century Gothic" panose="020B0502020202020204" pitchFamily="34" charset="0"/>
                        </a:rPr>
                        <a:t>PRESUPUESTO VIGENTE </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427837773"/>
                  </a:ext>
                </a:extLst>
              </a:tr>
              <a:tr h="264853">
                <a:tc>
                  <a:txBody>
                    <a:bodyPr/>
                    <a:lstStyle/>
                    <a:p>
                      <a:pPr algn="l" rtl="0" fontAlgn="ctr"/>
                      <a:r>
                        <a:rPr lang="es-MX" sz="1400" b="0" i="0" u="none" strike="noStrike">
                          <a:solidFill>
                            <a:srgbClr val="000000"/>
                          </a:solidFill>
                          <a:effectLst/>
                          <a:latin typeface="Century Gothic" panose="020B0502020202020204" pitchFamily="34" charset="0"/>
                        </a:rPr>
                        <a:t>Gasto Corriente</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198.346.088,00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618.043.294,06</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346177169"/>
                  </a:ext>
                </a:extLst>
              </a:tr>
              <a:tr h="264853">
                <a:tc>
                  <a:txBody>
                    <a:bodyPr/>
                    <a:lstStyle/>
                    <a:p>
                      <a:pPr algn="l" rtl="0" fontAlgn="ctr"/>
                      <a:r>
                        <a:rPr lang="es-MX" sz="1400" b="0" i="0" u="none" strike="noStrike">
                          <a:solidFill>
                            <a:srgbClr val="000000"/>
                          </a:solidFill>
                          <a:effectLst/>
                          <a:latin typeface="Century Gothic" panose="020B0502020202020204" pitchFamily="34" charset="0"/>
                        </a:rPr>
                        <a:t>Inversión Publica</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s-MX" sz="1400" b="0" i="0" u="none" strike="noStrike">
                          <a:solidFill>
                            <a:srgbClr val="000000"/>
                          </a:solidFill>
                          <a:effectLst/>
                          <a:latin typeface="Century Gothic" panose="020B0502020202020204" pitchFamily="34" charset="0"/>
                        </a:rPr>
                        <a:t>60.188.307,00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s-MX" sz="1400" b="0" i="0" u="none" strike="noStrike">
                          <a:solidFill>
                            <a:srgbClr val="000000"/>
                          </a:solidFill>
                          <a:effectLst/>
                          <a:latin typeface="Century Gothic" panose="020B0502020202020204" pitchFamily="34" charset="0"/>
                        </a:rPr>
                        <a:t>60.188.307,00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745210298"/>
                  </a:ext>
                </a:extLst>
              </a:tr>
              <a:tr h="264853">
                <a:tc>
                  <a:txBody>
                    <a:bodyPr/>
                    <a:lstStyle/>
                    <a:p>
                      <a:pPr algn="l" rtl="0" fontAlgn="ctr"/>
                      <a:r>
                        <a:rPr lang="es-MX" sz="1400" b="0" i="0" u="none" strike="noStrike">
                          <a:solidFill>
                            <a:srgbClr val="000000"/>
                          </a:solidFill>
                          <a:effectLst/>
                          <a:latin typeface="Century Gothic" panose="020B0502020202020204" pitchFamily="34" charset="0"/>
                        </a:rPr>
                        <a:t>Programas Multisectoriales</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678.440.000,00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678.440.000,00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3493384307"/>
                  </a:ext>
                </a:extLst>
              </a:tr>
              <a:tr h="264853">
                <a:tc>
                  <a:txBody>
                    <a:bodyPr/>
                    <a:lstStyle/>
                    <a:p>
                      <a:pPr algn="ctr" rtl="0" fontAlgn="ctr"/>
                      <a:r>
                        <a:rPr lang="es-MX" sz="1400" b="1" i="0" u="none" strike="noStrike">
                          <a:solidFill>
                            <a:srgbClr val="FFFFFF"/>
                          </a:solidFill>
                          <a:effectLst/>
                          <a:latin typeface="Century Gothic" panose="020B0502020202020204" pitchFamily="34" charset="0"/>
                        </a:rPr>
                        <a:t>TOTAL</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r" rtl="0" fontAlgn="ctr"/>
                      <a:r>
                        <a:rPr lang="es-MX" sz="1400" b="1" i="0" u="none" strike="noStrike" dirty="0">
                          <a:solidFill>
                            <a:srgbClr val="FFFFFF"/>
                          </a:solidFill>
                          <a:effectLst/>
                          <a:latin typeface="Century Gothic" panose="020B0502020202020204" pitchFamily="34" charset="0"/>
                        </a:rPr>
                        <a:t>936.974.395,00</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r" rtl="0" fontAlgn="ctr"/>
                      <a:r>
                        <a:rPr lang="es-MX" sz="1400" b="1" i="0" u="none" strike="noStrike" dirty="0">
                          <a:solidFill>
                            <a:srgbClr val="FFFFFF"/>
                          </a:solidFill>
                          <a:effectLst/>
                          <a:latin typeface="Century Gothic" panose="020B0502020202020204" pitchFamily="34" charset="0"/>
                        </a:rPr>
                        <a:t>1.356.671.601,06</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1682277512"/>
                  </a:ext>
                </a:extLst>
              </a:tr>
            </a:tbl>
          </a:graphicData>
        </a:graphic>
      </p:graphicFrame>
      <p:graphicFrame>
        <p:nvGraphicFramePr>
          <p:cNvPr id="11" name="Tabla 10">
            <a:extLst>
              <a:ext uri="{FF2B5EF4-FFF2-40B4-BE49-F238E27FC236}">
                <a16:creationId xmlns:a16="http://schemas.microsoft.com/office/drawing/2014/main" id="{536351DF-1B99-9D6D-C81D-7467596594AE}"/>
              </a:ext>
            </a:extLst>
          </p:cNvPr>
          <p:cNvGraphicFramePr>
            <a:graphicFrameLocks noGrp="1"/>
          </p:cNvGraphicFramePr>
          <p:nvPr>
            <p:extLst>
              <p:ext uri="{D42A27DB-BD31-4B8C-83A1-F6EECF244321}">
                <p14:modId xmlns:p14="http://schemas.microsoft.com/office/powerpoint/2010/main" val="1779289580"/>
              </p:ext>
            </p:extLst>
          </p:nvPr>
        </p:nvGraphicFramePr>
        <p:xfrm>
          <a:off x="665594" y="2838573"/>
          <a:ext cx="7886700" cy="2267468"/>
        </p:xfrm>
        <a:graphic>
          <a:graphicData uri="http://schemas.openxmlformats.org/drawingml/2006/table">
            <a:tbl>
              <a:tblPr/>
              <a:tblGrid>
                <a:gridCol w="3498332">
                  <a:extLst>
                    <a:ext uri="{9D8B030D-6E8A-4147-A177-3AD203B41FA5}">
                      <a16:colId xmlns:a16="http://schemas.microsoft.com/office/drawing/2014/main" val="2362716977"/>
                    </a:ext>
                  </a:extLst>
                </a:gridCol>
                <a:gridCol w="2101472">
                  <a:extLst>
                    <a:ext uri="{9D8B030D-6E8A-4147-A177-3AD203B41FA5}">
                      <a16:colId xmlns:a16="http://schemas.microsoft.com/office/drawing/2014/main" val="2181212947"/>
                    </a:ext>
                  </a:extLst>
                </a:gridCol>
                <a:gridCol w="2286896">
                  <a:extLst>
                    <a:ext uri="{9D8B030D-6E8A-4147-A177-3AD203B41FA5}">
                      <a16:colId xmlns:a16="http://schemas.microsoft.com/office/drawing/2014/main" val="22018130"/>
                    </a:ext>
                  </a:extLst>
                </a:gridCol>
              </a:tblGrid>
              <a:tr h="253112">
                <a:tc>
                  <a:txBody>
                    <a:bodyPr/>
                    <a:lstStyle/>
                    <a:p>
                      <a:pPr algn="ctr" rtl="0" fontAlgn="ctr"/>
                      <a:r>
                        <a:rPr lang="es-MX" sz="1400" b="1" i="0" u="none" strike="noStrike" dirty="0">
                          <a:solidFill>
                            <a:srgbClr val="FFFFFF"/>
                          </a:solidFill>
                          <a:effectLst/>
                          <a:latin typeface="Century Gothic" panose="020B0502020202020204" pitchFamily="34" charset="0"/>
                        </a:rPr>
                        <a:t>DESCRIPCIÓN</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s-MX" sz="1400" b="1" i="0" u="none" strike="noStrike">
                          <a:solidFill>
                            <a:srgbClr val="FFFFFF"/>
                          </a:solidFill>
                          <a:effectLst/>
                          <a:latin typeface="Century Gothic" panose="020B0502020202020204" pitchFamily="34" charset="0"/>
                        </a:rPr>
                        <a:t>PRESUPUESTO INICIAL </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s-MX" sz="1400" b="1" i="0" u="none" strike="noStrike">
                          <a:solidFill>
                            <a:srgbClr val="FFFFFF"/>
                          </a:solidFill>
                          <a:effectLst/>
                          <a:latin typeface="Century Gothic" panose="020B0502020202020204" pitchFamily="34" charset="0"/>
                        </a:rPr>
                        <a:t>PRESUPUESTO VIGENTE </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3281890575"/>
                  </a:ext>
                </a:extLst>
              </a:tr>
              <a:tr h="253112">
                <a:tc>
                  <a:txBody>
                    <a:bodyPr/>
                    <a:lstStyle/>
                    <a:p>
                      <a:pPr algn="l" rtl="0" fontAlgn="ctr"/>
                      <a:r>
                        <a:rPr lang="es-MX" sz="1400" b="1" i="0" u="none" strike="noStrike">
                          <a:solidFill>
                            <a:srgbClr val="000000"/>
                          </a:solidFill>
                          <a:effectLst/>
                          <a:latin typeface="Century Gothic" panose="020B0502020202020204" pitchFamily="34" charset="0"/>
                        </a:rPr>
                        <a:t>MDPyEP y Entidades Desconcentradas</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9AB2DE"/>
                    </a:solidFill>
                  </a:tcPr>
                </a:tc>
                <a:tc>
                  <a:txBody>
                    <a:bodyPr/>
                    <a:lstStyle/>
                    <a:p>
                      <a:pPr algn="r" rtl="0" fontAlgn="ctr"/>
                      <a:r>
                        <a:rPr lang="es-MX" sz="1400" b="1" i="0" u="none" strike="noStrike" dirty="0">
                          <a:solidFill>
                            <a:srgbClr val="000000"/>
                          </a:solidFill>
                          <a:effectLst/>
                          <a:latin typeface="Century Gothic" panose="020B0502020202020204" pitchFamily="34" charset="0"/>
                        </a:rPr>
                        <a:t>738.628.307,00</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9AB2DE"/>
                    </a:solidFill>
                  </a:tcPr>
                </a:tc>
                <a:tc>
                  <a:txBody>
                    <a:bodyPr/>
                    <a:lstStyle/>
                    <a:p>
                      <a:pPr algn="r" rtl="0" fontAlgn="ctr"/>
                      <a:r>
                        <a:rPr lang="es-MX" sz="1400" b="1" i="0" u="none" strike="noStrike">
                          <a:solidFill>
                            <a:srgbClr val="000000"/>
                          </a:solidFill>
                          <a:effectLst/>
                          <a:latin typeface="Century Gothic" panose="020B0502020202020204" pitchFamily="34" charset="0"/>
                        </a:rPr>
                        <a:t>738.628.307,00</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9AB2DE"/>
                    </a:solidFill>
                  </a:tcPr>
                </a:tc>
                <a:extLst>
                  <a:ext uri="{0D108BD9-81ED-4DB2-BD59-A6C34878D82A}">
                    <a16:rowId xmlns:a16="http://schemas.microsoft.com/office/drawing/2014/main" val="787775453"/>
                  </a:ext>
                </a:extLst>
              </a:tr>
              <a:tr h="253112">
                <a:tc>
                  <a:txBody>
                    <a:bodyPr/>
                    <a:lstStyle/>
                    <a:p>
                      <a:pPr algn="l" rtl="0" fontAlgn="ctr"/>
                      <a:r>
                        <a:rPr lang="es-MX" sz="1400" b="0" i="0" u="none" strike="noStrike">
                          <a:solidFill>
                            <a:srgbClr val="000000"/>
                          </a:solidFill>
                          <a:effectLst/>
                          <a:latin typeface="Century Gothic" panose="020B0502020202020204" pitchFamily="34" charset="0"/>
                        </a:rPr>
                        <a:t>Inversión Publica</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60.188.307,00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60.188.307,00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469466089"/>
                  </a:ext>
                </a:extLst>
              </a:tr>
              <a:tr h="253112">
                <a:tc>
                  <a:txBody>
                    <a:bodyPr/>
                    <a:lstStyle/>
                    <a:p>
                      <a:pPr algn="l" rtl="0" fontAlgn="ctr"/>
                      <a:r>
                        <a:rPr lang="es-MX" sz="1400" b="0" i="0" u="none" strike="noStrike">
                          <a:solidFill>
                            <a:srgbClr val="000000"/>
                          </a:solidFill>
                          <a:effectLst/>
                          <a:latin typeface="Century Gothic" panose="020B0502020202020204" pitchFamily="34" charset="0"/>
                        </a:rPr>
                        <a:t>Programas Multisectoriales</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s-MX" sz="1400" b="0" i="0" u="none" strike="noStrike">
                          <a:solidFill>
                            <a:srgbClr val="000000"/>
                          </a:solidFill>
                          <a:effectLst/>
                          <a:latin typeface="Century Gothic" panose="020B0502020202020204" pitchFamily="34" charset="0"/>
                        </a:rPr>
                        <a:t>678.440.000,00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s-MX" sz="1400" b="0" i="0" u="none" strike="noStrike">
                          <a:solidFill>
                            <a:srgbClr val="000000"/>
                          </a:solidFill>
                          <a:effectLst/>
                          <a:latin typeface="Century Gothic" panose="020B0502020202020204" pitchFamily="34" charset="0"/>
                        </a:rPr>
                        <a:t>678.440.000,00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2793254106"/>
                  </a:ext>
                </a:extLst>
              </a:tr>
              <a:tr h="495684">
                <a:tc>
                  <a:txBody>
                    <a:bodyPr/>
                    <a:lstStyle/>
                    <a:p>
                      <a:pPr algn="l" rtl="0" fontAlgn="ctr"/>
                      <a:r>
                        <a:rPr lang="es-MX" sz="1400" b="1" i="0" u="none" strike="noStrike">
                          <a:solidFill>
                            <a:srgbClr val="000000"/>
                          </a:solidFill>
                          <a:effectLst/>
                          <a:latin typeface="Century Gothic" panose="020B0502020202020204" pitchFamily="34" charset="0"/>
                        </a:rPr>
                        <a:t>Entidades Descentralizadas y Empresas Públicas</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9AB2DE"/>
                    </a:solidFill>
                  </a:tcPr>
                </a:tc>
                <a:tc>
                  <a:txBody>
                    <a:bodyPr/>
                    <a:lstStyle/>
                    <a:p>
                      <a:pPr algn="r" rtl="0" fontAlgn="ctr"/>
                      <a:r>
                        <a:rPr lang="es-MX" sz="1400" b="1" i="0" u="none" strike="noStrike">
                          <a:solidFill>
                            <a:srgbClr val="000000"/>
                          </a:solidFill>
                          <a:effectLst/>
                          <a:latin typeface="Century Gothic" panose="020B0502020202020204" pitchFamily="34" charset="0"/>
                        </a:rPr>
                        <a:t>1.813.932.277,00</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9AB2DE"/>
                    </a:solidFill>
                  </a:tcPr>
                </a:tc>
                <a:tc>
                  <a:txBody>
                    <a:bodyPr/>
                    <a:lstStyle/>
                    <a:p>
                      <a:pPr algn="r" rtl="0" fontAlgn="ctr"/>
                      <a:r>
                        <a:rPr lang="es-MX" sz="1400" b="1" i="0" u="none" strike="noStrike">
                          <a:solidFill>
                            <a:srgbClr val="000000"/>
                          </a:solidFill>
                          <a:effectLst/>
                          <a:latin typeface="Century Gothic" panose="020B0502020202020204" pitchFamily="34" charset="0"/>
                        </a:rPr>
                        <a:t>1.835.207.818,71</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9AB2DE"/>
                    </a:solidFill>
                  </a:tcPr>
                </a:tc>
                <a:extLst>
                  <a:ext uri="{0D108BD9-81ED-4DB2-BD59-A6C34878D82A}">
                    <a16:rowId xmlns:a16="http://schemas.microsoft.com/office/drawing/2014/main" val="1810130382"/>
                  </a:ext>
                </a:extLst>
              </a:tr>
              <a:tr h="253112">
                <a:tc>
                  <a:txBody>
                    <a:bodyPr/>
                    <a:lstStyle/>
                    <a:p>
                      <a:pPr algn="l" rtl="0" fontAlgn="ctr"/>
                      <a:r>
                        <a:rPr lang="es-MX" sz="1400" b="0" i="0" u="none" strike="noStrike">
                          <a:solidFill>
                            <a:srgbClr val="000000"/>
                          </a:solidFill>
                          <a:effectLst/>
                          <a:latin typeface="Century Gothic" panose="020B0502020202020204" pitchFamily="34" charset="0"/>
                        </a:rPr>
                        <a:t>Inversión Publica</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981.455.989,00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r" rtl="0" fontAlgn="ctr"/>
                      <a:r>
                        <a:rPr lang="es-MX" sz="1400" b="0" i="0" u="none" strike="noStrike">
                          <a:solidFill>
                            <a:srgbClr val="000000"/>
                          </a:solidFill>
                          <a:effectLst/>
                          <a:latin typeface="Century Gothic" panose="020B0502020202020204" pitchFamily="34" charset="0"/>
                        </a:rPr>
                        <a:t>1.330.683.518,87</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489152009"/>
                  </a:ext>
                </a:extLst>
              </a:tr>
              <a:tr h="253112">
                <a:tc>
                  <a:txBody>
                    <a:bodyPr/>
                    <a:lstStyle/>
                    <a:p>
                      <a:pPr algn="l" rtl="0" fontAlgn="ctr"/>
                      <a:r>
                        <a:rPr lang="es-MX" sz="1400" b="0" i="0" u="none" strike="noStrike">
                          <a:solidFill>
                            <a:srgbClr val="000000"/>
                          </a:solidFill>
                          <a:effectLst/>
                          <a:latin typeface="Century Gothic" panose="020B0502020202020204" pitchFamily="34" charset="0"/>
                        </a:rPr>
                        <a:t>Programas Multisectoriales</a:t>
                      </a:r>
                    </a:p>
                  </a:txBody>
                  <a:tcPr marL="8344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s-MX" sz="1400" b="0" i="0" u="none" strike="noStrike">
                          <a:solidFill>
                            <a:srgbClr val="000000"/>
                          </a:solidFill>
                          <a:effectLst/>
                          <a:latin typeface="Century Gothic" panose="020B0502020202020204" pitchFamily="34" charset="0"/>
                        </a:rPr>
                        <a:t>832.476.288,00</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r" rtl="0" fontAlgn="ctr"/>
                      <a:r>
                        <a:rPr lang="es-MX" sz="1400" b="0" i="0" u="none" strike="noStrike">
                          <a:solidFill>
                            <a:srgbClr val="000000"/>
                          </a:solidFill>
                          <a:effectLst/>
                          <a:latin typeface="Century Gothic" panose="020B0502020202020204" pitchFamily="34" charset="0"/>
                        </a:rPr>
                        <a:t>504.524.299,84</a:t>
                      </a:r>
                    </a:p>
                  </a:txBody>
                  <a:tcPr marL="9271" marR="9271" marT="9271"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1218901060"/>
                  </a:ext>
                </a:extLst>
              </a:tr>
              <a:tr h="253112">
                <a:tc>
                  <a:txBody>
                    <a:bodyPr/>
                    <a:lstStyle/>
                    <a:p>
                      <a:pPr algn="ctr" rtl="0" fontAlgn="ctr"/>
                      <a:r>
                        <a:rPr lang="es-MX" sz="1400" b="1" i="0" u="none" strike="noStrike">
                          <a:solidFill>
                            <a:srgbClr val="FFFFFF"/>
                          </a:solidFill>
                          <a:effectLst/>
                          <a:latin typeface="Century Gothic" panose="020B0502020202020204" pitchFamily="34" charset="0"/>
                        </a:rPr>
                        <a:t>TOTAL INVERSIÓN PÚBLICA</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r" rtl="0" fontAlgn="ctr"/>
                      <a:r>
                        <a:rPr lang="es-MX" sz="1400" b="1" i="0" u="none" strike="noStrike" dirty="0">
                          <a:solidFill>
                            <a:srgbClr val="FFFFFF"/>
                          </a:solidFill>
                          <a:effectLst/>
                          <a:latin typeface="Century Gothic" panose="020B0502020202020204" pitchFamily="34" charset="0"/>
                        </a:rPr>
                        <a:t>2.552.560.584,00</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solidFill>
                      <a:srgbClr val="4472C4"/>
                    </a:solidFill>
                  </a:tcPr>
                </a:tc>
                <a:tc>
                  <a:txBody>
                    <a:bodyPr/>
                    <a:lstStyle/>
                    <a:p>
                      <a:pPr algn="r" rtl="0" fontAlgn="ctr"/>
                      <a:r>
                        <a:rPr lang="es-MX" sz="1400" b="1" i="0" u="none" strike="noStrike" dirty="0">
                          <a:solidFill>
                            <a:srgbClr val="FFFFFF"/>
                          </a:solidFill>
                          <a:effectLst/>
                          <a:latin typeface="Century Gothic" panose="020B0502020202020204" pitchFamily="34" charset="0"/>
                        </a:rPr>
                        <a:t>2.573.836.125,71</a:t>
                      </a:r>
                    </a:p>
                  </a:txBody>
                  <a:tcPr marL="9271" marR="9271" marT="9271" marB="0" anchor="ctr">
                    <a:lnL w="12700" cap="flat" cmpd="sng" algn="ctr">
                      <a:solidFill>
                        <a:srgbClr val="FFFFFF"/>
                      </a:solidFill>
                      <a:prstDash val="solid"/>
                      <a:round/>
                      <a:headEnd type="none" w="med" len="med"/>
                      <a:tailEnd type="none" w="med" len="med"/>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51353582"/>
                  </a:ext>
                </a:extLst>
              </a:tr>
            </a:tbl>
          </a:graphicData>
        </a:graphic>
      </p:graphicFrame>
      <p:sp>
        <p:nvSpPr>
          <p:cNvPr id="14" name="CuadroTexto 13">
            <a:extLst>
              <a:ext uri="{FF2B5EF4-FFF2-40B4-BE49-F238E27FC236}">
                <a16:creationId xmlns:a16="http://schemas.microsoft.com/office/drawing/2014/main" id="{59BAA478-38F9-7B9B-CFDD-59FF5E328EDA}"/>
              </a:ext>
            </a:extLst>
          </p:cNvPr>
          <p:cNvSpPr txBox="1"/>
          <p:nvPr/>
        </p:nvSpPr>
        <p:spPr>
          <a:xfrm>
            <a:off x="1756643" y="665018"/>
            <a:ext cx="5715578" cy="369332"/>
          </a:xfrm>
          <a:prstGeom prst="rect">
            <a:avLst/>
          </a:prstGeom>
          <a:noFill/>
        </p:spPr>
        <p:txBody>
          <a:bodyPr wrap="square">
            <a:spAutoFit/>
          </a:bodyPr>
          <a:lstStyle/>
          <a:p>
            <a:r>
              <a:rPr lang="es-MX" sz="1500" b="1" i="0" u="none" strike="noStrike" dirty="0">
                <a:solidFill>
                  <a:srgbClr val="203864"/>
                </a:solidFill>
                <a:effectLst/>
                <a:latin typeface="Arial" panose="020B0604020202020204" pitchFamily="34" charset="0"/>
              </a:rPr>
              <a:t>INVERSIÓN PÚBLICA Y GASTO CORRIENTE ENTIDAD 41</a:t>
            </a:r>
            <a:r>
              <a:rPr lang="es-MX" dirty="0">
                <a:solidFill>
                  <a:srgbClr val="203864"/>
                </a:solidFill>
              </a:rPr>
              <a:t> </a:t>
            </a:r>
          </a:p>
        </p:txBody>
      </p:sp>
      <p:sp>
        <p:nvSpPr>
          <p:cNvPr id="15" name="CuadroTexto 14">
            <a:extLst>
              <a:ext uri="{FF2B5EF4-FFF2-40B4-BE49-F238E27FC236}">
                <a16:creationId xmlns:a16="http://schemas.microsoft.com/office/drawing/2014/main" id="{B31F53CB-1A2A-825A-F0B3-B028FB103450}"/>
              </a:ext>
            </a:extLst>
          </p:cNvPr>
          <p:cNvSpPr txBox="1"/>
          <p:nvPr/>
        </p:nvSpPr>
        <p:spPr>
          <a:xfrm>
            <a:off x="1026323" y="2525019"/>
            <a:ext cx="7009314" cy="323165"/>
          </a:xfrm>
          <a:prstGeom prst="rect">
            <a:avLst/>
          </a:prstGeom>
          <a:noFill/>
        </p:spPr>
        <p:txBody>
          <a:bodyPr wrap="square">
            <a:spAutoFit/>
          </a:bodyPr>
          <a:lstStyle/>
          <a:p>
            <a:r>
              <a:rPr lang="es-MX" sz="1500" b="1" i="0" u="none" strike="noStrike" dirty="0">
                <a:solidFill>
                  <a:srgbClr val="203864"/>
                </a:solidFill>
                <a:effectLst/>
                <a:latin typeface="Arial" panose="020B0604020202020204" pitchFamily="34" charset="0"/>
              </a:rPr>
              <a:t>INVERSIÓN PÚBLICA </a:t>
            </a:r>
            <a:r>
              <a:rPr lang="es-MX" sz="1500" b="1" i="0" u="none" strike="noStrike" dirty="0" err="1">
                <a:solidFill>
                  <a:srgbClr val="203864"/>
                </a:solidFill>
                <a:effectLst/>
                <a:latin typeface="Arial" panose="020B0604020202020204" pitchFamily="34" charset="0"/>
              </a:rPr>
              <a:t>MDPyEP</a:t>
            </a:r>
            <a:r>
              <a:rPr lang="es-MX" sz="1500" b="1" i="0" u="none" strike="noStrike" dirty="0">
                <a:solidFill>
                  <a:srgbClr val="203864"/>
                </a:solidFill>
                <a:effectLst/>
                <a:latin typeface="Arial" panose="020B0604020202020204" pitchFamily="34" charset="0"/>
              </a:rPr>
              <a:t>, ENTIDADES Y EMPRESAS DEPENDIENTES</a:t>
            </a:r>
            <a:endParaRPr lang="es-MX" dirty="0">
              <a:solidFill>
                <a:srgbClr val="203864"/>
              </a:solidFill>
            </a:endParaRPr>
          </a:p>
        </p:txBody>
      </p:sp>
    </p:spTree>
    <p:extLst>
      <p:ext uri="{BB962C8B-B14F-4D97-AF65-F5344CB8AC3E}">
        <p14:creationId xmlns:p14="http://schemas.microsoft.com/office/powerpoint/2010/main" val="373589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redondeado">
            <a:extLst>
              <a:ext uri="{FF2B5EF4-FFF2-40B4-BE49-F238E27FC236}">
                <a16:creationId xmlns:a16="http://schemas.microsoft.com/office/drawing/2014/main" id="{3CA63547-1C93-F5D3-1BCC-56980B3CE6E9}"/>
              </a:ext>
            </a:extLst>
          </p:cNvPr>
          <p:cNvSpPr/>
          <p:nvPr/>
        </p:nvSpPr>
        <p:spPr>
          <a:xfrm>
            <a:off x="2057400" y="128328"/>
            <a:ext cx="5562597"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PLANTAS INDUSTRIALES EN IMPLEMENTACION</a:t>
            </a:r>
          </a:p>
        </p:txBody>
      </p:sp>
      <p:graphicFrame>
        <p:nvGraphicFramePr>
          <p:cNvPr id="5" name="Tabla 4">
            <a:extLst>
              <a:ext uri="{FF2B5EF4-FFF2-40B4-BE49-F238E27FC236}">
                <a16:creationId xmlns:a16="http://schemas.microsoft.com/office/drawing/2014/main" id="{E2D11B3A-5709-E803-4A52-2C8F21B208DB}"/>
              </a:ext>
            </a:extLst>
          </p:cNvPr>
          <p:cNvGraphicFramePr>
            <a:graphicFrameLocks noGrp="1"/>
          </p:cNvGraphicFramePr>
          <p:nvPr>
            <p:extLst>
              <p:ext uri="{D42A27DB-BD31-4B8C-83A1-F6EECF244321}">
                <p14:modId xmlns:p14="http://schemas.microsoft.com/office/powerpoint/2010/main" val="4096827088"/>
              </p:ext>
            </p:extLst>
          </p:nvPr>
        </p:nvGraphicFramePr>
        <p:xfrm>
          <a:off x="129308" y="599180"/>
          <a:ext cx="8885383" cy="6240348"/>
        </p:xfrm>
        <a:graphic>
          <a:graphicData uri="http://schemas.openxmlformats.org/drawingml/2006/table">
            <a:tbl>
              <a:tblPr/>
              <a:tblGrid>
                <a:gridCol w="730192">
                  <a:extLst>
                    <a:ext uri="{9D8B030D-6E8A-4147-A177-3AD203B41FA5}">
                      <a16:colId xmlns:a16="http://schemas.microsoft.com/office/drawing/2014/main" val="1767884614"/>
                    </a:ext>
                  </a:extLst>
                </a:gridCol>
                <a:gridCol w="727959">
                  <a:extLst>
                    <a:ext uri="{9D8B030D-6E8A-4147-A177-3AD203B41FA5}">
                      <a16:colId xmlns:a16="http://schemas.microsoft.com/office/drawing/2014/main" val="4010219753"/>
                    </a:ext>
                  </a:extLst>
                </a:gridCol>
                <a:gridCol w="394405">
                  <a:extLst>
                    <a:ext uri="{9D8B030D-6E8A-4147-A177-3AD203B41FA5}">
                      <a16:colId xmlns:a16="http://schemas.microsoft.com/office/drawing/2014/main" val="1175940824"/>
                    </a:ext>
                  </a:extLst>
                </a:gridCol>
                <a:gridCol w="6379497">
                  <a:extLst>
                    <a:ext uri="{9D8B030D-6E8A-4147-A177-3AD203B41FA5}">
                      <a16:colId xmlns:a16="http://schemas.microsoft.com/office/drawing/2014/main" val="869560508"/>
                    </a:ext>
                  </a:extLst>
                </a:gridCol>
                <a:gridCol w="653330">
                  <a:extLst>
                    <a:ext uri="{9D8B030D-6E8A-4147-A177-3AD203B41FA5}">
                      <a16:colId xmlns:a16="http://schemas.microsoft.com/office/drawing/2014/main" val="2448925468"/>
                    </a:ext>
                  </a:extLst>
                </a:gridCol>
              </a:tblGrid>
              <a:tr h="267785">
                <a:tc>
                  <a:txBody>
                    <a:bodyPr/>
                    <a:lstStyle/>
                    <a:p>
                      <a:pPr algn="ctr" fontAlgn="ctr"/>
                      <a:r>
                        <a:rPr lang="es-MX" sz="870" b="1" i="0" u="none" strike="noStrike" dirty="0">
                          <a:solidFill>
                            <a:srgbClr val="FFFFFF"/>
                          </a:solidFill>
                          <a:effectLst/>
                          <a:latin typeface="Arial" panose="020B0604020202020204" pitchFamily="34" charset="0"/>
                        </a:rPr>
                        <a:t>DPTO.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a:solidFill>
                            <a:srgbClr val="FFFFFF"/>
                          </a:solidFill>
                          <a:effectLst/>
                          <a:latin typeface="Arial" panose="020B0604020202020204" pitchFamily="34" charset="0"/>
                        </a:rPr>
                        <a:t>ENTIDAD</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a:solidFill>
                            <a:srgbClr val="FFFFFF"/>
                          </a:solidFill>
                          <a:effectLst/>
                          <a:latin typeface="Arial" panose="020B0604020202020204" pitchFamily="34" charset="0"/>
                        </a:rPr>
                        <a:t>N°</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dirty="0">
                          <a:solidFill>
                            <a:srgbClr val="FFFFFF"/>
                          </a:solidFill>
                          <a:effectLst/>
                          <a:latin typeface="Arial" panose="020B0604020202020204" pitchFamily="34" charset="0"/>
                        </a:rPr>
                        <a:t>PROYECTO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dirty="0">
                          <a:solidFill>
                            <a:srgbClr val="FFFFFF"/>
                          </a:solidFill>
                          <a:effectLst/>
                          <a:latin typeface="Arial" panose="020B0604020202020204" pitchFamily="34" charset="0"/>
                        </a:rPr>
                        <a:t>INVERSIÓN</a:t>
                      </a:r>
                      <a:br>
                        <a:rPr lang="es-MX" sz="870" b="1" i="0" u="none" strike="noStrike" dirty="0">
                          <a:solidFill>
                            <a:srgbClr val="FFFFFF"/>
                          </a:solidFill>
                          <a:effectLst/>
                          <a:latin typeface="Arial" panose="020B0604020202020204" pitchFamily="34" charset="0"/>
                        </a:rPr>
                      </a:br>
                      <a:r>
                        <a:rPr lang="es-MX" sz="870" b="1" i="0" u="none" strike="noStrike" dirty="0">
                          <a:solidFill>
                            <a:srgbClr val="FFFFFF"/>
                          </a:solidFill>
                          <a:effectLst/>
                          <a:latin typeface="Arial" panose="020B0604020202020204" pitchFamily="34" charset="0"/>
                        </a:rPr>
                        <a:t>(MM BS)</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24129442"/>
                  </a:ext>
                </a:extLst>
              </a:tr>
              <a:tr h="135459">
                <a:tc rowSpan="14">
                  <a:txBody>
                    <a:bodyPr/>
                    <a:lstStyle/>
                    <a:p>
                      <a:pPr algn="ctr" fontAlgn="ctr"/>
                      <a:r>
                        <a:rPr lang="es-MX" sz="870" b="0" i="0" u="none" strike="noStrike" dirty="0">
                          <a:solidFill>
                            <a:srgbClr val="000000"/>
                          </a:solidFill>
                          <a:effectLst/>
                          <a:latin typeface="Calibri" panose="020F0502020204030204" pitchFamily="34" charset="0"/>
                        </a:rPr>
                        <a:t>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dirty="0">
                          <a:solidFill>
                            <a:srgbClr val="000000"/>
                          </a:solidFill>
                          <a:effectLst/>
                          <a:latin typeface="Calibri" panose="020F0502020204030204" pitchFamily="34" charset="0"/>
                        </a:rPr>
                        <a:t>IBMETRO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Laboratorios y Oficinas IBMETRO La Paz, Municipio de Achocalla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42,61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272779"/>
                  </a:ext>
                </a:extLst>
              </a:tr>
              <a:tr h="135459">
                <a:tc vMerge="1">
                  <a:txBody>
                    <a:bodyPr/>
                    <a:lstStyle/>
                    <a:p>
                      <a:endParaRPr lang="es-MX"/>
                    </a:p>
                  </a:txBody>
                  <a:tcPr/>
                </a:tc>
                <a:tc rowSpan="4">
                  <a:txBody>
                    <a:bodyPr/>
                    <a:lstStyle/>
                    <a:p>
                      <a:pPr algn="ctr" fontAlgn="ctr"/>
                      <a:r>
                        <a:rPr lang="es-MX" sz="870" b="0" i="0" u="none" strike="noStrike">
                          <a:solidFill>
                            <a:srgbClr val="000000"/>
                          </a:solidFill>
                          <a:effectLst/>
                          <a:latin typeface="Calibri" panose="020F0502020204030204" pitchFamily="34" charset="0"/>
                        </a:rPr>
                        <a:t>EMAPA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Transformación, Centro de Acopio y Almacenamiento de Papa  El Alto,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162,75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870234"/>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Piscícola en el Lago Titicaca, Municipio Tiquina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87,71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722908"/>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dirty="0">
                          <a:solidFill>
                            <a:srgbClr val="000000"/>
                          </a:solidFill>
                          <a:effectLst/>
                          <a:latin typeface="Calibri" panose="020F0502020204030204" pitchFamily="34" charset="0"/>
                        </a:rPr>
                        <a:t>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Almacenamiento y Transformación Cereales, Municipio Viacha del Departamento de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182,00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484002"/>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Acopio, Transformación, Almacenamiento de Granos Norte La Paz, Municipio de Ixiamas</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105,77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290280"/>
                  </a:ext>
                </a:extLst>
              </a:tr>
              <a:tr h="135459">
                <a:tc vMerge="1">
                  <a:txBody>
                    <a:bodyPr/>
                    <a:lstStyle/>
                    <a:p>
                      <a:endParaRPr lang="es-MX"/>
                    </a:p>
                  </a:txBody>
                  <a:tcPr/>
                </a:tc>
                <a:tc rowSpan="4">
                  <a:txBody>
                    <a:bodyPr/>
                    <a:lstStyle/>
                    <a:p>
                      <a:pPr algn="ctr" fontAlgn="ctr"/>
                      <a:r>
                        <a:rPr lang="es-MX" sz="870" b="0" i="0" u="none" strike="noStrike">
                          <a:solidFill>
                            <a:srgbClr val="000000"/>
                          </a:solidFill>
                          <a:effectLst/>
                          <a:latin typeface="Calibri" panose="020F0502020204030204" pitchFamily="34" charset="0"/>
                        </a:rPr>
                        <a:t>EBA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6</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Ampliación de la Planta de Procesamiento de Lácteos de Achacachi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45,42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476930"/>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Implementación de la Planta Procesadora de Derivados de Almendra EBA, Viacha,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24,67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447514"/>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Implementación Planta de Procesamiento de Frutas Bartolina Sisa </a:t>
                      </a:r>
                      <a:r>
                        <a:rPr lang="es-MX" sz="870" b="0" i="0" u="none" strike="noStrike" dirty="0" err="1">
                          <a:solidFill>
                            <a:srgbClr val="000000"/>
                          </a:solidFill>
                          <a:effectLst/>
                          <a:latin typeface="Calibri" panose="020F0502020204030204" pitchFamily="34" charset="0"/>
                        </a:rPr>
                        <a:t>Sapahaqui</a:t>
                      </a:r>
                      <a:endParaRPr lang="es-MX" sz="870" b="0" i="0" u="none" strike="noStrike" dirty="0">
                        <a:solidFill>
                          <a:srgbClr val="000000"/>
                        </a:solidFill>
                        <a:effectLst/>
                        <a:latin typeface="Calibri" panose="020F0502020204030204" pitchFamily="34" charset="0"/>
                      </a:endParaRP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50,00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408620"/>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Ampliación Planta de Cítricos en el Municipio de Caranavi,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4,83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963065"/>
                  </a:ext>
                </a:extLst>
              </a:tr>
              <a:tr h="135459">
                <a:tc vMerge="1">
                  <a:txBody>
                    <a:bodyPr/>
                    <a:lstStyle/>
                    <a:p>
                      <a:endParaRPr lang="es-MX"/>
                    </a:p>
                  </a:txBody>
                  <a:tcPr/>
                </a:tc>
                <a:tc rowSpan="5">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10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Procesadora de Extracción de Aceite Vegetal y Aditivos de Palma en el Departamento de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164,32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561418"/>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11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Centros de Acopio y Almacenaje de Residuos Líquidos en el Departamento de La Paz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68,38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169603"/>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12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Agroinsumos en La Paz - Altiplano Norte</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42,97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297489"/>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13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Agroinsumos en La Paz - Alto Beni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41,95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67779"/>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14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de </a:t>
                      </a:r>
                      <a:r>
                        <a:rPr lang="es-MX" sz="870" b="0" i="0" u="none" strike="noStrike" dirty="0" err="1">
                          <a:solidFill>
                            <a:srgbClr val="000000"/>
                          </a:solidFill>
                          <a:effectLst/>
                          <a:latin typeface="Calibri" panose="020F0502020204030204" pitchFamily="34" charset="0"/>
                        </a:rPr>
                        <a:t>Agroinsumos</a:t>
                      </a:r>
                      <a:r>
                        <a:rPr lang="es-MX" sz="870" b="0" i="0" u="none" strike="noStrike" dirty="0">
                          <a:solidFill>
                            <a:srgbClr val="000000"/>
                          </a:solidFill>
                          <a:effectLst/>
                          <a:latin typeface="Calibri" panose="020F0502020204030204" pitchFamily="34" charset="0"/>
                        </a:rPr>
                        <a:t> en La Paz - Patacamaya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52,70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558463"/>
                  </a:ext>
                </a:extLst>
              </a:tr>
              <a:tr h="135459">
                <a:tc rowSpan="4">
                  <a:txBody>
                    <a:bodyPr/>
                    <a:lstStyle/>
                    <a:p>
                      <a:pPr algn="ctr" fontAlgn="ctr"/>
                      <a:r>
                        <a:rPr lang="es-MX" sz="870" b="0" i="0" u="none" strike="noStrike" dirty="0">
                          <a:solidFill>
                            <a:srgbClr val="000000"/>
                          </a:solidFill>
                          <a:effectLst/>
                          <a:latin typeface="Calibri" panose="020F0502020204030204" pitchFamily="34" charset="0"/>
                        </a:rPr>
                        <a:t>SANTA CRUZ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70" b="0" i="0" u="none" strike="noStrike">
                          <a:solidFill>
                            <a:srgbClr val="000000"/>
                          </a:solidFill>
                          <a:effectLst/>
                          <a:latin typeface="Calibri" panose="020F0502020204030204" pitchFamily="34" charset="0"/>
                        </a:rPr>
                        <a:t>EMAPA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MX" sz="870" b="0" i="0" u="none" strike="noStrike">
                          <a:solidFill>
                            <a:srgbClr val="000000"/>
                          </a:solidFill>
                          <a:effectLst/>
                          <a:latin typeface="Calibri" panose="020F0502020204030204" pitchFamily="34" charset="0"/>
                        </a:rPr>
                        <a:t>15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Implementación Planta de Transformación de Subproductos de Soya en el Municipio de San Julián Departamento de Santa Cruz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424,45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498594"/>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16</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de Almacenamiento de Granos, Municipio Pailón del Departamento de Santa Cruz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83,65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3493245"/>
                  </a:ext>
                </a:extLst>
              </a:tr>
              <a:tr h="135459">
                <a:tc vMerge="1">
                  <a:txBody>
                    <a:bodyPr/>
                    <a:lstStyle/>
                    <a:p>
                      <a:endParaRPr lang="es-MX"/>
                    </a:p>
                  </a:txBody>
                  <a:tcPr/>
                </a:tc>
                <a:tc rowSpan="2">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17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Bioinsumos en el Municipio de Pampa Grande, Santa Cruz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65,64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219741"/>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18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de Acopio y Transformación de Grasas y Aceites Reciclados en el Departamento de Santa Cruz</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77,69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1232939"/>
                  </a:ext>
                </a:extLst>
              </a:tr>
              <a:tr h="135459">
                <a:tc rowSpan="6">
                  <a:txBody>
                    <a:bodyPr/>
                    <a:lstStyle/>
                    <a:p>
                      <a:pPr algn="ctr" fontAlgn="ctr"/>
                      <a:r>
                        <a:rPr lang="es-MX" sz="870" b="0" i="0" u="none" strike="noStrike">
                          <a:solidFill>
                            <a:srgbClr val="000000"/>
                          </a:solidFill>
                          <a:effectLst/>
                          <a:latin typeface="Calibri" panose="020F0502020204030204" pitchFamily="34" charset="0"/>
                        </a:rPr>
                        <a:t>COCHABAMBA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EBA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19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Implementación Planta Procesadora de Piña en el Departamento de Cochabamba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93,12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236646"/>
                  </a:ext>
                </a:extLst>
              </a:tr>
              <a:tr h="135459">
                <a:tc vMerge="1">
                  <a:txBody>
                    <a:bodyPr/>
                    <a:lstStyle/>
                    <a:p>
                      <a:endParaRPr lang="es-MX"/>
                    </a:p>
                  </a:txBody>
                  <a:tcPr/>
                </a:tc>
                <a:tc rowSpan="5">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Implementación de la Planta Procesadora de la Hoja de Coca en Cochabamba, Sacaba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62,38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704013"/>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21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Procesadora de Extracción de Aceite Vegetal y Aditivos de Palma en el Departamento de Cochabamba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164,32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244363"/>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22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Centros de Acopio y Almacenaje de Residuos Líquidos en el Departamento de Cochabamba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68,38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6949713"/>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23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Agroinsumos en Cochabamba - Capinota </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56,21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969847"/>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24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de </a:t>
                      </a:r>
                      <a:r>
                        <a:rPr lang="es-MX" sz="870" b="0" i="0" u="none" strike="noStrike" dirty="0" err="1">
                          <a:solidFill>
                            <a:srgbClr val="000000"/>
                          </a:solidFill>
                          <a:effectLst/>
                          <a:latin typeface="Calibri" panose="020F0502020204030204" pitchFamily="34" charset="0"/>
                        </a:rPr>
                        <a:t>Agroinsumos</a:t>
                      </a:r>
                      <a:r>
                        <a:rPr lang="es-MX" sz="870" b="0" i="0" u="none" strike="noStrike" dirty="0">
                          <a:solidFill>
                            <a:srgbClr val="000000"/>
                          </a:solidFill>
                          <a:effectLst/>
                          <a:latin typeface="Calibri" panose="020F0502020204030204" pitchFamily="34" charset="0"/>
                        </a:rPr>
                        <a:t> en Cochabamba - Arani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44,55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877561"/>
                  </a:ext>
                </a:extLst>
              </a:tr>
              <a:tr h="135459">
                <a:tc rowSpan="3">
                  <a:txBody>
                    <a:bodyPr/>
                    <a:lstStyle/>
                    <a:p>
                      <a:pPr algn="ctr" fontAlgn="ctr"/>
                      <a:r>
                        <a:rPr lang="es-MX" sz="870" b="0" i="0" u="none" strike="noStrike">
                          <a:solidFill>
                            <a:srgbClr val="000000"/>
                          </a:solidFill>
                          <a:effectLst/>
                          <a:latin typeface="Calibri" panose="020F0502020204030204" pitchFamily="34" charset="0"/>
                        </a:rPr>
                        <a:t>ORURO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MDPyEP</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Implementación de la Industria de Camelidos de Oruro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73,37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077333"/>
                  </a:ext>
                </a:extLst>
              </a:tr>
              <a:tr h="135459">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EBA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26</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Ampliación de la Planta de Procesamiento de Lácteos Challapata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45,42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90089"/>
                  </a:ext>
                </a:extLst>
              </a:tr>
              <a:tr h="135459">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Centros de Acopio y Almacenaje de Residuos Líquidos en el Departamento de Oruro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58,05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23249"/>
                  </a:ext>
                </a:extLst>
              </a:tr>
              <a:tr h="135459">
                <a:tc>
                  <a:txBody>
                    <a:bodyPr/>
                    <a:lstStyle/>
                    <a:p>
                      <a:pPr algn="ctr" fontAlgn="ctr"/>
                      <a:r>
                        <a:rPr lang="es-MX" sz="870" b="0" i="0" u="none" strike="noStrike">
                          <a:solidFill>
                            <a:srgbClr val="000000"/>
                          </a:solidFill>
                          <a:effectLst/>
                          <a:latin typeface="Calibri" panose="020F0502020204030204" pitchFamily="34" charset="0"/>
                        </a:rPr>
                        <a:t>POTOSÍ</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de </a:t>
                      </a:r>
                      <a:r>
                        <a:rPr lang="es-MX" sz="870" b="0" i="0" u="none" strike="noStrike" dirty="0" err="1">
                          <a:solidFill>
                            <a:srgbClr val="000000"/>
                          </a:solidFill>
                          <a:effectLst/>
                          <a:latin typeface="Calibri" panose="020F0502020204030204" pitchFamily="34" charset="0"/>
                        </a:rPr>
                        <a:t>Agroinsumos</a:t>
                      </a:r>
                      <a:r>
                        <a:rPr lang="es-MX" sz="870" b="0" i="0" u="none" strike="noStrike" dirty="0">
                          <a:solidFill>
                            <a:srgbClr val="000000"/>
                          </a:solidFill>
                          <a:effectLst/>
                          <a:latin typeface="Calibri" panose="020F0502020204030204" pitchFamily="34" charset="0"/>
                        </a:rPr>
                        <a:t> en </a:t>
                      </a:r>
                      <a:r>
                        <a:rPr lang="es-MX" sz="870" b="0" i="0" u="none" strike="noStrike" dirty="0" err="1">
                          <a:solidFill>
                            <a:srgbClr val="000000"/>
                          </a:solidFill>
                          <a:effectLst/>
                          <a:latin typeface="Calibri" panose="020F0502020204030204" pitchFamily="34" charset="0"/>
                        </a:rPr>
                        <a:t>Potosi</a:t>
                      </a:r>
                      <a:endParaRPr lang="es-MX" sz="870" b="0" i="0" u="none" strike="noStrike" dirty="0">
                        <a:solidFill>
                          <a:srgbClr val="000000"/>
                        </a:solidFill>
                        <a:effectLst/>
                        <a:latin typeface="Calibri" panose="020F0502020204030204" pitchFamily="34" charset="0"/>
                      </a:endParaRP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49,78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239777"/>
                  </a:ext>
                </a:extLst>
              </a:tr>
              <a:tr h="135459">
                <a:tc rowSpan="3">
                  <a:txBody>
                    <a:bodyPr/>
                    <a:lstStyle/>
                    <a:p>
                      <a:pPr algn="ctr" fontAlgn="ctr"/>
                      <a:r>
                        <a:rPr lang="es-MX" sz="870" b="0" i="0" u="none" strike="noStrike">
                          <a:solidFill>
                            <a:srgbClr val="000000"/>
                          </a:solidFill>
                          <a:effectLst/>
                          <a:latin typeface="Calibri" panose="020F0502020204030204" pitchFamily="34" charset="0"/>
                        </a:rPr>
                        <a:t>CHUQUISACA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EMAPA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29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Implementación de una Planta Procesadora de Papa en Chuquisaca, Incahuasi, Chuquisaca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161,87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885903"/>
                  </a:ext>
                </a:extLst>
              </a:tr>
              <a:tr h="135459">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EBA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30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Implementación de la Industria de Productos del Chaco, Monteagudo, Chuquisaca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141,06</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387466"/>
                  </a:ext>
                </a:extLst>
              </a:tr>
              <a:tr h="135459">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31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Ampliación de la Planta de Envases de Vidrio de Bolivia en </a:t>
                      </a:r>
                      <a:r>
                        <a:rPr lang="es-MX" sz="870" b="0" i="0" u="none" strike="noStrike" dirty="0" err="1">
                          <a:solidFill>
                            <a:srgbClr val="000000"/>
                          </a:solidFill>
                          <a:effectLst/>
                          <a:latin typeface="Calibri" panose="020F0502020204030204" pitchFamily="34" charset="0"/>
                        </a:rPr>
                        <a:t>Zudañez</a:t>
                      </a:r>
                      <a:r>
                        <a:rPr lang="es-MX" sz="870" b="0" i="0" u="none" strike="noStrike" dirty="0">
                          <a:solidFill>
                            <a:srgbClr val="000000"/>
                          </a:solidFill>
                          <a:effectLst/>
                          <a:latin typeface="Calibri" panose="020F0502020204030204" pitchFamily="34" charset="0"/>
                        </a:rPr>
                        <a:t> – Chuquisaca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260,70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65043"/>
                  </a:ext>
                </a:extLst>
              </a:tr>
              <a:tr h="135459">
                <a:tc rowSpan="5">
                  <a:txBody>
                    <a:bodyPr/>
                    <a:lstStyle/>
                    <a:p>
                      <a:pPr algn="ctr" fontAlgn="ctr"/>
                      <a:r>
                        <a:rPr lang="es-MX" sz="870" b="0" i="0" u="none" strike="noStrike">
                          <a:solidFill>
                            <a:srgbClr val="000000"/>
                          </a:solidFill>
                          <a:effectLst/>
                          <a:latin typeface="Calibri" panose="020F0502020204030204" pitchFamily="34" charset="0"/>
                        </a:rPr>
                        <a:t>TARIJA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70" b="0" i="0" u="none" strike="noStrike">
                          <a:solidFill>
                            <a:srgbClr val="000000"/>
                          </a:solidFill>
                          <a:effectLst/>
                          <a:latin typeface="Calibri" panose="020F0502020204030204" pitchFamily="34" charset="0"/>
                        </a:rPr>
                        <a:t>EMAPA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32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Construcción, Equipamiento, e Instalación del Centro de Almacenamiento y Transformación de Granos Yacuiba, Tarija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122,49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364881"/>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33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Piscícola en el Chaco - Villamontes</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87,92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478632"/>
                  </a:ext>
                </a:extLst>
              </a:tr>
              <a:tr h="135459">
                <a:tc vMerge="1">
                  <a:txBody>
                    <a:bodyPr/>
                    <a:lstStyle/>
                    <a:p>
                      <a:endParaRPr lang="es-MX"/>
                    </a:p>
                  </a:txBody>
                  <a:tcPr/>
                </a:tc>
                <a:tc rowSpan="3">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34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Procesadora de Extracción de Aceite Vegetal y Aditivos de </a:t>
                      </a:r>
                      <a:r>
                        <a:rPr lang="es-MX" sz="870" b="0" i="0" u="none" strike="noStrike" dirty="0" err="1">
                          <a:solidFill>
                            <a:srgbClr val="000000"/>
                          </a:solidFill>
                          <a:effectLst/>
                          <a:latin typeface="Calibri" panose="020F0502020204030204" pitchFamily="34" charset="0"/>
                        </a:rPr>
                        <a:t>Macororó</a:t>
                      </a:r>
                      <a:r>
                        <a:rPr lang="es-MX" sz="870" b="0" i="0" u="none" strike="noStrike" dirty="0">
                          <a:solidFill>
                            <a:srgbClr val="000000"/>
                          </a:solidFill>
                          <a:effectLst/>
                          <a:latin typeface="Calibri" panose="020F0502020204030204" pitchFamily="34" charset="0"/>
                        </a:rPr>
                        <a:t> y </a:t>
                      </a:r>
                      <a:r>
                        <a:rPr lang="es-MX" sz="870" b="0" i="0" u="none" strike="noStrike" dirty="0" err="1">
                          <a:solidFill>
                            <a:srgbClr val="000000"/>
                          </a:solidFill>
                          <a:effectLst/>
                          <a:latin typeface="Calibri" panose="020F0502020204030204" pitchFamily="34" charset="0"/>
                        </a:rPr>
                        <a:t>Jatropha</a:t>
                      </a:r>
                      <a:r>
                        <a:rPr lang="es-MX" sz="870" b="0" i="0" u="none" strike="noStrike" dirty="0">
                          <a:solidFill>
                            <a:srgbClr val="000000"/>
                          </a:solidFill>
                          <a:effectLst/>
                          <a:latin typeface="Calibri" panose="020F0502020204030204" pitchFamily="34" charset="0"/>
                        </a:rPr>
                        <a:t> en el Departamento de Tarija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81,75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145113"/>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35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Agroinsumos en Tarija - San Lorenzo </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44,99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693242"/>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36</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Agroinsumos en Tarija - Yacuiba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64,74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443324"/>
                  </a:ext>
                </a:extLst>
              </a:tr>
              <a:tr h="135459">
                <a:tc rowSpan="6">
                  <a:txBody>
                    <a:bodyPr/>
                    <a:lstStyle/>
                    <a:p>
                      <a:pPr algn="ctr" fontAlgn="ctr"/>
                      <a:r>
                        <a:rPr lang="es-MX" sz="870" b="0" i="0" u="none" strike="noStrike">
                          <a:solidFill>
                            <a:srgbClr val="000000"/>
                          </a:solidFill>
                          <a:effectLst/>
                          <a:latin typeface="Calibri" panose="020F0502020204030204" pitchFamily="34" charset="0"/>
                        </a:rPr>
                        <a:t>BENI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MX" sz="870" b="0" i="0" u="none" strike="noStrike">
                          <a:solidFill>
                            <a:srgbClr val="000000"/>
                          </a:solidFill>
                          <a:effectLst/>
                          <a:latin typeface="Calibri" panose="020F0502020204030204" pitchFamily="34" charset="0"/>
                        </a:rPr>
                        <a:t>EMAPA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37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dirty="0">
                          <a:solidFill>
                            <a:srgbClr val="000000"/>
                          </a:solidFill>
                          <a:effectLst/>
                          <a:latin typeface="Calibri" panose="020F0502020204030204" pitchFamily="34" charset="0"/>
                        </a:rPr>
                        <a:t>Planta Piscícola en la Amazonía, Municipio Rurrenabaque, Beni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87,12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592835"/>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38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Industria de Cárnicos Beni - Centro de Confinamiento, Reyes </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141,17</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01584"/>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39</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Industria de Cárnicos Beni - Matadero, San Borja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153,66</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278836"/>
                  </a:ext>
                </a:extLst>
              </a:tr>
              <a:tr h="135459">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EBA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40</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Implementación Planta de Industrialización de Almendra en el Departamento de Beni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dirty="0">
                          <a:solidFill>
                            <a:srgbClr val="000000"/>
                          </a:solidFill>
                          <a:effectLst/>
                          <a:latin typeface="Calibri" panose="020F0502020204030204" pitchFamily="34" charset="0"/>
                        </a:rPr>
                        <a:t>74,75</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656300"/>
                  </a:ext>
                </a:extLst>
              </a:tr>
              <a:tr h="135459">
                <a:tc vMerge="1">
                  <a:txBody>
                    <a:bodyPr/>
                    <a:lstStyle/>
                    <a:p>
                      <a:endParaRPr lang="es-MX"/>
                    </a:p>
                  </a:txBody>
                  <a:tcPr/>
                </a:tc>
                <a:tc rowSpan="2">
                  <a:txBody>
                    <a:bodyPr/>
                    <a:lstStyle/>
                    <a:p>
                      <a:pPr algn="ctr" fontAlgn="ctr"/>
                      <a:r>
                        <a:rPr lang="es-MX" sz="870" b="0" i="0" u="none" strike="noStrike">
                          <a:solidFill>
                            <a:srgbClr val="000000"/>
                          </a:solidFill>
                          <a:effectLst/>
                          <a:latin typeface="Calibri" panose="020F0502020204030204" pitchFamily="34" charset="0"/>
                        </a:rPr>
                        <a:t>SEDEM</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41</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Procesadora de Extracción de Aceite Vegetal y Aditivos de Palma en el Departamento de Beni</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a:solidFill>
                            <a:srgbClr val="000000"/>
                          </a:solidFill>
                          <a:effectLst/>
                          <a:latin typeface="Calibri" panose="020F0502020204030204" pitchFamily="34" charset="0"/>
                        </a:rPr>
                        <a:t>164,32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30883"/>
                  </a:ext>
                </a:extLst>
              </a:tr>
              <a:tr h="135459">
                <a:tc vMerge="1">
                  <a:txBody>
                    <a:bodyPr/>
                    <a:lstStyle/>
                    <a:p>
                      <a:endParaRPr lang="es-MX"/>
                    </a:p>
                  </a:txBody>
                  <a:tcPr/>
                </a:tc>
                <a:tc vMerge="1">
                  <a:txBody>
                    <a:bodyPr/>
                    <a:lstStyle/>
                    <a:p>
                      <a:endParaRPr lang="es-MX"/>
                    </a:p>
                  </a:txBody>
                  <a:tcPr/>
                </a:tc>
                <a:tc>
                  <a:txBody>
                    <a:bodyPr/>
                    <a:lstStyle/>
                    <a:p>
                      <a:pPr algn="ctr" fontAlgn="ctr"/>
                      <a:r>
                        <a:rPr lang="es-MX" sz="870" b="0" i="0" u="none" strike="noStrike">
                          <a:solidFill>
                            <a:srgbClr val="000000"/>
                          </a:solidFill>
                          <a:effectLst/>
                          <a:latin typeface="Calibri" panose="020F0502020204030204" pitchFamily="34" charset="0"/>
                        </a:rPr>
                        <a:t>42</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Agroinsumos en Beni - San Andrés</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dirty="0">
                          <a:solidFill>
                            <a:srgbClr val="000000"/>
                          </a:solidFill>
                          <a:effectLst/>
                          <a:latin typeface="Calibri" panose="020F0502020204030204" pitchFamily="34" charset="0"/>
                        </a:rPr>
                        <a:t>45,78</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370277"/>
                  </a:ext>
                </a:extLst>
              </a:tr>
              <a:tr h="135459">
                <a:tc>
                  <a:txBody>
                    <a:bodyPr/>
                    <a:lstStyle/>
                    <a:p>
                      <a:pPr algn="ctr" fontAlgn="ctr"/>
                      <a:r>
                        <a:rPr lang="es-MX" sz="870" b="0" i="0" u="none" strike="noStrike">
                          <a:solidFill>
                            <a:srgbClr val="000000"/>
                          </a:solidFill>
                          <a:effectLst/>
                          <a:latin typeface="Calibri" panose="020F0502020204030204" pitchFamily="34" charset="0"/>
                        </a:rPr>
                        <a:t>PANDO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EBA</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870" b="0" i="0" u="none" strike="noStrike">
                          <a:solidFill>
                            <a:srgbClr val="000000"/>
                          </a:solidFill>
                          <a:effectLst/>
                          <a:latin typeface="Calibri" panose="020F0502020204030204" pitchFamily="34" charset="0"/>
                        </a:rPr>
                        <a:t>43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870" b="0" i="0" u="none" strike="noStrike">
                          <a:solidFill>
                            <a:srgbClr val="000000"/>
                          </a:solidFill>
                          <a:effectLst/>
                          <a:latin typeface="Calibri" panose="020F0502020204030204" pitchFamily="34" charset="0"/>
                        </a:rPr>
                        <a:t>Planta de Transformación de Productos de la Amazonía Boliviana en Municipio de Puerto Rico, Pando</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MX" sz="870" b="0" i="0" u="none" strike="noStrike" dirty="0">
                          <a:solidFill>
                            <a:srgbClr val="000000"/>
                          </a:solidFill>
                          <a:effectLst/>
                          <a:latin typeface="Calibri" panose="020F0502020204030204" pitchFamily="34" charset="0"/>
                        </a:rPr>
                        <a:t>94,53</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497704"/>
                  </a:ext>
                </a:extLst>
              </a:tr>
              <a:tr h="135459">
                <a:tc>
                  <a:txBody>
                    <a:bodyPr/>
                    <a:lstStyle/>
                    <a:p>
                      <a:pPr algn="ctr" fontAlgn="ctr"/>
                      <a:r>
                        <a:rPr lang="es-MX" sz="870" b="1" i="0" u="none" strike="noStrike">
                          <a:solidFill>
                            <a:srgbClr val="FFFFFF"/>
                          </a:solidFill>
                          <a:effectLst/>
                          <a:latin typeface="Arial" panose="020B0604020202020204" pitchFamily="34" charset="0"/>
                        </a:rPr>
                        <a:t> </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a:solidFill>
                            <a:srgbClr val="FFFFFF"/>
                          </a:solidFill>
                          <a:effectLst/>
                          <a:latin typeface="Arial" panose="020B0604020202020204" pitchFamily="34" charset="0"/>
                        </a:rPr>
                        <a:t> </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a:solidFill>
                            <a:srgbClr val="FFFFFF"/>
                          </a:solidFill>
                          <a:effectLst/>
                          <a:latin typeface="Arial" panose="020B0604020202020204" pitchFamily="34" charset="0"/>
                        </a:rPr>
                        <a:t> </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MX" sz="870" b="1" i="0" u="none" strike="noStrike" dirty="0">
                          <a:solidFill>
                            <a:srgbClr val="FFFFFF"/>
                          </a:solidFill>
                          <a:effectLst/>
                          <a:latin typeface="Arial" panose="020B0604020202020204" pitchFamily="34" charset="0"/>
                        </a:rPr>
                        <a:t>TOTAL</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r" fontAlgn="ctr"/>
                      <a:r>
                        <a:rPr lang="es-MX" sz="870" b="1" i="0" u="none" strike="noStrike" dirty="0">
                          <a:solidFill>
                            <a:srgbClr val="FFFFFF"/>
                          </a:solidFill>
                          <a:effectLst/>
                          <a:latin typeface="Arial" panose="020B0604020202020204" pitchFamily="34" charset="0"/>
                        </a:rPr>
                        <a:t>4.169,94</a:t>
                      </a:r>
                    </a:p>
                  </a:txBody>
                  <a:tcPr marL="3140" marR="3140" marT="31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14001328"/>
                  </a:ext>
                </a:extLst>
              </a:tr>
            </a:tbl>
          </a:graphicData>
        </a:graphic>
      </p:graphicFrame>
      <p:pic>
        <p:nvPicPr>
          <p:cNvPr id="3" name="Imagen 2">
            <a:extLst>
              <a:ext uri="{FF2B5EF4-FFF2-40B4-BE49-F238E27FC236}">
                <a16:creationId xmlns:a16="http://schemas.microsoft.com/office/drawing/2014/main" id="{8C495319-2562-A713-B7DE-E0CC0C7561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1" y="74214"/>
            <a:ext cx="1867207" cy="378376"/>
          </a:xfrm>
          <a:prstGeom prst="rect">
            <a:avLst/>
          </a:prstGeom>
        </p:spPr>
      </p:pic>
    </p:spTree>
    <p:extLst>
      <p:ext uri="{BB962C8B-B14F-4D97-AF65-F5344CB8AC3E}">
        <p14:creationId xmlns:p14="http://schemas.microsoft.com/office/powerpoint/2010/main" val="1158204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3A3BFA52-C3A3-4339-AFA2-1F2DD6CFE30F}"/>
              </a:ext>
            </a:extLst>
          </p:cNvPr>
          <p:cNvSpPr txBox="1"/>
          <p:nvPr/>
        </p:nvSpPr>
        <p:spPr>
          <a:xfrm>
            <a:off x="765449" y="4116392"/>
            <a:ext cx="7952606" cy="2062103"/>
          </a:xfrm>
          <a:prstGeom prst="rect">
            <a:avLst/>
          </a:prstGeom>
          <a:solidFill>
            <a:schemeClr val="bg1"/>
          </a:solidFill>
        </p:spPr>
        <p:txBody>
          <a:bodyPr wrap="square" rtlCol="0">
            <a:spAutoFit/>
          </a:bodyPr>
          <a:lstStyle/>
          <a:p>
            <a:pPr algn="ctr" defTabSz="685800"/>
            <a:r>
              <a:rPr lang="es-ES" sz="1600" dirty="0">
                <a:latin typeface="Century Gothic" panose="020B0502020202020204" pitchFamily="34" charset="0"/>
                <a:cs typeface="Arial" panose="020B0604020202020204" pitchFamily="34" charset="0"/>
              </a:rPr>
              <a:t>ELIANA MILENKA AMPUERO LOZA</a:t>
            </a:r>
            <a:endParaRPr lang="es-ES" sz="1600" b="1" dirty="0">
              <a:latin typeface="Century Gothic" panose="020B0502020202020204" pitchFamily="34" charset="0"/>
              <a:cs typeface="Arial" panose="020B0604020202020204" pitchFamily="34" charset="0"/>
            </a:endParaRP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VICEMINISTRA DE TURISMO</a:t>
            </a: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Abril,</a:t>
            </a:r>
            <a:r>
              <a:rPr lang="es-BO" sz="1600" b="1" dirty="0">
                <a:latin typeface="Century Gothic" panose="020B0502020202020204" pitchFamily="34" charset="0"/>
                <a:cs typeface="Arial" panose="020B0604020202020204" pitchFamily="34" charset="0"/>
              </a:rPr>
              <a:t> 2023</a:t>
            </a:r>
            <a:endParaRPr lang="en-US" sz="1600" dirty="0">
              <a:latin typeface="Century Gothic" panose="020B0502020202020204" pitchFamily="34" charset="0"/>
              <a:ea typeface="Roboto Light" panose="02000000000000000000" pitchFamily="2" charset="0"/>
              <a:cs typeface="Roboto Light" panose="02000000000000000000" pitchFamily="2" charset="0"/>
            </a:endParaRPr>
          </a:p>
        </p:txBody>
      </p:sp>
      <p:pic>
        <p:nvPicPr>
          <p:cNvPr id="11" name="Imagen 10">
            <a:extLst>
              <a:ext uri="{FF2B5EF4-FFF2-40B4-BE49-F238E27FC236}">
                <a16:creationId xmlns:a16="http://schemas.microsoft.com/office/drawing/2014/main" id="{ABFF4C71-3693-4590-9F34-F4CAA42D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58" y="5211342"/>
            <a:ext cx="1726630" cy="1646658"/>
          </a:xfrm>
          <a:prstGeom prst="rect">
            <a:avLst/>
          </a:prstGeom>
        </p:spPr>
      </p:pic>
      <p:pic>
        <p:nvPicPr>
          <p:cNvPr id="12" name="Picture 2" descr="DESARROLLO PRODUCTIVO">
            <a:extLst>
              <a:ext uri="{FF2B5EF4-FFF2-40B4-BE49-F238E27FC236}">
                <a16:creationId xmlns:a16="http://schemas.microsoft.com/office/drawing/2014/main" id="{392FA1D2-3025-435E-BFD9-FAEB4C1DB32D}"/>
              </a:ext>
            </a:extLst>
          </p:cNvPr>
          <p:cNvPicPr>
            <a:picLocks noChangeAspect="1" noChangeArrowheads="1"/>
          </p:cNvPicPr>
          <p:nvPr/>
        </p:nvPicPr>
        <p:blipFill>
          <a:blip r:embed="rId4"/>
          <a:srcRect/>
          <a:stretch>
            <a:fillRect/>
          </a:stretch>
        </p:blipFill>
        <p:spPr bwMode="auto">
          <a:xfrm>
            <a:off x="2647406" y="0"/>
            <a:ext cx="3712747" cy="2741609"/>
          </a:xfrm>
          <a:prstGeom prst="rect">
            <a:avLst/>
          </a:prstGeom>
          <a:noFill/>
          <a:ln>
            <a:noFill/>
          </a:ln>
        </p:spPr>
      </p:pic>
    </p:spTree>
    <p:extLst>
      <p:ext uri="{BB962C8B-B14F-4D97-AF65-F5344CB8AC3E}">
        <p14:creationId xmlns:p14="http://schemas.microsoft.com/office/powerpoint/2010/main" val="60439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2286581544"/>
              </p:ext>
            </p:extLst>
          </p:nvPr>
        </p:nvGraphicFramePr>
        <p:xfrm>
          <a:off x="108000" y="827246"/>
          <a:ext cx="8928000" cy="5029200"/>
        </p:xfrm>
        <a:graphic>
          <a:graphicData uri="http://schemas.openxmlformats.org/drawingml/2006/table">
            <a:tbl>
              <a:tblPr firstRow="1" bandRow="1">
                <a:tableStyleId>{BDBED569-4797-4DF1-A0F4-6AAB3CD982D8}</a:tableStyleId>
              </a:tblPr>
              <a:tblGrid>
                <a:gridCol w="2576947">
                  <a:extLst>
                    <a:ext uri="{9D8B030D-6E8A-4147-A177-3AD203B41FA5}">
                      <a16:colId xmlns:a16="http://schemas.microsoft.com/office/drawing/2014/main" val="20000"/>
                    </a:ext>
                  </a:extLst>
                </a:gridCol>
                <a:gridCol w="6351053">
                  <a:extLst>
                    <a:ext uri="{9D8B030D-6E8A-4147-A177-3AD203B41FA5}">
                      <a16:colId xmlns:a16="http://schemas.microsoft.com/office/drawing/2014/main" val="20001"/>
                    </a:ext>
                  </a:extLst>
                </a:gridCol>
              </a:tblGrid>
              <a:tr h="269053">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1704000">
                <a:tc>
                  <a:txBody>
                    <a:bodyPr/>
                    <a:lstStyle/>
                    <a:p>
                      <a:pPr marL="0" indent="0" algn="just" defTabSz="685800" rtl="0" eaLnBrk="1" latinLnBrk="0" hangingPunct="1">
                        <a:buFont typeface="+mj-lt"/>
                        <a:buNone/>
                      </a:pPr>
                      <a:r>
                        <a:rPr lang="pt-BR" sz="1200" b="1" kern="1200" noProof="0" dirty="0">
                          <a:solidFill>
                            <a:schemeClr val="tx1"/>
                          </a:solidFill>
                          <a:latin typeface="Century Gothic" panose="020B0502020202020204" pitchFamily="34" charset="0"/>
                          <a:ea typeface="+mn-ea"/>
                          <a:cs typeface="+mn-cs"/>
                        </a:rPr>
                        <a:t>Fomento al</a:t>
                      </a:r>
                      <a:r>
                        <a:rPr lang="pt-BR" sz="1200" b="1" kern="1200" baseline="0" noProof="0" dirty="0">
                          <a:solidFill>
                            <a:schemeClr val="tx1"/>
                          </a:solidFill>
                          <a:latin typeface="Century Gothic" panose="020B0502020202020204" pitchFamily="34" charset="0"/>
                          <a:ea typeface="+mn-ea"/>
                          <a:cs typeface="+mn-cs"/>
                        </a:rPr>
                        <a:t> sector </a:t>
                      </a:r>
                      <a:r>
                        <a:rPr lang="es-BO" sz="1200" b="1" kern="1200" baseline="0" noProof="0" dirty="0">
                          <a:solidFill>
                            <a:schemeClr val="tx1"/>
                          </a:solidFill>
                          <a:latin typeface="Century Gothic" panose="020B0502020202020204" pitchFamily="34" charset="0"/>
                          <a:ea typeface="+mn-ea"/>
                          <a:cs typeface="+mn-cs"/>
                        </a:rPr>
                        <a:t>del</a:t>
                      </a:r>
                      <a:r>
                        <a:rPr lang="pt-BR" sz="1200" b="1" kern="1200" baseline="0" noProof="0" dirty="0">
                          <a:solidFill>
                            <a:schemeClr val="tx1"/>
                          </a:solidFill>
                          <a:latin typeface="Century Gothic" panose="020B0502020202020204" pitchFamily="34" charset="0"/>
                          <a:ea typeface="+mn-ea"/>
                          <a:cs typeface="+mn-cs"/>
                        </a:rPr>
                        <a:t> </a:t>
                      </a:r>
                      <a:r>
                        <a:rPr lang="pt-BR" sz="1200" b="1" kern="1200" noProof="0" dirty="0">
                          <a:solidFill>
                            <a:schemeClr val="tx1"/>
                          </a:solidFill>
                          <a:latin typeface="Century Gothic" panose="020B0502020202020204" pitchFamily="34" charset="0"/>
                          <a:ea typeface="+mn-ea"/>
                          <a:cs typeface="+mn-cs"/>
                        </a:rPr>
                        <a:t>turismo (</a:t>
                      </a:r>
                      <a:r>
                        <a:rPr lang="es-BO" sz="1200" b="1" kern="1200" noProof="0" dirty="0">
                          <a:solidFill>
                            <a:schemeClr val="tx1"/>
                          </a:solidFill>
                          <a:latin typeface="Century Gothic" panose="020B0502020202020204" pitchFamily="34" charset="0"/>
                          <a:ea typeface="+mn-ea"/>
                          <a:cs typeface="+mn-cs"/>
                        </a:rPr>
                        <a:t>consolidación</a:t>
                      </a:r>
                      <a:r>
                        <a:rPr lang="pt-BR" sz="1200" b="1" kern="1200" noProof="0" dirty="0">
                          <a:solidFill>
                            <a:schemeClr val="tx1"/>
                          </a:solidFill>
                          <a:latin typeface="Century Gothic" panose="020B0502020202020204" pitchFamily="34" charset="0"/>
                          <a:ea typeface="+mn-ea"/>
                          <a:cs typeface="+mn-cs"/>
                        </a:rPr>
                        <a:t> </a:t>
                      </a:r>
                      <a:r>
                        <a:rPr lang="es-BO" sz="1200" b="1" kern="1200" noProof="0" dirty="0">
                          <a:solidFill>
                            <a:schemeClr val="tx1"/>
                          </a:solidFill>
                          <a:latin typeface="Century Gothic" panose="020B0502020202020204" pitchFamily="34" charset="0"/>
                          <a:ea typeface="+mn-ea"/>
                          <a:cs typeface="+mn-cs"/>
                        </a:rPr>
                        <a:t>del</a:t>
                      </a:r>
                      <a:r>
                        <a:rPr lang="pt-BR" sz="1200" b="1" kern="1200" noProof="0" dirty="0">
                          <a:solidFill>
                            <a:schemeClr val="tx1"/>
                          </a:solidFill>
                          <a:latin typeface="Century Gothic" panose="020B0502020202020204" pitchFamily="34" charset="0"/>
                          <a:ea typeface="+mn-ea"/>
                          <a:cs typeface="+mn-cs"/>
                        </a:rPr>
                        <a:t> turismo</a:t>
                      </a:r>
                      <a:r>
                        <a:rPr lang="pt-BR" sz="1200" b="1" kern="1200" baseline="0" noProof="0" dirty="0">
                          <a:solidFill>
                            <a:schemeClr val="tx1"/>
                          </a:solidFill>
                          <a:latin typeface="Century Gothic" panose="020B0502020202020204" pitchFamily="34" charset="0"/>
                          <a:ea typeface="+mn-ea"/>
                          <a:cs typeface="+mn-cs"/>
                        </a:rPr>
                        <a:t> i</a:t>
                      </a:r>
                      <a:r>
                        <a:rPr lang="pt-BR" sz="1200" b="1" kern="1200" noProof="0" dirty="0">
                          <a:solidFill>
                            <a:schemeClr val="tx1"/>
                          </a:solidFill>
                          <a:latin typeface="Century Gothic" panose="020B0502020202020204" pitchFamily="34" charset="0"/>
                          <a:ea typeface="+mn-ea"/>
                          <a:cs typeface="+mn-cs"/>
                        </a:rPr>
                        <a:t>nterno).</a:t>
                      </a:r>
                    </a:p>
                  </a:txBody>
                  <a:tcPr anchor="ctr"/>
                </a:tc>
                <a:tc>
                  <a:txBody>
                    <a:bodyPr/>
                    <a:lstStyle/>
                    <a:p>
                      <a:pPr marL="106363" lvl="1" indent="0" algn="just" defTabSz="889000" rtl="0" eaLnBrk="1" latinLnBrk="0" hangingPunct="1">
                        <a:spcBef>
                          <a:spcPct val="0"/>
                        </a:spcBef>
                        <a:buFont typeface="+mj-lt"/>
                        <a:buNone/>
                      </a:pPr>
                      <a:r>
                        <a:rPr lang="es-ES" sz="1200" kern="1200" noProof="0" dirty="0">
                          <a:solidFill>
                            <a:schemeClr val="tx1"/>
                          </a:solidFill>
                          <a:latin typeface="Century Gothic" panose="020B0502020202020204" pitchFamily="34" charset="0"/>
                          <a:ea typeface="+mn-ea"/>
                          <a:cs typeface="+mn-cs"/>
                        </a:rPr>
                        <a:t>Consolidación del Destino Bolivia a través de las siguientes acciones:</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Promocionar y difundir los destinos turísticos consolidados y emergentes de Bolivia.</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Desarrollar campañas de viajes promocionales para el turismo interno.</a:t>
                      </a:r>
                    </a:p>
                    <a:p>
                      <a:pPr marL="449263" lvl="1" indent="-342900" algn="just" defTabSz="889000" rtl="0" eaLnBrk="1" latinLnBrk="0" hangingPunct="1">
                        <a:spcBef>
                          <a:spcPct val="0"/>
                        </a:spcBef>
                        <a:buFont typeface="Wingdings" panose="05000000000000000000" pitchFamily="2" charset="2"/>
                        <a:buChar char="Ø"/>
                      </a:pPr>
                      <a:r>
                        <a:rPr lang="es-ES" sz="1200" kern="1200" baseline="0" noProof="0" dirty="0">
                          <a:solidFill>
                            <a:schemeClr val="tx1"/>
                          </a:solidFill>
                          <a:latin typeface="Century Gothic" panose="020B0502020202020204" pitchFamily="34" charset="0"/>
                          <a:ea typeface="+mn-ea"/>
                          <a:cs typeface="+mn-cs"/>
                        </a:rPr>
                        <a:t>En coordinación con las Entidades Territoriales Autónomas identificar nuevos</a:t>
                      </a:r>
                      <a:r>
                        <a:rPr lang="es-ES" sz="1200" kern="1200" noProof="0" dirty="0">
                          <a:solidFill>
                            <a:schemeClr val="tx1"/>
                          </a:solidFill>
                          <a:latin typeface="Century Gothic" panose="020B0502020202020204" pitchFamily="34" charset="0"/>
                          <a:ea typeface="+mn-ea"/>
                          <a:cs typeface="+mn-cs"/>
                        </a:rPr>
                        <a:t> productos turísticos para el mercado nacional.</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Diseñar la estrategia de marketing para el turismo interno.</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Apoyar</a:t>
                      </a:r>
                      <a:r>
                        <a:rPr lang="es-ES" sz="1200" kern="1200" baseline="0" noProof="0" dirty="0">
                          <a:solidFill>
                            <a:schemeClr val="tx1"/>
                          </a:solidFill>
                          <a:latin typeface="Century Gothic" panose="020B0502020202020204" pitchFamily="34" charset="0"/>
                          <a:ea typeface="+mn-ea"/>
                          <a:cs typeface="+mn-cs"/>
                        </a:rPr>
                        <a:t> a las Entidades Territoriales Autónomas en la revisión de </a:t>
                      </a:r>
                      <a:r>
                        <a:rPr lang="es-ES" sz="1200" kern="1200" noProof="0" dirty="0">
                          <a:solidFill>
                            <a:schemeClr val="tx1"/>
                          </a:solidFill>
                          <a:latin typeface="Century Gothic" panose="020B0502020202020204" pitchFamily="34" charset="0"/>
                          <a:ea typeface="+mn-ea"/>
                          <a:cs typeface="+mn-cs"/>
                        </a:rPr>
                        <a:t>proyectos turísticos de las 6 macro regiones del país.</a:t>
                      </a:r>
                    </a:p>
                  </a:txBody>
                  <a:tcPr/>
                </a:tc>
                <a:extLst>
                  <a:ext uri="{0D108BD9-81ED-4DB2-BD59-A6C34878D82A}">
                    <a16:rowId xmlns:a16="http://schemas.microsoft.com/office/drawing/2014/main" val="10001"/>
                  </a:ext>
                </a:extLst>
              </a:tr>
              <a:tr h="986526">
                <a:tc>
                  <a:txBody>
                    <a:bodyPr/>
                    <a:lstStyle/>
                    <a:p>
                      <a:pPr marL="0" indent="0" algn="just" defTabSz="685800" rtl="0" eaLnBrk="1" latinLnBrk="0" hangingPunct="1">
                        <a:buFont typeface="+mj-lt"/>
                        <a:buNone/>
                      </a:pPr>
                      <a:r>
                        <a:rPr lang="es-ES" sz="1200" b="1" kern="1200" noProof="0" dirty="0">
                          <a:solidFill>
                            <a:schemeClr val="tx1"/>
                          </a:solidFill>
                          <a:latin typeface="Century Gothic" panose="020B0502020202020204" pitchFamily="34" charset="0"/>
                          <a:ea typeface="+mn-ea"/>
                          <a:cs typeface="+mn-cs"/>
                        </a:rPr>
                        <a:t>Promoción y difusión del destino Bolivia a nivel internacional.</a:t>
                      </a:r>
                      <a:endParaRPr lang="es-BO" sz="1200" b="1" kern="1200" noProof="0" dirty="0">
                        <a:solidFill>
                          <a:schemeClr val="tx1"/>
                        </a:solidFill>
                        <a:latin typeface="Century Gothic" panose="020B0502020202020204" pitchFamily="34" charset="0"/>
                        <a:ea typeface="+mn-ea"/>
                        <a:cs typeface="+mn-cs"/>
                      </a:endParaRPr>
                    </a:p>
                  </a:txBody>
                  <a:tcPr anchor="ctr"/>
                </a:tc>
                <a:tc>
                  <a:txBody>
                    <a:bodyPr/>
                    <a:lstStyle/>
                    <a:p>
                      <a:pPr marL="106363" lvl="1" indent="0" algn="just" defTabSz="889000" rtl="0" eaLnBrk="1" latinLnBrk="0" hangingPunct="1">
                        <a:spcBef>
                          <a:spcPct val="0"/>
                        </a:spcBef>
                        <a:buFont typeface="+mj-lt"/>
                        <a:buNone/>
                      </a:pPr>
                      <a:r>
                        <a:rPr lang="es-ES" sz="1200" kern="1200" noProof="0" dirty="0">
                          <a:solidFill>
                            <a:schemeClr val="tx1"/>
                          </a:solidFill>
                          <a:latin typeface="Century Gothic" panose="020B0502020202020204" pitchFamily="34" charset="0"/>
                          <a:ea typeface="+mn-ea"/>
                          <a:cs typeface="+mn-cs"/>
                        </a:rPr>
                        <a:t>Incrementar el flujo turístico</a:t>
                      </a:r>
                      <a:r>
                        <a:rPr lang="es-ES" sz="1200" kern="1200" baseline="0" noProof="0" dirty="0">
                          <a:solidFill>
                            <a:schemeClr val="tx1"/>
                          </a:solidFill>
                          <a:latin typeface="Century Gothic" panose="020B0502020202020204" pitchFamily="34" charset="0"/>
                          <a:ea typeface="+mn-ea"/>
                          <a:cs typeface="+mn-cs"/>
                        </a:rPr>
                        <a:t> </a:t>
                      </a:r>
                      <a:r>
                        <a:rPr lang="es-ES" sz="1200" kern="1200" noProof="0" dirty="0">
                          <a:solidFill>
                            <a:schemeClr val="tx1"/>
                          </a:solidFill>
                          <a:latin typeface="Century Gothic" panose="020B0502020202020204" pitchFamily="34" charset="0"/>
                          <a:ea typeface="+mn-ea"/>
                          <a:cs typeface="+mn-cs"/>
                        </a:rPr>
                        <a:t>a través de:</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U</a:t>
                      </a:r>
                      <a:r>
                        <a:rPr lang="es-ES" sz="1200" kern="1200" baseline="0" noProof="0" dirty="0">
                          <a:solidFill>
                            <a:schemeClr val="tx1"/>
                          </a:solidFill>
                          <a:latin typeface="Century Gothic" panose="020B0502020202020204" pitchFamily="34" charset="0"/>
                          <a:ea typeface="+mn-ea"/>
                          <a:cs typeface="+mn-cs"/>
                        </a:rPr>
                        <a:t>n </a:t>
                      </a:r>
                      <a:r>
                        <a:rPr lang="es-ES" sz="1200" kern="1200" noProof="0" dirty="0">
                          <a:solidFill>
                            <a:schemeClr val="tx1"/>
                          </a:solidFill>
                          <a:latin typeface="Century Gothic" panose="020B0502020202020204" pitchFamily="34" charset="0"/>
                          <a:ea typeface="+mn-ea"/>
                          <a:cs typeface="+mn-cs"/>
                        </a:rPr>
                        <a:t>plan estratégico de promoción internacional.</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Promocionar y difundir el destino Bolivia en mercados priorizados a nivel internacional.</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Elaborar</a:t>
                      </a:r>
                      <a:r>
                        <a:rPr lang="es-ES" sz="1200" kern="1200" baseline="0" noProof="0" dirty="0">
                          <a:solidFill>
                            <a:schemeClr val="tx1"/>
                          </a:solidFill>
                          <a:latin typeface="Century Gothic" panose="020B0502020202020204" pitchFamily="34" charset="0"/>
                          <a:ea typeface="+mn-ea"/>
                          <a:cs typeface="+mn-cs"/>
                        </a:rPr>
                        <a:t> m</a:t>
                      </a:r>
                      <a:r>
                        <a:rPr lang="es-ES" sz="1200" kern="1200" noProof="0" dirty="0">
                          <a:solidFill>
                            <a:schemeClr val="tx1"/>
                          </a:solidFill>
                          <a:latin typeface="Century Gothic" panose="020B0502020202020204" pitchFamily="34" charset="0"/>
                          <a:ea typeface="+mn-ea"/>
                          <a:cs typeface="+mn-cs"/>
                        </a:rPr>
                        <a:t>aterial promocional</a:t>
                      </a:r>
                      <a:r>
                        <a:rPr lang="es-ES" sz="1200" kern="1200" baseline="0" noProof="0" dirty="0">
                          <a:solidFill>
                            <a:schemeClr val="tx1"/>
                          </a:solidFill>
                          <a:latin typeface="Century Gothic" panose="020B0502020202020204" pitchFamily="34" charset="0"/>
                          <a:ea typeface="+mn-ea"/>
                          <a:cs typeface="+mn-cs"/>
                        </a:rPr>
                        <a:t> </a:t>
                      </a:r>
                      <a:r>
                        <a:rPr lang="es-ES" sz="1200" kern="1200" noProof="0" dirty="0">
                          <a:solidFill>
                            <a:schemeClr val="tx1"/>
                          </a:solidFill>
                          <a:latin typeface="Century Gothic" panose="020B0502020202020204" pitchFamily="34" charset="0"/>
                          <a:ea typeface="+mn-ea"/>
                          <a:cs typeface="+mn-cs"/>
                        </a:rPr>
                        <a:t>del destino Bolivia.</a:t>
                      </a:r>
                      <a:endParaRPr lang="es-BO" sz="1200" kern="1200" noProof="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500197539"/>
                  </a:ext>
                </a:extLst>
              </a:tr>
              <a:tr h="1345263">
                <a:tc>
                  <a:txBody>
                    <a:bodyPr/>
                    <a:lstStyle/>
                    <a:p>
                      <a:pPr marL="0" indent="0" algn="just" defTabSz="685800" rtl="0" eaLnBrk="1" latinLnBrk="0" hangingPunct="1">
                        <a:buFont typeface="+mj-lt"/>
                        <a:buNone/>
                      </a:pPr>
                      <a:r>
                        <a:rPr lang="es-ES" sz="1200" b="1" kern="1200" noProof="0" dirty="0">
                          <a:solidFill>
                            <a:schemeClr val="tx1"/>
                          </a:solidFill>
                          <a:latin typeface="Century Gothic" panose="020B0502020202020204" pitchFamily="34" charset="0"/>
                          <a:ea typeface="+mn-ea"/>
                          <a:cs typeface="+mn-cs"/>
                        </a:rPr>
                        <a:t>Fortalecimiento del turismo de base comunitaria en las 6 macroregiones del país</a:t>
                      </a:r>
                      <a:endParaRPr lang="pt-BR" sz="1200" b="1" kern="1200" noProof="0" dirty="0">
                        <a:solidFill>
                          <a:schemeClr val="tx1"/>
                        </a:solidFill>
                        <a:latin typeface="Century Gothic" panose="020B0502020202020204" pitchFamily="34" charset="0"/>
                        <a:ea typeface="+mn-ea"/>
                        <a:cs typeface="+mn-cs"/>
                      </a:endParaRPr>
                    </a:p>
                  </a:txBody>
                  <a:tcPr anchor="ctr"/>
                </a:tc>
                <a:tc>
                  <a:txBody>
                    <a:bodyPr/>
                    <a:lstStyle/>
                    <a:p>
                      <a:pPr marL="106363" lvl="1" indent="0" algn="just" defTabSz="889000" rtl="0" eaLnBrk="1" latinLnBrk="0" hangingPunct="1">
                        <a:spcBef>
                          <a:spcPct val="0"/>
                        </a:spcBef>
                        <a:buFont typeface="+mj-lt"/>
                        <a:buNone/>
                      </a:pPr>
                      <a:r>
                        <a:rPr lang="es-ES" sz="1200" kern="1200" noProof="0" dirty="0">
                          <a:solidFill>
                            <a:schemeClr val="tx1"/>
                          </a:solidFill>
                          <a:latin typeface="Century Gothic" panose="020B0502020202020204" pitchFamily="34" charset="0"/>
                          <a:ea typeface="+mn-ea"/>
                          <a:cs typeface="+mn-cs"/>
                        </a:rPr>
                        <a:t>De</a:t>
                      </a:r>
                      <a:r>
                        <a:rPr lang="es-ES" sz="1200" kern="1200" baseline="0" noProof="0" dirty="0">
                          <a:solidFill>
                            <a:schemeClr val="tx1"/>
                          </a:solidFill>
                          <a:latin typeface="Century Gothic" panose="020B0502020202020204" pitchFamily="34" charset="0"/>
                          <a:ea typeface="+mn-ea"/>
                          <a:cs typeface="+mn-cs"/>
                        </a:rPr>
                        <a:t> los 78 emprendimientos turísticos de base comunitaria identificados se fortalecerá</a:t>
                      </a:r>
                      <a:r>
                        <a:rPr lang="es-ES" sz="1200" kern="1200" noProof="0" dirty="0">
                          <a:solidFill>
                            <a:schemeClr val="tx1"/>
                          </a:solidFill>
                          <a:latin typeface="Century Gothic" panose="020B0502020202020204" pitchFamily="34" charset="0"/>
                          <a:ea typeface="+mn-ea"/>
                          <a:cs typeface="+mn-cs"/>
                        </a:rPr>
                        <a:t> al 30%</a:t>
                      </a:r>
                      <a:r>
                        <a:rPr lang="es-ES" sz="1200" kern="1200" baseline="0" noProof="0" dirty="0">
                          <a:solidFill>
                            <a:schemeClr val="tx1"/>
                          </a:solidFill>
                          <a:latin typeface="Century Gothic" panose="020B0502020202020204" pitchFamily="34" charset="0"/>
                          <a:ea typeface="+mn-ea"/>
                          <a:cs typeface="+mn-cs"/>
                        </a:rPr>
                        <a:t> </a:t>
                      </a:r>
                      <a:r>
                        <a:rPr lang="es-ES" sz="1200" kern="1200" noProof="0" dirty="0">
                          <a:solidFill>
                            <a:schemeClr val="tx1"/>
                          </a:solidFill>
                          <a:latin typeface="Century Gothic" panose="020B0502020202020204" pitchFamily="34" charset="0"/>
                          <a:ea typeface="+mn-ea"/>
                          <a:cs typeface="+mn-cs"/>
                        </a:rPr>
                        <a:t>a través de:</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Promocionar y difundir los emprendimientos turísticos</a:t>
                      </a:r>
                      <a:r>
                        <a:rPr lang="es-ES" sz="1200" kern="1200" baseline="0" noProof="0" dirty="0">
                          <a:solidFill>
                            <a:schemeClr val="tx1"/>
                          </a:solidFill>
                          <a:latin typeface="Century Gothic" panose="020B0502020202020204" pitchFamily="34" charset="0"/>
                          <a:ea typeface="+mn-ea"/>
                          <a:cs typeface="+mn-cs"/>
                        </a:rPr>
                        <a:t> d</a:t>
                      </a:r>
                      <a:r>
                        <a:rPr lang="es-ES" sz="1200" kern="1200" noProof="0" dirty="0">
                          <a:solidFill>
                            <a:schemeClr val="tx1"/>
                          </a:solidFill>
                          <a:latin typeface="Century Gothic" panose="020B0502020202020204" pitchFamily="34" charset="0"/>
                          <a:ea typeface="+mn-ea"/>
                          <a:cs typeface="+mn-cs"/>
                        </a:rPr>
                        <a:t>e base comunitaria.</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Capacitar y brindar asistencia técnica a los emprendimientos turísticos de base comunitaria.</a:t>
                      </a:r>
                    </a:p>
                    <a:p>
                      <a:pPr marL="449263"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ea typeface="+mn-ea"/>
                          <a:cs typeface="+mn-cs"/>
                        </a:rPr>
                        <a:t>Apoyo en asistencia técnica, capacitación y promoción turística a las Entidades Territoriales Autónomas - ETA’s con vocación turística.</a:t>
                      </a:r>
                    </a:p>
                  </a:txBody>
                  <a:tcPr/>
                </a:tc>
                <a:extLst>
                  <a:ext uri="{0D108BD9-81ED-4DB2-BD59-A6C34878D82A}">
                    <a16:rowId xmlns:a16="http://schemas.microsoft.com/office/drawing/2014/main" val="2622760069"/>
                  </a:ext>
                </a:extLst>
              </a:tr>
              <a:tr h="269053">
                <a:tc>
                  <a:txBody>
                    <a:bodyPr/>
                    <a:lstStyle/>
                    <a:p>
                      <a:pPr marL="0" indent="0" algn="just">
                        <a:buFont typeface="+mj-lt"/>
                        <a:buNone/>
                      </a:pPr>
                      <a:r>
                        <a:rPr lang="es-ES" sz="1200" b="1" noProof="0" dirty="0">
                          <a:solidFill>
                            <a:schemeClr val="tx1"/>
                          </a:solidFill>
                          <a:latin typeface="Century Gothic" panose="020B0502020202020204" pitchFamily="34" charset="0"/>
                        </a:rPr>
                        <a:t>Ordenamiento y mejora del marco normativo turístico nacional</a:t>
                      </a:r>
                      <a:r>
                        <a:rPr lang="es-BO" sz="1200" b="1" noProof="0" dirty="0">
                          <a:solidFill>
                            <a:schemeClr val="tx1"/>
                          </a:solidFill>
                          <a:latin typeface="Century Gothic" panose="020B0502020202020204" pitchFamily="34" charset="0"/>
                        </a:rPr>
                        <a:t>.</a:t>
                      </a:r>
                    </a:p>
                  </a:txBody>
                  <a:tcPr anchor="ctr"/>
                </a:tc>
                <a:tc>
                  <a:txBody>
                    <a:bodyPr/>
                    <a:lstStyle/>
                    <a:p>
                      <a:pPr marL="106363" lvl="1" indent="0" algn="just" defTabSz="889000">
                        <a:spcBef>
                          <a:spcPct val="0"/>
                        </a:spcBef>
                        <a:buFont typeface="+mj-lt"/>
                        <a:buNone/>
                      </a:pPr>
                      <a:r>
                        <a:rPr lang="es-BO" sz="1200" b="0" noProof="0" dirty="0">
                          <a:solidFill>
                            <a:schemeClr val="tx1"/>
                          </a:solidFill>
                          <a:latin typeface="Century Gothic" panose="020B0502020202020204" pitchFamily="34" charset="0"/>
                        </a:rPr>
                        <a:t>Se promoverá el fortalecimiento del sector turístico a través de la elaboración </a:t>
                      </a:r>
                      <a:r>
                        <a:rPr lang="es-BO" sz="1200" b="0" i="1" noProof="0" dirty="0">
                          <a:solidFill>
                            <a:schemeClr val="tx1"/>
                          </a:solidFill>
                          <a:latin typeface="Century Gothic" panose="020B0502020202020204" pitchFamily="34" charset="0"/>
                        </a:rPr>
                        <a:t>de la propuesta de </a:t>
                      </a:r>
                      <a:r>
                        <a:rPr lang="es-BO" sz="1200" b="1" kern="1200" noProof="0" dirty="0">
                          <a:solidFill>
                            <a:schemeClr val="tx1"/>
                          </a:solidFill>
                          <a:latin typeface="Century Gothic" panose="020B0502020202020204" pitchFamily="34" charset="0"/>
                          <a:ea typeface="+mn-ea"/>
                          <a:cs typeface="+mn-cs"/>
                        </a:rPr>
                        <a:t>Ley Integral de Turismo</a:t>
                      </a:r>
                      <a:r>
                        <a:rPr lang="es-BO" sz="1200" kern="1200" noProof="0" dirty="0">
                          <a:solidFill>
                            <a:schemeClr val="tx1"/>
                          </a:solidFill>
                          <a:latin typeface="Century Gothic" panose="020B0502020202020204" pitchFamily="34" charset="0"/>
                          <a:ea typeface="+mn-ea"/>
                          <a:cs typeface="+mn-cs"/>
                        </a:rPr>
                        <a:t>.</a:t>
                      </a:r>
                    </a:p>
                  </a:txBody>
                  <a:tcPr anchor="ctr"/>
                </a:tc>
                <a:extLst>
                  <a:ext uri="{0D108BD9-81ED-4DB2-BD59-A6C34878D82A}">
                    <a16:rowId xmlns:a16="http://schemas.microsoft.com/office/drawing/2014/main" val="1872430882"/>
                  </a:ext>
                </a:extLst>
              </a:tr>
            </a:tbl>
          </a:graphicData>
        </a:graphic>
      </p:graphicFrame>
      <p:pic>
        <p:nvPicPr>
          <p:cNvPr id="6" name="Imagen 5">
            <a:extLst>
              <a:ext uri="{FF2B5EF4-FFF2-40B4-BE49-F238E27FC236}">
                <a16:creationId xmlns:a16="http://schemas.microsoft.com/office/drawing/2014/main" id="{77709D97-FC50-AB10-BE4A-A9B67E66D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8" name="1 Rectángulo redondeado">
            <a:extLst>
              <a:ext uri="{FF2B5EF4-FFF2-40B4-BE49-F238E27FC236}">
                <a16:creationId xmlns:a16="http://schemas.microsoft.com/office/drawing/2014/main" id="{156792D0-60FE-1868-403D-71C458AC8DDD}"/>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02533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48712246"/>
              </p:ext>
            </p:extLst>
          </p:nvPr>
        </p:nvGraphicFramePr>
        <p:xfrm>
          <a:off x="108000" y="919181"/>
          <a:ext cx="8928000" cy="5767514"/>
        </p:xfrm>
        <a:graphic>
          <a:graphicData uri="http://schemas.openxmlformats.org/drawingml/2006/table">
            <a:tbl>
              <a:tblPr firstRow="1" bandRow="1">
                <a:tableStyleId>{BDBED569-4797-4DF1-A0F4-6AAB3CD982D8}</a:tableStyleId>
              </a:tblPr>
              <a:tblGrid>
                <a:gridCol w="2576947">
                  <a:extLst>
                    <a:ext uri="{9D8B030D-6E8A-4147-A177-3AD203B41FA5}">
                      <a16:colId xmlns:a16="http://schemas.microsoft.com/office/drawing/2014/main" val="20000"/>
                    </a:ext>
                  </a:extLst>
                </a:gridCol>
                <a:gridCol w="6351053">
                  <a:extLst>
                    <a:ext uri="{9D8B030D-6E8A-4147-A177-3AD203B41FA5}">
                      <a16:colId xmlns:a16="http://schemas.microsoft.com/office/drawing/2014/main" val="20001"/>
                    </a:ext>
                  </a:extLst>
                </a:gridCol>
              </a:tblGrid>
              <a:tr h="508898">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nchor="ct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0"/>
                  </a:ext>
                </a:extLst>
              </a:tr>
              <a:tr h="2148682">
                <a:tc>
                  <a:txBody>
                    <a:bodyPr/>
                    <a:lstStyle/>
                    <a:p>
                      <a:pPr marL="0" marR="0" lvl="0" indent="0" algn="just" defTabSz="685800" rtl="0" eaLnBrk="1" fontAlgn="auto" latinLnBrk="0" hangingPunct="1">
                        <a:lnSpc>
                          <a:spcPct val="100000"/>
                        </a:lnSpc>
                        <a:spcBef>
                          <a:spcPts val="0"/>
                        </a:spcBef>
                        <a:spcAft>
                          <a:spcPts val="0"/>
                        </a:spcAft>
                        <a:buClrTx/>
                        <a:buSzTx/>
                        <a:buFont typeface="+mj-lt"/>
                        <a:buNone/>
                        <a:tabLst/>
                        <a:defRPr/>
                      </a:pPr>
                      <a:r>
                        <a:rPr lang="es-ES" sz="1200" b="1" kern="1200" noProof="0" dirty="0">
                          <a:solidFill>
                            <a:schemeClr val="tx1"/>
                          </a:solidFill>
                          <a:latin typeface="Century Gothic" panose="020B0502020202020204" pitchFamily="34" charset="0"/>
                        </a:rPr>
                        <a:t>Gestión administrativa y formalización de prestadores de servicios turísticos a nivel nacional</a:t>
                      </a:r>
                      <a:endParaRPr lang="es-BO" sz="1200" b="1" noProof="0" dirty="0">
                        <a:solidFill>
                          <a:schemeClr val="tx1"/>
                        </a:solidFill>
                        <a:latin typeface="Century Gothic" panose="020B0502020202020204" pitchFamily="34" charset="0"/>
                      </a:endParaRPr>
                    </a:p>
                  </a:txBody>
                  <a:tcPr anchor="ctr"/>
                </a:tc>
                <a:tc>
                  <a:txBody>
                    <a:bodyPr/>
                    <a:lstStyle/>
                    <a:p>
                      <a:pPr marL="534988"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rPr>
                        <a:t>Se prevé reducir la informalidad en el sector turístico </a:t>
                      </a:r>
                      <a:r>
                        <a:rPr lang="es-BO" sz="1200" kern="1200" noProof="0" dirty="0">
                          <a:solidFill>
                            <a:schemeClr val="tx1"/>
                          </a:solidFill>
                          <a:latin typeface="Century Gothic" panose="020B0502020202020204" pitchFamily="34" charset="0"/>
                        </a:rPr>
                        <a:t>con la </a:t>
                      </a:r>
                      <a:r>
                        <a:rPr lang="es-ES" sz="1200" b="1" kern="1200" noProof="0" dirty="0">
                          <a:solidFill>
                            <a:schemeClr val="tx1"/>
                          </a:solidFill>
                          <a:latin typeface="Century Gothic" panose="020B0502020202020204" pitchFamily="34" charset="0"/>
                        </a:rPr>
                        <a:t>implementación del Sistema Informático </a:t>
                      </a:r>
                      <a:r>
                        <a:rPr lang="es-ES" sz="1200" b="1" kern="1200" noProof="0" dirty="0" err="1">
                          <a:solidFill>
                            <a:schemeClr val="tx1"/>
                          </a:solidFill>
                          <a:latin typeface="Century Gothic" panose="020B0502020202020204" pitchFamily="34" charset="0"/>
                        </a:rPr>
                        <a:t>SIRETUR</a:t>
                      </a:r>
                      <a:r>
                        <a:rPr lang="es-ES" sz="1200" kern="1200" noProof="0" dirty="0">
                          <a:solidFill>
                            <a:schemeClr val="tx1"/>
                          </a:solidFill>
                          <a:latin typeface="Century Gothic" panose="020B0502020202020204" pitchFamily="34" charset="0"/>
                        </a:rPr>
                        <a:t>, que contempla mecanismos, instrumentos y procedimientos para facilitar el Registro, Categorización y Certificación de los Prestadores de Servicios Turísticos en todo el territorio nacional.</a:t>
                      </a:r>
                      <a:endParaRPr lang="es-ES" sz="1200" kern="1200" noProof="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2148682">
                <a:tc>
                  <a:txBody>
                    <a:bodyPr/>
                    <a:lstStyle/>
                    <a:p>
                      <a:pPr marL="0" indent="0" algn="just" defTabSz="685800" rtl="0" eaLnBrk="1" latinLnBrk="0" hangingPunct="1">
                        <a:buFont typeface="+mj-lt"/>
                        <a:buNone/>
                      </a:pPr>
                      <a:r>
                        <a:rPr lang="es-ES" sz="1200" b="1" kern="1200" noProof="0" dirty="0">
                          <a:solidFill>
                            <a:schemeClr val="tx1"/>
                          </a:solidFill>
                          <a:latin typeface="Century Gothic" panose="020B0502020202020204" pitchFamily="34" charset="0"/>
                        </a:rPr>
                        <a:t>Desarrollo de herramientas de apoyo a la gestión turística.</a:t>
                      </a:r>
                      <a:endParaRPr lang="es-BO" sz="1200" b="1" kern="1200" noProof="0" dirty="0">
                        <a:solidFill>
                          <a:schemeClr val="tx1"/>
                        </a:solidFill>
                        <a:latin typeface="Century Gothic" panose="020B0502020202020204" pitchFamily="34" charset="0"/>
                        <a:ea typeface="+mn-ea"/>
                        <a:cs typeface="+mn-cs"/>
                      </a:endParaRPr>
                    </a:p>
                  </a:txBody>
                  <a:tcPr anchor="ctr"/>
                </a:tc>
                <a:tc>
                  <a:txBody>
                    <a:bodyPr/>
                    <a:lstStyle/>
                    <a:p>
                      <a:pPr marL="534988" marR="0" lvl="1" indent="-342900" algn="just" defTabSz="889000" rtl="0" eaLnBrk="1" fontAlgn="auto" latinLnBrk="0" hangingPunct="1">
                        <a:lnSpc>
                          <a:spcPct val="100000"/>
                        </a:lnSpc>
                        <a:spcBef>
                          <a:spcPct val="0"/>
                        </a:spcBef>
                        <a:spcAft>
                          <a:spcPts val="0"/>
                        </a:spcAft>
                        <a:buClrTx/>
                        <a:buSzTx/>
                        <a:buFont typeface="Wingdings" panose="05000000000000000000" pitchFamily="2" charset="2"/>
                        <a:buChar char="Ø"/>
                        <a:tabLst/>
                        <a:defRPr/>
                      </a:pPr>
                      <a:r>
                        <a:rPr lang="es-BO" sz="1200" kern="1200" noProof="0" dirty="0">
                          <a:solidFill>
                            <a:schemeClr val="tx1"/>
                          </a:solidFill>
                          <a:latin typeface="Century Gothic" panose="020B0502020202020204" pitchFamily="34" charset="0"/>
                        </a:rPr>
                        <a:t>Implementación del </a:t>
                      </a:r>
                      <a:r>
                        <a:rPr lang="es-BO" sz="1200" b="1" kern="1200" noProof="0" dirty="0">
                          <a:solidFill>
                            <a:schemeClr val="tx1"/>
                          </a:solidFill>
                          <a:latin typeface="Century Gothic" panose="020B0502020202020204" pitchFamily="34" charset="0"/>
                        </a:rPr>
                        <a:t>Aplicativo web y móvil para la Inventariación de Recursos Turísticos</a:t>
                      </a:r>
                      <a:r>
                        <a:rPr lang="es-BO" sz="1200" kern="1200" noProof="0" dirty="0">
                          <a:solidFill>
                            <a:schemeClr val="tx1"/>
                          </a:solidFill>
                          <a:latin typeface="Century Gothic" panose="020B0502020202020204" pitchFamily="34" charset="0"/>
                        </a:rPr>
                        <a:t>, </a:t>
                      </a:r>
                      <a:r>
                        <a:rPr lang="es-ES" sz="1200" kern="1200" noProof="0" dirty="0">
                          <a:solidFill>
                            <a:schemeClr val="tx1"/>
                          </a:solidFill>
                          <a:latin typeface="Century Gothic" panose="020B0502020202020204" pitchFamily="34" charset="0"/>
                        </a:rPr>
                        <a:t>para fomentar el registro ordenado del patrimonio turístico y las facilidades turísticas en todos los niveles del Estado</a:t>
                      </a:r>
                      <a:r>
                        <a:rPr lang="es-BO" sz="1200" kern="1200" noProof="0" dirty="0">
                          <a:solidFill>
                            <a:schemeClr val="tx1"/>
                          </a:solidFill>
                          <a:latin typeface="Century Gothic" panose="020B0502020202020204" pitchFamily="34" charset="0"/>
                        </a:rPr>
                        <a:t> para </a:t>
                      </a:r>
                      <a:r>
                        <a:rPr lang="es-ES" sz="1200" kern="1200" noProof="0" dirty="0">
                          <a:solidFill>
                            <a:schemeClr val="tx1"/>
                          </a:solidFill>
                          <a:latin typeface="Century Gothic" panose="020B0502020202020204" pitchFamily="34" charset="0"/>
                        </a:rPr>
                        <a:t>la consolidación del Sistema de Información de la oferta turística nacional.</a:t>
                      </a:r>
                      <a:endParaRPr lang="es-BO" sz="1200" kern="1200" noProof="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500197539"/>
                  </a:ext>
                </a:extLst>
              </a:tr>
              <a:tr h="961252">
                <a:tc>
                  <a:txBody>
                    <a:bodyPr/>
                    <a:lstStyle/>
                    <a:p>
                      <a:pPr marL="0" indent="0" algn="just" defTabSz="685800" rtl="0" eaLnBrk="1" latinLnBrk="0" hangingPunct="1">
                        <a:buFont typeface="+mj-lt"/>
                        <a:buNone/>
                      </a:pPr>
                      <a:r>
                        <a:rPr lang="es-ES" sz="1200" b="1" kern="1200" noProof="0" dirty="0">
                          <a:solidFill>
                            <a:schemeClr val="tx1"/>
                          </a:solidFill>
                          <a:latin typeface="Century Gothic" panose="020B0502020202020204" pitchFamily="34" charset="0"/>
                        </a:rPr>
                        <a:t>Seguridad turística</a:t>
                      </a:r>
                      <a:endParaRPr lang="es-BO" sz="1200" b="1" kern="1200" noProof="0" dirty="0">
                        <a:solidFill>
                          <a:schemeClr val="tx1"/>
                        </a:solidFill>
                        <a:latin typeface="Century Gothic" panose="020B0502020202020204" pitchFamily="34" charset="0"/>
                        <a:ea typeface="+mn-ea"/>
                        <a:cs typeface="+mn-cs"/>
                      </a:endParaRPr>
                    </a:p>
                  </a:txBody>
                  <a:tcPr anchor="ctr"/>
                </a:tc>
                <a:tc>
                  <a:txBody>
                    <a:bodyPr/>
                    <a:lstStyle/>
                    <a:p>
                      <a:pPr marL="534988" lvl="1" indent="-342900" algn="just" defTabSz="889000" rtl="0" eaLnBrk="1" latinLnBrk="0" hangingPunct="1">
                        <a:spcBef>
                          <a:spcPct val="0"/>
                        </a:spcBef>
                        <a:buFont typeface="Wingdings" panose="05000000000000000000" pitchFamily="2" charset="2"/>
                        <a:buChar char="Ø"/>
                      </a:pPr>
                      <a:r>
                        <a:rPr lang="es-ES" sz="1200" kern="1200" noProof="0" dirty="0">
                          <a:solidFill>
                            <a:schemeClr val="tx1"/>
                          </a:solidFill>
                          <a:latin typeface="Century Gothic" panose="020B0502020202020204" pitchFamily="34" charset="0"/>
                        </a:rPr>
                        <a:t>Elaboración de un </a:t>
                      </a:r>
                      <a:r>
                        <a:rPr lang="es-ES" sz="1200" b="1" kern="1200" noProof="0" dirty="0">
                          <a:solidFill>
                            <a:schemeClr val="tx1"/>
                          </a:solidFill>
                          <a:latin typeface="Century Gothic" panose="020B0502020202020204" pitchFamily="34" charset="0"/>
                        </a:rPr>
                        <a:t>plan de seguridad turística integral</a:t>
                      </a:r>
                      <a:r>
                        <a:rPr lang="es-ES" sz="1200" kern="1200" noProof="0" dirty="0">
                          <a:solidFill>
                            <a:schemeClr val="tx1"/>
                          </a:solidFill>
                          <a:latin typeface="Century Gothic" panose="020B0502020202020204" pitchFamily="34" charset="0"/>
                        </a:rPr>
                        <a:t> coordinado con autoridades locales y nacionales.</a:t>
                      </a:r>
                      <a:endParaRPr lang="es-BO" sz="1200" kern="1200" noProof="0" dirty="0">
                        <a:solidFill>
                          <a:schemeClr val="tx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2622760069"/>
                  </a:ext>
                </a:extLst>
              </a:tr>
            </a:tbl>
          </a:graphicData>
        </a:graphic>
      </p:graphicFrame>
      <p:pic>
        <p:nvPicPr>
          <p:cNvPr id="6" name="Imagen 5">
            <a:extLst>
              <a:ext uri="{FF2B5EF4-FFF2-40B4-BE49-F238E27FC236}">
                <a16:creationId xmlns:a16="http://schemas.microsoft.com/office/drawing/2014/main" id="{0440AAE8-473A-0EB3-CC77-C78732A82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8" name="1 Rectángulo redondeado">
            <a:extLst>
              <a:ext uri="{FF2B5EF4-FFF2-40B4-BE49-F238E27FC236}">
                <a16:creationId xmlns:a16="http://schemas.microsoft.com/office/drawing/2014/main" id="{E928D1B3-DD8E-A99C-5B1A-F2CE7A73F69C}"/>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43616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3A3BFA52-C3A3-4339-AFA2-1F2DD6CFE30F}"/>
              </a:ext>
            </a:extLst>
          </p:cNvPr>
          <p:cNvSpPr txBox="1"/>
          <p:nvPr/>
        </p:nvSpPr>
        <p:spPr>
          <a:xfrm>
            <a:off x="777641" y="4218789"/>
            <a:ext cx="7952606" cy="1569660"/>
          </a:xfrm>
          <a:prstGeom prst="rect">
            <a:avLst/>
          </a:prstGeom>
          <a:solidFill>
            <a:schemeClr val="bg1"/>
          </a:solidFill>
        </p:spPr>
        <p:txBody>
          <a:bodyPr wrap="square" rtlCol="0">
            <a:spAutoFit/>
          </a:bodyPr>
          <a:lstStyle/>
          <a:p>
            <a:pPr algn="ctr" defTabSz="685800"/>
            <a:r>
              <a:rPr lang="es-ES" sz="1600" dirty="0">
                <a:latin typeface="Century Gothic" panose="020B0502020202020204" pitchFamily="34" charset="0"/>
                <a:cs typeface="Arial" panose="020B0604020202020204" pitchFamily="34" charset="0"/>
              </a:rPr>
              <a:t>GROVER NELSON </a:t>
            </a:r>
            <a:r>
              <a:rPr lang="es-ES" sz="1600" dirty="0" err="1">
                <a:latin typeface="Century Gothic" panose="020B0502020202020204" pitchFamily="34" charset="0"/>
                <a:cs typeface="Arial" panose="020B0604020202020204" pitchFamily="34" charset="0"/>
              </a:rPr>
              <a:t>LACOA</a:t>
            </a:r>
            <a:r>
              <a:rPr lang="es-ES" sz="1600" dirty="0">
                <a:latin typeface="Century Gothic" panose="020B0502020202020204" pitchFamily="34" charset="0"/>
                <a:cs typeface="Arial" panose="020B0604020202020204" pitchFamily="34" charset="0"/>
              </a:rPr>
              <a:t> ESTRADA</a:t>
            </a: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VICEMINISTRO DE COMERCIO Y LOGÍSTICA INTERNA</a:t>
            </a: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Abril,</a:t>
            </a:r>
            <a:r>
              <a:rPr lang="es-BO" sz="1600" b="1" dirty="0">
                <a:latin typeface="Century Gothic" panose="020B0502020202020204" pitchFamily="34" charset="0"/>
                <a:cs typeface="Arial" panose="020B0604020202020204" pitchFamily="34" charset="0"/>
              </a:rPr>
              <a:t> 2023</a:t>
            </a:r>
            <a:endParaRPr lang="en-US" sz="1600" dirty="0">
              <a:latin typeface="Century Gothic" panose="020B0502020202020204" pitchFamily="34" charset="0"/>
              <a:ea typeface="Roboto Light" panose="02000000000000000000" pitchFamily="2" charset="0"/>
              <a:cs typeface="Roboto Light" panose="02000000000000000000" pitchFamily="2" charset="0"/>
            </a:endParaRPr>
          </a:p>
        </p:txBody>
      </p:sp>
      <p:pic>
        <p:nvPicPr>
          <p:cNvPr id="11" name="Imagen 10">
            <a:extLst>
              <a:ext uri="{FF2B5EF4-FFF2-40B4-BE49-F238E27FC236}">
                <a16:creationId xmlns:a16="http://schemas.microsoft.com/office/drawing/2014/main" id="{ABFF4C71-3693-4590-9F34-F4CAA42D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58" y="5211342"/>
            <a:ext cx="1726630" cy="1646658"/>
          </a:xfrm>
          <a:prstGeom prst="rect">
            <a:avLst/>
          </a:prstGeom>
        </p:spPr>
      </p:pic>
      <p:pic>
        <p:nvPicPr>
          <p:cNvPr id="12" name="Picture 2" descr="DESARROLLO PRODUCTIVO">
            <a:extLst>
              <a:ext uri="{FF2B5EF4-FFF2-40B4-BE49-F238E27FC236}">
                <a16:creationId xmlns:a16="http://schemas.microsoft.com/office/drawing/2014/main" id="{392FA1D2-3025-435E-BFD9-FAEB4C1DB32D}"/>
              </a:ext>
            </a:extLst>
          </p:cNvPr>
          <p:cNvPicPr>
            <a:picLocks noChangeAspect="1" noChangeArrowheads="1"/>
          </p:cNvPicPr>
          <p:nvPr/>
        </p:nvPicPr>
        <p:blipFill>
          <a:blip r:embed="rId4"/>
          <a:srcRect/>
          <a:stretch>
            <a:fillRect/>
          </a:stretch>
        </p:blipFill>
        <p:spPr bwMode="auto">
          <a:xfrm>
            <a:off x="2647406" y="0"/>
            <a:ext cx="3712747" cy="2741609"/>
          </a:xfrm>
          <a:prstGeom prst="rect">
            <a:avLst/>
          </a:prstGeom>
          <a:noFill/>
          <a:ln>
            <a:noFill/>
          </a:ln>
        </p:spPr>
      </p:pic>
    </p:spTree>
    <p:extLst>
      <p:ext uri="{BB962C8B-B14F-4D97-AF65-F5344CB8AC3E}">
        <p14:creationId xmlns:p14="http://schemas.microsoft.com/office/powerpoint/2010/main" val="63489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Marcador de número de diapositiva 3"/>
          <p:cNvSpPr>
            <a:spLocks noGrp="1"/>
          </p:cNvSpPr>
          <p:nvPr>
            <p:ph type="sldNum" sz="quarter" idx="12"/>
          </p:nvPr>
        </p:nvSpPr>
        <p:spPr/>
        <p:txBody>
          <a:bodyPr/>
          <a:lstStyle/>
          <a:p>
            <a:r>
              <a:rPr lang="es-BO" dirty="0"/>
              <a:t>3</a:t>
            </a:r>
          </a:p>
        </p:txBody>
      </p:sp>
      <p:graphicFrame>
        <p:nvGraphicFramePr>
          <p:cNvPr id="2" name="Tabla 1"/>
          <p:cNvGraphicFramePr>
            <a:graphicFrameLocks noGrp="1"/>
          </p:cNvGraphicFramePr>
          <p:nvPr>
            <p:extLst>
              <p:ext uri="{D42A27DB-BD31-4B8C-83A1-F6EECF244321}">
                <p14:modId xmlns:p14="http://schemas.microsoft.com/office/powerpoint/2010/main" val="324127969"/>
              </p:ext>
            </p:extLst>
          </p:nvPr>
        </p:nvGraphicFramePr>
        <p:xfrm>
          <a:off x="189034" y="821290"/>
          <a:ext cx="8621137" cy="6001912"/>
        </p:xfrm>
        <a:graphic>
          <a:graphicData uri="http://schemas.openxmlformats.org/drawingml/2006/table">
            <a:tbl>
              <a:tblPr firstRow="1" bandRow="1"/>
              <a:tblGrid>
                <a:gridCol w="2156373">
                  <a:extLst>
                    <a:ext uri="{9D8B030D-6E8A-4147-A177-3AD203B41FA5}">
                      <a16:colId xmlns:a16="http://schemas.microsoft.com/office/drawing/2014/main" val="3787425451"/>
                    </a:ext>
                  </a:extLst>
                </a:gridCol>
                <a:gridCol w="1833485">
                  <a:extLst>
                    <a:ext uri="{9D8B030D-6E8A-4147-A177-3AD203B41FA5}">
                      <a16:colId xmlns:a16="http://schemas.microsoft.com/office/drawing/2014/main" val="392851010"/>
                    </a:ext>
                  </a:extLst>
                </a:gridCol>
                <a:gridCol w="4631279">
                  <a:extLst>
                    <a:ext uri="{9D8B030D-6E8A-4147-A177-3AD203B41FA5}">
                      <a16:colId xmlns:a16="http://schemas.microsoft.com/office/drawing/2014/main" val="1418811145"/>
                    </a:ext>
                  </a:extLst>
                </a:gridCol>
              </a:tblGrid>
              <a:tr h="176398">
                <a:tc gridSpan="2">
                  <a:txBody>
                    <a:bodyPr/>
                    <a:lstStyle/>
                    <a:p>
                      <a:pPr algn="ctr" rtl="0" fontAlgn="ctr"/>
                      <a:r>
                        <a:rPr lang="es-ES" sz="1200" b="1" i="0" u="none" strike="noStrike" kern="1200" dirty="0">
                          <a:solidFill>
                            <a:srgbClr val="000000"/>
                          </a:solidFill>
                          <a:effectLst/>
                          <a:latin typeface="Century Gothic" panose="020B0502020202020204" pitchFamily="34" charset="0"/>
                          <a:ea typeface="+mn-ea"/>
                          <a:cs typeface="+mn-cs"/>
                        </a:rPr>
                        <a:t>OPERACIONES PRIORIZADAS </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hMerge="1">
                  <a:txBody>
                    <a:bodyPr/>
                    <a:lstStyle/>
                    <a:p>
                      <a:endParaRPr lang="es-ES"/>
                    </a:p>
                  </a:txBody>
                  <a:tcPr/>
                </a:tc>
                <a:tc>
                  <a:txBody>
                    <a:bodyPr/>
                    <a:lstStyle/>
                    <a:p>
                      <a:pPr algn="ctr" rtl="0" fontAlgn="ctr"/>
                      <a:r>
                        <a:rPr lang="es-ES" sz="1200" b="1" i="0" u="none" strike="noStrike" kern="1200" dirty="0">
                          <a:solidFill>
                            <a:srgbClr val="000000"/>
                          </a:solidFill>
                          <a:effectLst/>
                          <a:latin typeface="Century Gothic" panose="020B0502020202020204" pitchFamily="34" charset="0"/>
                          <a:ea typeface="+mn-ea"/>
                          <a:cs typeface="+mn-cs"/>
                        </a:rPr>
                        <a:t>META PROGRAMADA PARA EL 2023</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810772790"/>
                  </a:ext>
                </a:extLst>
              </a:tr>
              <a:tr h="176398">
                <a:tc gridSpan="3">
                  <a:txBody>
                    <a:bodyPr/>
                    <a:lstStyle/>
                    <a:p>
                      <a:pPr algn="ctr" rtl="0" fontAlgn="ctr"/>
                      <a:r>
                        <a:rPr lang="es-ES" sz="1200" b="1" i="0" u="none" strike="noStrike" kern="1200" dirty="0">
                          <a:solidFill>
                            <a:srgbClr val="000000"/>
                          </a:solidFill>
                          <a:effectLst/>
                          <a:latin typeface="Century Gothic" panose="020B0502020202020204" pitchFamily="34" charset="0"/>
                          <a:ea typeface="+mn-ea"/>
                          <a:cs typeface="+mn-cs"/>
                        </a:rPr>
                        <a:t>REGULACIÓN</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22374609"/>
                  </a:ext>
                </a:extLst>
              </a:tr>
              <a:tr h="5621234">
                <a:tc>
                  <a:txBody>
                    <a:bodyPr/>
                    <a:lstStyle/>
                    <a:p>
                      <a:pPr algn="just" rtl="0" fontAlgn="ctr"/>
                      <a:r>
                        <a:rPr lang="es-ES" sz="1000" b="1" i="0" u="none" strike="noStrike" kern="1200" dirty="0">
                          <a:solidFill>
                            <a:srgbClr val="000000"/>
                          </a:solidFill>
                          <a:effectLst/>
                          <a:latin typeface="Century Gothic" panose="020B0502020202020204" pitchFamily="34" charset="0"/>
                          <a:ea typeface="+mn-ea"/>
                          <a:cs typeface="+mn-cs"/>
                        </a:rPr>
                        <a:t>Establecimiento de políticas de protección y regulación del mercado interno para fortalecer la producción nacional</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gridSpan="2">
                  <a:txBody>
                    <a:bodyPr/>
                    <a:lstStyle/>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Se redujo el valor de las importaciones de productos en rubros alimentos y bebidas, suministros industriales y artículos de consumo.</a:t>
                      </a: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RM 078.2016</a:t>
                      </a: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Azúcar cruda y derivados: presentó un decremento en valor de 50% (de 0.04 </a:t>
                      </a:r>
                      <a:r>
                        <a:rPr lang="es-ES" sz="900" b="1" i="0" u="none" strike="noStrike" kern="1200" dirty="0" err="1">
                          <a:solidFill>
                            <a:srgbClr val="000000"/>
                          </a:solidFill>
                          <a:effectLst/>
                          <a:latin typeface="Century Gothic" panose="020B0502020202020204" pitchFamily="34" charset="0"/>
                          <a:ea typeface="+mn-ea"/>
                          <a:cs typeface="+mn-cs"/>
                        </a:rPr>
                        <a:t>MMBs</a:t>
                      </a:r>
                      <a:r>
                        <a:rPr lang="es-ES" sz="900" b="1" i="0" u="none" strike="noStrike" kern="1200" dirty="0">
                          <a:solidFill>
                            <a:srgbClr val="000000"/>
                          </a:solidFill>
                          <a:effectLst/>
                          <a:latin typeface="Century Gothic" panose="020B0502020202020204" pitchFamily="34" charset="0"/>
                          <a:ea typeface="+mn-ea"/>
                          <a:cs typeface="+mn-cs"/>
                        </a:rPr>
                        <a:t> a 0.02 </a:t>
                      </a:r>
                      <a:r>
                        <a:rPr lang="es-ES" sz="900" b="1" i="0" u="none" strike="noStrike" kern="1200" dirty="0" err="1">
                          <a:solidFill>
                            <a:srgbClr val="000000"/>
                          </a:solidFill>
                          <a:effectLst/>
                          <a:latin typeface="Century Gothic" panose="020B0502020202020204" pitchFamily="34" charset="0"/>
                          <a:ea typeface="+mn-ea"/>
                          <a:cs typeface="+mn-cs"/>
                        </a:rPr>
                        <a:t>MMBs</a:t>
                      </a:r>
                      <a:r>
                        <a:rPr lang="es-ES" sz="900" b="1" i="0" u="none" strike="noStrike" kern="1200" dirty="0">
                          <a:solidFill>
                            <a:srgbClr val="000000"/>
                          </a:solidFill>
                          <a:effectLst/>
                          <a:latin typeface="Century Gothic" panose="020B0502020202020204" pitchFamily="34" charset="0"/>
                          <a:ea typeface="+mn-ea"/>
                          <a:cs typeface="+mn-cs"/>
                        </a:rPr>
                        <a:t>) en el mes de enero 2023 con  respecto al mes de diciembre 2022. </a:t>
                      </a: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Con respecto al volumen importado presentó un decremento de 50%, (78.6 t. a 39.3 t.)</a:t>
                      </a: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Aceite de soya y derivados: presentó un  decremento de 5% (0.40 </a:t>
                      </a:r>
                      <a:r>
                        <a:rPr lang="es-ES" sz="900" b="1" i="0" u="none" strike="noStrike" kern="1200" dirty="0" err="1">
                          <a:solidFill>
                            <a:srgbClr val="000000"/>
                          </a:solidFill>
                          <a:effectLst/>
                          <a:latin typeface="Century Gothic" panose="020B0502020202020204" pitchFamily="34" charset="0"/>
                          <a:ea typeface="+mn-ea"/>
                          <a:cs typeface="+mn-cs"/>
                        </a:rPr>
                        <a:t>MMBs</a:t>
                      </a:r>
                      <a:r>
                        <a:rPr lang="es-ES" sz="900" b="1" i="0" u="none" strike="noStrike" kern="1200" dirty="0">
                          <a:solidFill>
                            <a:srgbClr val="000000"/>
                          </a:solidFill>
                          <a:effectLst/>
                          <a:latin typeface="Century Gothic" panose="020B0502020202020204" pitchFamily="34" charset="0"/>
                          <a:ea typeface="+mn-ea"/>
                          <a:cs typeface="+mn-cs"/>
                        </a:rPr>
                        <a:t> a 0.38 </a:t>
                      </a:r>
                      <a:r>
                        <a:rPr lang="es-ES" sz="900" b="1" i="0" u="none" strike="noStrike" kern="1200" dirty="0" err="1">
                          <a:solidFill>
                            <a:srgbClr val="000000"/>
                          </a:solidFill>
                          <a:effectLst/>
                          <a:latin typeface="Century Gothic" panose="020B0502020202020204" pitchFamily="34" charset="0"/>
                          <a:ea typeface="+mn-ea"/>
                          <a:cs typeface="+mn-cs"/>
                        </a:rPr>
                        <a:t>MMBs</a:t>
                      </a:r>
                      <a:r>
                        <a:rPr lang="es-ES" sz="900" b="1" i="0" u="none" strike="noStrike" kern="1200" dirty="0">
                          <a:solidFill>
                            <a:srgbClr val="000000"/>
                          </a:solidFill>
                          <a:effectLst/>
                          <a:latin typeface="Century Gothic" panose="020B0502020202020204" pitchFamily="34" charset="0"/>
                          <a:ea typeface="+mn-ea"/>
                          <a:cs typeface="+mn-cs"/>
                        </a:rPr>
                        <a:t>) en valor </a:t>
                      </a:r>
                      <a:r>
                        <a:rPr lang="es-BO" sz="900" b="1" i="0" u="none" strike="noStrike" kern="1200" dirty="0">
                          <a:solidFill>
                            <a:srgbClr val="000000"/>
                          </a:solidFill>
                          <a:effectLst/>
                          <a:latin typeface="Century Gothic" panose="020B0502020202020204" pitchFamily="34" charset="0"/>
                          <a:ea typeface="+mn-ea"/>
                          <a:cs typeface="+mn-cs"/>
                        </a:rPr>
                        <a:t>en el mes de enero 2023 con  respecto al mes de diciembre 2022</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Con respecto al volumen importado presentó un decremento de 28%, (340.61 t. a 246.24 t.)</a:t>
                      </a: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Bebidas no alcohólicas: </a:t>
                      </a:r>
                      <a:r>
                        <a:rPr lang="es-BO" sz="900" b="1" i="0" u="none" strike="noStrike" kern="1200" dirty="0">
                          <a:solidFill>
                            <a:srgbClr val="000000"/>
                          </a:solidFill>
                          <a:effectLst/>
                          <a:latin typeface="Century Gothic" panose="020B0502020202020204" pitchFamily="34" charset="0"/>
                          <a:ea typeface="+mn-ea"/>
                          <a:cs typeface="+mn-cs"/>
                        </a:rPr>
                        <a:t>presentó un decremento en valor de 25% (de 1.22 </a:t>
                      </a:r>
                      <a:r>
                        <a:rPr lang="es-BO" sz="900" b="1" i="0" u="none" strike="noStrike" kern="1200" dirty="0" err="1">
                          <a:solidFill>
                            <a:srgbClr val="000000"/>
                          </a:solidFill>
                          <a:effectLst/>
                          <a:latin typeface="Century Gothic" panose="020B0502020202020204" pitchFamily="34" charset="0"/>
                          <a:ea typeface="+mn-ea"/>
                          <a:cs typeface="+mn-cs"/>
                        </a:rPr>
                        <a:t>MMBs</a:t>
                      </a:r>
                      <a:r>
                        <a:rPr lang="es-BO" sz="900" b="1" i="0" u="none" strike="noStrike" kern="1200" dirty="0">
                          <a:solidFill>
                            <a:srgbClr val="000000"/>
                          </a:solidFill>
                          <a:effectLst/>
                          <a:latin typeface="Century Gothic" panose="020B0502020202020204" pitchFamily="34" charset="0"/>
                          <a:ea typeface="+mn-ea"/>
                          <a:cs typeface="+mn-cs"/>
                        </a:rPr>
                        <a:t> a 0.91 </a:t>
                      </a:r>
                      <a:r>
                        <a:rPr lang="es-BO" sz="900" b="1" i="0" u="none" strike="noStrike" kern="1200" dirty="0" err="1">
                          <a:solidFill>
                            <a:srgbClr val="000000"/>
                          </a:solidFill>
                          <a:effectLst/>
                          <a:latin typeface="Century Gothic" panose="020B0502020202020204" pitchFamily="34" charset="0"/>
                          <a:ea typeface="+mn-ea"/>
                          <a:cs typeface="+mn-cs"/>
                        </a:rPr>
                        <a:t>MMBs</a:t>
                      </a:r>
                      <a:r>
                        <a:rPr lang="es-BO" sz="900" b="1" i="0" u="none" strike="noStrike" kern="1200" dirty="0">
                          <a:solidFill>
                            <a:srgbClr val="000000"/>
                          </a:solidFill>
                          <a:effectLst/>
                          <a:latin typeface="Century Gothic" panose="020B0502020202020204" pitchFamily="34" charset="0"/>
                          <a:ea typeface="+mn-ea"/>
                          <a:cs typeface="+mn-cs"/>
                        </a:rPr>
                        <a:t>) en el mes de enero 2023 con  respecto al mes de diciembre 2022. </a:t>
                      </a:r>
                    </a:p>
                    <a:p>
                      <a:pPr marL="0" indent="0" algn="just" rtl="0" fontAlgn="ctr">
                        <a:buFontTx/>
                        <a:buNone/>
                      </a:pPr>
                      <a:r>
                        <a:rPr lang="es-BO" sz="900" b="1" i="0" u="none" strike="noStrike" kern="1200" dirty="0">
                          <a:solidFill>
                            <a:srgbClr val="000000"/>
                          </a:solidFill>
                          <a:effectLst/>
                          <a:latin typeface="Century Gothic" panose="020B0502020202020204" pitchFamily="34" charset="0"/>
                          <a:ea typeface="+mn-ea"/>
                          <a:cs typeface="+mn-cs"/>
                        </a:rPr>
                        <a:t>Con respecto al volumen importado presentó un decremento de 20%, (1,390.58 t. a 726.73 t.)</a:t>
                      </a: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RM 0100.2015</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Arroz: </a:t>
                      </a:r>
                      <a:r>
                        <a:rPr lang="es-BO" sz="900" b="1" i="0" u="none" strike="noStrike" kern="1200" dirty="0">
                          <a:solidFill>
                            <a:srgbClr val="000000"/>
                          </a:solidFill>
                          <a:effectLst/>
                          <a:latin typeface="Century Gothic" panose="020B0502020202020204" pitchFamily="34" charset="0"/>
                          <a:ea typeface="+mn-ea"/>
                          <a:cs typeface="+mn-cs"/>
                        </a:rPr>
                        <a:t>presentó un decremento en valor de 59% (de 0.37 </a:t>
                      </a:r>
                      <a:r>
                        <a:rPr lang="es-BO" sz="900" b="1" i="0" u="none" strike="noStrike" kern="1200" dirty="0" err="1">
                          <a:solidFill>
                            <a:srgbClr val="000000"/>
                          </a:solidFill>
                          <a:effectLst/>
                          <a:latin typeface="Century Gothic" panose="020B0502020202020204" pitchFamily="34" charset="0"/>
                          <a:ea typeface="+mn-ea"/>
                          <a:cs typeface="+mn-cs"/>
                        </a:rPr>
                        <a:t>MMBs</a:t>
                      </a:r>
                      <a:r>
                        <a:rPr lang="es-BO" sz="900" b="1" i="0" u="none" strike="noStrike" kern="1200" dirty="0">
                          <a:solidFill>
                            <a:srgbClr val="000000"/>
                          </a:solidFill>
                          <a:effectLst/>
                          <a:latin typeface="Century Gothic" panose="020B0502020202020204" pitchFamily="34" charset="0"/>
                          <a:ea typeface="+mn-ea"/>
                          <a:cs typeface="+mn-cs"/>
                        </a:rPr>
                        <a:t> a 0.15 </a:t>
                      </a:r>
                      <a:r>
                        <a:rPr lang="es-BO" sz="900" b="1" i="0" u="none" strike="noStrike" kern="1200" dirty="0" err="1">
                          <a:solidFill>
                            <a:srgbClr val="000000"/>
                          </a:solidFill>
                          <a:effectLst/>
                          <a:latin typeface="Century Gothic" panose="020B0502020202020204" pitchFamily="34" charset="0"/>
                          <a:ea typeface="+mn-ea"/>
                          <a:cs typeface="+mn-cs"/>
                        </a:rPr>
                        <a:t>MMBs</a:t>
                      </a:r>
                      <a:r>
                        <a:rPr lang="es-BO" sz="900" b="1" i="0" u="none" strike="noStrike" kern="1200" dirty="0">
                          <a:solidFill>
                            <a:srgbClr val="000000"/>
                          </a:solidFill>
                          <a:effectLst/>
                          <a:latin typeface="Century Gothic" panose="020B0502020202020204" pitchFamily="34" charset="0"/>
                          <a:ea typeface="+mn-ea"/>
                          <a:cs typeface="+mn-cs"/>
                        </a:rPr>
                        <a:t>) en el mes de enero 2023 con  respecto al mes de diciembre 2022. </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Con respecto al volumen importado presentó un decremento de 47%, (599.12 t. a 316.76 t.)</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Maíz: </a:t>
                      </a:r>
                      <a:r>
                        <a:rPr lang="es-BO" sz="900" b="1" i="0" u="none" strike="noStrike" kern="1200" dirty="0">
                          <a:solidFill>
                            <a:srgbClr val="000000"/>
                          </a:solidFill>
                          <a:effectLst/>
                          <a:latin typeface="Century Gothic" panose="020B0502020202020204" pitchFamily="34" charset="0"/>
                          <a:ea typeface="+mn-ea"/>
                          <a:cs typeface="+mn-cs"/>
                        </a:rPr>
                        <a:t>presentó un decremento en valor de 20% (de 0.45 </a:t>
                      </a:r>
                      <a:r>
                        <a:rPr lang="es-BO" sz="900" b="1" i="0" u="none" strike="noStrike" kern="1200" dirty="0" err="1">
                          <a:solidFill>
                            <a:srgbClr val="000000"/>
                          </a:solidFill>
                          <a:effectLst/>
                          <a:latin typeface="Century Gothic" panose="020B0502020202020204" pitchFamily="34" charset="0"/>
                          <a:ea typeface="+mn-ea"/>
                          <a:cs typeface="+mn-cs"/>
                        </a:rPr>
                        <a:t>MMBs</a:t>
                      </a:r>
                      <a:r>
                        <a:rPr lang="es-BO" sz="900" b="1" i="0" u="none" strike="noStrike" kern="1200" dirty="0">
                          <a:solidFill>
                            <a:srgbClr val="000000"/>
                          </a:solidFill>
                          <a:effectLst/>
                          <a:latin typeface="Century Gothic" panose="020B0502020202020204" pitchFamily="34" charset="0"/>
                          <a:ea typeface="+mn-ea"/>
                          <a:cs typeface="+mn-cs"/>
                        </a:rPr>
                        <a:t> a 0.36 </a:t>
                      </a:r>
                      <a:r>
                        <a:rPr lang="es-BO" sz="900" b="1" i="0" u="none" strike="noStrike" kern="1200" dirty="0" err="1">
                          <a:solidFill>
                            <a:srgbClr val="000000"/>
                          </a:solidFill>
                          <a:effectLst/>
                          <a:latin typeface="Century Gothic" panose="020B0502020202020204" pitchFamily="34" charset="0"/>
                          <a:ea typeface="+mn-ea"/>
                          <a:cs typeface="+mn-cs"/>
                        </a:rPr>
                        <a:t>MMBs</a:t>
                      </a:r>
                      <a:r>
                        <a:rPr lang="es-BO" sz="900" b="1" i="0" u="none" strike="noStrike" kern="1200" dirty="0">
                          <a:solidFill>
                            <a:srgbClr val="000000"/>
                          </a:solidFill>
                          <a:effectLst/>
                          <a:latin typeface="Century Gothic" panose="020B0502020202020204" pitchFamily="34" charset="0"/>
                          <a:ea typeface="+mn-ea"/>
                          <a:cs typeface="+mn-cs"/>
                        </a:rPr>
                        <a:t>) en el mes de enero 2023 con  respecto al mes de diciembre 2022. </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Con respecto al volumen importado presentó un decremento de 51%, (354.05 t. a 173.18 t.)</a:t>
                      </a:r>
                    </a:p>
                    <a:p>
                      <a:pPr marL="0" marR="0" indent="0" algn="just" defTabSz="685800" rtl="0" eaLnBrk="1" fontAlgn="ctr" latinLnBrk="0" hangingPunct="1">
                        <a:lnSpc>
                          <a:spcPct val="100000"/>
                        </a:lnSpc>
                        <a:spcBef>
                          <a:spcPts val="0"/>
                        </a:spcBef>
                        <a:spcAft>
                          <a:spcPts val="0"/>
                        </a:spcAft>
                        <a:buClrTx/>
                        <a:buSzTx/>
                        <a:buFontTx/>
                        <a:buNone/>
                        <a:tabLst/>
                        <a:defRPr/>
                      </a:pPr>
                      <a:endParaRPr lang="es-ES" sz="900" b="1" i="0" u="none" strike="noStrike" kern="1200" dirty="0">
                        <a:solidFill>
                          <a:srgbClr val="000000"/>
                        </a:solidFill>
                        <a:effectLst/>
                        <a:latin typeface="Century Gothic" panose="020B0502020202020204" pitchFamily="34" charset="0"/>
                        <a:ea typeface="+mn-ea"/>
                        <a:cs typeface="+mn-cs"/>
                      </a:endParaRP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ACOPIO: regulados por D.S. 255</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ARROZ: Precio de acopio 70 $us/fanega</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err="1">
                          <a:solidFill>
                            <a:srgbClr val="000000"/>
                          </a:solidFill>
                          <a:effectLst/>
                          <a:latin typeface="Century Gothic" panose="020B0502020202020204" pitchFamily="34" charset="0"/>
                          <a:ea typeface="+mn-ea"/>
                          <a:cs typeface="+mn-cs"/>
                        </a:rPr>
                        <a:t>MAÍZ:Precio</a:t>
                      </a:r>
                      <a:r>
                        <a:rPr lang="es-ES" sz="900" b="1" i="0" u="none" strike="noStrike" kern="1200" dirty="0">
                          <a:solidFill>
                            <a:srgbClr val="000000"/>
                          </a:solidFill>
                          <a:effectLst/>
                          <a:latin typeface="Century Gothic" panose="020B0502020202020204" pitchFamily="34" charset="0"/>
                          <a:ea typeface="+mn-ea"/>
                          <a:cs typeface="+mn-cs"/>
                        </a:rPr>
                        <a:t> de acopio 110 bs/</a:t>
                      </a:r>
                      <a:r>
                        <a:rPr lang="es-ES" sz="900" b="1" i="0" u="none" strike="noStrike" kern="1200" dirty="0" err="1">
                          <a:solidFill>
                            <a:srgbClr val="000000"/>
                          </a:solidFill>
                          <a:effectLst/>
                          <a:latin typeface="Century Gothic" panose="020B0502020202020204" pitchFamily="34" charset="0"/>
                          <a:ea typeface="+mn-ea"/>
                          <a:cs typeface="+mn-cs"/>
                        </a:rPr>
                        <a:t>qq</a:t>
                      </a:r>
                      <a:endParaRPr lang="es-ES" sz="900" b="1" i="0" u="none" strike="noStrike" kern="1200" dirty="0">
                        <a:solidFill>
                          <a:srgbClr val="000000"/>
                        </a:solidFill>
                        <a:effectLst/>
                        <a:latin typeface="Century Gothic" panose="020B0502020202020204" pitchFamily="34" charset="0"/>
                        <a:ea typeface="+mn-ea"/>
                        <a:cs typeface="+mn-cs"/>
                      </a:endParaRP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TRIGO: Precio de acopio 415 $su/t.</a:t>
                      </a: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VOLUMEN DE ACOPIO:TRIGO NACIONAL: 170 mil toneladas.</a:t>
                      </a: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Trigo importado 60 mil toneladas</a:t>
                      </a: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MAÍZ NACIONAL: 558 </a:t>
                      </a:r>
                      <a:r>
                        <a:rPr lang="es-ES" sz="900" b="1" i="0" u="none" strike="noStrike" kern="1200" dirty="0" err="1">
                          <a:solidFill>
                            <a:srgbClr val="000000"/>
                          </a:solidFill>
                          <a:effectLst/>
                          <a:latin typeface="Century Gothic" panose="020B0502020202020204" pitchFamily="34" charset="0"/>
                          <a:ea typeface="+mn-ea"/>
                          <a:cs typeface="+mn-cs"/>
                        </a:rPr>
                        <a:t>MILtoneladass</a:t>
                      </a:r>
                      <a:endParaRPr lang="es-ES" sz="900" b="1" i="0" u="none" strike="noStrike" kern="1200" dirty="0">
                        <a:solidFill>
                          <a:srgbClr val="000000"/>
                        </a:solidFill>
                        <a:effectLst/>
                        <a:latin typeface="Century Gothic" panose="020B0502020202020204" pitchFamily="34" charset="0"/>
                        <a:ea typeface="+mn-ea"/>
                        <a:cs typeface="+mn-cs"/>
                      </a:endParaRP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R.M 063:</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Recaudaciones 2022: </a:t>
                      </a: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Calzados: La variación en valor desde 2016 a 2022 fue de -39%</a:t>
                      </a: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Textiles: La variación en valor desde 2016 a 2022 fue de -33%</a:t>
                      </a: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marR="0" indent="0" algn="just" defTabSz="685800" rtl="0" eaLnBrk="1" fontAlgn="ctr" latinLnBrk="0" hangingPunct="1">
                        <a:lnSpc>
                          <a:spcPct val="100000"/>
                        </a:lnSpc>
                        <a:spcBef>
                          <a:spcPts val="0"/>
                        </a:spcBef>
                        <a:spcAft>
                          <a:spcPts val="0"/>
                        </a:spcAft>
                        <a:buClrTx/>
                        <a:buSzTx/>
                        <a:buFontTx/>
                        <a:buNone/>
                        <a:tabLst/>
                        <a:defRPr/>
                      </a:pPr>
                      <a:r>
                        <a:rPr lang="es-ES" sz="900" b="1" i="0" u="none" strike="noStrike" kern="1200" dirty="0">
                          <a:solidFill>
                            <a:srgbClr val="000000"/>
                          </a:solidFill>
                          <a:effectLst/>
                          <a:latin typeface="Century Gothic" panose="020B0502020202020204" pitchFamily="34" charset="0"/>
                          <a:ea typeface="+mn-ea"/>
                          <a:cs typeface="+mn-cs"/>
                        </a:rPr>
                        <a:t>Madera: La variación en valor desde 2016 a 2022 fue de -71%</a:t>
                      </a:r>
                    </a:p>
                    <a:p>
                      <a:pPr marL="0" indent="0" algn="just" rtl="0" fontAlgn="ctr">
                        <a:buFontTx/>
                        <a:buNone/>
                      </a:pPr>
                      <a:endParaRPr lang="es-ES" sz="900" b="1" i="0" u="none" strike="noStrike" kern="1200" dirty="0">
                        <a:solidFill>
                          <a:srgbClr val="000000"/>
                        </a:solidFill>
                        <a:effectLst/>
                        <a:latin typeface="Century Gothic" panose="020B0502020202020204" pitchFamily="34" charset="0"/>
                        <a:ea typeface="+mn-ea"/>
                        <a:cs typeface="+mn-cs"/>
                      </a:endParaRPr>
                    </a:p>
                    <a:p>
                      <a:pPr marL="0" indent="0" algn="just" rtl="0" fontAlgn="ctr">
                        <a:buFontTx/>
                        <a:buNone/>
                      </a:pPr>
                      <a:r>
                        <a:rPr lang="es-ES" sz="900" b="1" i="0" u="none" strike="noStrike" kern="1200" dirty="0">
                          <a:solidFill>
                            <a:srgbClr val="000000"/>
                          </a:solidFill>
                          <a:effectLst/>
                          <a:latin typeface="Century Gothic" panose="020B0502020202020204" pitchFamily="34" charset="0"/>
                          <a:ea typeface="+mn-ea"/>
                          <a:cs typeface="+mn-cs"/>
                        </a:rPr>
                        <a:t>TOTAL 2022: 5,127,060 Bs.</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tc hMerge="1">
                  <a:txBody>
                    <a:bodyPr/>
                    <a:lstStyle/>
                    <a:p>
                      <a:pPr algn="just" rtl="0" fontAlgn="ctr"/>
                      <a:endParaRPr lang="es-ES" sz="1100" b="1" i="0" u="none" strike="noStrike" kern="1200" dirty="0">
                        <a:solidFill>
                          <a:srgbClr val="000000"/>
                        </a:solidFill>
                        <a:effectLst/>
                        <a:latin typeface="Century Gothic" panose="020B0502020202020204" pitchFamily="34" charset="0"/>
                        <a:ea typeface="+mn-ea"/>
                        <a:cs typeface="+mn-cs"/>
                      </a:endParaRP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92590780"/>
                  </a:ext>
                </a:extLst>
              </a:tr>
            </a:tbl>
          </a:graphicData>
        </a:graphic>
      </p:graphicFrame>
      <p:pic>
        <p:nvPicPr>
          <p:cNvPr id="6" name="Imagen 5">
            <a:extLst>
              <a:ext uri="{FF2B5EF4-FFF2-40B4-BE49-F238E27FC236}">
                <a16:creationId xmlns:a16="http://schemas.microsoft.com/office/drawing/2014/main" id="{DED50E7A-9C8A-9157-FA0F-340A96013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264B00F0-015B-7864-6FA5-19F3890DFAF6}"/>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73975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Marcador de número de diapositiva 3"/>
          <p:cNvSpPr>
            <a:spLocks noGrp="1"/>
          </p:cNvSpPr>
          <p:nvPr>
            <p:ph type="sldNum" sz="quarter" idx="12"/>
          </p:nvPr>
        </p:nvSpPr>
        <p:spPr/>
        <p:txBody>
          <a:bodyPr/>
          <a:lstStyle/>
          <a:p>
            <a:r>
              <a:rPr lang="es-BO" dirty="0"/>
              <a:t>3</a:t>
            </a:r>
          </a:p>
        </p:txBody>
      </p:sp>
      <p:graphicFrame>
        <p:nvGraphicFramePr>
          <p:cNvPr id="3" name="Tabla 2"/>
          <p:cNvGraphicFramePr>
            <a:graphicFrameLocks noGrp="1"/>
          </p:cNvGraphicFramePr>
          <p:nvPr/>
        </p:nvGraphicFramePr>
        <p:xfrm>
          <a:off x="399317" y="2704367"/>
          <a:ext cx="8458200" cy="2289196"/>
        </p:xfrm>
        <a:graphic>
          <a:graphicData uri="http://schemas.openxmlformats.org/drawingml/2006/table">
            <a:tbl>
              <a:tblPr firstRow="1" bandRow="1"/>
              <a:tblGrid>
                <a:gridCol w="3914451">
                  <a:extLst>
                    <a:ext uri="{9D8B030D-6E8A-4147-A177-3AD203B41FA5}">
                      <a16:colId xmlns:a16="http://schemas.microsoft.com/office/drawing/2014/main" val="4148698732"/>
                    </a:ext>
                  </a:extLst>
                </a:gridCol>
                <a:gridCol w="4543749">
                  <a:extLst>
                    <a:ext uri="{9D8B030D-6E8A-4147-A177-3AD203B41FA5}">
                      <a16:colId xmlns:a16="http://schemas.microsoft.com/office/drawing/2014/main" val="2686893593"/>
                    </a:ext>
                  </a:extLst>
                </a:gridCol>
              </a:tblGrid>
              <a:tr h="457029">
                <a:tc>
                  <a:txBody>
                    <a:bodyPr/>
                    <a:lstStyle/>
                    <a:p>
                      <a:pPr algn="ctr" rtl="0" fontAlgn="ctr"/>
                      <a:r>
                        <a:rPr lang="es-ES" sz="1400" b="1" i="0" u="none" strike="noStrike" dirty="0">
                          <a:solidFill>
                            <a:srgbClr val="000000"/>
                          </a:solidFill>
                          <a:effectLst/>
                          <a:latin typeface="Century Gothic" panose="020B0502020202020204" pitchFamily="34" charset="0"/>
                        </a:rPr>
                        <a:t>OPERACIONES PRIORIZADAS </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rtl="0" fontAlgn="ctr"/>
                      <a:r>
                        <a:rPr lang="es-ES" sz="1400" b="1" i="0" u="none" strike="noStrike" dirty="0">
                          <a:solidFill>
                            <a:srgbClr val="000000"/>
                          </a:solidFill>
                          <a:effectLst/>
                          <a:latin typeface="Century Gothic" panose="020B0502020202020204" pitchFamily="34" charset="0"/>
                        </a:rPr>
                        <a:t>META PROGRAMADA PARA EL 2023</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62886011"/>
                  </a:ext>
                </a:extLst>
              </a:tr>
              <a:tr h="544548">
                <a:tc gridSpan="2">
                  <a:txBody>
                    <a:bodyPr/>
                    <a:lstStyle/>
                    <a:p>
                      <a:pPr algn="ctr" rtl="0" fontAlgn="ctr"/>
                      <a:endParaRPr lang="es-ES" sz="1400" b="1" i="0" u="none" strike="noStrike" dirty="0">
                        <a:solidFill>
                          <a:srgbClr val="000000"/>
                        </a:solidFill>
                        <a:effectLst/>
                        <a:latin typeface="Century Gothic" panose="020B0502020202020204" pitchFamily="34" charset="0"/>
                      </a:endParaRP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2164894043"/>
                  </a:ext>
                </a:extLst>
              </a:tr>
              <a:tr h="1201788">
                <a:tc>
                  <a:txBody>
                    <a:bodyPr/>
                    <a:lstStyle/>
                    <a:p>
                      <a:pPr algn="just" rtl="0" fontAlgn="ctr"/>
                      <a:r>
                        <a:rPr lang="es-ES" sz="1200" b="1" i="0" u="none" strike="noStrike" dirty="0">
                          <a:solidFill>
                            <a:srgbClr val="000000"/>
                          </a:solidFill>
                          <a:effectLst/>
                          <a:latin typeface="Century Gothic" panose="020B0502020202020204" pitchFamily="34" charset="0"/>
                        </a:rPr>
                        <a:t>Diseño de políticas para coadyuvar al abastecimiento del mercado interno de alimentos básicos a través de la implementación de mecanismos de regulación del comercio interno, importaciones y exportaciones.</a:t>
                      </a: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marL="228600" indent="-228600" algn="just" rtl="0" fontAlgn="ctr">
                        <a:buAutoNum type="arabicPeriod"/>
                      </a:pPr>
                      <a:r>
                        <a:rPr lang="es-ES" sz="1200" b="0" i="0" u="none" strike="noStrike" dirty="0">
                          <a:solidFill>
                            <a:srgbClr val="000000"/>
                          </a:solidFill>
                          <a:effectLst/>
                          <a:latin typeface="Century Gothic" panose="020B0502020202020204" pitchFamily="34" charset="0"/>
                        </a:rPr>
                        <a:t>Se reformuló</a:t>
                      </a:r>
                      <a:r>
                        <a:rPr lang="es-ES" sz="1200" b="0" i="0" u="none" strike="noStrike" baseline="0" dirty="0">
                          <a:solidFill>
                            <a:srgbClr val="000000"/>
                          </a:solidFill>
                          <a:effectLst/>
                          <a:latin typeface="Century Gothic" panose="020B0502020202020204" pitchFamily="34" charset="0"/>
                        </a:rPr>
                        <a:t> el Reglamento para la determinación de precios en centro de acopio y metodología de calculo de la subvención a al producción y comercialización de productos agropecuarios y sus derivados.</a:t>
                      </a:r>
                    </a:p>
                    <a:p>
                      <a:pPr marL="228600" indent="-228600" algn="just" rtl="0" fontAlgn="ctr">
                        <a:buAutoNum type="arabicPeriod"/>
                      </a:pPr>
                      <a:r>
                        <a:rPr lang="es-ES" sz="1200" b="0" i="0" u="none" strike="noStrike" baseline="0" dirty="0">
                          <a:solidFill>
                            <a:srgbClr val="000000"/>
                          </a:solidFill>
                          <a:effectLst/>
                          <a:latin typeface="Century Gothic" panose="020B0502020202020204" pitchFamily="34" charset="0"/>
                        </a:rPr>
                        <a:t>Se Modificó el Decreto Supremo Nº 255 referido a Mecanismos de las Políticas de Subvención </a:t>
                      </a:r>
                    </a:p>
                    <a:p>
                      <a:pPr marL="228600" indent="-228600" algn="just" rtl="0" fontAlgn="ctr">
                        <a:buAutoNum type="arabicPeriod"/>
                      </a:pPr>
                      <a:endParaRPr lang="es-ES" sz="1200" b="0" i="0" u="none" strike="noStrike" dirty="0">
                        <a:solidFill>
                          <a:srgbClr val="000000"/>
                        </a:solidFill>
                        <a:effectLst/>
                        <a:latin typeface="Century Gothic" panose="020B0502020202020204" pitchFamily="34" charset="0"/>
                      </a:endParaRPr>
                    </a:p>
                  </a:txBody>
                  <a:tcPr marL="7459" marR="7459" marT="7459"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81893856"/>
                  </a:ext>
                </a:extLst>
              </a:tr>
            </a:tbl>
          </a:graphicData>
        </a:graphic>
      </p:graphicFrame>
      <p:pic>
        <p:nvPicPr>
          <p:cNvPr id="6" name="Imagen 5">
            <a:extLst>
              <a:ext uri="{FF2B5EF4-FFF2-40B4-BE49-F238E27FC236}">
                <a16:creationId xmlns:a16="http://schemas.microsoft.com/office/drawing/2014/main" id="{B6BBEB42-12CA-6B24-9D11-2E69DD2F2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737F5A4E-9F5F-FB02-1A11-2C4F7C658276}"/>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PROYECTO DE NORMAS DE REGULACIÓN </a:t>
            </a:r>
          </a:p>
        </p:txBody>
      </p:sp>
    </p:spTree>
    <p:extLst>
      <p:ext uri="{BB962C8B-B14F-4D97-AF65-F5344CB8AC3E}">
        <p14:creationId xmlns:p14="http://schemas.microsoft.com/office/powerpoint/2010/main" val="411940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0E571C6-2035-44DE-B7F1-DF83BBDE3547}" type="slidenum">
              <a:rPr lang="es-BO" altLang="en-US" smtClean="0"/>
              <a:pPr>
                <a:defRPr/>
              </a:pPr>
              <a:t>19</a:t>
            </a:fld>
            <a:endParaRPr lang="es-BO" altLang="en-US"/>
          </a:p>
        </p:txBody>
      </p:sp>
      <p:sp>
        <p:nvSpPr>
          <p:cNvPr id="10" name="Rectángulo redondeado 9"/>
          <p:cNvSpPr/>
          <p:nvPr/>
        </p:nvSpPr>
        <p:spPr>
          <a:xfrm>
            <a:off x="3726334" y="1591285"/>
            <a:ext cx="1696916" cy="247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AZUCAR</a:t>
            </a:r>
            <a:endParaRPr lang="es-419" dirty="0"/>
          </a:p>
        </p:txBody>
      </p:sp>
      <p:graphicFrame>
        <p:nvGraphicFramePr>
          <p:cNvPr id="11" name="Gráfico 10">
            <a:extLst>
              <a:ext uri="{FF2B5EF4-FFF2-40B4-BE49-F238E27FC236}">
                <a16:creationId xmlns:a16="http://schemas.microsoft.com/office/drawing/2014/main" id="{3433C1AD-B26B-46D8-BFA0-6C29235E1299}"/>
              </a:ext>
            </a:extLst>
          </p:cNvPr>
          <p:cNvGraphicFramePr>
            <a:graphicFrameLocks/>
          </p:cNvGraphicFramePr>
          <p:nvPr/>
        </p:nvGraphicFramePr>
        <p:xfrm>
          <a:off x="158344" y="1647824"/>
          <a:ext cx="8784976" cy="36275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redondeado 3"/>
          <p:cNvSpPr/>
          <p:nvPr/>
        </p:nvSpPr>
        <p:spPr>
          <a:xfrm>
            <a:off x="685800" y="5280514"/>
            <a:ext cx="7948247" cy="1485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a:t>En el marco de Políticas de Seguridad y Soberanía alimentaria se ha establecido como prioridad el abastecimiento del Mercado Interno y se ha garantizado el acceso de la población a los alimentos de primera necesidad. Las graficas muestran que los precios se mantuvieron estables mientras que en los países vecinos se incrementaron notablemente </a:t>
            </a:r>
          </a:p>
        </p:txBody>
      </p:sp>
      <p:sp>
        <p:nvSpPr>
          <p:cNvPr id="6" name="Rectángulo redondeado 5"/>
          <p:cNvSpPr/>
          <p:nvPr/>
        </p:nvSpPr>
        <p:spPr>
          <a:xfrm>
            <a:off x="1695903" y="145143"/>
            <a:ext cx="5857875" cy="13811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a:solidFill>
                  <a:srgbClr val="000000"/>
                </a:solidFill>
                <a:latin typeface="Century Gothic" panose="020B0502020202020204" pitchFamily="34" charset="0"/>
              </a:rPr>
              <a:t>Diseño de políticas para coadyuvar al abastecimiento del mercado interno de alimentos básicos a través de la implementación de Control de Precios y Mecanismos  de Subvención </a:t>
            </a:r>
            <a:endParaRPr lang="es-ES" dirty="0"/>
          </a:p>
        </p:txBody>
      </p:sp>
      <p:pic>
        <p:nvPicPr>
          <p:cNvPr id="7" name="Imagen 6">
            <a:extLst>
              <a:ext uri="{FF2B5EF4-FFF2-40B4-BE49-F238E27FC236}">
                <a16:creationId xmlns:a16="http://schemas.microsoft.com/office/drawing/2014/main" id="{4E8C2324-B314-9068-47EC-7CE9BC1946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Tree>
    <p:extLst>
      <p:ext uri="{BB962C8B-B14F-4D97-AF65-F5344CB8AC3E}">
        <p14:creationId xmlns:p14="http://schemas.microsoft.com/office/powerpoint/2010/main" val="318565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0E5E031B-0AC9-C72F-B792-23B186BB26B9}"/>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MARCO NORMATIVO</a:t>
            </a:r>
            <a:endParaRPr lang="es-ES" sz="1600" b="1" dirty="0">
              <a:solidFill>
                <a:schemeClr val="bg1"/>
              </a:solidFill>
              <a:latin typeface="Century Gothic" panose="020B0502020202020204" pitchFamily="34" charset="0"/>
            </a:endParaRPr>
          </a:p>
        </p:txBody>
      </p:sp>
      <p:sp>
        <p:nvSpPr>
          <p:cNvPr id="8" name="Rectángulo 7">
            <a:extLst>
              <a:ext uri="{FF2B5EF4-FFF2-40B4-BE49-F238E27FC236}">
                <a16:creationId xmlns:a16="http://schemas.microsoft.com/office/drawing/2014/main" id="{C380B34C-E83D-5C18-8A97-732213F31160}"/>
              </a:ext>
            </a:extLst>
          </p:cNvPr>
          <p:cNvSpPr/>
          <p:nvPr/>
        </p:nvSpPr>
        <p:spPr>
          <a:xfrm>
            <a:off x="111063" y="1283726"/>
            <a:ext cx="8830103" cy="4324261"/>
          </a:xfrm>
          <a:prstGeom prst="rect">
            <a:avLst/>
          </a:prstGeom>
        </p:spPr>
        <p:txBody>
          <a:bodyPr wrap="square">
            <a:spAutoFit/>
          </a:bodyPr>
          <a:lstStyle/>
          <a:p>
            <a:pPr marL="285750" indent="-285750" algn="just">
              <a:spcBef>
                <a:spcPts val="600"/>
              </a:spcBef>
              <a:spcAft>
                <a:spcPts val="600"/>
              </a:spcAft>
              <a:buFontTx/>
              <a:buChar char="-"/>
            </a:pPr>
            <a:r>
              <a:rPr lang="es-ES" sz="1750" b="1" dirty="0">
                <a:solidFill>
                  <a:srgbClr val="000000"/>
                </a:solidFill>
                <a:latin typeface="Century Gothic" panose="020B0502020202020204" pitchFamily="34" charset="0"/>
              </a:rPr>
              <a:t>Constitución Política del Estado Plurinacional de Bolivia, </a:t>
            </a:r>
            <a:r>
              <a:rPr lang="es-ES" sz="1750" dirty="0">
                <a:solidFill>
                  <a:srgbClr val="000000"/>
                </a:solidFill>
                <a:latin typeface="Century Gothic" panose="020B0502020202020204" pitchFamily="34" charset="0"/>
              </a:rPr>
              <a:t>en el</a:t>
            </a:r>
            <a:r>
              <a:rPr lang="es-ES" sz="1750" b="1" dirty="0">
                <a:solidFill>
                  <a:srgbClr val="000000"/>
                </a:solidFill>
                <a:latin typeface="Century Gothic" panose="020B0502020202020204" pitchFamily="34" charset="0"/>
              </a:rPr>
              <a:t> </a:t>
            </a:r>
            <a:r>
              <a:rPr lang="es-ES" sz="1750" dirty="0">
                <a:latin typeface="Century Gothic" panose="020B0502020202020204" pitchFamily="34" charset="0"/>
              </a:rPr>
              <a:t>artículo 241 y el numeral 4 del artículo 235, establece que se debe rendir cuentas sobre las responsabilidades económicas, políticas, técnicas y administrativas en el ejercicio de la función pública.</a:t>
            </a:r>
          </a:p>
          <a:p>
            <a:pPr marL="285750" indent="-285750">
              <a:spcAft>
                <a:spcPts val="600"/>
              </a:spcAft>
              <a:buFontTx/>
              <a:buChar char="-"/>
            </a:pPr>
            <a:r>
              <a:rPr lang="es-ES" sz="1750" b="1" dirty="0">
                <a:solidFill>
                  <a:srgbClr val="000000"/>
                </a:solidFill>
                <a:latin typeface="Century Gothic" panose="020B0502020202020204" pitchFamily="34" charset="0"/>
              </a:rPr>
              <a:t>Ley N° 341 </a:t>
            </a:r>
            <a:r>
              <a:rPr lang="es-ES" sz="1750" dirty="0">
                <a:solidFill>
                  <a:srgbClr val="000000"/>
                </a:solidFill>
                <a:latin typeface="Century Gothic" panose="020B0502020202020204" pitchFamily="34" charset="0"/>
              </a:rPr>
              <a:t>de Participación y Control Social, </a:t>
            </a:r>
            <a:r>
              <a:rPr lang="es-ES" sz="1750" dirty="0">
                <a:latin typeface="Century Gothic" panose="020B0502020202020204" pitchFamily="34" charset="0"/>
              </a:rPr>
              <a:t>en el Artículo 37.</a:t>
            </a:r>
          </a:p>
          <a:p>
            <a:pPr marL="285750" indent="-285750">
              <a:spcAft>
                <a:spcPts val="600"/>
              </a:spcAft>
              <a:buFontTx/>
              <a:buChar char="-"/>
            </a:pPr>
            <a:r>
              <a:rPr lang="es-ES" sz="1750" b="1" dirty="0">
                <a:latin typeface="Century Gothic" panose="020B0502020202020204" pitchFamily="34" charset="0"/>
              </a:rPr>
              <a:t>Ley Nº  974 </a:t>
            </a:r>
            <a:r>
              <a:rPr lang="es-ES" sz="1750" dirty="0">
                <a:solidFill>
                  <a:srgbClr val="000000"/>
                </a:solidFill>
                <a:latin typeface="Century Gothic" panose="020B0502020202020204" pitchFamily="34" charset="0"/>
              </a:rPr>
              <a:t>Ley de Unidades de Transparencia y Lucha Contra la Corrupción</a:t>
            </a:r>
            <a:endParaRPr lang="es-ES" sz="1750" dirty="0">
              <a:latin typeface="Century Gothic" panose="020B0502020202020204" pitchFamily="34" charset="0"/>
            </a:endParaRPr>
          </a:p>
          <a:p>
            <a:pPr marL="285750" indent="-285750" algn="just">
              <a:spcAft>
                <a:spcPts val="600"/>
              </a:spcAft>
              <a:buFontTx/>
              <a:buChar char="-"/>
            </a:pPr>
            <a:r>
              <a:rPr lang="es-ES" sz="1750" b="1" dirty="0">
                <a:solidFill>
                  <a:srgbClr val="000000"/>
                </a:solidFill>
                <a:latin typeface="Century Gothic" panose="020B0502020202020204" pitchFamily="34" charset="0"/>
              </a:rPr>
              <a:t>D.S. </a:t>
            </a:r>
            <a:r>
              <a:rPr lang="es-ES" sz="1750" b="1" dirty="0" err="1">
                <a:solidFill>
                  <a:srgbClr val="000000"/>
                </a:solidFill>
                <a:latin typeface="Century Gothic" panose="020B0502020202020204" pitchFamily="34" charset="0"/>
              </a:rPr>
              <a:t>Nº</a:t>
            </a:r>
            <a:r>
              <a:rPr lang="es-ES" sz="1750" b="1" dirty="0">
                <a:solidFill>
                  <a:srgbClr val="000000"/>
                </a:solidFill>
                <a:latin typeface="Century Gothic" panose="020B0502020202020204" pitchFamily="34" charset="0"/>
              </a:rPr>
              <a:t> 4872 </a:t>
            </a:r>
            <a:r>
              <a:rPr lang="es-ES" sz="1750" dirty="0">
                <a:latin typeface="Century Gothic" panose="020B0502020202020204" pitchFamily="34" charset="0"/>
              </a:rPr>
              <a:t>Política Plurinacional de Lucha Contra la Corrupción “Hacia una nueva gestión pública digitalizada y trasparente”. </a:t>
            </a:r>
            <a:endParaRPr lang="es-ES" sz="1750" b="1" dirty="0">
              <a:latin typeface="Century Gothic" panose="020B0502020202020204" pitchFamily="34" charset="0"/>
            </a:endParaRPr>
          </a:p>
          <a:p>
            <a:pPr marL="285750" indent="-285750">
              <a:spcAft>
                <a:spcPts val="600"/>
              </a:spcAft>
              <a:buFontTx/>
              <a:buChar char="-"/>
            </a:pPr>
            <a:r>
              <a:rPr lang="es-ES" sz="1750" b="1" dirty="0">
                <a:solidFill>
                  <a:srgbClr val="000000"/>
                </a:solidFill>
                <a:latin typeface="Century Gothic" panose="020B0502020202020204" pitchFamily="34" charset="0"/>
              </a:rPr>
              <a:t>D.S. </a:t>
            </a:r>
            <a:r>
              <a:rPr lang="es-ES" sz="1750" b="1" dirty="0" err="1">
                <a:solidFill>
                  <a:srgbClr val="000000"/>
                </a:solidFill>
                <a:latin typeface="Century Gothic" panose="020B0502020202020204" pitchFamily="34" charset="0"/>
              </a:rPr>
              <a:t>N°</a:t>
            </a:r>
            <a:r>
              <a:rPr lang="es-ES" sz="1750" b="1" dirty="0">
                <a:solidFill>
                  <a:srgbClr val="000000"/>
                </a:solidFill>
                <a:latin typeface="Century Gothic" panose="020B0502020202020204" pitchFamily="34" charset="0"/>
              </a:rPr>
              <a:t> 4857 </a:t>
            </a:r>
            <a:r>
              <a:rPr lang="es-ES" sz="1750" dirty="0">
                <a:solidFill>
                  <a:srgbClr val="000000"/>
                </a:solidFill>
                <a:latin typeface="Century Gothic" panose="020B0502020202020204" pitchFamily="34" charset="0"/>
              </a:rPr>
              <a:t>de Organización del Órgano Ejecutivo del Estado Plurinacional de Bolivia.</a:t>
            </a:r>
          </a:p>
          <a:p>
            <a:pPr marL="285750" indent="-285750" algn="just">
              <a:spcBef>
                <a:spcPts val="600"/>
              </a:spcBef>
              <a:spcAft>
                <a:spcPts val="600"/>
              </a:spcAft>
              <a:buFontTx/>
              <a:buChar char="-"/>
            </a:pPr>
            <a:r>
              <a:rPr lang="es-ES" sz="1750" b="1" dirty="0">
                <a:solidFill>
                  <a:srgbClr val="000000"/>
                </a:solidFill>
                <a:latin typeface="Century Gothic" panose="020B0502020202020204" pitchFamily="34" charset="0"/>
              </a:rPr>
              <a:t>Resolución Ministerial N° 027/2022 de 16 de marzo de 2022 </a:t>
            </a:r>
            <a:r>
              <a:rPr lang="es-ES" sz="1750" dirty="0">
                <a:solidFill>
                  <a:srgbClr val="000000"/>
                </a:solidFill>
                <a:latin typeface="Century Gothic" panose="020B0502020202020204" pitchFamily="34" charset="0"/>
              </a:rPr>
              <a:t>del Ministerio de Justicia y Transparencia Institucional, aprueba las “…modificaciones al ‘Manual metodológico para la Rendición Publica de Cuentas’ aprobado mediante Resolución Ministerial N° 116/2018 de 04 de septiembre de 2018. </a:t>
            </a:r>
            <a:endParaRPr lang="es-MX" sz="175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25544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0E571C6-2035-44DE-B7F1-DF83BBDE3547}" type="slidenum">
              <a:rPr lang="es-BO" altLang="en-US" smtClean="0"/>
              <a:pPr>
                <a:defRPr/>
              </a:pPr>
              <a:t>20</a:t>
            </a:fld>
            <a:endParaRPr lang="es-BO" altLang="en-US"/>
          </a:p>
        </p:txBody>
      </p:sp>
      <p:graphicFrame>
        <p:nvGraphicFramePr>
          <p:cNvPr id="8" name="Gráfico 7">
            <a:extLst>
              <a:ext uri="{FF2B5EF4-FFF2-40B4-BE49-F238E27FC236}">
                <a16:creationId xmlns:a16="http://schemas.microsoft.com/office/drawing/2014/main" id="{09F47C89-9B52-4FDD-8198-B9C500D9C60E}"/>
              </a:ext>
            </a:extLst>
          </p:cNvPr>
          <p:cNvGraphicFramePr>
            <a:graphicFrameLocks/>
          </p:cNvGraphicFramePr>
          <p:nvPr/>
        </p:nvGraphicFramePr>
        <p:xfrm>
          <a:off x="2" y="789607"/>
          <a:ext cx="4767999" cy="59318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B54DD705-5DBE-4CDA-9B1A-EED4D712BEF7}"/>
              </a:ext>
            </a:extLst>
          </p:cNvPr>
          <p:cNvGraphicFramePr>
            <a:graphicFrameLocks/>
          </p:cNvGraphicFramePr>
          <p:nvPr/>
        </p:nvGraphicFramePr>
        <p:xfrm>
          <a:off x="4932486" y="926084"/>
          <a:ext cx="4283680" cy="5658914"/>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redondeado 2"/>
          <p:cNvSpPr/>
          <p:nvPr/>
        </p:nvSpPr>
        <p:spPr>
          <a:xfrm>
            <a:off x="1547446" y="789607"/>
            <a:ext cx="1696916" cy="247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CARNE</a:t>
            </a:r>
            <a:endParaRPr lang="es-419" dirty="0"/>
          </a:p>
        </p:txBody>
      </p:sp>
      <p:sp>
        <p:nvSpPr>
          <p:cNvPr id="11" name="Rectángulo redondeado 10"/>
          <p:cNvSpPr/>
          <p:nvPr/>
        </p:nvSpPr>
        <p:spPr>
          <a:xfrm>
            <a:off x="5964115" y="789606"/>
            <a:ext cx="1696916" cy="2478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ACEITE</a:t>
            </a:r>
            <a:endParaRPr lang="es-419" dirty="0"/>
          </a:p>
        </p:txBody>
      </p:sp>
      <p:pic>
        <p:nvPicPr>
          <p:cNvPr id="10" name="Imagen 9">
            <a:extLst>
              <a:ext uri="{FF2B5EF4-FFF2-40B4-BE49-F238E27FC236}">
                <a16:creationId xmlns:a16="http://schemas.microsoft.com/office/drawing/2014/main" id="{0425E313-22A5-8AAC-F61F-9CEB1D0A3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12" name="1 Rectángulo redondeado">
            <a:extLst>
              <a:ext uri="{FF2B5EF4-FFF2-40B4-BE49-F238E27FC236}">
                <a16:creationId xmlns:a16="http://schemas.microsoft.com/office/drawing/2014/main" id="{EC260ECF-79A8-AE0B-ECA1-2019726F96E2}"/>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VARIABLE: VARIACION DE PRECIOS EN OTROS PAISES</a:t>
            </a:r>
          </a:p>
        </p:txBody>
      </p:sp>
    </p:spTree>
    <p:extLst>
      <p:ext uri="{BB962C8B-B14F-4D97-AF65-F5344CB8AC3E}">
        <p14:creationId xmlns:p14="http://schemas.microsoft.com/office/powerpoint/2010/main" val="369234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0E571C6-2035-44DE-B7F1-DF83BBDE3547}" type="slidenum">
              <a:rPr lang="es-BO" altLang="en-US" smtClean="0"/>
              <a:pPr>
                <a:defRPr/>
              </a:pPr>
              <a:t>21</a:t>
            </a:fld>
            <a:endParaRPr lang="es-BO" altLang="en-US"/>
          </a:p>
        </p:txBody>
      </p:sp>
      <p:graphicFrame>
        <p:nvGraphicFramePr>
          <p:cNvPr id="17" name="Gráfico 16">
            <a:extLst>
              <a:ext uri="{FF2B5EF4-FFF2-40B4-BE49-F238E27FC236}">
                <a16:creationId xmlns:a16="http://schemas.microsoft.com/office/drawing/2014/main" id="{F9B1444B-5CB4-9C34-1F3E-8A3DD367AF6A}"/>
              </a:ext>
            </a:extLst>
          </p:cNvPr>
          <p:cNvGraphicFramePr>
            <a:graphicFrameLocks/>
          </p:cNvGraphicFramePr>
          <p:nvPr/>
        </p:nvGraphicFramePr>
        <p:xfrm>
          <a:off x="159656" y="841113"/>
          <a:ext cx="4412343" cy="18295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D7DA7AAA-9593-7D76-5DD2-E454CD17F38E}"/>
              </a:ext>
            </a:extLst>
          </p:cNvPr>
          <p:cNvGraphicFramePr>
            <a:graphicFrameLocks/>
          </p:cNvGraphicFramePr>
          <p:nvPr/>
        </p:nvGraphicFramePr>
        <p:xfrm>
          <a:off x="159656" y="4863539"/>
          <a:ext cx="4412342" cy="18388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83B754B9-2D87-B275-E1ED-DF4C7076036C}"/>
              </a:ext>
            </a:extLst>
          </p:cNvPr>
          <p:cNvGraphicFramePr>
            <a:graphicFrameLocks/>
          </p:cNvGraphicFramePr>
          <p:nvPr/>
        </p:nvGraphicFramePr>
        <p:xfrm>
          <a:off x="159656" y="2852326"/>
          <a:ext cx="4412342" cy="18295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6B45695-01E1-968D-99E4-A5071CCB4B1B}"/>
              </a:ext>
            </a:extLst>
          </p:cNvPr>
          <p:cNvGraphicFramePr>
            <a:graphicFrameLocks/>
          </p:cNvGraphicFramePr>
          <p:nvPr/>
        </p:nvGraphicFramePr>
        <p:xfrm>
          <a:off x="4754440" y="857878"/>
          <a:ext cx="4229904" cy="18127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áfico 20">
            <a:extLst>
              <a:ext uri="{FF2B5EF4-FFF2-40B4-BE49-F238E27FC236}">
                <a16:creationId xmlns:a16="http://schemas.microsoft.com/office/drawing/2014/main" id="{92AD9790-223C-1A6C-BECF-525F6048E67D}"/>
              </a:ext>
            </a:extLst>
          </p:cNvPr>
          <p:cNvGraphicFramePr>
            <a:graphicFrameLocks/>
          </p:cNvGraphicFramePr>
          <p:nvPr/>
        </p:nvGraphicFramePr>
        <p:xfrm>
          <a:off x="4754440" y="2756390"/>
          <a:ext cx="4229904" cy="1829515"/>
        </p:xfrm>
        <a:graphic>
          <a:graphicData uri="http://schemas.openxmlformats.org/drawingml/2006/chart">
            <c:chart xmlns:c="http://schemas.openxmlformats.org/drawingml/2006/chart" xmlns:r="http://schemas.openxmlformats.org/officeDocument/2006/relationships" r:id="rId7"/>
          </a:graphicData>
        </a:graphic>
      </p:graphicFrame>
      <p:grpSp>
        <p:nvGrpSpPr>
          <p:cNvPr id="22" name="Grupo 21">
            <a:extLst>
              <a:ext uri="{FF2B5EF4-FFF2-40B4-BE49-F238E27FC236}">
                <a16:creationId xmlns:a16="http://schemas.microsoft.com/office/drawing/2014/main" id="{3AE8193C-A10A-B605-8110-BE896BED5E1D}"/>
              </a:ext>
            </a:extLst>
          </p:cNvPr>
          <p:cNvGrpSpPr/>
          <p:nvPr/>
        </p:nvGrpSpPr>
        <p:grpSpPr>
          <a:xfrm>
            <a:off x="4754440" y="4623309"/>
            <a:ext cx="4229904" cy="2098167"/>
            <a:chOff x="6224229" y="0"/>
            <a:chExt cx="2218813" cy="1611966"/>
          </a:xfrm>
        </p:grpSpPr>
        <p:sp>
          <p:nvSpPr>
            <p:cNvPr id="23" name="Rectángulo: esquinas redondeadas 22">
              <a:extLst>
                <a:ext uri="{FF2B5EF4-FFF2-40B4-BE49-F238E27FC236}">
                  <a16:creationId xmlns:a16="http://schemas.microsoft.com/office/drawing/2014/main" id="{634D0ABD-3EC6-E9C0-72B6-BAC88E118764}"/>
                </a:ext>
              </a:extLst>
            </p:cNvPr>
            <p:cNvSpPr/>
            <p:nvPr/>
          </p:nvSpPr>
          <p:spPr>
            <a:xfrm>
              <a:off x="6224229" y="0"/>
              <a:ext cx="2218813" cy="161196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ángulo: esquinas redondeadas 4">
              <a:extLst>
                <a:ext uri="{FF2B5EF4-FFF2-40B4-BE49-F238E27FC236}">
                  <a16:creationId xmlns:a16="http://schemas.microsoft.com/office/drawing/2014/main" id="{95821D82-3642-39D7-6389-325E61E7C85A}"/>
                </a:ext>
              </a:extLst>
            </p:cNvPr>
            <p:cNvSpPr txBox="1"/>
            <p:nvPr/>
          </p:nvSpPr>
          <p:spPr>
            <a:xfrm>
              <a:off x="6271442" y="47213"/>
              <a:ext cx="2124387" cy="15175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BO" sz="1600" kern="1200" dirty="0"/>
                <a:t>En la gestión 2022 la estabilidad de precios contribuyó a la más baja tasa de inflación (3,12%), de la región</a:t>
              </a:r>
            </a:p>
            <a:p>
              <a:pPr lvl="0" algn="just" defTabSz="533400">
                <a:lnSpc>
                  <a:spcPct val="90000"/>
                </a:lnSpc>
                <a:spcBef>
                  <a:spcPct val="0"/>
                </a:spcBef>
                <a:spcAft>
                  <a:spcPct val="35000"/>
                </a:spcAft>
              </a:pPr>
              <a:endParaRPr lang="es-BO" sz="1600" dirty="0"/>
            </a:p>
            <a:p>
              <a:pPr lvl="0" algn="just" defTabSz="533400">
                <a:lnSpc>
                  <a:spcPct val="90000"/>
                </a:lnSpc>
                <a:spcBef>
                  <a:spcPct val="0"/>
                </a:spcBef>
                <a:spcAft>
                  <a:spcPct val="35000"/>
                </a:spcAft>
              </a:pPr>
              <a:r>
                <a:rPr lang="es-BO" sz="1600" kern="1200" dirty="0"/>
                <a:t>De la misma forma se logro mantener los precios del pan y de la leche </a:t>
              </a:r>
            </a:p>
          </p:txBody>
        </p:sp>
      </p:grpSp>
      <p:pic>
        <p:nvPicPr>
          <p:cNvPr id="12" name="Imagen 11">
            <a:extLst>
              <a:ext uri="{FF2B5EF4-FFF2-40B4-BE49-F238E27FC236}">
                <a16:creationId xmlns:a16="http://schemas.microsoft.com/office/drawing/2014/main" id="{D3067546-CCC2-9450-A680-A20D1EE0A7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14" name="1 Rectángulo redondeado">
            <a:extLst>
              <a:ext uri="{FF2B5EF4-FFF2-40B4-BE49-F238E27FC236}">
                <a16:creationId xmlns:a16="http://schemas.microsoft.com/office/drawing/2014/main" id="{A69026A4-CF68-8A45-6CD1-ECC56549679A}"/>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VARIABLE ESTABILIDAD DE PRECIO</a:t>
            </a:r>
          </a:p>
        </p:txBody>
      </p:sp>
    </p:spTree>
    <p:extLst>
      <p:ext uri="{BB962C8B-B14F-4D97-AF65-F5344CB8AC3E}">
        <p14:creationId xmlns:p14="http://schemas.microsoft.com/office/powerpoint/2010/main" val="302076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nvGraphicFramePr>
        <p:xfrm>
          <a:off x="298937" y="1354014"/>
          <a:ext cx="8423031" cy="4240681"/>
        </p:xfrm>
        <a:graphic>
          <a:graphicData uri="http://schemas.openxmlformats.org/drawingml/2006/table">
            <a:tbl>
              <a:tblPr firstRow="1" bandRow="1"/>
              <a:tblGrid>
                <a:gridCol w="4068436">
                  <a:extLst>
                    <a:ext uri="{9D8B030D-6E8A-4147-A177-3AD203B41FA5}">
                      <a16:colId xmlns:a16="http://schemas.microsoft.com/office/drawing/2014/main" val="3237542199"/>
                    </a:ext>
                  </a:extLst>
                </a:gridCol>
                <a:gridCol w="4354595">
                  <a:extLst>
                    <a:ext uri="{9D8B030D-6E8A-4147-A177-3AD203B41FA5}">
                      <a16:colId xmlns:a16="http://schemas.microsoft.com/office/drawing/2014/main" val="3518762362"/>
                    </a:ext>
                  </a:extLst>
                </a:gridCol>
              </a:tblGrid>
              <a:tr h="393189">
                <a:tc>
                  <a:txBody>
                    <a:bodyPr/>
                    <a:lstStyle/>
                    <a:p>
                      <a:pPr algn="ctr" rtl="0" fontAlgn="ctr"/>
                      <a:r>
                        <a:rPr lang="es-ES" sz="1400" b="1" i="0" u="none" strike="noStrike" dirty="0">
                          <a:solidFill>
                            <a:srgbClr val="000000"/>
                          </a:solidFill>
                          <a:effectLst/>
                          <a:latin typeface="Century Gothic" panose="020B0502020202020204" pitchFamily="34" charset="0"/>
                        </a:rPr>
                        <a:t>OPERACIONES PRIORIZADAS </a:t>
                      </a: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S" sz="1400" b="1" i="0" u="none" strike="noStrike" dirty="0">
                          <a:solidFill>
                            <a:srgbClr val="000000"/>
                          </a:solidFill>
                          <a:effectLst/>
                          <a:latin typeface="Century Gothic" panose="020B0502020202020204" pitchFamily="34" charset="0"/>
                        </a:rPr>
                        <a:t>META PROGRAMADA PARA EL 2023</a:t>
                      </a: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283905"/>
                  </a:ext>
                </a:extLst>
              </a:tr>
              <a:tr h="468481">
                <a:tc gridSpan="2">
                  <a:txBody>
                    <a:bodyPr/>
                    <a:lstStyle/>
                    <a:p>
                      <a:pPr algn="ctr" rtl="0" fontAlgn="ctr"/>
                      <a:r>
                        <a:rPr lang="es-ES" sz="1400" b="1" i="0" u="none" strike="noStrike" dirty="0">
                          <a:solidFill>
                            <a:srgbClr val="000000"/>
                          </a:solidFill>
                          <a:effectLst/>
                          <a:latin typeface="Century Gothic" panose="020B0502020202020204" pitchFamily="34" charset="0"/>
                        </a:rPr>
                        <a:t>PROMOCIÓN</a:t>
                      </a: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274664785"/>
                  </a:ext>
                </a:extLst>
              </a:tr>
              <a:tr h="1019470">
                <a:tc>
                  <a:txBody>
                    <a:bodyPr/>
                    <a:lstStyle/>
                    <a:p>
                      <a:pPr algn="just" rtl="0" fontAlgn="ctr"/>
                      <a:r>
                        <a:rPr lang="es-ES" sz="1200" b="1" i="0" u="none" strike="noStrike">
                          <a:solidFill>
                            <a:srgbClr val="000000"/>
                          </a:solidFill>
                          <a:effectLst/>
                          <a:latin typeface="Century Gothic" panose="020B0502020202020204" pitchFamily="34" charset="0"/>
                        </a:rPr>
                        <a:t>Gestión de eventos promocionales para posicionar la producción nacional.</a:t>
                      </a: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just" rtl="0" fontAlgn="ctr"/>
                      <a:r>
                        <a:rPr lang="es-ES" sz="1100" b="0" i="0" u="none" strike="noStrike" dirty="0">
                          <a:solidFill>
                            <a:schemeClr val="tx1"/>
                          </a:solidFill>
                          <a:effectLst/>
                          <a:latin typeface="Century Gothic" panose="020B0502020202020204" pitchFamily="34" charset="0"/>
                        </a:rPr>
                        <a:t>De acuerdo al Plan de Promoción Comercial se realizaron 44 ferias productivas para incrementar las</a:t>
                      </a:r>
                      <a:r>
                        <a:rPr lang="es-ES" sz="1100" b="0" i="0" u="none" strike="noStrike" baseline="0" dirty="0">
                          <a:solidFill>
                            <a:schemeClr val="tx1"/>
                          </a:solidFill>
                          <a:effectLst/>
                          <a:latin typeface="Century Gothic" panose="020B0502020202020204" pitchFamily="34" charset="0"/>
                        </a:rPr>
                        <a:t> ventas de las </a:t>
                      </a:r>
                      <a:r>
                        <a:rPr lang="es-ES" sz="1100" b="0" i="0" u="none" strike="noStrike" dirty="0">
                          <a:solidFill>
                            <a:schemeClr val="tx1"/>
                          </a:solidFill>
                          <a:effectLst/>
                          <a:latin typeface="Century Gothic" panose="020B0502020202020204" pitchFamily="34" charset="0"/>
                        </a:rPr>
                        <a:t>MYPYMES en el mercado interno, con los siguientes impactos:</a:t>
                      </a:r>
                    </a:p>
                    <a:p>
                      <a:pPr algn="just" rtl="0" fontAlgn="ctr"/>
                      <a:r>
                        <a:rPr lang="es-ES" sz="1100" b="0" i="0" u="none" strike="noStrike" dirty="0">
                          <a:solidFill>
                            <a:schemeClr val="tx1"/>
                          </a:solidFill>
                          <a:effectLst/>
                          <a:latin typeface="Century Gothic" panose="020B0502020202020204" pitchFamily="34" charset="0"/>
                        </a:rPr>
                        <a:t>-1</a:t>
                      </a:r>
                      <a:r>
                        <a:rPr lang="es-ES" sz="1100" b="0" i="0" u="none" strike="noStrike" baseline="0" dirty="0">
                          <a:solidFill>
                            <a:schemeClr val="tx1"/>
                          </a:solidFill>
                          <a:effectLst/>
                          <a:latin typeface="Century Gothic" panose="020B0502020202020204" pitchFamily="34" charset="0"/>
                        </a:rPr>
                        <a:t> Feria Multisectorial grande; ventas Bs.-20.000.000 .</a:t>
                      </a:r>
                    </a:p>
                    <a:p>
                      <a:pPr algn="just" rtl="0" fontAlgn="ctr"/>
                      <a:r>
                        <a:rPr lang="es-ES" sz="1100" b="0" i="0" u="none" strike="noStrike" baseline="0" dirty="0">
                          <a:solidFill>
                            <a:schemeClr val="tx1"/>
                          </a:solidFill>
                          <a:effectLst/>
                          <a:latin typeface="Century Gothic" panose="020B0502020202020204" pitchFamily="34" charset="0"/>
                        </a:rPr>
                        <a:t>-36 ferias barriales en La Paz; ventas Bs.-5.924.160.</a:t>
                      </a:r>
                    </a:p>
                    <a:p>
                      <a:pPr algn="just" rtl="0" fontAlgn="ctr"/>
                      <a:r>
                        <a:rPr lang="es-ES" sz="1100" b="0" i="0" u="none" strike="noStrike" baseline="0" dirty="0">
                          <a:solidFill>
                            <a:schemeClr val="tx1"/>
                          </a:solidFill>
                          <a:effectLst/>
                          <a:latin typeface="Century Gothic" panose="020B0502020202020204" pitchFamily="34" charset="0"/>
                        </a:rPr>
                        <a:t>-7 ferias por efemérides departamentales; ventas Bs. 4.200.000.</a:t>
                      </a:r>
                    </a:p>
                    <a:p>
                      <a:pPr algn="just" rtl="0" fontAlgn="ctr"/>
                      <a:r>
                        <a:rPr lang="es-ES" sz="1100" b="0" i="0" u="none" strike="noStrike" baseline="0" dirty="0">
                          <a:solidFill>
                            <a:schemeClr val="tx1"/>
                          </a:solidFill>
                          <a:effectLst/>
                          <a:latin typeface="Century Gothic" panose="020B0502020202020204" pitchFamily="34" charset="0"/>
                        </a:rPr>
                        <a:t>Total de ventas logradas en las ferias: 30.124.160.</a:t>
                      </a:r>
                      <a:endParaRPr lang="es-ES" sz="1100" b="0" i="0" u="none" strike="noStrike" dirty="0">
                        <a:solidFill>
                          <a:schemeClr val="tx1"/>
                        </a:solidFill>
                        <a:effectLst/>
                        <a:latin typeface="Century Gothic" panose="020B0502020202020204" pitchFamily="34" charset="0"/>
                      </a:endParaRP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902717224"/>
                  </a:ext>
                </a:extLst>
              </a:tr>
              <a:tr h="1164032">
                <a:tc>
                  <a:txBody>
                    <a:bodyPr/>
                    <a:lstStyle/>
                    <a:p>
                      <a:pPr algn="l" rtl="0" fontAlgn="ctr"/>
                      <a:r>
                        <a:rPr lang="es-ES" sz="1200" b="1" i="0" u="none" strike="noStrike">
                          <a:solidFill>
                            <a:srgbClr val="000000"/>
                          </a:solidFill>
                          <a:effectLst/>
                          <a:latin typeface="Century Gothic" panose="020B0502020202020204" pitchFamily="34" charset="0"/>
                        </a:rPr>
                        <a:t>Posicionamiento de la producción nacional a través del SELLO HECHO EN BOLIVIA para la sustitución progresiva y sistemática de las importaciones.</a:t>
                      </a: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tc>
                  <a:txBody>
                    <a:bodyPr/>
                    <a:lstStyle/>
                    <a:p>
                      <a:pPr algn="just" rtl="0" fontAlgn="ctr"/>
                      <a:r>
                        <a:rPr lang="es-ES" sz="1100" b="0" i="0" u="none" strike="noStrike" dirty="0">
                          <a:solidFill>
                            <a:schemeClr val="tx1"/>
                          </a:solidFill>
                          <a:effectLst/>
                          <a:latin typeface="Century Gothic" panose="020B0502020202020204" pitchFamily="34" charset="0"/>
                        </a:rPr>
                        <a:t>Se incrementó el número de empresas certificadas con SELLO HECHO EN BOLIVIA.</a:t>
                      </a:r>
                    </a:p>
                    <a:p>
                      <a:pPr algn="just" rtl="0" fontAlgn="ctr"/>
                      <a:r>
                        <a:rPr lang="es-ES" sz="1100" b="0" i="0" u="none" strike="noStrike" dirty="0">
                          <a:solidFill>
                            <a:schemeClr val="tx1"/>
                          </a:solidFill>
                          <a:effectLst/>
                          <a:latin typeface="Century Gothic" panose="020B0502020202020204" pitchFamily="34" charset="0"/>
                        </a:rPr>
                        <a:t>-</a:t>
                      </a:r>
                      <a:r>
                        <a:rPr lang="es-ES" sz="1100" b="0" i="0" u="none" strike="noStrike" baseline="0" dirty="0">
                          <a:solidFill>
                            <a:schemeClr val="tx1"/>
                          </a:solidFill>
                          <a:effectLst/>
                          <a:latin typeface="Century Gothic" panose="020B0502020202020204" pitchFamily="34" charset="0"/>
                        </a:rPr>
                        <a:t> En la gestión 2023 se certificarán a 2.880 empresas productivas.</a:t>
                      </a:r>
                    </a:p>
                    <a:p>
                      <a:pPr algn="just" rtl="0" fontAlgn="ctr"/>
                      <a:r>
                        <a:rPr lang="es-ES" sz="1100" b="0" i="0" u="none" strike="noStrike" baseline="0" dirty="0">
                          <a:solidFill>
                            <a:schemeClr val="tx1"/>
                          </a:solidFill>
                          <a:effectLst/>
                          <a:latin typeface="Century Gothic" panose="020B0502020202020204" pitchFamily="34" charset="0"/>
                        </a:rPr>
                        <a:t>- Se difundirá masivamente el Sello Hecho en Bolivia mediante estrategias de posicionamiento comercial. Para uso de MIPYMES</a:t>
                      </a:r>
                      <a:endParaRPr lang="es-ES" sz="1100" b="0" i="0" u="none" strike="noStrike" dirty="0">
                        <a:solidFill>
                          <a:schemeClr val="tx1"/>
                        </a:solidFill>
                        <a:effectLst/>
                        <a:latin typeface="Century Gothic" panose="020B0502020202020204" pitchFamily="34" charset="0"/>
                      </a:endParaRPr>
                    </a:p>
                    <a:p>
                      <a:pPr algn="just" rtl="0" fontAlgn="ctr"/>
                      <a:endParaRPr lang="es-ES" sz="1100" b="0" i="0" u="none" strike="noStrike" dirty="0">
                        <a:solidFill>
                          <a:schemeClr val="tx1"/>
                        </a:solidFill>
                        <a:effectLst/>
                        <a:latin typeface="Century Gothic" panose="020B0502020202020204" pitchFamily="34" charset="0"/>
                      </a:endParaRP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443829586"/>
                  </a:ext>
                </a:extLst>
              </a:tr>
              <a:tr h="769647">
                <a:tc>
                  <a:txBody>
                    <a:bodyPr/>
                    <a:lstStyle/>
                    <a:p>
                      <a:pPr algn="l" fontAlgn="ctr"/>
                      <a:r>
                        <a:rPr lang="es-ES" sz="1200" b="1" i="0" u="none" strike="noStrike">
                          <a:solidFill>
                            <a:srgbClr val="000000"/>
                          </a:solidFill>
                          <a:effectLst/>
                          <a:latin typeface="Century Gothic" panose="020B0502020202020204" pitchFamily="34" charset="0"/>
                        </a:rPr>
                        <a:t>Mejoramiento de los niveles de productividad y competitividad de las MIPYMES.</a:t>
                      </a: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dirty="0">
                          <a:solidFill>
                            <a:schemeClr val="tx1"/>
                          </a:solidFill>
                          <a:effectLst/>
                          <a:latin typeface="Century Gothic" panose="020B0502020202020204" pitchFamily="34" charset="0"/>
                        </a:rPr>
                        <a:t>Se han ejecutado programas de capacitación y asistencia técnica para mejorar el desempeño de las MIPYMES en el mercado interno.</a:t>
                      </a:r>
                    </a:p>
                    <a:p>
                      <a:pPr algn="l" fontAlgn="ctr"/>
                      <a:r>
                        <a:rPr lang="es-ES" sz="1100" b="0" i="0" u="none" strike="noStrike" dirty="0">
                          <a:solidFill>
                            <a:schemeClr val="tx1"/>
                          </a:solidFill>
                          <a:effectLst/>
                          <a:latin typeface="Century Gothic" panose="020B0502020202020204" pitchFamily="34" charset="0"/>
                        </a:rPr>
                        <a:t>- Se han capacitado a 2500 unidades</a:t>
                      </a:r>
                      <a:r>
                        <a:rPr lang="es-ES" sz="1100" b="0" i="0" u="none" strike="noStrike" baseline="0" dirty="0">
                          <a:solidFill>
                            <a:schemeClr val="tx1"/>
                          </a:solidFill>
                          <a:effectLst/>
                          <a:latin typeface="Century Gothic" panose="020B0502020202020204" pitchFamily="34" charset="0"/>
                        </a:rPr>
                        <a:t> productivas en procesos de empaques, comercialización y comercio electrónico.</a:t>
                      </a:r>
                      <a:endParaRPr lang="es-ES" sz="1100" b="0" i="0" u="none" strike="noStrike" dirty="0">
                        <a:solidFill>
                          <a:schemeClr val="tx1"/>
                        </a:solidFill>
                        <a:effectLst/>
                        <a:latin typeface="Century Gothic" panose="020B0502020202020204" pitchFamily="34" charset="0"/>
                      </a:endParaRPr>
                    </a:p>
                  </a:txBody>
                  <a:tcPr marL="8737" marR="8737" marT="8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056641"/>
                  </a:ext>
                </a:extLst>
              </a:tr>
            </a:tbl>
          </a:graphicData>
        </a:graphic>
      </p:graphicFrame>
      <p:pic>
        <p:nvPicPr>
          <p:cNvPr id="6" name="Imagen 5">
            <a:extLst>
              <a:ext uri="{FF2B5EF4-FFF2-40B4-BE49-F238E27FC236}">
                <a16:creationId xmlns:a16="http://schemas.microsoft.com/office/drawing/2014/main" id="{921858B7-46BC-D1CD-EE12-1D3B9CF04E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0D8A3FFC-32E6-AF85-73C0-570275B0F565}"/>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258936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789618791"/>
              </p:ext>
            </p:extLst>
          </p:nvPr>
        </p:nvGraphicFramePr>
        <p:xfrm>
          <a:off x="417147" y="848499"/>
          <a:ext cx="7992207" cy="5818571"/>
        </p:xfrm>
        <a:graphic>
          <a:graphicData uri="http://schemas.openxmlformats.org/drawingml/2006/table">
            <a:tbl>
              <a:tblPr firstRow="1" bandRow="1"/>
              <a:tblGrid>
                <a:gridCol w="3698790">
                  <a:extLst>
                    <a:ext uri="{9D8B030D-6E8A-4147-A177-3AD203B41FA5}">
                      <a16:colId xmlns:a16="http://schemas.microsoft.com/office/drawing/2014/main" val="4226764449"/>
                    </a:ext>
                  </a:extLst>
                </a:gridCol>
                <a:gridCol w="4293417">
                  <a:extLst>
                    <a:ext uri="{9D8B030D-6E8A-4147-A177-3AD203B41FA5}">
                      <a16:colId xmlns:a16="http://schemas.microsoft.com/office/drawing/2014/main" val="3095542382"/>
                    </a:ext>
                  </a:extLst>
                </a:gridCol>
              </a:tblGrid>
              <a:tr h="259200">
                <a:tc>
                  <a:txBody>
                    <a:bodyPr/>
                    <a:lstStyle/>
                    <a:p>
                      <a:pPr algn="ctr" rtl="0" fontAlgn="ctr"/>
                      <a:r>
                        <a:rPr lang="es-ES" sz="1300" b="1" i="0" u="none" strike="noStrike" dirty="0">
                          <a:solidFill>
                            <a:srgbClr val="000000"/>
                          </a:solidFill>
                          <a:effectLst/>
                          <a:latin typeface="Century Gothic" panose="020B0502020202020204" pitchFamily="34" charset="0"/>
                        </a:rPr>
                        <a:t>OPERACIONES PRIORIZADAS </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tc>
                  <a:txBody>
                    <a:bodyPr/>
                    <a:lstStyle/>
                    <a:p>
                      <a:pPr algn="ctr" rtl="0" fontAlgn="ctr"/>
                      <a:r>
                        <a:rPr lang="es-ES" sz="1300" b="1" i="0" u="none" strike="noStrike" dirty="0">
                          <a:solidFill>
                            <a:srgbClr val="000000"/>
                          </a:solidFill>
                          <a:effectLst/>
                          <a:latin typeface="Century Gothic" panose="020B0502020202020204" pitchFamily="34" charset="0"/>
                        </a:rPr>
                        <a:t>META PROGRAMADA PARA EL 2023</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90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494359399"/>
                  </a:ext>
                </a:extLst>
              </a:tr>
              <a:tr h="144000">
                <a:tc gridSpan="2">
                  <a:txBody>
                    <a:bodyPr/>
                    <a:lstStyle/>
                    <a:p>
                      <a:pPr algn="ctr" rtl="0" fontAlgn="ctr"/>
                      <a:r>
                        <a:rPr lang="es-ES" sz="1300" b="1" i="0" u="none" strike="noStrike" dirty="0">
                          <a:solidFill>
                            <a:srgbClr val="000000"/>
                          </a:solidFill>
                          <a:effectLst/>
                          <a:latin typeface="Century Gothic" panose="020B0502020202020204" pitchFamily="34" charset="0"/>
                        </a:rPr>
                        <a:t>LOGÍSTICA Y FACILITACIÓN</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905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48954179"/>
                  </a:ext>
                </a:extLst>
              </a:tr>
              <a:tr h="413485">
                <a:tc>
                  <a:txBody>
                    <a:bodyPr/>
                    <a:lstStyle/>
                    <a:p>
                      <a:pPr algn="just" rtl="0" fontAlgn="ctr"/>
                      <a:r>
                        <a:rPr lang="es-ES" sz="1100" b="1" i="0" u="none" strike="noStrike" dirty="0">
                          <a:solidFill>
                            <a:srgbClr val="000000"/>
                          </a:solidFill>
                          <a:effectLst/>
                          <a:latin typeface="Century Gothic" panose="020B0502020202020204" pitchFamily="34" charset="0"/>
                        </a:rPr>
                        <a:t>Monitoreo de la implementación de la Empresa Nacional de Logística.</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endParaRPr lang="es-ES" sz="1000" b="0" i="0" u="none" strike="noStrike" baseline="0" dirty="0">
                        <a:solidFill>
                          <a:srgbClr val="000000"/>
                        </a:solidFill>
                        <a:effectLst/>
                        <a:latin typeface="Century Gothic" panose="020B0502020202020204" pitchFamily="34" charset="0"/>
                      </a:endParaRPr>
                    </a:p>
                    <a:p>
                      <a:pPr marL="0" marR="0" indent="0" algn="just" defTabSz="685800" rtl="0" eaLnBrk="1" fontAlgn="ctr" latinLnBrk="0" hangingPunct="1">
                        <a:lnSpc>
                          <a:spcPct val="100000"/>
                        </a:lnSpc>
                        <a:spcBef>
                          <a:spcPts val="0"/>
                        </a:spcBef>
                        <a:spcAft>
                          <a:spcPts val="0"/>
                        </a:spcAft>
                        <a:buClrTx/>
                        <a:buSzTx/>
                        <a:buFontTx/>
                        <a:buNone/>
                        <a:tabLst/>
                        <a:defRPr/>
                      </a:pPr>
                      <a:r>
                        <a:rPr lang="es-ES" sz="1000" b="0" i="0" u="none" strike="noStrike" baseline="0" dirty="0">
                          <a:solidFill>
                            <a:srgbClr val="000000"/>
                          </a:solidFill>
                          <a:effectLst/>
                          <a:latin typeface="Century Gothic" panose="020B0502020202020204" pitchFamily="34" charset="0"/>
                        </a:rPr>
                        <a:t>Se iniciaron obras de construcción de los Nodos Logísticos en las ciudades de El Alto, Sacaba y </a:t>
                      </a:r>
                      <a:r>
                        <a:rPr lang="es-ES" sz="1000" b="0" i="0" u="none" strike="noStrike" baseline="0" dirty="0" err="1">
                          <a:solidFill>
                            <a:srgbClr val="000000"/>
                          </a:solidFill>
                          <a:effectLst/>
                          <a:latin typeface="Century Gothic" panose="020B0502020202020204" pitchFamily="34" charset="0"/>
                        </a:rPr>
                        <a:t>Warnes</a:t>
                      </a:r>
                      <a:r>
                        <a:rPr lang="es-ES" sz="1000" b="0" i="0" u="none" strike="noStrike" baseline="0" dirty="0">
                          <a:solidFill>
                            <a:srgbClr val="000000"/>
                          </a:solidFill>
                          <a:effectLst/>
                          <a:latin typeface="Century Gothic" panose="020B0502020202020204" pitchFamily="34" charset="0"/>
                        </a:rPr>
                        <a:t>.</a:t>
                      </a:r>
                    </a:p>
                    <a:p>
                      <a:pPr marL="0" marR="0" indent="0" algn="just" defTabSz="685800" rtl="0" eaLnBrk="1" fontAlgn="ctr" latinLnBrk="0" hangingPunct="1">
                        <a:lnSpc>
                          <a:spcPct val="100000"/>
                        </a:lnSpc>
                        <a:spcBef>
                          <a:spcPts val="0"/>
                        </a:spcBef>
                        <a:spcAft>
                          <a:spcPts val="0"/>
                        </a:spcAft>
                        <a:buClrTx/>
                        <a:buSzTx/>
                        <a:buFontTx/>
                        <a:buNone/>
                        <a:tabLst/>
                        <a:defRPr/>
                      </a:pPr>
                      <a:endParaRPr lang="es-ES" sz="1000" b="0" i="0" u="none" strike="noStrike" dirty="0">
                        <a:solidFill>
                          <a:srgbClr val="000000"/>
                        </a:solidFill>
                        <a:effectLst/>
                        <a:latin typeface="Century Gothic" panose="020B0502020202020204" pitchFamily="34" charset="0"/>
                      </a:endParaRPr>
                    </a:p>
                    <a:p>
                      <a:pPr algn="just" rtl="0" fontAlgn="ctr"/>
                      <a:r>
                        <a:rPr lang="es-ES" sz="1000" b="0" i="0" u="none" strike="noStrike" baseline="0" dirty="0">
                          <a:solidFill>
                            <a:srgbClr val="000000"/>
                          </a:solidFill>
                          <a:effectLst/>
                          <a:latin typeface="Century Gothic" panose="020B0502020202020204" pitchFamily="34" charset="0"/>
                        </a:rPr>
                        <a:t>La empresa Nacional de Logística arranca sus actividades el último trimestres de 2023 prestando servicios en el eje troncal del país para beneficiar a los empresas productivas públicas y privadas,</a:t>
                      </a:r>
                    </a:p>
                    <a:p>
                      <a:pPr algn="just" rtl="0" fontAlgn="ctr"/>
                      <a:endParaRPr lang="es-ES" sz="1000" b="0" i="0" u="none" strike="noStrike" baseline="0" dirty="0">
                        <a:solidFill>
                          <a:srgbClr val="000000"/>
                        </a:solidFill>
                        <a:effectLst/>
                        <a:latin typeface="Century Gothic" panose="020B0502020202020204" pitchFamily="34" charset="0"/>
                      </a:endParaRP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682751899"/>
                  </a:ext>
                </a:extLst>
              </a:tr>
              <a:tr h="3363422">
                <a:tc>
                  <a:txBody>
                    <a:bodyPr/>
                    <a:lstStyle/>
                    <a:p>
                      <a:pPr algn="just" rtl="0" fontAlgn="ctr"/>
                      <a:r>
                        <a:rPr lang="es-ES" sz="1100" b="1" i="0" u="none" strike="noStrike" dirty="0">
                          <a:solidFill>
                            <a:srgbClr val="000000"/>
                          </a:solidFill>
                          <a:effectLst/>
                          <a:latin typeface="Century Gothic" panose="020B0502020202020204" pitchFamily="34" charset="0"/>
                        </a:rPr>
                        <a:t>Desarrollo de políticas de facilitación para el mejoramiento de la logística interna, mecanismos de articulación e inteligencia comercial para incrementar la competitividad y fortalecer la producción nacional.</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rtl="0" fontAlgn="ctr"/>
                      <a:r>
                        <a:rPr lang="es-ES" sz="1000" b="0" i="0" u="none" strike="noStrike" dirty="0">
                          <a:solidFill>
                            <a:srgbClr val="000000"/>
                          </a:solidFill>
                          <a:effectLst/>
                          <a:latin typeface="Century Gothic" panose="020B0502020202020204" pitchFamily="34" charset="0"/>
                        </a:rPr>
                        <a:t>Se formuló el Plan Nacional de Logística que articula a los actores del comercio boliviano para la ejecución de las políticas.</a:t>
                      </a:r>
                    </a:p>
                    <a:p>
                      <a:pPr algn="just" rtl="0" fontAlgn="ctr"/>
                      <a:endParaRPr lang="es-ES" sz="1000" b="0" i="0" u="none" strike="noStrike" dirty="0">
                        <a:solidFill>
                          <a:srgbClr val="000000"/>
                        </a:solidFill>
                        <a:effectLst/>
                        <a:latin typeface="Century Gothic" panose="020B0502020202020204" pitchFamily="34" charset="0"/>
                      </a:endParaRPr>
                    </a:p>
                    <a:p>
                      <a:pPr algn="just" rtl="0" fontAlgn="ctr"/>
                      <a:r>
                        <a:rPr lang="es-ES" sz="1000" b="0" i="0" u="none" strike="noStrike" dirty="0">
                          <a:solidFill>
                            <a:srgbClr val="000000"/>
                          </a:solidFill>
                          <a:effectLst/>
                          <a:latin typeface="Century Gothic" panose="020B0502020202020204" pitchFamily="34" charset="0"/>
                        </a:rPr>
                        <a:t>Se formuló el proyecto</a:t>
                      </a:r>
                      <a:r>
                        <a:rPr lang="es-ES" sz="1000" b="0" i="0" u="none" strike="noStrike" baseline="0" dirty="0">
                          <a:solidFill>
                            <a:srgbClr val="000000"/>
                          </a:solidFill>
                          <a:effectLst/>
                          <a:latin typeface="Century Gothic" panose="020B0502020202020204" pitchFamily="34" charset="0"/>
                        </a:rPr>
                        <a:t> del </a:t>
                      </a:r>
                      <a:r>
                        <a:rPr lang="es-ES" sz="1000" b="0" i="0" u="none" strike="noStrike" dirty="0">
                          <a:solidFill>
                            <a:srgbClr val="000000"/>
                          </a:solidFill>
                          <a:effectLst/>
                          <a:latin typeface="Century Gothic" panose="020B0502020202020204" pitchFamily="34" charset="0"/>
                        </a:rPr>
                        <a:t>Observatorio de Logística Preventiva para generar información y</a:t>
                      </a:r>
                      <a:r>
                        <a:rPr lang="es-ES" sz="1000" b="0" i="0" u="none" strike="noStrike" baseline="0" dirty="0">
                          <a:solidFill>
                            <a:srgbClr val="000000"/>
                          </a:solidFill>
                          <a:effectLst/>
                          <a:latin typeface="Century Gothic" panose="020B0502020202020204" pitchFamily="34" charset="0"/>
                        </a:rPr>
                        <a:t> facilitar el flujo de mercancías en el mercado interno.</a:t>
                      </a:r>
                      <a:endParaRPr lang="es-ES" sz="1000" b="0" i="0" u="none" strike="noStrike" dirty="0">
                        <a:solidFill>
                          <a:srgbClr val="000000"/>
                        </a:solidFill>
                        <a:effectLst/>
                        <a:latin typeface="Century Gothic" panose="020B0502020202020204" pitchFamily="34" charset="0"/>
                      </a:endParaRPr>
                    </a:p>
                    <a:p>
                      <a:pPr algn="just" rtl="0" fontAlgn="ctr"/>
                      <a:r>
                        <a:rPr lang="es-ES" sz="1000" b="0" i="0" u="none" strike="noStrike" dirty="0">
                          <a:solidFill>
                            <a:srgbClr val="000000"/>
                          </a:solidFill>
                          <a:effectLst/>
                          <a:latin typeface="Century Gothic" panose="020B0502020202020204" pitchFamily="34" charset="0"/>
                        </a:rPr>
                        <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Se formuló el Proyecto de Ley de Exportaciones para promover el comercio exterior y la diversificación de la oferta exportable.</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Se formuló el Proyecto de Ley de Lealtad Comercial para proteger al consumidor de prácticas desleales que atentan contra sus derechos.</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Se presentó el Proyecto de Ley de Defensa de la Competencia para garantizar la no existencia de monopolios y oligopolios en el ordenamiento de los mercados nacionales.</a:t>
                      </a:r>
                    </a:p>
                    <a:p>
                      <a:pPr algn="just" rtl="0" fontAlgn="ctr"/>
                      <a:r>
                        <a:rPr lang="es-ES" sz="1000" b="0" i="0" u="none" strike="noStrike" dirty="0">
                          <a:solidFill>
                            <a:srgbClr val="000000"/>
                          </a:solidFill>
                          <a:effectLst/>
                          <a:latin typeface="Century Gothic" panose="020B0502020202020204" pitchFamily="34" charset="0"/>
                        </a:rPr>
                        <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
                      </a:r>
                      <a:br>
                        <a:rPr lang="es-ES" sz="1000" b="0" i="0" u="none" strike="noStrike" dirty="0">
                          <a:solidFill>
                            <a:srgbClr val="000000"/>
                          </a:solidFill>
                          <a:effectLst/>
                          <a:latin typeface="Century Gothic" panose="020B0502020202020204" pitchFamily="34" charset="0"/>
                        </a:rPr>
                      </a:br>
                      <a:r>
                        <a:rPr lang="es-ES" sz="1000" b="0" i="0" u="none" strike="noStrike" dirty="0">
                          <a:solidFill>
                            <a:srgbClr val="000000"/>
                          </a:solidFill>
                          <a:effectLst/>
                          <a:latin typeface="Century Gothic" panose="020B0502020202020204" pitchFamily="34" charset="0"/>
                        </a:rPr>
                        <a:t>Se formuló la Estrategia de Promoción del Comercio Electrónico (e- commers) y se dispone de un Marco Normativo suficiente para promover el comercio electrónico de las MIPYMES.</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val="2395527071"/>
                  </a:ext>
                </a:extLst>
              </a:tr>
              <a:tr h="431999">
                <a:tc>
                  <a:txBody>
                    <a:bodyPr/>
                    <a:lstStyle/>
                    <a:p>
                      <a:pPr algn="just" rtl="0" fontAlgn="ctr"/>
                      <a:r>
                        <a:rPr lang="es-ES" sz="1100" b="1" i="0" u="none" strike="noStrike" dirty="0">
                          <a:solidFill>
                            <a:srgbClr val="000000"/>
                          </a:solidFill>
                          <a:effectLst/>
                          <a:latin typeface="Century Gothic" panose="020B0502020202020204" pitchFamily="34" charset="0"/>
                        </a:rPr>
                        <a:t>Facilitación de la importación de insumos para el fortalecimiento de la producción agrícola.</a:t>
                      </a: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algn="just" rtl="0" fontAlgn="ctr"/>
                      <a:r>
                        <a:rPr lang="es-ES" sz="1000" b="0" i="0" u="none" strike="noStrike" dirty="0">
                          <a:solidFill>
                            <a:srgbClr val="000000"/>
                          </a:solidFill>
                          <a:effectLst/>
                          <a:latin typeface="Century Gothic" panose="020B0502020202020204" pitchFamily="34" charset="0"/>
                        </a:rPr>
                        <a:t>Se ha facilitado la importación de insumos para el fortalecimiento de producción agrícola y de la industria nacional en coordinación con las empresas públicas competentes (Insumos Bolivia). Se importaron</a:t>
                      </a:r>
                      <a:r>
                        <a:rPr lang="es-ES" sz="1000" b="0" i="0" u="none" strike="noStrike" baseline="0" dirty="0">
                          <a:solidFill>
                            <a:srgbClr val="000000"/>
                          </a:solidFill>
                          <a:effectLst/>
                          <a:latin typeface="Century Gothic" panose="020B0502020202020204" pitchFamily="34" charset="0"/>
                        </a:rPr>
                        <a:t> </a:t>
                      </a:r>
                      <a:r>
                        <a:rPr lang="es-ES" sz="1000" b="0" i="0" u="none" strike="noStrike" dirty="0">
                          <a:solidFill>
                            <a:srgbClr val="000000"/>
                          </a:solidFill>
                          <a:effectLst/>
                          <a:latin typeface="Century Gothic" panose="020B0502020202020204" pitchFamily="34" charset="0"/>
                        </a:rPr>
                        <a:t>60.000 toneladas de trigo y 30.000 toneladas de maíz para garantizar seguridad</a:t>
                      </a:r>
                      <a:r>
                        <a:rPr lang="es-ES" sz="1000" b="0" i="0" u="none" strike="noStrike" baseline="0" dirty="0">
                          <a:solidFill>
                            <a:srgbClr val="000000"/>
                          </a:solidFill>
                          <a:effectLst/>
                          <a:latin typeface="Century Gothic" panose="020B0502020202020204" pitchFamily="34" charset="0"/>
                        </a:rPr>
                        <a:t> alimentaria.</a:t>
                      </a:r>
                      <a:endParaRPr lang="es-ES" sz="1000" b="0" i="0" u="none" strike="noStrike" dirty="0">
                        <a:solidFill>
                          <a:srgbClr val="000000"/>
                        </a:solidFill>
                        <a:effectLst/>
                        <a:latin typeface="Century Gothic" panose="020B0502020202020204" pitchFamily="34" charset="0"/>
                      </a:endParaRPr>
                    </a:p>
                  </a:txBody>
                  <a:tcPr marL="5543" marR="5543" marT="5543"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val="1922850151"/>
                  </a:ext>
                </a:extLst>
              </a:tr>
            </a:tbl>
          </a:graphicData>
        </a:graphic>
      </p:graphicFrame>
      <p:pic>
        <p:nvPicPr>
          <p:cNvPr id="6" name="Imagen 5">
            <a:extLst>
              <a:ext uri="{FF2B5EF4-FFF2-40B4-BE49-F238E27FC236}">
                <a16:creationId xmlns:a16="http://schemas.microsoft.com/office/drawing/2014/main" id="{3AF5160C-4368-FA59-DAA1-02F700B0DB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66BFA379-2B3A-5165-8324-DA2534952C0A}"/>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856479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3A3BFA52-C3A3-4339-AFA2-1F2DD6CFE30F}"/>
              </a:ext>
            </a:extLst>
          </p:cNvPr>
          <p:cNvSpPr txBox="1"/>
          <p:nvPr/>
        </p:nvSpPr>
        <p:spPr>
          <a:xfrm>
            <a:off x="802025" y="4116392"/>
            <a:ext cx="7952606" cy="1569660"/>
          </a:xfrm>
          <a:prstGeom prst="rect">
            <a:avLst/>
          </a:prstGeom>
          <a:solidFill>
            <a:schemeClr val="bg1"/>
          </a:solidFill>
        </p:spPr>
        <p:txBody>
          <a:bodyPr wrap="square" rtlCol="0">
            <a:spAutoFit/>
          </a:bodyPr>
          <a:lstStyle/>
          <a:p>
            <a:pPr algn="ctr" defTabSz="685800"/>
            <a:r>
              <a:rPr lang="es-ES" sz="1600" dirty="0">
                <a:latin typeface="Century Gothic" panose="020B0502020202020204" pitchFamily="34" charset="0"/>
                <a:cs typeface="Arial" panose="020B0604020202020204" pitchFamily="34" charset="0"/>
              </a:rPr>
              <a:t>NELSON ALBERTO ARUQUIPA ARCE</a:t>
            </a:r>
            <a:endParaRPr lang="es-ES" sz="1600" b="1" dirty="0">
              <a:latin typeface="Century Gothic" panose="020B0502020202020204" pitchFamily="34" charset="0"/>
              <a:cs typeface="Arial" panose="020B0604020202020204" pitchFamily="34" charset="0"/>
            </a:endParaRP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VICEMINISTRO DE LA MICRO, PEQUEÑA EMPRESA Y ARTESANÍA</a:t>
            </a: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Abril,</a:t>
            </a:r>
            <a:r>
              <a:rPr lang="es-BO" sz="1600" b="1" dirty="0">
                <a:latin typeface="Century Gothic" panose="020B0502020202020204" pitchFamily="34" charset="0"/>
                <a:cs typeface="Arial" panose="020B0604020202020204" pitchFamily="34" charset="0"/>
              </a:rPr>
              <a:t> 2023</a:t>
            </a:r>
            <a:endParaRPr lang="en-US" sz="1600" dirty="0">
              <a:latin typeface="Century Gothic" panose="020B0502020202020204" pitchFamily="34" charset="0"/>
              <a:ea typeface="Roboto Light" panose="02000000000000000000" pitchFamily="2" charset="0"/>
              <a:cs typeface="Roboto Light" panose="02000000000000000000" pitchFamily="2" charset="0"/>
            </a:endParaRPr>
          </a:p>
        </p:txBody>
      </p:sp>
      <p:pic>
        <p:nvPicPr>
          <p:cNvPr id="11" name="Imagen 10">
            <a:extLst>
              <a:ext uri="{FF2B5EF4-FFF2-40B4-BE49-F238E27FC236}">
                <a16:creationId xmlns:a16="http://schemas.microsoft.com/office/drawing/2014/main" id="{ABFF4C71-3693-4590-9F34-F4CAA42D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58" y="5211342"/>
            <a:ext cx="1726630" cy="1646658"/>
          </a:xfrm>
          <a:prstGeom prst="rect">
            <a:avLst/>
          </a:prstGeom>
        </p:spPr>
      </p:pic>
      <p:pic>
        <p:nvPicPr>
          <p:cNvPr id="12" name="Picture 2" descr="DESARROLLO PRODUCTIVO">
            <a:extLst>
              <a:ext uri="{FF2B5EF4-FFF2-40B4-BE49-F238E27FC236}">
                <a16:creationId xmlns:a16="http://schemas.microsoft.com/office/drawing/2014/main" id="{392FA1D2-3025-435E-BFD9-FAEB4C1DB32D}"/>
              </a:ext>
            </a:extLst>
          </p:cNvPr>
          <p:cNvPicPr>
            <a:picLocks noChangeAspect="1" noChangeArrowheads="1"/>
          </p:cNvPicPr>
          <p:nvPr/>
        </p:nvPicPr>
        <p:blipFill>
          <a:blip r:embed="rId4"/>
          <a:srcRect/>
          <a:stretch>
            <a:fillRect/>
          </a:stretch>
        </p:blipFill>
        <p:spPr bwMode="auto">
          <a:xfrm>
            <a:off x="2647406" y="0"/>
            <a:ext cx="3712747" cy="2741609"/>
          </a:xfrm>
          <a:prstGeom prst="rect">
            <a:avLst/>
          </a:prstGeom>
          <a:noFill/>
          <a:ln>
            <a:noFill/>
          </a:ln>
        </p:spPr>
      </p:pic>
    </p:spTree>
    <p:extLst>
      <p:ext uri="{BB962C8B-B14F-4D97-AF65-F5344CB8AC3E}">
        <p14:creationId xmlns:p14="http://schemas.microsoft.com/office/powerpoint/2010/main" val="277406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Marcador de número de diapositiva 3"/>
          <p:cNvSpPr>
            <a:spLocks noGrp="1"/>
          </p:cNvSpPr>
          <p:nvPr>
            <p:ph type="sldNum" sz="quarter" idx="12"/>
          </p:nvPr>
        </p:nvSpPr>
        <p:spPr/>
        <p:txBody>
          <a:bodyPr/>
          <a:lstStyle/>
          <a:p>
            <a:r>
              <a:rPr lang="es-BO" dirty="0"/>
              <a:t>3</a:t>
            </a:r>
          </a:p>
        </p:txBody>
      </p:sp>
      <p:graphicFrame>
        <p:nvGraphicFramePr>
          <p:cNvPr id="4194316" name="Tabla 7"/>
          <p:cNvGraphicFramePr>
            <a:graphicFrameLocks noGrp="1"/>
          </p:cNvGraphicFramePr>
          <p:nvPr>
            <p:extLst>
              <p:ext uri="{D42A27DB-BD31-4B8C-83A1-F6EECF244321}">
                <p14:modId xmlns:p14="http://schemas.microsoft.com/office/powerpoint/2010/main" val="679652982"/>
              </p:ext>
            </p:extLst>
          </p:nvPr>
        </p:nvGraphicFramePr>
        <p:xfrm>
          <a:off x="108000" y="1043709"/>
          <a:ext cx="8928000" cy="5719752"/>
        </p:xfrm>
        <a:graphic>
          <a:graphicData uri="http://schemas.openxmlformats.org/drawingml/2006/table">
            <a:tbl>
              <a:tblPr firstRow="1" bandRow="1">
                <a:tableStyleId>{BDBED569-4797-4DF1-A0F4-6AAB3CD982D8}</a:tableStyleId>
              </a:tblPr>
              <a:tblGrid>
                <a:gridCol w="2576947">
                  <a:extLst>
                    <a:ext uri="{9D8B030D-6E8A-4147-A177-3AD203B41FA5}">
                      <a16:colId xmlns:a16="http://schemas.microsoft.com/office/drawing/2014/main" val="20000"/>
                    </a:ext>
                  </a:extLst>
                </a:gridCol>
                <a:gridCol w="6351053">
                  <a:extLst>
                    <a:ext uri="{9D8B030D-6E8A-4147-A177-3AD203B41FA5}">
                      <a16:colId xmlns:a16="http://schemas.microsoft.com/office/drawing/2014/main" val="20001"/>
                    </a:ext>
                  </a:extLst>
                </a:gridCol>
              </a:tblGrid>
              <a:tr h="287585">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1677581">
                <a:tc>
                  <a:txBody>
                    <a:bodyPr/>
                    <a:lstStyle/>
                    <a:p>
                      <a:pPr algn="just"/>
                      <a:r>
                        <a:rPr lang="en-US" sz="1200" b="1" dirty="0" err="1">
                          <a:solidFill>
                            <a:schemeClr val="tx1"/>
                          </a:solidFill>
                          <a:latin typeface="Century Gothic" panose="020B0502020202020204" pitchFamily="34" charset="0"/>
                        </a:rPr>
                        <a:t>Implementación</a:t>
                      </a:r>
                      <a:r>
                        <a:rPr lang="en-US" sz="1200" b="1" baseline="0" dirty="0">
                          <a:solidFill>
                            <a:schemeClr val="tx1"/>
                          </a:solidFill>
                          <a:latin typeface="Century Gothic" panose="020B0502020202020204" pitchFamily="34" charset="0"/>
                        </a:rPr>
                        <a:t> del Proyecto </a:t>
                      </a:r>
                      <a:r>
                        <a:rPr lang="en-US" sz="1200" b="1" baseline="0" dirty="0" err="1">
                          <a:solidFill>
                            <a:schemeClr val="tx1"/>
                          </a:solidFill>
                          <a:latin typeface="Century Gothic" panose="020B0502020202020204" pitchFamily="34" charset="0"/>
                        </a:rPr>
                        <a:t>Fortalecimiento</a:t>
                      </a:r>
                      <a:r>
                        <a:rPr lang="en-US" sz="1200" b="1" baseline="0" dirty="0">
                          <a:solidFill>
                            <a:schemeClr val="tx1"/>
                          </a:solidFill>
                          <a:latin typeface="Century Gothic" panose="020B0502020202020204" pitchFamily="34" charset="0"/>
                        </a:rPr>
                        <a:t> de </a:t>
                      </a:r>
                      <a:r>
                        <a:rPr lang="en-US" sz="1200" b="1" baseline="0" dirty="0" err="1">
                          <a:solidFill>
                            <a:schemeClr val="tx1"/>
                          </a:solidFill>
                          <a:latin typeface="Century Gothic" panose="020B0502020202020204" pitchFamily="34" charset="0"/>
                        </a:rPr>
                        <a:t>Unidades</a:t>
                      </a:r>
                      <a:r>
                        <a:rPr lang="en-US" sz="1200" b="1" baseline="0" dirty="0">
                          <a:solidFill>
                            <a:schemeClr val="tx1"/>
                          </a:solidFill>
                          <a:latin typeface="Century Gothic" panose="020B0502020202020204" pitchFamily="34" charset="0"/>
                        </a:rPr>
                        <a:t> </a:t>
                      </a:r>
                      <a:r>
                        <a:rPr lang="en-US" sz="1200" b="1" baseline="0" dirty="0" err="1">
                          <a:solidFill>
                            <a:schemeClr val="tx1"/>
                          </a:solidFill>
                          <a:latin typeface="Century Gothic" panose="020B0502020202020204" pitchFamily="34" charset="0"/>
                        </a:rPr>
                        <a:t>Productivas</a:t>
                      </a:r>
                      <a:r>
                        <a:rPr lang="en-US" sz="1200" b="1" baseline="0" dirty="0">
                          <a:solidFill>
                            <a:schemeClr val="tx1"/>
                          </a:solidFill>
                          <a:latin typeface="Century Gothic" panose="020B0502020202020204" pitchFamily="34" charset="0"/>
                        </a:rPr>
                        <a:t> </a:t>
                      </a:r>
                      <a:r>
                        <a:rPr lang="en-US" sz="1200" b="1" baseline="0" dirty="0" err="1">
                          <a:solidFill>
                            <a:schemeClr val="tx1"/>
                          </a:solidFill>
                          <a:latin typeface="Century Gothic" panose="020B0502020202020204" pitchFamily="34" charset="0"/>
                        </a:rPr>
                        <a:t>Lideradas</a:t>
                      </a:r>
                      <a:r>
                        <a:rPr lang="en-US" sz="1200" b="1" baseline="0" dirty="0">
                          <a:solidFill>
                            <a:schemeClr val="tx1"/>
                          </a:solidFill>
                          <a:latin typeface="Century Gothic" panose="020B0502020202020204" pitchFamily="34" charset="0"/>
                        </a:rPr>
                        <a:t> por </a:t>
                      </a:r>
                      <a:r>
                        <a:rPr lang="en-US" sz="1200" b="1" baseline="0" dirty="0" err="1">
                          <a:solidFill>
                            <a:schemeClr val="tx1"/>
                          </a:solidFill>
                          <a:latin typeface="Century Gothic" panose="020B0502020202020204" pitchFamily="34" charset="0"/>
                        </a:rPr>
                        <a:t>Mujeres</a:t>
                      </a:r>
                      <a:r>
                        <a:rPr lang="en-US" sz="1200" b="1" baseline="0" dirty="0">
                          <a:solidFill>
                            <a:schemeClr val="tx1"/>
                          </a:solidFill>
                          <a:latin typeface="Century Gothic" panose="020B0502020202020204" pitchFamily="34" charset="0"/>
                        </a:rPr>
                        <a:t> </a:t>
                      </a:r>
                      <a:r>
                        <a:rPr lang="en-US" sz="1200" b="1" baseline="0" dirty="0" err="1">
                          <a:solidFill>
                            <a:schemeClr val="tx1"/>
                          </a:solidFill>
                          <a:latin typeface="Century Gothic" panose="020B0502020202020204" pitchFamily="34" charset="0"/>
                        </a:rPr>
                        <a:t>Aplicando</a:t>
                      </a:r>
                      <a:r>
                        <a:rPr lang="en-US" sz="1200" b="1" baseline="0" dirty="0">
                          <a:solidFill>
                            <a:schemeClr val="tx1"/>
                          </a:solidFill>
                          <a:latin typeface="Century Gothic" panose="020B0502020202020204" pitchFamily="34" charset="0"/>
                        </a:rPr>
                        <a:t> </a:t>
                      </a:r>
                      <a:r>
                        <a:rPr lang="en-US" sz="1200" b="1" baseline="0" dirty="0" err="1">
                          <a:solidFill>
                            <a:schemeClr val="tx1"/>
                          </a:solidFill>
                          <a:latin typeface="Century Gothic" panose="020B0502020202020204" pitchFamily="34" charset="0"/>
                        </a:rPr>
                        <a:t>Enfoque</a:t>
                      </a:r>
                      <a:r>
                        <a:rPr lang="en-US" sz="1200" b="1" baseline="0" dirty="0">
                          <a:solidFill>
                            <a:schemeClr val="tx1"/>
                          </a:solidFill>
                          <a:latin typeface="Century Gothic" panose="020B0502020202020204" pitchFamily="34" charset="0"/>
                        </a:rPr>
                        <a:t> de </a:t>
                      </a:r>
                      <a:r>
                        <a:rPr lang="en-US" sz="1200" b="1" baseline="0" dirty="0" err="1">
                          <a:solidFill>
                            <a:schemeClr val="tx1"/>
                          </a:solidFill>
                          <a:latin typeface="Century Gothic" panose="020B0502020202020204" pitchFamily="34" charset="0"/>
                        </a:rPr>
                        <a:t>Género</a:t>
                      </a:r>
                      <a:r>
                        <a:rPr lang="en-US" sz="1200" b="1" baseline="0" dirty="0">
                          <a:solidFill>
                            <a:schemeClr val="tx1"/>
                          </a:solidFill>
                          <a:latin typeface="Century Gothic" panose="020B0502020202020204" pitchFamily="34" charset="0"/>
                        </a:rPr>
                        <a:t> </a:t>
                      </a:r>
                      <a:r>
                        <a:rPr lang="en-US" sz="1200" b="1" baseline="0" dirty="0" err="1">
                          <a:solidFill>
                            <a:schemeClr val="tx1"/>
                          </a:solidFill>
                          <a:latin typeface="Century Gothic" panose="020B0502020202020204" pitchFamily="34" charset="0"/>
                        </a:rPr>
                        <a:t>en</a:t>
                      </a:r>
                      <a:r>
                        <a:rPr lang="en-US" sz="1200" b="1" baseline="0" dirty="0">
                          <a:solidFill>
                            <a:schemeClr val="tx1"/>
                          </a:solidFill>
                          <a:latin typeface="Century Gothic" panose="020B0502020202020204" pitchFamily="34" charset="0"/>
                        </a:rPr>
                        <a:t> Bolivia</a:t>
                      </a:r>
                      <a:endParaRPr lang="en-US" sz="1200" b="1" dirty="0">
                        <a:solidFill>
                          <a:schemeClr val="tx1"/>
                        </a:solidFill>
                        <a:latin typeface="Century Gothic" panose="020B0502020202020204" pitchFamily="34" charset="0"/>
                      </a:endParaRPr>
                    </a:p>
                  </a:txBody>
                  <a:tcPr anchor="ctr"/>
                </a:tc>
                <a:tc>
                  <a:txBody>
                    <a:bodyPr/>
                    <a:lstStyle/>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Unidades productivas de 6 municipios (Santa Cruz, </a:t>
                      </a:r>
                      <a:r>
                        <a:rPr lang="es-BO" sz="1200" kern="1200" dirty="0" err="1">
                          <a:solidFill>
                            <a:schemeClr val="tx1"/>
                          </a:solidFill>
                          <a:effectLst/>
                          <a:latin typeface="Century Gothic" panose="020B0502020202020204" pitchFamily="34" charset="0"/>
                          <a:ea typeface="+mn-ea"/>
                          <a:cs typeface="+mn-cs"/>
                        </a:rPr>
                        <a:t>Warnes</a:t>
                      </a:r>
                      <a:r>
                        <a:rPr lang="es-BO" sz="1200" kern="1200" dirty="0">
                          <a:solidFill>
                            <a:schemeClr val="tx1"/>
                          </a:solidFill>
                          <a:effectLst/>
                          <a:latin typeface="Century Gothic" panose="020B0502020202020204" pitchFamily="34" charset="0"/>
                          <a:ea typeface="+mn-ea"/>
                          <a:cs typeface="+mn-cs"/>
                        </a:rPr>
                        <a:t>, Montero, El Alto, Viacha y Achacachi) recibirán apoyo con maquinaria,  asistencia técnica y capacitación .</a:t>
                      </a:r>
                    </a:p>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1200 beneficiarias recibirán capacitación en formación técnica y gestión empresarial </a:t>
                      </a:r>
                    </a:p>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Al menos 24 unidades productivas registradas en el SENASAG o SICOES.</a:t>
                      </a:r>
                    </a:p>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6 ferias de unidades productivas lideradas por mujeres.</a:t>
                      </a:r>
                    </a:p>
                  </a:txBody>
                  <a:tcPr/>
                </a:tc>
                <a:extLst>
                  <a:ext uri="{0D108BD9-81ED-4DB2-BD59-A6C34878D82A}">
                    <a16:rowId xmlns:a16="http://schemas.microsoft.com/office/drawing/2014/main" val="10001"/>
                  </a:ext>
                </a:extLst>
              </a:tr>
              <a:tr h="862756">
                <a:tc>
                  <a:txBody>
                    <a:bodyPr/>
                    <a:lstStyle/>
                    <a:p>
                      <a:pPr algn="just"/>
                      <a:r>
                        <a:rPr lang="en-US" sz="1200" b="1" dirty="0" err="1">
                          <a:solidFill>
                            <a:schemeClr val="tx1"/>
                          </a:solidFill>
                          <a:latin typeface="Century Gothic" panose="020B0502020202020204" pitchFamily="34" charset="0"/>
                        </a:rPr>
                        <a:t>Fortalecimiento</a:t>
                      </a:r>
                      <a:r>
                        <a:rPr lang="en-US" sz="1200" b="1" dirty="0">
                          <a:solidFill>
                            <a:schemeClr val="tx1"/>
                          </a:solidFill>
                          <a:latin typeface="Century Gothic" panose="020B0502020202020204" pitchFamily="34" charset="0"/>
                        </a:rPr>
                        <a:t> delos</a:t>
                      </a:r>
                      <a:r>
                        <a:rPr lang="en-US" sz="1200" b="1" baseline="0" dirty="0">
                          <a:solidFill>
                            <a:schemeClr val="tx1"/>
                          </a:solidFill>
                          <a:latin typeface="Century Gothic" panose="020B0502020202020204" pitchFamily="34" charset="0"/>
                        </a:rPr>
                        <a:t> CETIP en la ciudad de El Alto y </a:t>
                      </a:r>
                      <a:r>
                        <a:rPr lang="en-US" sz="1200" b="1" baseline="0" dirty="0" err="1">
                          <a:solidFill>
                            <a:schemeClr val="tx1"/>
                          </a:solidFill>
                          <a:latin typeface="Century Gothic" panose="020B0502020202020204" pitchFamily="34" charset="0"/>
                        </a:rPr>
                        <a:t>apoyar</a:t>
                      </a:r>
                      <a:r>
                        <a:rPr lang="en-US" sz="1200" b="1" baseline="0" dirty="0">
                          <a:solidFill>
                            <a:schemeClr val="tx1"/>
                          </a:solidFill>
                          <a:latin typeface="Century Gothic" panose="020B0502020202020204" pitchFamily="34" charset="0"/>
                        </a:rPr>
                        <a:t> la implementación de un CETIP en el </a:t>
                      </a:r>
                      <a:r>
                        <a:rPr lang="en-US" sz="1200" b="1" baseline="0" dirty="0" err="1">
                          <a:solidFill>
                            <a:schemeClr val="tx1"/>
                          </a:solidFill>
                          <a:latin typeface="Century Gothic" panose="020B0502020202020204" pitchFamily="34" charset="0"/>
                        </a:rPr>
                        <a:t>Departamento</a:t>
                      </a:r>
                      <a:r>
                        <a:rPr lang="en-US" sz="1200" b="1" baseline="0" dirty="0">
                          <a:solidFill>
                            <a:schemeClr val="tx1"/>
                          </a:solidFill>
                          <a:latin typeface="Century Gothic" panose="020B0502020202020204" pitchFamily="34" charset="0"/>
                        </a:rPr>
                        <a:t> de Santa Cruz.</a:t>
                      </a:r>
                      <a:endParaRPr lang="en-US" sz="1200" b="1" dirty="0">
                        <a:solidFill>
                          <a:schemeClr val="tx1"/>
                        </a:solidFill>
                        <a:latin typeface="Century Gothic" panose="020B0502020202020204" pitchFamily="34" charset="0"/>
                      </a:endParaRPr>
                    </a:p>
                  </a:txBody>
                  <a:tcPr anchor="ctr"/>
                </a:tc>
                <a:tc>
                  <a:txBody>
                    <a:bodyPr/>
                    <a:lstStyle/>
                    <a:p>
                      <a:pPr marL="92075" lvl="0" indent="-92075" algn="just" defTabSz="685800" rtl="0" eaLnBrk="1" latinLnBrk="0" hangingPunct="1">
                        <a:spcBef>
                          <a:spcPct val="0"/>
                        </a:spcBef>
                        <a:spcAft>
                          <a:spcPts val="600"/>
                        </a:spcAft>
                        <a:buFontTx/>
                        <a:buChar char="-"/>
                      </a:pPr>
                      <a:r>
                        <a:rPr lang="es-ES" sz="1200" kern="1200" dirty="0">
                          <a:solidFill>
                            <a:schemeClr val="tx1"/>
                          </a:solidFill>
                          <a:effectLst/>
                          <a:latin typeface="Century Gothic" panose="020B0502020202020204" pitchFamily="34" charset="0"/>
                          <a:ea typeface="+mn-ea"/>
                          <a:cs typeface="+mn-cs"/>
                        </a:rPr>
                        <a:t>Fortalecer el CETIP de madera y textil en la Ciudad de El Alto, con equipamiento y ampliación de servicios de apoyo a las </a:t>
                      </a:r>
                      <a:r>
                        <a:rPr lang="es-ES" sz="1200" kern="1200" dirty="0" err="1">
                          <a:solidFill>
                            <a:schemeClr val="tx1"/>
                          </a:solidFill>
                          <a:effectLst/>
                          <a:latin typeface="Century Gothic" panose="020B0502020202020204" pitchFamily="34" charset="0"/>
                          <a:ea typeface="+mn-ea"/>
                          <a:cs typeface="+mn-cs"/>
                        </a:rPr>
                        <a:t>MyPES</a:t>
                      </a:r>
                      <a:r>
                        <a:rPr lang="es-ES" sz="1200" kern="1200" dirty="0">
                          <a:solidFill>
                            <a:schemeClr val="tx1"/>
                          </a:solidFill>
                          <a:effectLst/>
                          <a:latin typeface="Century Gothic" panose="020B0502020202020204" pitchFamily="34" charset="0"/>
                          <a:ea typeface="+mn-ea"/>
                          <a:cs typeface="+mn-cs"/>
                        </a:rPr>
                        <a:t> y Artesanos.</a:t>
                      </a:r>
                    </a:p>
                  </a:txBody>
                  <a:tcPr/>
                </a:tc>
                <a:extLst>
                  <a:ext uri="{0D108BD9-81ED-4DB2-BD59-A6C34878D82A}">
                    <a16:rowId xmlns:a16="http://schemas.microsoft.com/office/drawing/2014/main" val="500197539"/>
                  </a:ext>
                </a:extLst>
              </a:tr>
              <a:tr h="1485857">
                <a:tc>
                  <a:txBody>
                    <a:bodyPr/>
                    <a:lstStyle/>
                    <a:p>
                      <a:pPr algn="just"/>
                      <a:r>
                        <a:rPr lang="es-ES" sz="1200" b="1" kern="1200" baseline="0" dirty="0">
                          <a:solidFill>
                            <a:schemeClr val="tx1"/>
                          </a:solidFill>
                          <a:latin typeface="Century Gothic" panose="020B0502020202020204" pitchFamily="34" charset="0"/>
                          <a:ea typeface="+mn-ea"/>
                          <a:cs typeface="+mn-cs"/>
                        </a:rPr>
                        <a:t>Realización de ferias comerciales para el uso de la aplicación consume lo nuestro y ferias que promuevan la producción nacional.</a:t>
                      </a:r>
                      <a:endParaRPr lang="en-US" sz="1200" b="1" kern="1200" baseline="0" dirty="0">
                        <a:solidFill>
                          <a:schemeClr val="tx1"/>
                        </a:solidFill>
                        <a:latin typeface="Century Gothic" panose="020B0502020202020204" pitchFamily="34" charset="0"/>
                        <a:ea typeface="+mn-ea"/>
                        <a:cs typeface="+mn-cs"/>
                      </a:endParaRPr>
                    </a:p>
                  </a:txBody>
                  <a:tcPr anchor="ctr"/>
                </a:tc>
                <a:tc>
                  <a:txBody>
                    <a:bodyPr/>
                    <a:lstStyle/>
                    <a:p>
                      <a:pPr marL="92075" lvl="0" indent="-92075" algn="just" defTabSz="685800" rtl="0" eaLnBrk="1" latinLnBrk="0" hangingPunct="1">
                        <a:spcBef>
                          <a:spcPct val="0"/>
                        </a:spcBef>
                        <a:spcAft>
                          <a:spcPts val="600"/>
                        </a:spcAft>
                        <a:buFontTx/>
                        <a:buChar char="-"/>
                      </a:pPr>
                      <a:endParaRPr lang="es-BO" sz="1200" kern="1200" dirty="0">
                        <a:solidFill>
                          <a:schemeClr val="tx1"/>
                        </a:solidFill>
                        <a:effectLst/>
                        <a:latin typeface="Century Gothic" panose="020B0502020202020204" pitchFamily="34" charset="0"/>
                        <a:ea typeface="+mn-ea"/>
                        <a:cs typeface="+mn-cs"/>
                      </a:endParaRPr>
                    </a:p>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Al menos 30 eventos comerciales realizados a nivel nacional, en el marco del Plan de Ferias del MDPYEP.</a:t>
                      </a:r>
                    </a:p>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Al menos Bs. 4 millones en ventas, logrados a través de la implementación de los eventos comerciales.</a:t>
                      </a:r>
                    </a:p>
                    <a:p>
                      <a:pPr marL="92075" lvl="0" indent="-92075" algn="just" defTabSz="685800" rtl="0" eaLnBrk="1" latinLnBrk="0" hangingPunct="1">
                        <a:spcBef>
                          <a:spcPct val="0"/>
                        </a:spcBef>
                        <a:spcAft>
                          <a:spcPts val="600"/>
                        </a:spcAft>
                        <a:buFontTx/>
                        <a:buChar char="-"/>
                      </a:pPr>
                      <a:endParaRPr lang="es-BO" sz="1200" kern="12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2622760069"/>
                  </a:ext>
                </a:extLst>
              </a:tr>
              <a:tr h="1405973">
                <a:tc>
                  <a:txBody>
                    <a:bodyPr/>
                    <a:lstStyle/>
                    <a:p>
                      <a:pPr algn="just"/>
                      <a:r>
                        <a:rPr lang="en-US" sz="1200" b="1" kern="1200" baseline="0" dirty="0" err="1">
                          <a:solidFill>
                            <a:schemeClr val="tx1"/>
                          </a:solidFill>
                          <a:latin typeface="Century Gothic" panose="020B0502020202020204" pitchFamily="34" charset="0"/>
                          <a:ea typeface="+mn-ea"/>
                          <a:cs typeface="+mn-cs"/>
                        </a:rPr>
                        <a:t>Implementación</a:t>
                      </a:r>
                      <a:r>
                        <a:rPr lang="en-US" sz="1200" b="1" kern="1200" baseline="0" dirty="0">
                          <a:solidFill>
                            <a:schemeClr val="tx1"/>
                          </a:solidFill>
                          <a:latin typeface="Century Gothic" panose="020B0502020202020204" pitchFamily="34" charset="0"/>
                          <a:ea typeface="+mn-ea"/>
                          <a:cs typeface="+mn-cs"/>
                        </a:rPr>
                        <a:t> del Proyecto </a:t>
                      </a:r>
                      <a:r>
                        <a:rPr lang="en-US" sz="1200" b="1" kern="1200" baseline="0" dirty="0" err="1">
                          <a:solidFill>
                            <a:schemeClr val="tx1"/>
                          </a:solidFill>
                          <a:latin typeface="Century Gothic" panose="020B0502020202020204" pitchFamily="34" charset="0"/>
                          <a:ea typeface="+mn-ea"/>
                          <a:cs typeface="+mn-cs"/>
                        </a:rPr>
                        <a:t>Construcción</a:t>
                      </a:r>
                      <a:r>
                        <a:rPr lang="en-US" sz="1200" b="1" kern="1200" baseline="0" dirty="0">
                          <a:solidFill>
                            <a:schemeClr val="tx1"/>
                          </a:solidFill>
                          <a:latin typeface="Century Gothic" panose="020B0502020202020204" pitchFamily="34" charset="0"/>
                          <a:ea typeface="+mn-ea"/>
                          <a:cs typeface="+mn-cs"/>
                        </a:rPr>
                        <a:t> Centro </a:t>
                      </a:r>
                      <a:r>
                        <a:rPr lang="en-US" sz="1200" b="1" kern="1200" baseline="0" dirty="0" err="1">
                          <a:solidFill>
                            <a:schemeClr val="tx1"/>
                          </a:solidFill>
                          <a:latin typeface="Century Gothic" panose="020B0502020202020204" pitchFamily="34" charset="0"/>
                          <a:ea typeface="+mn-ea"/>
                          <a:cs typeface="+mn-cs"/>
                        </a:rPr>
                        <a:t>Artesanal</a:t>
                      </a:r>
                      <a:r>
                        <a:rPr lang="en-US" sz="1200" b="1" kern="1200" baseline="0" dirty="0">
                          <a:solidFill>
                            <a:schemeClr val="tx1"/>
                          </a:solidFill>
                          <a:latin typeface="Century Gothic" panose="020B0502020202020204" pitchFamily="34" charset="0"/>
                          <a:ea typeface="+mn-ea"/>
                          <a:cs typeface="+mn-cs"/>
                        </a:rPr>
                        <a:t>  Chuquisaca - Sucre </a:t>
                      </a:r>
                    </a:p>
                  </a:txBody>
                  <a:tcPr anchor="ctr"/>
                </a:tc>
                <a:tc>
                  <a:txBody>
                    <a:bodyPr/>
                    <a:lstStyle/>
                    <a:p>
                      <a:pPr marL="92075" lvl="0" indent="-92075" algn="just" defTabSz="685800" rtl="0" eaLnBrk="1" latinLnBrk="0" hangingPunct="1">
                        <a:spcBef>
                          <a:spcPct val="0"/>
                        </a:spcBef>
                        <a:spcAft>
                          <a:spcPts val="600"/>
                        </a:spcAft>
                        <a:buFontTx/>
                        <a:buChar char="-"/>
                      </a:pPr>
                      <a:r>
                        <a:rPr lang="es-ES" sz="1200" kern="1200" dirty="0">
                          <a:solidFill>
                            <a:schemeClr val="tx1"/>
                          </a:solidFill>
                          <a:effectLst/>
                          <a:latin typeface="Century Gothic" panose="020B0502020202020204" pitchFamily="34" charset="0"/>
                          <a:ea typeface="+mn-ea"/>
                          <a:cs typeface="+mn-cs"/>
                        </a:rPr>
                        <a:t>Firma del Convenio </a:t>
                      </a:r>
                      <a:r>
                        <a:rPr lang="es-ES" sz="1200" kern="1200" dirty="0" err="1">
                          <a:solidFill>
                            <a:schemeClr val="tx1"/>
                          </a:solidFill>
                          <a:effectLst/>
                          <a:latin typeface="Century Gothic" panose="020B0502020202020204" pitchFamily="34" charset="0"/>
                          <a:ea typeface="+mn-ea"/>
                          <a:cs typeface="+mn-cs"/>
                        </a:rPr>
                        <a:t>Intergubernativo</a:t>
                      </a:r>
                      <a:r>
                        <a:rPr lang="es-ES" sz="1200" kern="1200" dirty="0">
                          <a:solidFill>
                            <a:schemeClr val="tx1"/>
                          </a:solidFill>
                          <a:effectLst/>
                          <a:latin typeface="Century Gothic" panose="020B0502020202020204" pitchFamily="34" charset="0"/>
                          <a:ea typeface="+mn-ea"/>
                          <a:cs typeface="+mn-cs"/>
                        </a:rPr>
                        <a:t> para la implementación del proyecto, entre el MDPYEP, GAMS y PRO-BOLIVIA.</a:t>
                      </a:r>
                    </a:p>
                    <a:p>
                      <a:pPr marL="92075" lvl="0" indent="-92075" algn="just" defTabSz="685800" rtl="0" eaLnBrk="1" latinLnBrk="0" hangingPunct="1">
                        <a:spcBef>
                          <a:spcPct val="0"/>
                        </a:spcBef>
                        <a:spcAft>
                          <a:spcPts val="600"/>
                        </a:spcAft>
                        <a:buFontTx/>
                        <a:buChar char="-"/>
                      </a:pPr>
                      <a:r>
                        <a:rPr lang="es-ES" sz="1200" kern="1200" dirty="0">
                          <a:solidFill>
                            <a:schemeClr val="tx1"/>
                          </a:solidFill>
                          <a:effectLst/>
                          <a:latin typeface="Century Gothic" panose="020B0502020202020204" pitchFamily="34" charset="0"/>
                          <a:ea typeface="+mn-ea"/>
                          <a:cs typeface="+mn-cs"/>
                        </a:rPr>
                        <a:t>Firma del Convenio Interinstitucional Financiero con el Ministerio de Planificación, para la liberación de los recursos.</a:t>
                      </a:r>
                    </a:p>
                    <a:p>
                      <a:pPr marL="92075" lvl="0" indent="-92075" algn="just" defTabSz="685800" rtl="0" eaLnBrk="1" latinLnBrk="0" hangingPunct="1">
                        <a:spcBef>
                          <a:spcPct val="0"/>
                        </a:spcBef>
                        <a:spcAft>
                          <a:spcPts val="600"/>
                        </a:spcAft>
                        <a:buFontTx/>
                        <a:buChar char="-"/>
                      </a:pPr>
                      <a:r>
                        <a:rPr lang="es-ES" sz="1200" kern="1200" dirty="0">
                          <a:solidFill>
                            <a:schemeClr val="tx1"/>
                          </a:solidFill>
                          <a:effectLst/>
                          <a:latin typeface="Century Gothic" panose="020B0502020202020204" pitchFamily="34" charset="0"/>
                          <a:ea typeface="+mn-ea"/>
                          <a:cs typeface="+mn-cs"/>
                        </a:rPr>
                        <a:t>Dar inicio a la ejecución del Proyecto: Centro Artesanal Chuquisaca - Sucre. (Nota: licitación para contratar a la empresa constructora e inicio de obras)</a:t>
                      </a:r>
                    </a:p>
                  </a:txBody>
                  <a:tcPr/>
                </a:tc>
                <a:extLst>
                  <a:ext uri="{0D108BD9-81ED-4DB2-BD59-A6C34878D82A}">
                    <a16:rowId xmlns:a16="http://schemas.microsoft.com/office/drawing/2014/main" val="1872430882"/>
                  </a:ext>
                </a:extLst>
              </a:tr>
            </a:tbl>
          </a:graphicData>
        </a:graphic>
      </p:graphicFrame>
      <p:pic>
        <p:nvPicPr>
          <p:cNvPr id="6" name="Imagen 5">
            <a:extLst>
              <a:ext uri="{FF2B5EF4-FFF2-40B4-BE49-F238E27FC236}">
                <a16:creationId xmlns:a16="http://schemas.microsoft.com/office/drawing/2014/main" id="{34CF1E10-5B63-5344-7C15-782D0EF27C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71063EE9-9696-7B3D-5499-B3075316733F}"/>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1731474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2684873551"/>
              </p:ext>
            </p:extLst>
          </p:nvPr>
        </p:nvGraphicFramePr>
        <p:xfrm>
          <a:off x="117234" y="1111952"/>
          <a:ext cx="8928000" cy="5630161"/>
        </p:xfrm>
        <a:graphic>
          <a:graphicData uri="http://schemas.openxmlformats.org/drawingml/2006/table">
            <a:tbl>
              <a:tblPr firstRow="1" bandRow="1">
                <a:tableStyleId>{BDBED569-4797-4DF1-A0F4-6AAB3CD982D8}</a:tableStyleId>
              </a:tblPr>
              <a:tblGrid>
                <a:gridCol w="2576947">
                  <a:extLst>
                    <a:ext uri="{9D8B030D-6E8A-4147-A177-3AD203B41FA5}">
                      <a16:colId xmlns:a16="http://schemas.microsoft.com/office/drawing/2014/main" val="20000"/>
                    </a:ext>
                  </a:extLst>
                </a:gridCol>
                <a:gridCol w="6351053">
                  <a:extLst>
                    <a:ext uri="{9D8B030D-6E8A-4147-A177-3AD203B41FA5}">
                      <a16:colId xmlns:a16="http://schemas.microsoft.com/office/drawing/2014/main" val="20001"/>
                    </a:ext>
                  </a:extLst>
                </a:gridCol>
              </a:tblGrid>
              <a:tr h="316697">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950090">
                <a:tc>
                  <a:txBody>
                    <a:bodyPr/>
                    <a:lstStyle/>
                    <a:p>
                      <a:pPr algn="just"/>
                      <a:r>
                        <a:rPr lang="es-BO" sz="1200" b="1" kern="1200" baseline="0" dirty="0">
                          <a:solidFill>
                            <a:schemeClr val="tx1"/>
                          </a:solidFill>
                          <a:latin typeface="Century Gothic" panose="020B0502020202020204" pitchFamily="34" charset="0"/>
                          <a:ea typeface="+mn-ea"/>
                          <a:cs typeface="+mn-cs"/>
                        </a:rPr>
                        <a:t>Implementación de la 3ª Versión del Programa de Mejora de la Productividad Bolivia C-Reactiva.</a:t>
                      </a:r>
                      <a:endParaRPr lang="es-BO" sz="1200" b="1" kern="1200" baseline="0" noProof="0" dirty="0">
                        <a:solidFill>
                          <a:schemeClr val="tx1"/>
                        </a:solidFill>
                        <a:latin typeface="Century Gothic" panose="020B0502020202020204" pitchFamily="34" charset="0"/>
                        <a:ea typeface="+mn-ea"/>
                        <a:cs typeface="+mn-cs"/>
                      </a:endParaRPr>
                    </a:p>
                  </a:txBody>
                  <a:tcPr anchor="ctr"/>
                </a:tc>
                <a:tc>
                  <a:txBody>
                    <a:bodyPr/>
                    <a:lstStyle/>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BO" sz="1200" kern="1200" dirty="0">
                          <a:solidFill>
                            <a:schemeClr val="tx1"/>
                          </a:solidFill>
                          <a:effectLst/>
                          <a:latin typeface="Century Gothic" panose="020B0502020202020204" pitchFamily="34" charset="0"/>
                          <a:ea typeface="+mn-ea"/>
                          <a:cs typeface="+mn-cs"/>
                        </a:rPr>
                        <a:t>Al menos 350</a:t>
                      </a:r>
                      <a:r>
                        <a:rPr lang="es-ES" sz="1200" kern="1200" dirty="0">
                          <a:solidFill>
                            <a:schemeClr val="tx1"/>
                          </a:solidFill>
                          <a:effectLst/>
                          <a:latin typeface="Century Gothic" panose="020B0502020202020204" pitchFamily="34" charset="0"/>
                          <a:ea typeface="+mn-ea"/>
                          <a:cs typeface="+mn-cs"/>
                        </a:rPr>
                        <a:t> unidades productivas de la </a:t>
                      </a:r>
                      <a:r>
                        <a:rPr lang="es-ES" sz="1200" kern="1200" dirty="0" err="1">
                          <a:solidFill>
                            <a:schemeClr val="tx1"/>
                          </a:solidFill>
                          <a:effectLst/>
                          <a:latin typeface="Century Gothic" panose="020B0502020202020204" pitchFamily="34" charset="0"/>
                          <a:ea typeface="+mn-ea"/>
                          <a:cs typeface="+mn-cs"/>
                        </a:rPr>
                        <a:t>MyPE</a:t>
                      </a:r>
                      <a:r>
                        <a:rPr lang="es-ES" sz="1200" kern="1200" dirty="0">
                          <a:solidFill>
                            <a:schemeClr val="tx1"/>
                          </a:solidFill>
                          <a:effectLst/>
                          <a:latin typeface="Century Gothic" panose="020B0502020202020204" pitchFamily="34" charset="0"/>
                          <a:ea typeface="+mn-ea"/>
                          <a:cs typeface="+mn-cs"/>
                        </a:rPr>
                        <a:t> y Artesanía incrementan su productividad o incrementan sus ingresos en ventas. </a:t>
                      </a:r>
                    </a:p>
                  </a:txBody>
                  <a:tcPr anchor="ctr"/>
                </a:tc>
                <a:extLst>
                  <a:ext uri="{0D108BD9-81ED-4DB2-BD59-A6C34878D82A}">
                    <a16:rowId xmlns:a16="http://schemas.microsoft.com/office/drawing/2014/main" val="10001"/>
                  </a:ext>
                </a:extLst>
              </a:tr>
              <a:tr h="950090">
                <a:tc>
                  <a:txBody>
                    <a:bodyPr/>
                    <a:lstStyle/>
                    <a:p>
                      <a:pPr algn="just"/>
                      <a:r>
                        <a:rPr lang="es-BO" sz="1200" b="1" kern="1200" baseline="0" dirty="0">
                          <a:solidFill>
                            <a:schemeClr val="tx1"/>
                          </a:solidFill>
                          <a:latin typeface="Century Gothic" panose="020B0502020202020204" pitchFamily="34" charset="0"/>
                          <a:ea typeface="+mn-ea"/>
                          <a:cs typeface="+mn-cs"/>
                        </a:rPr>
                        <a:t>Implementación del Programa Nacional de Promoción y Desarrollo de la Actividad Artesanal – PRONART.</a:t>
                      </a:r>
                    </a:p>
                  </a:txBody>
                  <a:tcPr anchor="ctr"/>
                </a:tc>
                <a:tc>
                  <a:txBody>
                    <a:bodyPr/>
                    <a:lstStyle/>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Aprobar el programa con prioridad sectorial del </a:t>
                      </a:r>
                      <a:r>
                        <a:rPr lang="es-BO" sz="1200" kern="1200" dirty="0" err="1">
                          <a:solidFill>
                            <a:schemeClr val="tx1"/>
                          </a:solidFill>
                          <a:effectLst/>
                          <a:latin typeface="Century Gothic" panose="020B0502020202020204" pitchFamily="34" charset="0"/>
                          <a:ea typeface="+mn-ea"/>
                          <a:cs typeface="+mn-cs"/>
                        </a:rPr>
                        <a:t>MDPyEP</a:t>
                      </a:r>
                      <a:r>
                        <a:rPr lang="es-BO" sz="1200" kern="1200" dirty="0">
                          <a:solidFill>
                            <a:schemeClr val="tx1"/>
                          </a:solidFill>
                          <a:effectLst/>
                          <a:latin typeface="Century Gothic" panose="020B0502020202020204" pitchFamily="34" charset="0"/>
                          <a:ea typeface="+mn-ea"/>
                          <a:cs typeface="+mn-cs"/>
                        </a:rPr>
                        <a:t>.</a:t>
                      </a:r>
                    </a:p>
                    <a:p>
                      <a:pPr marL="92075" lvl="0" indent="-92075" algn="just" defTabSz="685800" rtl="0" eaLnBrk="1" latinLnBrk="0" hangingPunct="1">
                        <a:spcBef>
                          <a:spcPct val="0"/>
                        </a:spcBef>
                        <a:spcAft>
                          <a:spcPts val="600"/>
                        </a:spcAft>
                        <a:buFontTx/>
                        <a:buChar char="-"/>
                      </a:pPr>
                      <a:r>
                        <a:rPr lang="es-BO" sz="1200" kern="1200" dirty="0">
                          <a:solidFill>
                            <a:schemeClr val="tx1"/>
                          </a:solidFill>
                          <a:effectLst/>
                          <a:latin typeface="Century Gothic" panose="020B0502020202020204" pitchFamily="34" charset="0"/>
                          <a:ea typeface="+mn-ea"/>
                          <a:cs typeface="+mn-cs"/>
                        </a:rPr>
                        <a:t>Gestionar el Decreto Supremo que permita la implementación del Programa Nacional de Promoción y Desarrollo de la Actividad Artesanal.</a:t>
                      </a:r>
                    </a:p>
                  </a:txBody>
                  <a:tcPr anchor="ctr"/>
                </a:tc>
                <a:extLst>
                  <a:ext uri="{0D108BD9-81ED-4DB2-BD59-A6C34878D82A}">
                    <a16:rowId xmlns:a16="http://schemas.microsoft.com/office/drawing/2014/main" val="500197539"/>
                  </a:ext>
                </a:extLst>
              </a:tr>
              <a:tr h="738958">
                <a:tc>
                  <a:txBody>
                    <a:bodyPr/>
                    <a:lstStyle/>
                    <a:p>
                      <a:pPr algn="just"/>
                      <a:r>
                        <a:rPr lang="es-BO" sz="1200" b="1" kern="1200" baseline="0" dirty="0">
                          <a:solidFill>
                            <a:schemeClr val="tx1"/>
                          </a:solidFill>
                          <a:latin typeface="Century Gothic" panose="020B0502020202020204" pitchFamily="34" charset="0"/>
                          <a:ea typeface="+mn-ea"/>
                          <a:cs typeface="+mn-cs"/>
                        </a:rPr>
                        <a:t>Dar continuidad a la ejecución del Fideicomiso FIREDIN, Crédito SI BOLIVIA.</a:t>
                      </a:r>
                      <a:endParaRPr lang="es-BO" sz="1200" b="1" kern="1200" baseline="0" noProof="0" dirty="0">
                        <a:solidFill>
                          <a:schemeClr val="tx1"/>
                        </a:solidFill>
                        <a:latin typeface="Century Gothic" panose="020B0502020202020204" pitchFamily="34" charset="0"/>
                        <a:ea typeface="+mn-ea"/>
                        <a:cs typeface="+mn-cs"/>
                      </a:endParaRPr>
                    </a:p>
                  </a:txBody>
                  <a:tcPr anchor="ctr"/>
                </a:tc>
                <a:tc>
                  <a:txBody>
                    <a:bodyPr/>
                    <a:lstStyle/>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BO" sz="1200" kern="1200" dirty="0">
                          <a:solidFill>
                            <a:schemeClr val="tx1"/>
                          </a:solidFill>
                          <a:effectLst/>
                          <a:latin typeface="Century Gothic" panose="020B0502020202020204" pitchFamily="34" charset="0"/>
                          <a:ea typeface="+mn-ea"/>
                          <a:cs typeface="+mn-cs"/>
                        </a:rPr>
                        <a:t>Al menos 4000 </a:t>
                      </a:r>
                      <a:r>
                        <a:rPr lang="es-ES" sz="1200" kern="1200" dirty="0">
                          <a:solidFill>
                            <a:schemeClr val="tx1"/>
                          </a:solidFill>
                          <a:effectLst/>
                          <a:latin typeface="Century Gothic" panose="020B0502020202020204" pitchFamily="34" charset="0"/>
                          <a:ea typeface="+mn-ea"/>
                          <a:cs typeface="+mn-cs"/>
                        </a:rPr>
                        <a:t>operaciones desembolsadas para apoyar la política de sustitución de importaciones. De las cuales el 90% corresponde a operaciones de microcrédito.</a:t>
                      </a:r>
                      <a:r>
                        <a:rPr lang="es-ES" sz="1200" kern="1200" baseline="0" dirty="0">
                          <a:solidFill>
                            <a:schemeClr val="tx1"/>
                          </a:solidFill>
                          <a:effectLst/>
                          <a:latin typeface="Century Gothic" panose="020B0502020202020204" pitchFamily="34" charset="0"/>
                          <a:ea typeface="+mn-ea"/>
                          <a:cs typeface="+mn-cs"/>
                        </a:rPr>
                        <a:t> </a:t>
                      </a:r>
                      <a:r>
                        <a:rPr lang="es-ES" sz="1200" kern="1200" dirty="0">
                          <a:solidFill>
                            <a:schemeClr val="tx1"/>
                          </a:solidFill>
                          <a:effectLst/>
                          <a:latin typeface="Century Gothic" panose="020B0502020202020204" pitchFamily="34" charset="0"/>
                          <a:ea typeface="+mn-ea"/>
                          <a:cs typeface="+mn-cs"/>
                        </a:rPr>
                        <a:t> </a:t>
                      </a:r>
                      <a:endParaRPr lang="es-BO" sz="1200" kern="1200" dirty="0">
                        <a:solidFill>
                          <a:schemeClr val="tx1"/>
                        </a:solidFill>
                        <a:effectLst/>
                        <a:latin typeface="Century Gothic" panose="020B0502020202020204" pitchFamily="34" charset="0"/>
                        <a:ea typeface="+mn-ea"/>
                        <a:cs typeface="+mn-cs"/>
                      </a:endParaRPr>
                    </a:p>
                  </a:txBody>
                  <a:tcPr anchor="ctr"/>
                </a:tc>
                <a:extLst>
                  <a:ext uri="{0D108BD9-81ED-4DB2-BD59-A6C34878D82A}">
                    <a16:rowId xmlns:a16="http://schemas.microsoft.com/office/drawing/2014/main" val="2622760069"/>
                  </a:ext>
                </a:extLst>
              </a:tr>
              <a:tr h="1337163">
                <a:tc>
                  <a:txBody>
                    <a:bodyPr/>
                    <a:lstStyle/>
                    <a:p>
                      <a:pPr algn="just"/>
                      <a:r>
                        <a:rPr lang="es-BO" sz="1200" b="1" kern="1200" baseline="0" dirty="0">
                          <a:solidFill>
                            <a:schemeClr val="tx1"/>
                          </a:solidFill>
                          <a:latin typeface="Century Gothic" panose="020B0502020202020204" pitchFamily="34" charset="0"/>
                          <a:ea typeface="+mn-ea"/>
                          <a:cs typeface="+mn-cs"/>
                        </a:rPr>
                        <a:t>Promocionar productos de las </a:t>
                      </a:r>
                      <a:r>
                        <a:rPr lang="es-BO" sz="1200" b="1" kern="1200" baseline="0" dirty="0" err="1">
                          <a:solidFill>
                            <a:schemeClr val="tx1"/>
                          </a:solidFill>
                          <a:latin typeface="Century Gothic" panose="020B0502020202020204" pitchFamily="34" charset="0"/>
                          <a:ea typeface="+mn-ea"/>
                          <a:cs typeface="+mn-cs"/>
                        </a:rPr>
                        <a:t>MyPEs</a:t>
                      </a:r>
                      <a:r>
                        <a:rPr lang="es-BO" sz="1200" b="1" kern="1200" baseline="0" dirty="0">
                          <a:solidFill>
                            <a:schemeClr val="tx1"/>
                          </a:solidFill>
                          <a:latin typeface="Century Gothic" panose="020B0502020202020204" pitchFamily="34" charset="0"/>
                          <a:ea typeface="+mn-ea"/>
                          <a:cs typeface="+mn-cs"/>
                        </a:rPr>
                        <a:t> en el catálogo electrónico “Compro Hecho en Bolivia”, de compras públicas.</a:t>
                      </a:r>
                      <a:endParaRPr lang="es-BO" sz="1200" b="1" kern="1200" baseline="0" noProof="0" dirty="0">
                        <a:solidFill>
                          <a:schemeClr val="tx1"/>
                        </a:solidFill>
                        <a:latin typeface="Century Gothic" panose="020B0502020202020204" pitchFamily="34" charset="0"/>
                        <a:ea typeface="+mn-ea"/>
                        <a:cs typeface="+mn-cs"/>
                      </a:endParaRPr>
                    </a:p>
                  </a:txBody>
                  <a:tcPr anchor="ctr"/>
                </a:tc>
                <a:tc>
                  <a:txBody>
                    <a:bodyPr/>
                    <a:lstStyle/>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BO" sz="1200" kern="1200" dirty="0">
                          <a:solidFill>
                            <a:schemeClr val="tx1"/>
                          </a:solidFill>
                          <a:effectLst/>
                          <a:latin typeface="Century Gothic" panose="020B0502020202020204" pitchFamily="34" charset="0"/>
                          <a:ea typeface="+mn-ea"/>
                          <a:cs typeface="+mn-cs"/>
                        </a:rPr>
                        <a:t>Al menos </a:t>
                      </a:r>
                      <a:r>
                        <a:rPr lang="es-ES" sz="1200" kern="1200" dirty="0">
                          <a:solidFill>
                            <a:schemeClr val="tx1"/>
                          </a:solidFill>
                          <a:effectLst/>
                          <a:latin typeface="Century Gothic" panose="020B0502020202020204" pitchFamily="34" charset="0"/>
                          <a:ea typeface="+mn-ea"/>
                          <a:cs typeface="+mn-cs"/>
                        </a:rPr>
                        <a:t>80% de las entidades públicas del nivel central del Estado conocen la oferta de las </a:t>
                      </a:r>
                      <a:r>
                        <a:rPr lang="es-ES" sz="1200" kern="1200" dirty="0" err="1">
                          <a:solidFill>
                            <a:schemeClr val="tx1"/>
                          </a:solidFill>
                          <a:effectLst/>
                          <a:latin typeface="Century Gothic" panose="020B0502020202020204" pitchFamily="34" charset="0"/>
                          <a:ea typeface="+mn-ea"/>
                          <a:cs typeface="+mn-cs"/>
                        </a:rPr>
                        <a:t>MyPEs</a:t>
                      </a:r>
                      <a:r>
                        <a:rPr lang="es-ES" sz="1200" kern="1200" dirty="0">
                          <a:solidFill>
                            <a:schemeClr val="tx1"/>
                          </a:solidFill>
                          <a:effectLst/>
                          <a:latin typeface="Century Gothic" panose="020B0502020202020204" pitchFamily="34" charset="0"/>
                          <a:ea typeface="+mn-ea"/>
                          <a:cs typeface="+mn-cs"/>
                        </a:rPr>
                        <a:t>, a través del Catálogo Electrónico.</a:t>
                      </a:r>
                    </a:p>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ES" sz="1200" kern="1200" dirty="0">
                          <a:solidFill>
                            <a:schemeClr val="tx1"/>
                          </a:solidFill>
                          <a:effectLst/>
                          <a:latin typeface="Century Gothic" panose="020B0502020202020204" pitchFamily="34" charset="0"/>
                          <a:ea typeface="+mn-ea"/>
                          <a:cs typeface="+mn-cs"/>
                        </a:rPr>
                        <a:t>Se realizaran eventos de socialización del registro de proveedores en el catálogo electrónico, para </a:t>
                      </a:r>
                      <a:r>
                        <a:rPr lang="es-ES" sz="1200" kern="1200" dirty="0" err="1">
                          <a:solidFill>
                            <a:schemeClr val="tx1"/>
                          </a:solidFill>
                          <a:effectLst/>
                          <a:latin typeface="Century Gothic" panose="020B0502020202020204" pitchFamily="34" charset="0"/>
                          <a:ea typeface="+mn-ea"/>
                          <a:cs typeface="+mn-cs"/>
                        </a:rPr>
                        <a:t>MyPEs</a:t>
                      </a:r>
                      <a:r>
                        <a:rPr lang="es-ES" sz="1200" kern="1200" dirty="0">
                          <a:solidFill>
                            <a:schemeClr val="tx1"/>
                          </a:solidFill>
                          <a:effectLst/>
                          <a:latin typeface="Century Gothic" panose="020B0502020202020204" pitchFamily="34" charset="0"/>
                          <a:ea typeface="+mn-ea"/>
                          <a:cs typeface="+mn-cs"/>
                        </a:rPr>
                        <a:t> a nivel nacional.</a:t>
                      </a:r>
                    </a:p>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ES" sz="1200" kern="1200" dirty="0">
                          <a:solidFill>
                            <a:schemeClr val="tx1"/>
                          </a:solidFill>
                          <a:effectLst/>
                          <a:latin typeface="Century Gothic" panose="020B0502020202020204" pitchFamily="34" charset="0"/>
                          <a:ea typeface="+mn-ea"/>
                          <a:cs typeface="+mn-cs"/>
                        </a:rPr>
                        <a:t>Se actualizará el Reglamento Operativo del catálogo electrónico.</a:t>
                      </a:r>
                    </a:p>
                  </a:txBody>
                  <a:tcPr anchor="ctr"/>
                </a:tc>
                <a:extLst>
                  <a:ext uri="{0D108BD9-81ED-4DB2-BD59-A6C34878D82A}">
                    <a16:rowId xmlns:a16="http://schemas.microsoft.com/office/drawing/2014/main" val="1872430882"/>
                  </a:ext>
                </a:extLst>
              </a:tr>
              <a:tr h="1337163">
                <a:tc>
                  <a:txBody>
                    <a:bodyPr/>
                    <a:lstStyle/>
                    <a:p>
                      <a:pPr algn="just"/>
                      <a:r>
                        <a:rPr lang="es-BO" sz="1200" b="1" kern="1200" dirty="0">
                          <a:solidFill>
                            <a:schemeClr val="tx1"/>
                          </a:solidFill>
                          <a:latin typeface="Century Gothic" panose="020B0502020202020204" pitchFamily="34" charset="0"/>
                          <a:ea typeface="+mn-ea"/>
                          <a:cs typeface="+mn-cs"/>
                        </a:rPr>
                        <a:t>Implementación</a:t>
                      </a:r>
                      <a:r>
                        <a:rPr lang="es-BO" sz="1200" b="1" kern="1200" baseline="0" dirty="0">
                          <a:solidFill>
                            <a:schemeClr val="tx1"/>
                          </a:solidFill>
                          <a:latin typeface="Century Gothic" panose="020B0502020202020204" pitchFamily="34" charset="0"/>
                          <a:ea typeface="+mn-ea"/>
                          <a:cs typeface="+mn-cs"/>
                        </a:rPr>
                        <a:t> y puesta en marcha del Plataforma de Comercio Electrónico en Pro Bolivia</a:t>
                      </a:r>
                      <a:r>
                        <a:rPr lang="es-BO" sz="1200" b="1" kern="1200" dirty="0">
                          <a:solidFill>
                            <a:schemeClr val="tx1"/>
                          </a:solidFill>
                          <a:latin typeface="Century Gothic" panose="020B0502020202020204" pitchFamily="34" charset="0"/>
                          <a:ea typeface="+mn-ea"/>
                          <a:cs typeface="+mn-cs"/>
                        </a:rPr>
                        <a:t>.</a:t>
                      </a:r>
                      <a:endParaRPr lang="es-BO" sz="1200" b="1" kern="1200" noProof="0" dirty="0">
                        <a:solidFill>
                          <a:schemeClr val="tx1"/>
                        </a:solidFill>
                        <a:latin typeface="Century Gothic" panose="020B0502020202020204" pitchFamily="34" charset="0"/>
                        <a:ea typeface="+mn-ea"/>
                        <a:cs typeface="+mn-cs"/>
                      </a:endParaRPr>
                    </a:p>
                  </a:txBody>
                  <a:tcPr anchor="ctr"/>
                </a:tc>
                <a:tc>
                  <a:txBody>
                    <a:bodyPr/>
                    <a:lstStyle/>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ES" sz="1200" kern="1200" dirty="0">
                          <a:solidFill>
                            <a:schemeClr val="tx1"/>
                          </a:solidFill>
                          <a:effectLst/>
                          <a:latin typeface="Century Gothic" panose="020B0502020202020204" pitchFamily="34" charset="0"/>
                          <a:ea typeface="+mn-ea"/>
                          <a:cs typeface="+mn-cs"/>
                        </a:rPr>
                        <a:t>Se implementará la plataforma de Comercio Electrónico, para la promoción y comercialización de productos de la </a:t>
                      </a:r>
                      <a:r>
                        <a:rPr lang="es-ES" sz="1200" kern="1200" dirty="0" err="1">
                          <a:solidFill>
                            <a:schemeClr val="tx1"/>
                          </a:solidFill>
                          <a:effectLst/>
                          <a:latin typeface="Century Gothic" panose="020B0502020202020204" pitchFamily="34" charset="0"/>
                          <a:ea typeface="+mn-ea"/>
                          <a:cs typeface="+mn-cs"/>
                        </a:rPr>
                        <a:t>MyPE</a:t>
                      </a:r>
                      <a:r>
                        <a:rPr lang="es-ES" sz="1200" kern="1200" dirty="0">
                          <a:solidFill>
                            <a:schemeClr val="tx1"/>
                          </a:solidFill>
                          <a:effectLst/>
                          <a:latin typeface="Century Gothic" panose="020B0502020202020204" pitchFamily="34" charset="0"/>
                          <a:ea typeface="+mn-ea"/>
                          <a:cs typeface="+mn-cs"/>
                        </a:rPr>
                        <a:t> y artesanos.</a:t>
                      </a:r>
                    </a:p>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ES" sz="1200" kern="1200" dirty="0">
                          <a:solidFill>
                            <a:schemeClr val="tx1"/>
                          </a:solidFill>
                          <a:effectLst/>
                          <a:latin typeface="Century Gothic" panose="020B0502020202020204" pitchFamily="34" charset="0"/>
                          <a:ea typeface="+mn-ea"/>
                          <a:cs typeface="+mn-cs"/>
                        </a:rPr>
                        <a:t>Se registraran al menos 1000 unidades productivas de la </a:t>
                      </a:r>
                      <a:r>
                        <a:rPr lang="es-ES" sz="1200" kern="1200" dirty="0" err="1">
                          <a:solidFill>
                            <a:schemeClr val="tx1"/>
                          </a:solidFill>
                          <a:effectLst/>
                          <a:latin typeface="Century Gothic" panose="020B0502020202020204" pitchFamily="34" charset="0"/>
                          <a:ea typeface="+mn-ea"/>
                          <a:cs typeface="+mn-cs"/>
                        </a:rPr>
                        <a:t>MyPE</a:t>
                      </a:r>
                      <a:r>
                        <a:rPr lang="es-ES" sz="1200" kern="1200" dirty="0">
                          <a:solidFill>
                            <a:schemeClr val="tx1"/>
                          </a:solidFill>
                          <a:effectLst/>
                          <a:latin typeface="Century Gothic" panose="020B0502020202020204" pitchFamily="34" charset="0"/>
                          <a:ea typeface="+mn-ea"/>
                          <a:cs typeface="+mn-cs"/>
                        </a:rPr>
                        <a:t> y artesanos como proveedores de la plataforma.</a:t>
                      </a:r>
                    </a:p>
                    <a:p>
                      <a:pPr marL="92075" marR="0" lvl="0" indent="-92075" algn="just" defTabSz="685800" rtl="0" eaLnBrk="1" fontAlgn="auto" latinLnBrk="0" hangingPunct="1">
                        <a:lnSpc>
                          <a:spcPct val="100000"/>
                        </a:lnSpc>
                        <a:spcBef>
                          <a:spcPct val="0"/>
                        </a:spcBef>
                        <a:spcAft>
                          <a:spcPts val="600"/>
                        </a:spcAft>
                        <a:buClrTx/>
                        <a:buSzTx/>
                        <a:buFontTx/>
                        <a:buChar char="-"/>
                        <a:tabLst/>
                        <a:defRPr/>
                      </a:pPr>
                      <a:r>
                        <a:rPr lang="es-ES" sz="1200" kern="1200" dirty="0">
                          <a:solidFill>
                            <a:schemeClr val="tx1"/>
                          </a:solidFill>
                          <a:effectLst/>
                          <a:latin typeface="Century Gothic" panose="020B0502020202020204" pitchFamily="34" charset="0"/>
                          <a:ea typeface="+mn-ea"/>
                          <a:cs typeface="+mn-cs"/>
                        </a:rPr>
                        <a:t>Al menos Bs. 1 millón en ventas a través de la plataforma. </a:t>
                      </a:r>
                      <a:endParaRPr lang="es-BO" sz="1200" kern="1200" dirty="0">
                        <a:solidFill>
                          <a:schemeClr val="tx1"/>
                        </a:solidFill>
                        <a:effectLst/>
                        <a:latin typeface="Century Gothic" panose="020B0502020202020204" pitchFamily="34" charset="0"/>
                        <a:ea typeface="+mn-ea"/>
                        <a:cs typeface="+mn-cs"/>
                      </a:endParaRPr>
                    </a:p>
                  </a:txBody>
                  <a:tcPr anchor="ctr"/>
                </a:tc>
                <a:extLst>
                  <a:ext uri="{0D108BD9-81ED-4DB2-BD59-A6C34878D82A}">
                    <a16:rowId xmlns:a16="http://schemas.microsoft.com/office/drawing/2014/main" val="2047849937"/>
                  </a:ext>
                </a:extLst>
              </a:tr>
            </a:tbl>
          </a:graphicData>
        </a:graphic>
      </p:graphicFrame>
      <p:pic>
        <p:nvPicPr>
          <p:cNvPr id="6" name="Imagen 5">
            <a:extLst>
              <a:ext uri="{FF2B5EF4-FFF2-40B4-BE49-F238E27FC236}">
                <a16:creationId xmlns:a16="http://schemas.microsoft.com/office/drawing/2014/main" id="{8D6D8574-8607-DEE2-FBA5-180248052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C1DD25B5-CA94-3A74-4EF7-53D89552FE6B}"/>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261005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7">
            <a:extLst>
              <a:ext uri="{FF2B5EF4-FFF2-40B4-BE49-F238E27FC236}">
                <a16:creationId xmlns:a16="http://schemas.microsoft.com/office/drawing/2014/main" id="{3A3BFA52-C3A3-4339-AFA2-1F2DD6CFE30F}"/>
              </a:ext>
            </a:extLst>
          </p:cNvPr>
          <p:cNvSpPr txBox="1"/>
          <p:nvPr/>
        </p:nvSpPr>
        <p:spPr>
          <a:xfrm>
            <a:off x="777640" y="3980873"/>
            <a:ext cx="8006141" cy="2062103"/>
          </a:xfrm>
          <a:prstGeom prst="rect">
            <a:avLst/>
          </a:prstGeom>
          <a:solidFill>
            <a:schemeClr val="bg1"/>
          </a:solidFill>
        </p:spPr>
        <p:txBody>
          <a:bodyPr wrap="square" rtlCol="0">
            <a:spAutoFit/>
          </a:bodyPr>
          <a:lstStyle/>
          <a:p>
            <a:pPr algn="ctr" defTabSz="685800"/>
            <a:r>
              <a:rPr lang="es-ES" sz="1600" dirty="0">
                <a:latin typeface="Century Gothic" panose="020B0502020202020204" pitchFamily="34" charset="0"/>
                <a:cs typeface="Arial" panose="020B0604020202020204" pitchFamily="34" charset="0"/>
              </a:rPr>
              <a:t>LUIS JOSHUA SILES CASTRO</a:t>
            </a: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VICEMINISTRO DE POLÍTICAS DE INDUSTRIALIZACIÓN</a:t>
            </a:r>
          </a:p>
          <a:p>
            <a:pPr algn="ctr" defTabSz="685800"/>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endParaRPr lang="es-ES" sz="1600" b="1" dirty="0">
              <a:latin typeface="Century Gothic" panose="020B0502020202020204" pitchFamily="34" charset="0"/>
              <a:cs typeface="Arial" panose="020B0604020202020204" pitchFamily="34" charset="0"/>
            </a:endParaRPr>
          </a:p>
          <a:p>
            <a:pPr algn="ctr" defTabSz="685800"/>
            <a:r>
              <a:rPr lang="es-ES" sz="1600" b="1" dirty="0">
                <a:latin typeface="Century Gothic" panose="020B0502020202020204" pitchFamily="34" charset="0"/>
                <a:cs typeface="Arial" panose="020B0604020202020204" pitchFamily="34" charset="0"/>
              </a:rPr>
              <a:t/>
            </a:r>
            <a:br>
              <a:rPr lang="es-ES" sz="1600" b="1" dirty="0">
                <a:latin typeface="Century Gothic" panose="020B0502020202020204" pitchFamily="34" charset="0"/>
                <a:cs typeface="Arial" panose="020B0604020202020204" pitchFamily="34" charset="0"/>
              </a:rPr>
            </a:br>
            <a:r>
              <a:rPr lang="es-ES" sz="1600" b="1" dirty="0">
                <a:latin typeface="Century Gothic" panose="020B0502020202020204" pitchFamily="34" charset="0"/>
                <a:cs typeface="Arial" panose="020B0604020202020204" pitchFamily="34" charset="0"/>
              </a:rPr>
              <a:t>Abril,</a:t>
            </a:r>
            <a:r>
              <a:rPr lang="es-BO" sz="1600" b="1" dirty="0">
                <a:latin typeface="Century Gothic" panose="020B0502020202020204" pitchFamily="34" charset="0"/>
                <a:cs typeface="Arial" panose="020B0604020202020204" pitchFamily="34" charset="0"/>
              </a:rPr>
              <a:t> 2023</a:t>
            </a:r>
            <a:endParaRPr lang="en-US" sz="1600" dirty="0">
              <a:latin typeface="Century Gothic" panose="020B0502020202020204" pitchFamily="34" charset="0"/>
              <a:ea typeface="Roboto Light" panose="02000000000000000000" pitchFamily="2" charset="0"/>
              <a:cs typeface="Roboto Light" panose="02000000000000000000" pitchFamily="2" charset="0"/>
            </a:endParaRPr>
          </a:p>
        </p:txBody>
      </p:sp>
      <p:pic>
        <p:nvPicPr>
          <p:cNvPr id="11" name="Imagen 10">
            <a:extLst>
              <a:ext uri="{FF2B5EF4-FFF2-40B4-BE49-F238E27FC236}">
                <a16:creationId xmlns:a16="http://schemas.microsoft.com/office/drawing/2014/main" id="{ABFF4C71-3693-4590-9F34-F4CAA42D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1658" y="5211342"/>
            <a:ext cx="1726630" cy="1646658"/>
          </a:xfrm>
          <a:prstGeom prst="rect">
            <a:avLst/>
          </a:prstGeom>
        </p:spPr>
      </p:pic>
      <p:pic>
        <p:nvPicPr>
          <p:cNvPr id="12" name="Picture 2" descr="DESARROLLO PRODUCTIVO">
            <a:extLst>
              <a:ext uri="{FF2B5EF4-FFF2-40B4-BE49-F238E27FC236}">
                <a16:creationId xmlns:a16="http://schemas.microsoft.com/office/drawing/2014/main" id="{392FA1D2-3025-435E-BFD9-FAEB4C1DB32D}"/>
              </a:ext>
            </a:extLst>
          </p:cNvPr>
          <p:cNvPicPr>
            <a:picLocks noChangeAspect="1" noChangeArrowheads="1"/>
          </p:cNvPicPr>
          <p:nvPr/>
        </p:nvPicPr>
        <p:blipFill>
          <a:blip r:embed="rId4"/>
          <a:srcRect/>
          <a:stretch>
            <a:fillRect/>
          </a:stretch>
        </p:blipFill>
        <p:spPr bwMode="auto">
          <a:xfrm>
            <a:off x="2647406" y="120073"/>
            <a:ext cx="3712747" cy="2621536"/>
          </a:xfrm>
          <a:prstGeom prst="rect">
            <a:avLst/>
          </a:prstGeom>
          <a:noFill/>
          <a:ln>
            <a:noFill/>
          </a:ln>
        </p:spPr>
      </p:pic>
    </p:spTree>
    <p:extLst>
      <p:ext uri="{BB962C8B-B14F-4D97-AF65-F5344CB8AC3E}">
        <p14:creationId xmlns:p14="http://schemas.microsoft.com/office/powerpoint/2010/main" val="168140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Marcador de número de diapositiva 3"/>
          <p:cNvSpPr>
            <a:spLocks noGrp="1"/>
          </p:cNvSpPr>
          <p:nvPr>
            <p:ph type="sldNum" sz="quarter" idx="12"/>
          </p:nvPr>
        </p:nvSpPr>
        <p:spPr/>
        <p:txBody>
          <a:bodyPr/>
          <a:lstStyle/>
          <a:p>
            <a:fld id="{95EA3EA9-0456-4429-A9A4-E50291A4EA4A}" type="slidenum">
              <a:rPr lang="es-BO" smtClean="0"/>
              <a:t>28</a:t>
            </a:fld>
            <a:endParaRPr lang="es-BO" dirty="0"/>
          </a:p>
        </p:txBody>
      </p:sp>
      <p:graphicFrame>
        <p:nvGraphicFramePr>
          <p:cNvPr id="4194316" name="Tabla 7"/>
          <p:cNvGraphicFramePr>
            <a:graphicFrameLocks noGrp="1"/>
          </p:cNvGraphicFramePr>
          <p:nvPr>
            <p:extLst>
              <p:ext uri="{D42A27DB-BD31-4B8C-83A1-F6EECF244321}">
                <p14:modId xmlns:p14="http://schemas.microsoft.com/office/powerpoint/2010/main" val="3697322635"/>
              </p:ext>
            </p:extLst>
          </p:nvPr>
        </p:nvGraphicFramePr>
        <p:xfrm>
          <a:off x="192232" y="940260"/>
          <a:ext cx="8759536" cy="2460034"/>
        </p:xfrm>
        <a:graphic>
          <a:graphicData uri="http://schemas.openxmlformats.org/drawingml/2006/table">
            <a:tbl>
              <a:tblPr firstRow="1" bandRow="1">
                <a:tableStyleId>{BDBED569-4797-4DF1-A0F4-6AAB3CD982D8}</a:tableStyleId>
              </a:tblPr>
              <a:tblGrid>
                <a:gridCol w="2598882">
                  <a:extLst>
                    <a:ext uri="{9D8B030D-6E8A-4147-A177-3AD203B41FA5}">
                      <a16:colId xmlns:a16="http://schemas.microsoft.com/office/drawing/2014/main" val="20000"/>
                    </a:ext>
                  </a:extLst>
                </a:gridCol>
                <a:gridCol w="6160654">
                  <a:extLst>
                    <a:ext uri="{9D8B030D-6E8A-4147-A177-3AD203B41FA5}">
                      <a16:colId xmlns:a16="http://schemas.microsoft.com/office/drawing/2014/main" val="20001"/>
                    </a:ext>
                  </a:extLst>
                </a:gridCol>
              </a:tblGrid>
              <a:tr h="262286">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nchor="ct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0"/>
                  </a:ext>
                </a:extLst>
              </a:tr>
              <a:tr h="2185714">
                <a:tc>
                  <a:txBody>
                    <a:bodyPr/>
                    <a:lstStyle/>
                    <a:p>
                      <a:pPr algn="just"/>
                      <a:r>
                        <a:rPr lang="es-BO" sz="1200" b="1" dirty="0">
                          <a:solidFill>
                            <a:schemeClr val="tx1"/>
                          </a:solidFill>
                          <a:latin typeface="Century Gothic" panose="020B0502020202020204" pitchFamily="34" charset="0"/>
                        </a:rPr>
                        <a:t>Se ha diversificado la industria nacional en el marco de la sustitución de importaciones</a:t>
                      </a:r>
                      <a:endParaRPr lang="en-US" sz="1200" b="1" dirty="0">
                        <a:solidFill>
                          <a:schemeClr val="tx1"/>
                        </a:solidFill>
                        <a:latin typeface="Century Gothic" panose="020B0502020202020204" pitchFamily="34" charset="0"/>
                      </a:endParaRPr>
                    </a:p>
                    <a:p>
                      <a:pPr algn="just"/>
                      <a:r>
                        <a:rPr lang="es-BO" sz="1200" b="1" dirty="0">
                          <a:solidFill>
                            <a:schemeClr val="tx1"/>
                          </a:solidFill>
                          <a:latin typeface="Century Gothic" panose="020B0502020202020204" pitchFamily="34" charset="0"/>
                        </a:rPr>
                        <a:t>Elaborar estudios de </a:t>
                      </a:r>
                      <a:r>
                        <a:rPr lang="es-BO" sz="1200" b="1" dirty="0" err="1">
                          <a:solidFill>
                            <a:schemeClr val="tx1"/>
                          </a:solidFill>
                          <a:latin typeface="Century Gothic" panose="020B0502020202020204" pitchFamily="34" charset="0"/>
                        </a:rPr>
                        <a:t>preinversión</a:t>
                      </a:r>
                      <a:r>
                        <a:rPr lang="es-BO" sz="1200" b="1" dirty="0">
                          <a:solidFill>
                            <a:schemeClr val="tx1"/>
                          </a:solidFill>
                          <a:latin typeface="Century Gothic" panose="020B0502020202020204" pitchFamily="34" charset="0"/>
                        </a:rPr>
                        <a:t> para proyectos productivos del Ministerio de Desarrollo Productivo y Economía Plural y/o otras entidades públicas</a:t>
                      </a:r>
                      <a:r>
                        <a:rPr lang="es-BO" sz="1200" dirty="0">
                          <a:solidFill>
                            <a:schemeClr val="tx1"/>
                          </a:solidFill>
                          <a:latin typeface="Century Gothic" panose="020B0502020202020204" pitchFamily="34" charset="0"/>
                        </a:rPr>
                        <a:t>.</a:t>
                      </a:r>
                      <a:endParaRPr lang="en-US" sz="1200" dirty="0">
                        <a:solidFill>
                          <a:schemeClr val="tx1"/>
                        </a:solidFill>
                        <a:latin typeface="Century Gothic" panose="020B0502020202020204" pitchFamily="34" charset="0"/>
                      </a:endParaRPr>
                    </a:p>
                  </a:txBody>
                  <a:tcPr anchor="ctr"/>
                </a:tc>
                <a:tc>
                  <a:txBody>
                    <a:bodyPr/>
                    <a:lstStyle/>
                    <a:p>
                      <a:pPr marL="106363" lvl="1" indent="0" algn="just" defTabSz="889000">
                        <a:spcBef>
                          <a:spcPct val="0"/>
                        </a:spcBef>
                        <a:buFont typeface="+mj-lt"/>
                        <a:buNone/>
                      </a:pPr>
                      <a:r>
                        <a:rPr lang="es-BO" sz="1200" b="1" i="1" dirty="0">
                          <a:solidFill>
                            <a:schemeClr val="tx1"/>
                          </a:solidFill>
                          <a:latin typeface="Century Gothic" panose="020B0502020202020204" pitchFamily="34" charset="0"/>
                        </a:rPr>
                        <a:t>Elaborar estudios de </a:t>
                      </a:r>
                      <a:r>
                        <a:rPr lang="es-BO" sz="1200" b="1" i="1" dirty="0" err="1">
                          <a:solidFill>
                            <a:schemeClr val="tx1"/>
                          </a:solidFill>
                          <a:latin typeface="Century Gothic" panose="020B0502020202020204" pitchFamily="34" charset="0"/>
                        </a:rPr>
                        <a:t>preinversión</a:t>
                      </a:r>
                      <a:r>
                        <a:rPr lang="es-BO" sz="1200" b="1" i="1" dirty="0">
                          <a:solidFill>
                            <a:schemeClr val="tx1"/>
                          </a:solidFill>
                          <a:latin typeface="Century Gothic" panose="020B0502020202020204" pitchFamily="34" charset="0"/>
                        </a:rPr>
                        <a:t> para proyectos productivos del Ministerio de Desarrollo Productivo y Economía Plural y/o otras entidades públicas.</a:t>
                      </a:r>
                    </a:p>
                    <a:p>
                      <a:pPr marL="106363" lvl="1" indent="0" algn="just" defTabSz="889000">
                        <a:spcBef>
                          <a:spcPct val="0"/>
                        </a:spcBef>
                        <a:buFont typeface="+mj-lt"/>
                        <a:buNone/>
                      </a:pPr>
                      <a:endParaRPr lang="es-ES" sz="1200" b="1" i="1" dirty="0">
                        <a:solidFill>
                          <a:schemeClr val="tx1"/>
                        </a:solidFill>
                        <a:latin typeface="Century Gothic" panose="020B0502020202020204" pitchFamily="34" charset="0"/>
                      </a:endParaRPr>
                    </a:p>
                    <a:p>
                      <a:pPr marL="106363" lvl="1" indent="0" algn="just" defTabSz="889000">
                        <a:spcBef>
                          <a:spcPct val="0"/>
                        </a:spcBef>
                        <a:buFont typeface="+mj-lt"/>
                        <a:buNone/>
                      </a:pPr>
                      <a:r>
                        <a:rPr lang="es-ES" sz="1200" baseline="0" dirty="0">
                          <a:solidFill>
                            <a:schemeClr val="tx1"/>
                          </a:solidFill>
                          <a:latin typeface="Century Gothic" panose="020B0502020202020204" pitchFamily="34" charset="0"/>
                        </a:rPr>
                        <a:t>Se ha establecido la elaboración de 5 estudios de pre inversión, no obstante se están efectuando a nivel ministerio los siguientes:</a:t>
                      </a:r>
                    </a:p>
                    <a:p>
                      <a:pPr marL="392113" lvl="1" indent="-285750" algn="just" defTabSz="889000">
                        <a:spcBef>
                          <a:spcPct val="0"/>
                        </a:spcBef>
                        <a:buFont typeface="Arial" panose="020B0604020202020204" pitchFamily="34" charset="0"/>
                        <a:buChar char="•"/>
                      </a:pPr>
                      <a:r>
                        <a:rPr lang="es-ES" sz="1200" b="0" baseline="0" dirty="0">
                          <a:solidFill>
                            <a:schemeClr val="tx1"/>
                          </a:solidFill>
                          <a:latin typeface="Century Gothic" panose="020B0502020202020204" pitchFamily="34" charset="0"/>
                        </a:rPr>
                        <a:t>Se ha concluido y se encuentra en fase de gestión del Decreto Supremo para asignación de recursos, destinados al proyecto de implementación de la Química Básica en Bolivia.</a:t>
                      </a:r>
                    </a:p>
                    <a:p>
                      <a:pPr marL="392113" lvl="1" indent="-285750" algn="just" defTabSz="889000">
                        <a:spcBef>
                          <a:spcPct val="0"/>
                        </a:spcBef>
                        <a:buFont typeface="Arial" panose="020B0604020202020204" pitchFamily="34" charset="0"/>
                        <a:buChar char="•"/>
                      </a:pPr>
                      <a:r>
                        <a:rPr lang="es-ES" sz="1200" baseline="0" dirty="0">
                          <a:solidFill>
                            <a:schemeClr val="tx1"/>
                          </a:solidFill>
                          <a:latin typeface="Century Gothic" panose="020B0502020202020204" pitchFamily="34" charset="0"/>
                        </a:rPr>
                        <a:t>Se encuentra en la etapa de elaboración de ingeniería, el proyecto de implementación de la </a:t>
                      </a:r>
                      <a:r>
                        <a:rPr lang="es-ES" sz="1200" b="1" baseline="0" dirty="0">
                          <a:solidFill>
                            <a:schemeClr val="tx1"/>
                          </a:solidFill>
                          <a:latin typeface="Century Gothic" panose="020B0502020202020204" pitchFamily="34" charset="0"/>
                        </a:rPr>
                        <a:t>Industria Farmacéutica en Bolivia</a:t>
                      </a:r>
                      <a:r>
                        <a:rPr lang="es-ES" sz="1200" baseline="0" dirty="0">
                          <a:solidFill>
                            <a:schemeClr val="tx1"/>
                          </a:solidFill>
                          <a:latin typeface="Century Gothic" panose="020B0502020202020204" pitchFamily="34" charset="0"/>
                        </a:rPr>
                        <a:t>, asimismo se encuentran en </a:t>
                      </a:r>
                      <a:r>
                        <a:rPr lang="es-ES" sz="1200" b="1" baseline="0" dirty="0">
                          <a:solidFill>
                            <a:schemeClr val="tx1"/>
                          </a:solidFill>
                          <a:latin typeface="Century Gothic" panose="020B0502020202020204" pitchFamily="34" charset="0"/>
                        </a:rPr>
                        <a:t>etapa de </a:t>
                      </a:r>
                      <a:r>
                        <a:rPr lang="es-ES" sz="1200" b="1" baseline="0" dirty="0" err="1">
                          <a:solidFill>
                            <a:schemeClr val="tx1"/>
                          </a:solidFill>
                          <a:latin typeface="Century Gothic" panose="020B0502020202020204" pitchFamily="34" charset="0"/>
                        </a:rPr>
                        <a:t>preinversion</a:t>
                      </a:r>
                      <a:r>
                        <a:rPr lang="es-ES" sz="1200" b="1" baseline="0" dirty="0">
                          <a:solidFill>
                            <a:schemeClr val="tx1"/>
                          </a:solidFill>
                          <a:latin typeface="Century Gothic" panose="020B0502020202020204" pitchFamily="34" charset="0"/>
                        </a:rPr>
                        <a:t> los siguientes </a:t>
                      </a:r>
                      <a:r>
                        <a:rPr lang="es-ES" sz="1200" baseline="0" dirty="0">
                          <a:solidFill>
                            <a:schemeClr val="tx1"/>
                          </a:solidFill>
                          <a:latin typeface="Century Gothic" panose="020B0502020202020204" pitchFamily="34" charset="0"/>
                        </a:rPr>
                        <a:t>proyectos:</a:t>
                      </a:r>
                      <a:endParaRPr lang="es-ES"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1"/>
                  </a:ext>
                </a:extLst>
              </a:tr>
            </a:tbl>
          </a:graphicData>
        </a:graphic>
      </p:graphicFrame>
      <p:sp>
        <p:nvSpPr>
          <p:cNvPr id="5" name="CuadroTexto 4">
            <a:extLst>
              <a:ext uri="{FF2B5EF4-FFF2-40B4-BE49-F238E27FC236}">
                <a16:creationId xmlns:a16="http://schemas.microsoft.com/office/drawing/2014/main" id="{58BCED14-912F-4E6F-874C-394E2712CA15}"/>
              </a:ext>
            </a:extLst>
          </p:cNvPr>
          <p:cNvSpPr txBox="1"/>
          <p:nvPr/>
        </p:nvSpPr>
        <p:spPr>
          <a:xfrm>
            <a:off x="192232" y="3603291"/>
            <a:ext cx="8759536" cy="3096000"/>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s-BO" sz="1200" dirty="0">
                <a:latin typeface="Century Gothic" panose="020B0502020202020204" pitchFamily="34" charset="0"/>
              </a:rPr>
              <a:t>Implementación de una industria de frutos tropicales del Beni</a:t>
            </a:r>
          </a:p>
          <a:p>
            <a:pPr marL="285750" indent="-285750">
              <a:buFont typeface="Arial" panose="020B0604020202020204" pitchFamily="34" charset="0"/>
              <a:buChar char="•"/>
            </a:pPr>
            <a:r>
              <a:rPr lang="es-BO" sz="1200" dirty="0">
                <a:latin typeface="Century Gothic" panose="020B0502020202020204" pitchFamily="34" charset="0"/>
              </a:rPr>
              <a:t>Implementación de una planta de transformación vitícola para el procesamiento de la uva de diversos productos en </a:t>
            </a:r>
            <a:r>
              <a:rPr lang="es-BO" sz="1200" dirty="0" err="1">
                <a:latin typeface="Century Gothic" panose="020B0502020202020204" pitchFamily="34" charset="0"/>
              </a:rPr>
              <a:t>Uriondo</a:t>
            </a:r>
            <a:r>
              <a:rPr lang="es-BO" sz="1200" dirty="0">
                <a:latin typeface="Century Gothic" panose="020B0502020202020204" pitchFamily="34" charset="0"/>
              </a:rPr>
              <a:t> Tarija</a:t>
            </a:r>
          </a:p>
          <a:p>
            <a:pPr marL="285750" indent="-285750">
              <a:buFont typeface="Arial" panose="020B0604020202020204" pitchFamily="34" charset="0"/>
              <a:buChar char="•"/>
            </a:pPr>
            <a:r>
              <a:rPr lang="es-BO" sz="1200" dirty="0">
                <a:latin typeface="Century Gothic" panose="020B0502020202020204" pitchFamily="34" charset="0"/>
              </a:rPr>
              <a:t>Implementación de la industria de frutas en los </a:t>
            </a:r>
            <a:r>
              <a:rPr lang="es-BO" sz="1200" dirty="0" err="1">
                <a:latin typeface="Century Gothic" panose="020B0502020202020204" pitchFamily="34" charset="0"/>
              </a:rPr>
              <a:t>Cintis</a:t>
            </a:r>
            <a:endParaRPr lang="es-BO" sz="1200" dirty="0">
              <a:latin typeface="Century Gothic" panose="020B0502020202020204" pitchFamily="34" charset="0"/>
            </a:endParaRPr>
          </a:p>
          <a:p>
            <a:pPr marL="285750" indent="-285750">
              <a:buFont typeface="Arial" panose="020B0604020202020204" pitchFamily="34" charset="0"/>
              <a:buChar char="•"/>
            </a:pPr>
            <a:r>
              <a:rPr lang="es-BO" sz="1200" dirty="0">
                <a:latin typeface="Century Gothic" panose="020B0502020202020204" pitchFamily="34" charset="0"/>
              </a:rPr>
              <a:t>Implementación de la industria de frutas en Palos Blancos</a:t>
            </a:r>
          </a:p>
          <a:p>
            <a:pPr marL="285750" indent="-285750">
              <a:buFont typeface="Arial" panose="020B0604020202020204" pitchFamily="34" charset="0"/>
              <a:buChar char="•"/>
            </a:pPr>
            <a:r>
              <a:rPr lang="es-BO" sz="1200" dirty="0">
                <a:latin typeface="Century Gothic" panose="020B0502020202020204" pitchFamily="34" charset="0"/>
              </a:rPr>
              <a:t>Planta de transformación de maní en la </a:t>
            </a:r>
            <a:r>
              <a:rPr lang="es-BO" sz="1200" dirty="0" err="1">
                <a:latin typeface="Century Gothic" panose="020B0502020202020204" pitchFamily="34" charset="0"/>
              </a:rPr>
              <a:t>Chiquitanía</a:t>
            </a:r>
            <a:endParaRPr lang="es-BO" sz="1200" dirty="0">
              <a:latin typeface="Century Gothic" panose="020B0502020202020204" pitchFamily="34" charset="0"/>
            </a:endParaRPr>
          </a:p>
          <a:p>
            <a:pPr marL="285750" indent="-285750">
              <a:buFont typeface="Arial" panose="020B0604020202020204" pitchFamily="34" charset="0"/>
              <a:buChar char="•"/>
            </a:pPr>
            <a:r>
              <a:rPr lang="es-BO" sz="1200" dirty="0">
                <a:latin typeface="Century Gothic" panose="020B0502020202020204" pitchFamily="34" charset="0"/>
              </a:rPr>
              <a:t>Planta de industrialización de la saponina y derivados de quinua - Oruro</a:t>
            </a:r>
          </a:p>
          <a:p>
            <a:pPr marL="285750" indent="-285750">
              <a:buFont typeface="Arial" panose="020B0604020202020204" pitchFamily="34" charset="0"/>
              <a:buChar char="•"/>
            </a:pPr>
            <a:r>
              <a:rPr lang="es-BO" sz="1200" dirty="0">
                <a:latin typeface="Century Gothic" panose="020B0502020202020204" pitchFamily="34" charset="0"/>
              </a:rPr>
              <a:t>Implementación de una planta procesadora de papa en Cochabamba.</a:t>
            </a:r>
          </a:p>
          <a:p>
            <a:pPr marL="285750" indent="-285750">
              <a:buFont typeface="Arial" panose="020B0604020202020204" pitchFamily="34" charset="0"/>
              <a:buChar char="•"/>
            </a:pPr>
            <a:r>
              <a:rPr lang="es-BO" sz="1200" dirty="0">
                <a:latin typeface="Century Gothic" panose="020B0502020202020204" pitchFamily="34" charset="0"/>
              </a:rPr>
              <a:t>Implementación de una planta de leche en polvo</a:t>
            </a:r>
          </a:p>
          <a:p>
            <a:pPr marL="285750" indent="-285750">
              <a:buFont typeface="Arial" panose="020B0604020202020204" pitchFamily="34" charset="0"/>
              <a:buChar char="•"/>
            </a:pPr>
            <a:r>
              <a:rPr lang="es-BO" sz="1200" dirty="0">
                <a:latin typeface="Century Gothic" panose="020B0502020202020204" pitchFamily="34" charset="0"/>
              </a:rPr>
              <a:t>Implementación de una industria piscícola en </a:t>
            </a:r>
            <a:r>
              <a:rPr lang="es-BO" sz="1200" dirty="0" err="1">
                <a:latin typeface="Century Gothic" panose="020B0502020202020204" pitchFamily="34" charset="0"/>
              </a:rPr>
              <a:t>Yapacaní</a:t>
            </a:r>
            <a:endParaRPr lang="es-BO" sz="1200" dirty="0">
              <a:latin typeface="Century Gothic" panose="020B0502020202020204" pitchFamily="34" charset="0"/>
            </a:endParaRPr>
          </a:p>
          <a:p>
            <a:pPr marL="285750" indent="-285750">
              <a:buFont typeface="Arial" panose="020B0604020202020204" pitchFamily="34" charset="0"/>
              <a:buChar char="•"/>
            </a:pPr>
            <a:r>
              <a:rPr lang="es-BO" sz="1200" dirty="0">
                <a:latin typeface="Century Gothic" panose="020B0502020202020204" pitchFamily="34" charset="0"/>
              </a:rPr>
              <a:t>Planta procesadora de harina de banano y yuca en Alto Beni</a:t>
            </a:r>
          </a:p>
          <a:p>
            <a:pPr marL="285750" indent="-285750">
              <a:buFont typeface="Arial" panose="020B0604020202020204" pitchFamily="34" charset="0"/>
              <a:buChar char="•"/>
            </a:pPr>
            <a:r>
              <a:rPr lang="es-BO" sz="1200" dirty="0">
                <a:latin typeface="Century Gothic" panose="020B0502020202020204" pitchFamily="34" charset="0"/>
              </a:rPr>
              <a:t>Implementación de una planta de transformación de hortalizas en Santa Cruz</a:t>
            </a:r>
          </a:p>
          <a:p>
            <a:pPr marL="285750" indent="-285750">
              <a:buFont typeface="Arial" panose="020B0604020202020204" pitchFamily="34" charset="0"/>
              <a:buChar char="•"/>
            </a:pPr>
            <a:r>
              <a:rPr lang="es-BO" sz="1200" dirty="0">
                <a:latin typeface="Century Gothic" panose="020B0502020202020204" pitchFamily="34" charset="0"/>
              </a:rPr>
              <a:t>Implementación de una planta de transformación de hortalizas en Cochabamba</a:t>
            </a:r>
          </a:p>
          <a:p>
            <a:pPr marL="285750" indent="-285750">
              <a:buFont typeface="Arial" panose="020B0604020202020204" pitchFamily="34" charset="0"/>
              <a:buChar char="•"/>
            </a:pPr>
            <a:r>
              <a:rPr lang="es-ES" sz="1200" dirty="0">
                <a:latin typeface="Century Gothic" panose="020B0502020202020204" pitchFamily="34" charset="0"/>
              </a:rPr>
              <a:t>Implementación de una fábrica de Vidrio Plano.</a:t>
            </a:r>
          </a:p>
          <a:p>
            <a:pPr marL="285750" indent="-285750">
              <a:buFont typeface="Arial" panose="020B0604020202020204" pitchFamily="34" charset="0"/>
              <a:buChar char="•"/>
            </a:pPr>
            <a:r>
              <a:rPr lang="es-ES" sz="1200" dirty="0">
                <a:latin typeface="Century Gothic" panose="020B0502020202020204" pitchFamily="34" charset="0"/>
              </a:rPr>
              <a:t>Implementación de un centro de Robótica y Automatización.</a:t>
            </a:r>
          </a:p>
          <a:p>
            <a:pPr marL="285750" indent="-285750">
              <a:buFont typeface="Arial" panose="020B0604020202020204" pitchFamily="34" charset="0"/>
              <a:buChar char="•"/>
            </a:pPr>
            <a:r>
              <a:rPr lang="es-ES" sz="1200" dirty="0">
                <a:latin typeface="Century Gothic" panose="020B0502020202020204" pitchFamily="34" charset="0"/>
              </a:rPr>
              <a:t>Implementación de un centro artesanal en Sucre.</a:t>
            </a:r>
            <a:endParaRPr lang="es-BO" sz="1200" dirty="0">
              <a:latin typeface="Century Gothic" panose="020B0502020202020204" pitchFamily="34" charset="0"/>
            </a:endParaRPr>
          </a:p>
        </p:txBody>
      </p:sp>
      <p:pic>
        <p:nvPicPr>
          <p:cNvPr id="6" name="Imagen 5">
            <a:extLst>
              <a:ext uri="{FF2B5EF4-FFF2-40B4-BE49-F238E27FC236}">
                <a16:creationId xmlns:a16="http://schemas.microsoft.com/office/drawing/2014/main" id="{1FEB2F04-857B-0D82-2868-AB979C78D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DD9C997A-0912-64C5-6F4C-374A8AB18933}"/>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2522222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1556069656"/>
              </p:ext>
            </p:extLst>
          </p:nvPr>
        </p:nvGraphicFramePr>
        <p:xfrm>
          <a:off x="141673" y="1496291"/>
          <a:ext cx="8860654" cy="4968240"/>
        </p:xfrm>
        <a:graphic>
          <a:graphicData uri="http://schemas.openxmlformats.org/drawingml/2006/table">
            <a:tbl>
              <a:tblPr firstRow="1" bandRow="1">
                <a:tableStyleId>{BDBED569-4797-4DF1-A0F4-6AAB3CD982D8}</a:tableStyleId>
              </a:tblPr>
              <a:tblGrid>
                <a:gridCol w="2700000">
                  <a:extLst>
                    <a:ext uri="{9D8B030D-6E8A-4147-A177-3AD203B41FA5}">
                      <a16:colId xmlns:a16="http://schemas.microsoft.com/office/drawing/2014/main" val="20000"/>
                    </a:ext>
                  </a:extLst>
                </a:gridCol>
                <a:gridCol w="6160654">
                  <a:extLst>
                    <a:ext uri="{9D8B030D-6E8A-4147-A177-3AD203B41FA5}">
                      <a16:colId xmlns:a16="http://schemas.microsoft.com/office/drawing/2014/main" val="20001"/>
                    </a:ext>
                  </a:extLst>
                </a:gridCol>
              </a:tblGrid>
              <a:tr h="2719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BO" sz="1200" b="1" baseline="0" dirty="0">
                          <a:solidFill>
                            <a:schemeClr val="tx1"/>
                          </a:solidFill>
                          <a:latin typeface="Century Gothic" panose="020B0502020202020204" pitchFamily="34" charset="0"/>
                        </a:rPr>
                        <a:t>OPERACIONES PRIORIZADAS</a:t>
                      </a:r>
                      <a:endParaRPr lang="en-US" sz="1200" b="1" dirty="0">
                        <a:solidFill>
                          <a:schemeClr val="tx1"/>
                        </a:solidFill>
                        <a:latin typeface="Century Gothic" panose="020B0502020202020204" pitchFamily="34" charset="0"/>
                      </a:endParaRPr>
                    </a:p>
                  </a:txBody>
                  <a:tcPr anchor="ct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0"/>
                  </a:ext>
                </a:extLst>
              </a:tr>
              <a:tr h="1329429">
                <a:tc rowSpan="3">
                  <a:txBody>
                    <a:bodyPr/>
                    <a:lstStyle/>
                    <a:p>
                      <a:pPr algn="just">
                        <a:spcBef>
                          <a:spcPts val="300"/>
                        </a:spcBef>
                        <a:spcAft>
                          <a:spcPts val="300"/>
                        </a:spcAft>
                      </a:pPr>
                      <a:r>
                        <a:rPr lang="es-BO" sz="1200" b="1" dirty="0">
                          <a:solidFill>
                            <a:schemeClr val="tx1"/>
                          </a:solidFill>
                          <a:latin typeface="Century Gothic" panose="020B0502020202020204" pitchFamily="34" charset="0"/>
                        </a:rPr>
                        <a:t>Se ha diversificado la industria nacional en el marco de la sustitución de importaciones</a:t>
                      </a:r>
                      <a:endParaRPr lang="en-US" sz="1200" b="1" dirty="0">
                        <a:solidFill>
                          <a:schemeClr val="tx1"/>
                        </a:solidFill>
                        <a:latin typeface="Century Gothic" panose="020B0502020202020204" pitchFamily="34" charset="0"/>
                      </a:endParaRPr>
                    </a:p>
                    <a:p>
                      <a:pPr algn="just">
                        <a:spcBef>
                          <a:spcPts val="300"/>
                        </a:spcBef>
                        <a:spcAft>
                          <a:spcPts val="300"/>
                        </a:spcAft>
                      </a:pPr>
                      <a:r>
                        <a:rPr lang="es-BO" sz="1200" b="1" dirty="0">
                          <a:solidFill>
                            <a:schemeClr val="tx1"/>
                          </a:solidFill>
                          <a:latin typeface="Century Gothic" panose="020B0502020202020204" pitchFamily="34" charset="0"/>
                        </a:rPr>
                        <a:t>Elaborar estudios de </a:t>
                      </a:r>
                      <a:r>
                        <a:rPr lang="es-BO" sz="1200" b="1" dirty="0" err="1">
                          <a:solidFill>
                            <a:schemeClr val="tx1"/>
                          </a:solidFill>
                          <a:latin typeface="Century Gothic" panose="020B0502020202020204" pitchFamily="34" charset="0"/>
                        </a:rPr>
                        <a:t>preinversión</a:t>
                      </a:r>
                      <a:r>
                        <a:rPr lang="es-BO" sz="1200" b="1" dirty="0">
                          <a:solidFill>
                            <a:schemeClr val="tx1"/>
                          </a:solidFill>
                          <a:latin typeface="Century Gothic" panose="020B0502020202020204" pitchFamily="34" charset="0"/>
                        </a:rPr>
                        <a:t> para proyectos productivos del Ministerio de Desarrollo Productivo y Economía Plural y/o otras entidades públicas.</a:t>
                      </a:r>
                      <a:endParaRPr lang="en-US" sz="1200" b="1" dirty="0">
                        <a:solidFill>
                          <a:schemeClr val="tx1"/>
                        </a:solidFill>
                        <a:latin typeface="Century Gothic" panose="020B0502020202020204" pitchFamily="34" charset="0"/>
                      </a:endParaRPr>
                    </a:p>
                  </a:txBody>
                  <a:tcPr anchor="ctr"/>
                </a:tc>
                <a:tc>
                  <a:txBody>
                    <a:bodyPr/>
                    <a:lstStyle/>
                    <a:p>
                      <a:pPr marL="106363" lvl="1" indent="0" algn="just" defTabSz="889000">
                        <a:spcBef>
                          <a:spcPts val="300"/>
                        </a:spcBef>
                        <a:spcAft>
                          <a:spcPts val="300"/>
                        </a:spcAft>
                        <a:buFont typeface="+mj-lt"/>
                        <a:buNone/>
                      </a:pPr>
                      <a:r>
                        <a:rPr lang="es-BO" sz="1200" b="1" i="1" dirty="0">
                          <a:solidFill>
                            <a:schemeClr val="tx1"/>
                          </a:solidFill>
                          <a:latin typeface="Century Gothic" panose="020B0502020202020204" pitchFamily="34" charset="0"/>
                        </a:rPr>
                        <a:t>Brindar soporte técnico a proyectos productivos del Ministerio de Desarrollo Productivo y Economía Plural, </a:t>
                      </a:r>
                      <a:r>
                        <a:rPr lang="es-BO" sz="1200" b="1" i="1" dirty="0" err="1">
                          <a:solidFill>
                            <a:schemeClr val="tx1"/>
                          </a:solidFill>
                          <a:latin typeface="Century Gothic" panose="020B0502020202020204" pitchFamily="34" charset="0"/>
                        </a:rPr>
                        <a:t>ETAs</a:t>
                      </a:r>
                      <a:r>
                        <a:rPr lang="es-BO" sz="1200" b="1" i="1" dirty="0">
                          <a:solidFill>
                            <a:schemeClr val="tx1"/>
                          </a:solidFill>
                          <a:latin typeface="Century Gothic" panose="020B0502020202020204" pitchFamily="34" charset="0"/>
                        </a:rPr>
                        <a:t>, organizaciones sociales y otras entidades.</a:t>
                      </a:r>
                    </a:p>
                    <a:p>
                      <a:pPr marL="106363" lvl="1" indent="0" algn="just" defTabSz="889000">
                        <a:spcBef>
                          <a:spcPts val="300"/>
                        </a:spcBef>
                        <a:spcAft>
                          <a:spcPts val="300"/>
                        </a:spcAft>
                        <a:buFont typeface="+mj-lt"/>
                        <a:buNone/>
                      </a:pPr>
                      <a:r>
                        <a:rPr lang="es-ES" sz="1200" baseline="0" dirty="0">
                          <a:solidFill>
                            <a:schemeClr val="tx1"/>
                          </a:solidFill>
                          <a:latin typeface="Century Gothic" panose="020B0502020202020204" pitchFamily="34" charset="0"/>
                        </a:rPr>
                        <a:t>Se está apoyando a las </a:t>
                      </a:r>
                      <a:r>
                        <a:rPr lang="es-ES" sz="1200" baseline="0" dirty="0" err="1">
                          <a:solidFill>
                            <a:schemeClr val="tx1"/>
                          </a:solidFill>
                          <a:latin typeface="Century Gothic" panose="020B0502020202020204" pitchFamily="34" charset="0"/>
                        </a:rPr>
                        <a:t>ETAs</a:t>
                      </a:r>
                      <a:r>
                        <a:rPr lang="es-ES" sz="1200" baseline="0" dirty="0">
                          <a:solidFill>
                            <a:schemeClr val="tx1"/>
                          </a:solidFill>
                          <a:latin typeface="Century Gothic" panose="020B0502020202020204" pitchFamily="34" charset="0"/>
                        </a:rPr>
                        <a:t>, por ejemplo: proyecto de producción de lácteos </a:t>
                      </a:r>
                      <a:r>
                        <a:rPr lang="es-ES" sz="1200" baseline="0" dirty="0" err="1">
                          <a:solidFill>
                            <a:schemeClr val="tx1"/>
                          </a:solidFill>
                          <a:latin typeface="Century Gothic" panose="020B0502020202020204" pitchFamily="34" charset="0"/>
                        </a:rPr>
                        <a:t>Tihuanacu</a:t>
                      </a:r>
                      <a:r>
                        <a:rPr lang="es-ES" sz="1200" baseline="0" dirty="0">
                          <a:solidFill>
                            <a:schemeClr val="tx1"/>
                          </a:solidFill>
                          <a:latin typeface="Century Gothic" panose="020B0502020202020204" pitchFamily="34" charset="0"/>
                        </a:rPr>
                        <a:t>; </a:t>
                      </a:r>
                      <a:r>
                        <a:rPr lang="es-ES" sz="1200" baseline="0" dirty="0" err="1">
                          <a:solidFill>
                            <a:schemeClr val="tx1"/>
                          </a:solidFill>
                          <a:latin typeface="Century Gothic" panose="020B0502020202020204" pitchFamily="34" charset="0"/>
                        </a:rPr>
                        <a:t>Ayo</a:t>
                      </a:r>
                      <a:r>
                        <a:rPr lang="es-ES" sz="1200" baseline="0" dirty="0">
                          <a:solidFill>
                            <a:schemeClr val="tx1"/>
                          </a:solidFill>
                          <a:latin typeface="Century Gothic" panose="020B0502020202020204" pitchFamily="34" charset="0"/>
                        </a:rPr>
                        <a:t> </a:t>
                      </a:r>
                      <a:r>
                        <a:rPr lang="es-ES" sz="1200" baseline="0" dirty="0" err="1">
                          <a:solidFill>
                            <a:schemeClr val="tx1"/>
                          </a:solidFill>
                          <a:latin typeface="Century Gothic" panose="020B0502020202020204" pitchFamily="34" charset="0"/>
                        </a:rPr>
                        <a:t>Ayo</a:t>
                      </a:r>
                      <a:r>
                        <a:rPr lang="es-ES" sz="1200" baseline="0" dirty="0">
                          <a:solidFill>
                            <a:schemeClr val="tx1"/>
                          </a:solidFill>
                          <a:latin typeface="Century Gothic" panose="020B0502020202020204" pitchFamily="34" charset="0"/>
                        </a:rPr>
                        <a:t> y </a:t>
                      </a:r>
                      <a:r>
                        <a:rPr lang="es-ES" sz="1200" baseline="0" dirty="0" err="1">
                          <a:solidFill>
                            <a:schemeClr val="tx1"/>
                          </a:solidFill>
                          <a:latin typeface="Century Gothic" panose="020B0502020202020204" pitchFamily="34" charset="0"/>
                        </a:rPr>
                        <a:t>Umala</a:t>
                      </a:r>
                      <a:r>
                        <a:rPr lang="es-ES" sz="1200" baseline="0" dirty="0">
                          <a:solidFill>
                            <a:schemeClr val="tx1"/>
                          </a:solidFill>
                          <a:latin typeface="Century Gothic" panose="020B0502020202020204" pitchFamily="34" charset="0"/>
                        </a:rPr>
                        <a:t>, en coordinación con EBA, PROBOLIVIA.</a:t>
                      </a:r>
                    </a:p>
                    <a:p>
                      <a:pPr marL="106363" lvl="1" indent="0" algn="just" defTabSz="889000">
                        <a:spcBef>
                          <a:spcPts val="300"/>
                        </a:spcBef>
                        <a:spcAft>
                          <a:spcPts val="300"/>
                        </a:spcAft>
                        <a:buFont typeface="+mj-lt"/>
                        <a:buNone/>
                      </a:pPr>
                      <a:r>
                        <a:rPr lang="es-ES" sz="1200" baseline="0" dirty="0">
                          <a:solidFill>
                            <a:schemeClr val="tx1"/>
                          </a:solidFill>
                          <a:latin typeface="Century Gothic" panose="020B0502020202020204" pitchFamily="34" charset="0"/>
                        </a:rPr>
                        <a:t>Por otra parte, se apoya en la formulación de proyectos de infraestructura turística, como el del Salar de Uyuni.</a:t>
                      </a:r>
                      <a:endParaRPr lang="es-BO"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1"/>
                  </a:ext>
                </a:extLst>
              </a:tr>
              <a:tr h="891321">
                <a:tc vMerge="1">
                  <a:txBody>
                    <a:bodyPr/>
                    <a:lstStyle/>
                    <a:p>
                      <a:pPr algn="just"/>
                      <a:endParaRPr lang="en-US" sz="1600" dirty="0">
                        <a:solidFill>
                          <a:schemeClr val="tx1"/>
                        </a:solidFill>
                        <a:latin typeface="Century Gothic" panose="020B0502020202020204" pitchFamily="34" charset="0"/>
                      </a:endParaRPr>
                    </a:p>
                  </a:txBody>
                  <a:tcPr anchor="ctr"/>
                </a:tc>
                <a:tc>
                  <a:txBody>
                    <a:bodyPr/>
                    <a:lstStyle/>
                    <a:p>
                      <a:pPr marL="106363" lvl="1" indent="0" algn="just" defTabSz="889000" rtl="0" eaLnBrk="1" latinLnBrk="0" hangingPunct="1">
                        <a:spcBef>
                          <a:spcPts val="300"/>
                        </a:spcBef>
                        <a:spcAft>
                          <a:spcPts val="300"/>
                        </a:spcAft>
                        <a:buFont typeface="+mj-lt"/>
                        <a:buNone/>
                      </a:pPr>
                      <a:r>
                        <a:rPr lang="es-BO" sz="1200" b="1" i="1" kern="1200" dirty="0">
                          <a:solidFill>
                            <a:schemeClr val="tx1"/>
                          </a:solidFill>
                          <a:latin typeface="Century Gothic" panose="020B0502020202020204" pitchFamily="34" charset="0"/>
                          <a:ea typeface="+mn-ea"/>
                          <a:cs typeface="+mn-cs"/>
                        </a:rPr>
                        <a:t>Gestionar la inversión industrial de proyectos productivos a través de la gestión de financiamiento público.</a:t>
                      </a:r>
                      <a:endParaRPr lang="es-ES" sz="1200" b="1" i="1" kern="1200" dirty="0">
                        <a:solidFill>
                          <a:schemeClr val="tx1"/>
                        </a:solidFill>
                        <a:latin typeface="Century Gothic" panose="020B0502020202020204" pitchFamily="34" charset="0"/>
                        <a:ea typeface="+mn-ea"/>
                        <a:cs typeface="+mn-cs"/>
                      </a:endParaRPr>
                    </a:p>
                    <a:p>
                      <a:pPr marL="106363" lvl="1" indent="0" algn="just" defTabSz="889000" rtl="0" eaLnBrk="1" latinLnBrk="0" hangingPunct="1">
                        <a:spcBef>
                          <a:spcPts val="300"/>
                        </a:spcBef>
                        <a:spcAft>
                          <a:spcPts val="300"/>
                        </a:spcAft>
                        <a:buFont typeface="+mj-lt"/>
                        <a:buNone/>
                      </a:pPr>
                      <a:r>
                        <a:rPr lang="es-ES" sz="1200" b="0" i="0" kern="1200" dirty="0">
                          <a:solidFill>
                            <a:schemeClr val="tx1"/>
                          </a:solidFill>
                          <a:latin typeface="Century Gothic" panose="020B0502020202020204" pitchFamily="34" charset="0"/>
                          <a:ea typeface="+mn-ea"/>
                          <a:cs typeface="+mn-cs"/>
                        </a:rPr>
                        <a:t>Se </a:t>
                      </a:r>
                      <a:r>
                        <a:rPr lang="es-ES" sz="1200" b="0" i="0" kern="1200" baseline="0" dirty="0">
                          <a:solidFill>
                            <a:schemeClr val="tx1"/>
                          </a:solidFill>
                          <a:latin typeface="Century Gothic" panose="020B0502020202020204" pitchFamily="34" charset="0"/>
                          <a:ea typeface="+mn-ea"/>
                          <a:cs typeface="+mn-cs"/>
                        </a:rPr>
                        <a:t>efectuarán las gestiones de financiamiento para todos los proyectos que se encuentran en formulación.</a:t>
                      </a:r>
                      <a:endParaRPr lang="es-ES" sz="1200" b="0" i="0"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500197539"/>
                  </a:ext>
                </a:extLst>
              </a:tr>
              <a:tr h="891321">
                <a:tc vMerge="1">
                  <a:txBody>
                    <a:bodyPr/>
                    <a:lstStyle/>
                    <a:p>
                      <a:pPr algn="just"/>
                      <a:endParaRPr lang="en-US" sz="1200" dirty="0">
                        <a:solidFill>
                          <a:schemeClr val="tx1"/>
                        </a:solidFill>
                        <a:latin typeface="Century Gothic" panose="020B0502020202020204" pitchFamily="34" charset="0"/>
                      </a:endParaRPr>
                    </a:p>
                  </a:txBody>
                  <a:tcPr anchor="ctr"/>
                </a:tc>
                <a:tc>
                  <a:txBody>
                    <a:bodyPr/>
                    <a:lstStyle/>
                    <a:p>
                      <a:pPr marL="106363" lvl="1" indent="0" algn="just" defTabSz="889000" rtl="0" eaLnBrk="1" latinLnBrk="0" hangingPunct="1">
                        <a:spcBef>
                          <a:spcPts val="300"/>
                        </a:spcBef>
                        <a:spcAft>
                          <a:spcPts val="300"/>
                        </a:spcAft>
                        <a:buFont typeface="+mj-lt"/>
                        <a:buNone/>
                      </a:pPr>
                      <a:r>
                        <a:rPr lang="es-BO" sz="1200" b="1" kern="1200" dirty="0">
                          <a:solidFill>
                            <a:schemeClr val="tx1"/>
                          </a:solidFill>
                          <a:latin typeface="Century Gothic" panose="020B0502020202020204" pitchFamily="34" charset="0"/>
                          <a:ea typeface="+mn-ea"/>
                          <a:cs typeface="+mn-cs"/>
                        </a:rPr>
                        <a:t>Seguimiento y monitoreo físico a proyectos productivos en fase de implementación de las Empresas y/o Entidades Públicas Productivas bajo tuición del </a:t>
                      </a:r>
                      <a:r>
                        <a:rPr lang="es-BO" sz="1200" b="1" kern="1200" dirty="0" err="1">
                          <a:solidFill>
                            <a:schemeClr val="tx1"/>
                          </a:solidFill>
                          <a:latin typeface="Century Gothic" panose="020B0502020202020204" pitchFamily="34" charset="0"/>
                          <a:ea typeface="+mn-ea"/>
                          <a:cs typeface="+mn-cs"/>
                        </a:rPr>
                        <a:t>MDPyEP</a:t>
                      </a:r>
                      <a:r>
                        <a:rPr lang="es-BO" sz="1200" kern="1200" dirty="0">
                          <a:solidFill>
                            <a:schemeClr val="tx1"/>
                          </a:solidFill>
                          <a:latin typeface="Century Gothic" panose="020B0502020202020204" pitchFamily="34" charset="0"/>
                          <a:ea typeface="+mn-ea"/>
                          <a:cs typeface="+mn-cs"/>
                        </a:rPr>
                        <a:t>.</a:t>
                      </a:r>
                    </a:p>
                    <a:p>
                      <a:pPr marL="106363" lvl="1" indent="0" algn="just" defTabSz="889000" rtl="0" eaLnBrk="1" latinLnBrk="0" hangingPunct="1">
                        <a:spcBef>
                          <a:spcPts val="300"/>
                        </a:spcBef>
                        <a:spcAft>
                          <a:spcPts val="300"/>
                        </a:spcAft>
                        <a:buFont typeface="+mj-lt"/>
                        <a:buNone/>
                      </a:pPr>
                      <a:r>
                        <a:rPr lang="es-ES" sz="1200" kern="1200" dirty="0">
                          <a:solidFill>
                            <a:schemeClr val="tx1"/>
                          </a:solidFill>
                          <a:latin typeface="Century Gothic" panose="020B0502020202020204" pitchFamily="34" charset="0"/>
                          <a:ea typeface="+mn-ea"/>
                          <a:cs typeface="+mn-cs"/>
                        </a:rPr>
                        <a:t>Se está llevando a cabo el seguimiento a la implementación de 43 proyectos </a:t>
                      </a:r>
                      <a:r>
                        <a:rPr lang="es-ES" sz="1200" kern="1200" baseline="0" dirty="0">
                          <a:solidFill>
                            <a:schemeClr val="tx1"/>
                          </a:solidFill>
                          <a:latin typeface="Century Gothic" panose="020B0502020202020204" pitchFamily="34" charset="0"/>
                          <a:ea typeface="+mn-ea"/>
                          <a:cs typeface="+mn-cs"/>
                        </a:rPr>
                        <a:t>con </a:t>
                      </a:r>
                      <a:r>
                        <a:rPr lang="es-ES" sz="1200" kern="1200" baseline="0" dirty="0" err="1">
                          <a:solidFill>
                            <a:schemeClr val="tx1"/>
                          </a:solidFill>
                          <a:latin typeface="Century Gothic" panose="020B0502020202020204" pitchFamily="34" charset="0"/>
                          <a:ea typeface="+mn-ea"/>
                          <a:cs typeface="+mn-cs"/>
                        </a:rPr>
                        <a:t>financieminto</a:t>
                      </a:r>
                      <a:r>
                        <a:rPr lang="es-ES" sz="1200" kern="1200" baseline="0" dirty="0">
                          <a:solidFill>
                            <a:schemeClr val="tx1"/>
                          </a:solidFill>
                          <a:latin typeface="Century Gothic" panose="020B0502020202020204" pitchFamily="34" charset="0"/>
                          <a:ea typeface="+mn-ea"/>
                          <a:cs typeface="+mn-cs"/>
                        </a:rPr>
                        <a:t> garantizados a partir de decretos supremo y/o programas estatales (adjunto)</a:t>
                      </a:r>
                      <a:endParaRPr lang="es-ES" sz="1200"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1621807468"/>
                  </a:ext>
                </a:extLst>
              </a:tr>
              <a:tr h="891321">
                <a:tc>
                  <a:txBody>
                    <a:bodyPr/>
                    <a:lstStyle/>
                    <a:p>
                      <a:pPr marL="0" marR="0" lvl="0" indent="0" algn="just" defTabSz="685800" rtl="0" eaLnBrk="1" fontAlgn="auto" latinLnBrk="0" hangingPunct="1">
                        <a:lnSpc>
                          <a:spcPct val="100000"/>
                        </a:lnSpc>
                        <a:spcBef>
                          <a:spcPts val="300"/>
                        </a:spcBef>
                        <a:spcAft>
                          <a:spcPts val="300"/>
                        </a:spcAft>
                        <a:buClrTx/>
                        <a:buSzTx/>
                        <a:buFontTx/>
                        <a:buNone/>
                        <a:tabLst/>
                        <a:defRPr/>
                      </a:pPr>
                      <a:r>
                        <a:rPr lang="en-US" sz="1200" b="1" baseline="0" dirty="0" err="1">
                          <a:solidFill>
                            <a:schemeClr val="tx1"/>
                          </a:solidFill>
                          <a:latin typeface="Century Gothic" panose="020B0502020202020204" pitchFamily="34" charset="0"/>
                        </a:rPr>
                        <a:t>Abastecimiento</a:t>
                      </a:r>
                      <a:r>
                        <a:rPr lang="en-US" sz="1200" b="1" baseline="0" dirty="0">
                          <a:solidFill>
                            <a:schemeClr val="tx1"/>
                          </a:solidFill>
                          <a:latin typeface="Century Gothic" panose="020B0502020202020204" pitchFamily="34" charset="0"/>
                        </a:rPr>
                        <a:t> de </a:t>
                      </a:r>
                      <a:r>
                        <a:rPr lang="en-US" sz="1200" b="1" baseline="0" dirty="0" err="1">
                          <a:solidFill>
                            <a:schemeClr val="tx1"/>
                          </a:solidFill>
                          <a:latin typeface="Century Gothic" panose="020B0502020202020204" pitchFamily="34" charset="0"/>
                        </a:rPr>
                        <a:t>azucar</a:t>
                      </a:r>
                      <a:r>
                        <a:rPr lang="en-US" sz="1200" b="1" baseline="0" dirty="0">
                          <a:solidFill>
                            <a:schemeClr val="tx1"/>
                          </a:solidFill>
                          <a:latin typeface="Century Gothic" panose="020B0502020202020204" pitchFamily="34" charset="0"/>
                        </a:rPr>
                        <a:t> al Mercado </a:t>
                      </a:r>
                      <a:r>
                        <a:rPr lang="en-US" sz="1200" b="1" baseline="0" dirty="0" err="1">
                          <a:solidFill>
                            <a:schemeClr val="tx1"/>
                          </a:solidFill>
                          <a:latin typeface="Century Gothic" panose="020B0502020202020204" pitchFamily="34" charset="0"/>
                        </a:rPr>
                        <a:t>interno</a:t>
                      </a:r>
                      <a:endParaRPr lang="en-US" sz="1200" b="1" dirty="0">
                        <a:solidFill>
                          <a:schemeClr val="tx1"/>
                        </a:solidFill>
                        <a:latin typeface="Century Gothic" panose="020B0502020202020204" pitchFamily="34" charset="0"/>
                      </a:endParaRPr>
                    </a:p>
                  </a:txBody>
                  <a:tcPr anchor="ctr"/>
                </a:tc>
                <a:tc>
                  <a:txBody>
                    <a:bodyPr/>
                    <a:lstStyle/>
                    <a:p>
                      <a:pPr marL="176213" lvl="1" indent="-176213" algn="just" defTabSz="889000">
                        <a:spcBef>
                          <a:spcPct val="0"/>
                        </a:spcBef>
                        <a:buFont typeface="+mj-lt"/>
                        <a:buAutoNum type="arabicPeriod"/>
                      </a:pPr>
                      <a:r>
                        <a:rPr lang="es-ES" sz="1200" baseline="0" dirty="0">
                          <a:solidFill>
                            <a:schemeClr val="tx1"/>
                          </a:solidFill>
                          <a:latin typeface="Century Gothic" panose="020B0502020202020204" pitchFamily="34" charset="0"/>
                        </a:rPr>
                        <a:t>Mercado Interno con suficiente volumen para asegurar el abastecimiento de azúcar a la población Boliviana.</a:t>
                      </a:r>
                    </a:p>
                    <a:p>
                      <a:pPr marL="176213" lvl="1" indent="-176213" algn="just" defTabSz="889000">
                        <a:spcBef>
                          <a:spcPct val="0"/>
                        </a:spcBef>
                        <a:buFont typeface="+mj-lt"/>
                        <a:buAutoNum type="arabicPeriod"/>
                      </a:pPr>
                      <a:r>
                        <a:rPr lang="es-ES" sz="1200" dirty="0">
                          <a:solidFill>
                            <a:schemeClr val="tx1"/>
                          </a:solidFill>
                          <a:latin typeface="Century Gothic" panose="020B0502020202020204" pitchFamily="34" charset="0"/>
                        </a:rPr>
                        <a:t>A través de la molienda de </a:t>
                      </a:r>
                      <a:r>
                        <a:rPr lang="es-ES" sz="1200" b="1" dirty="0">
                          <a:solidFill>
                            <a:schemeClr val="tx1"/>
                          </a:solidFill>
                          <a:latin typeface="Century Gothic" panose="020B0502020202020204" pitchFamily="34" charset="0"/>
                        </a:rPr>
                        <a:t>8.4</a:t>
                      </a:r>
                      <a:r>
                        <a:rPr lang="es-ES" sz="1200" dirty="0">
                          <a:solidFill>
                            <a:schemeClr val="tx1"/>
                          </a:solidFill>
                          <a:latin typeface="Century Gothic" panose="020B0502020202020204" pitchFamily="34" charset="0"/>
                        </a:rPr>
                        <a:t> millones de toneladas de caña de azúcar estimados,  se estima</a:t>
                      </a:r>
                      <a:r>
                        <a:rPr lang="es-ES" sz="1200" baseline="0" dirty="0">
                          <a:solidFill>
                            <a:schemeClr val="tx1"/>
                          </a:solidFill>
                          <a:latin typeface="Century Gothic" panose="020B0502020202020204" pitchFamily="34" charset="0"/>
                        </a:rPr>
                        <a:t> </a:t>
                      </a:r>
                      <a:r>
                        <a:rPr lang="es-ES" sz="1200" dirty="0">
                          <a:solidFill>
                            <a:schemeClr val="tx1"/>
                          </a:solidFill>
                          <a:latin typeface="Century Gothic" panose="020B0502020202020204" pitchFamily="34" charset="0"/>
                        </a:rPr>
                        <a:t>abastecer al mercado interno con:</a:t>
                      </a:r>
                    </a:p>
                    <a:p>
                      <a:pPr marL="519113" lvl="3" indent="-176213" algn="just" defTabSz="889000">
                        <a:spcBef>
                          <a:spcPct val="0"/>
                        </a:spcBef>
                        <a:buFont typeface="Arial" panose="020B0604020202020204" pitchFamily="34" charset="0"/>
                        <a:buChar char="•"/>
                      </a:pPr>
                      <a:r>
                        <a:rPr lang="es-ES" sz="1200" b="1" dirty="0">
                          <a:solidFill>
                            <a:schemeClr val="tx1"/>
                          </a:solidFill>
                          <a:latin typeface="Century Gothic" panose="020B0502020202020204" pitchFamily="34" charset="0"/>
                        </a:rPr>
                        <a:t>11,2</a:t>
                      </a:r>
                      <a:r>
                        <a:rPr lang="es-ES" sz="1200" dirty="0">
                          <a:solidFill>
                            <a:schemeClr val="tx1"/>
                          </a:solidFill>
                          <a:latin typeface="Century Gothic" panose="020B0502020202020204" pitchFamily="34" charset="0"/>
                        </a:rPr>
                        <a:t> millones de </a:t>
                      </a:r>
                      <a:r>
                        <a:rPr lang="es-ES" sz="1200" dirty="0" err="1">
                          <a:solidFill>
                            <a:schemeClr val="tx1"/>
                          </a:solidFill>
                          <a:latin typeface="Century Gothic" panose="020B0502020202020204" pitchFamily="34" charset="0"/>
                        </a:rPr>
                        <a:t>qq</a:t>
                      </a:r>
                      <a:r>
                        <a:rPr lang="es-ES" sz="1200" dirty="0">
                          <a:solidFill>
                            <a:schemeClr val="tx1"/>
                          </a:solidFill>
                          <a:latin typeface="Century Gothic" panose="020B0502020202020204" pitchFamily="34" charset="0"/>
                        </a:rPr>
                        <a:t> de azúcar</a:t>
                      </a:r>
                    </a:p>
                    <a:p>
                      <a:pPr marL="519113" lvl="3" indent="-176213" algn="just" defTabSz="889000">
                        <a:spcBef>
                          <a:spcPct val="0"/>
                        </a:spcBef>
                        <a:buFont typeface="Arial" panose="020B0604020202020204" pitchFamily="34" charset="0"/>
                        <a:buChar char="•"/>
                      </a:pPr>
                      <a:r>
                        <a:rPr lang="es-ES" sz="1200" b="1" dirty="0">
                          <a:solidFill>
                            <a:schemeClr val="tx1"/>
                          </a:solidFill>
                          <a:latin typeface="Century Gothic" panose="020B0502020202020204" pitchFamily="34" charset="0"/>
                        </a:rPr>
                        <a:t>264,5</a:t>
                      </a:r>
                      <a:r>
                        <a:rPr lang="es-ES" sz="1200" dirty="0">
                          <a:solidFill>
                            <a:schemeClr val="tx1"/>
                          </a:solidFill>
                          <a:latin typeface="Century Gothic" panose="020B0502020202020204" pitchFamily="34" charset="0"/>
                        </a:rPr>
                        <a:t> millones de litros de alcohol </a:t>
                      </a:r>
                    </a:p>
                  </a:txBody>
                  <a:tcPr/>
                </a:tc>
                <a:extLst>
                  <a:ext uri="{0D108BD9-81ED-4DB2-BD59-A6C34878D82A}">
                    <a16:rowId xmlns:a16="http://schemas.microsoft.com/office/drawing/2014/main" val="2363979853"/>
                  </a:ext>
                </a:extLst>
              </a:tr>
            </a:tbl>
          </a:graphicData>
        </a:graphic>
      </p:graphicFrame>
      <p:pic>
        <p:nvPicPr>
          <p:cNvPr id="6" name="Imagen 5">
            <a:extLst>
              <a:ext uri="{FF2B5EF4-FFF2-40B4-BE49-F238E27FC236}">
                <a16:creationId xmlns:a16="http://schemas.microsoft.com/office/drawing/2014/main" id="{0A582D71-8490-D480-6B52-20E204D17A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480F9CD5-2494-F90A-3FC3-7684DC0AEA52}"/>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59644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E61B8C2-01D0-4BC6-AD4C-CA7B5C683A13}"/>
              </a:ext>
            </a:extLst>
          </p:cNvPr>
          <p:cNvGraphicFramePr>
            <a:graphicFrameLocks noGrp="1"/>
          </p:cNvGraphicFramePr>
          <p:nvPr>
            <p:ph idx="1"/>
          </p:nvPr>
        </p:nvGraphicFramePr>
        <p:xfrm>
          <a:off x="169471" y="1311811"/>
          <a:ext cx="4875167" cy="4827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pic>
        <p:nvPicPr>
          <p:cNvPr id="2" name="Imagen 1">
            <a:extLst>
              <a:ext uri="{FF2B5EF4-FFF2-40B4-BE49-F238E27FC236}">
                <a16:creationId xmlns:a16="http://schemas.microsoft.com/office/drawing/2014/main" id="{7F062D26-D349-42CB-A8DF-41A577BD5C6C}"/>
              </a:ext>
            </a:extLst>
          </p:cNvPr>
          <p:cNvPicPr>
            <a:picLocks noChangeAspect="1"/>
          </p:cNvPicPr>
          <p:nvPr/>
        </p:nvPicPr>
        <p:blipFill>
          <a:blip r:embed="rId8"/>
          <a:stretch>
            <a:fillRect/>
          </a:stretch>
        </p:blipFill>
        <p:spPr>
          <a:xfrm>
            <a:off x="5163128" y="1237673"/>
            <a:ext cx="3980872" cy="4827724"/>
          </a:xfrm>
          <a:prstGeom prst="rect">
            <a:avLst/>
          </a:prstGeom>
        </p:spPr>
      </p:pic>
      <p:sp>
        <p:nvSpPr>
          <p:cNvPr id="7" name="1 Rectángulo redondeado">
            <a:extLst>
              <a:ext uri="{FF2B5EF4-FFF2-40B4-BE49-F238E27FC236}">
                <a16:creationId xmlns:a16="http://schemas.microsoft.com/office/drawing/2014/main" id="{0E5E031B-0AC9-C72F-B792-23B186BB26B9}"/>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MISIÓN Y VISIÓN DEL </a:t>
            </a:r>
            <a:r>
              <a:rPr lang="es-MX" sz="1600" b="1" dirty="0" err="1">
                <a:solidFill>
                  <a:schemeClr val="bg1"/>
                </a:solidFill>
                <a:latin typeface="Century Gothic" panose="020B0502020202020204" pitchFamily="34" charset="0"/>
              </a:rPr>
              <a:t>MDPyEP</a:t>
            </a:r>
            <a:r>
              <a:rPr lang="es-MX" sz="1600" b="1" dirty="0">
                <a:solidFill>
                  <a:schemeClr val="bg1"/>
                </a:solidFill>
                <a:latin typeface="Century Gothic" panose="020B0502020202020204" pitchFamily="34" charset="0"/>
              </a:rPr>
              <a:t> </a:t>
            </a:r>
            <a:endParaRPr lang="es-ES"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5245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69208824"/>
              </p:ext>
            </p:extLst>
          </p:nvPr>
        </p:nvGraphicFramePr>
        <p:xfrm>
          <a:off x="101599" y="969816"/>
          <a:ext cx="8977745" cy="5585764"/>
        </p:xfrm>
        <a:graphic>
          <a:graphicData uri="http://schemas.openxmlformats.org/drawingml/2006/table">
            <a:tbl>
              <a:tblPr firstRow="1" bandRow="1">
                <a:tableStyleId>{BDBED569-4797-4DF1-A0F4-6AAB3CD982D8}</a:tableStyleId>
              </a:tblPr>
              <a:tblGrid>
                <a:gridCol w="2766668">
                  <a:extLst>
                    <a:ext uri="{9D8B030D-6E8A-4147-A177-3AD203B41FA5}">
                      <a16:colId xmlns:a16="http://schemas.microsoft.com/office/drawing/2014/main" val="1006618281"/>
                    </a:ext>
                  </a:extLst>
                </a:gridCol>
                <a:gridCol w="6211077">
                  <a:extLst>
                    <a:ext uri="{9D8B030D-6E8A-4147-A177-3AD203B41FA5}">
                      <a16:colId xmlns:a16="http://schemas.microsoft.com/office/drawing/2014/main" val="183167774"/>
                    </a:ext>
                  </a:extLst>
                </a:gridCol>
              </a:tblGrid>
              <a:tr h="268556">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n-US" sz="1200" dirty="0">
                          <a:latin typeface="Century Gothic" panose="020B0502020202020204" pitchFamily="34" charset="0"/>
                        </a:rPr>
                        <a:t>META PROGRAMADA PARA EL 2023</a:t>
                      </a:r>
                    </a:p>
                  </a:txBody>
                  <a:tcPr/>
                </a:tc>
                <a:extLst>
                  <a:ext uri="{0D108BD9-81ED-4DB2-BD59-A6C34878D82A}">
                    <a16:rowId xmlns:a16="http://schemas.microsoft.com/office/drawing/2014/main" val="951230361"/>
                  </a:ext>
                </a:extLst>
              </a:tr>
              <a:tr h="3715027">
                <a:tc>
                  <a:txBody>
                    <a:bodyPr/>
                    <a:lstStyle/>
                    <a:p>
                      <a:pPr marL="0" indent="0" algn="just">
                        <a:buFont typeface="Arial" panose="020B0604020202020204" pitchFamily="34" charset="0"/>
                        <a:buNone/>
                      </a:pPr>
                      <a:r>
                        <a:rPr lang="en-US" sz="1200" b="1" dirty="0">
                          <a:solidFill>
                            <a:schemeClr val="tx1"/>
                          </a:solidFill>
                          <a:latin typeface="Century Gothic" panose="020B0502020202020204" pitchFamily="34" charset="0"/>
                        </a:rPr>
                        <a:t>Control de la Producción y</a:t>
                      </a:r>
                      <a:r>
                        <a:rPr lang="en-US" sz="1200" b="1" baseline="0" dirty="0">
                          <a:solidFill>
                            <a:schemeClr val="tx1"/>
                          </a:solidFill>
                          <a:latin typeface="Century Gothic" panose="020B0502020202020204" pitchFamily="34" charset="0"/>
                        </a:rPr>
                        <a:t> </a:t>
                      </a:r>
                      <a:r>
                        <a:rPr lang="en-US" sz="1200" b="1" dirty="0">
                          <a:solidFill>
                            <a:schemeClr val="tx1"/>
                          </a:solidFill>
                          <a:latin typeface="Century Gothic" panose="020B0502020202020204" pitchFamily="34" charset="0"/>
                        </a:rPr>
                        <a:t>subproductos</a:t>
                      </a:r>
                      <a:r>
                        <a:rPr lang="en-US" sz="1200" b="1" baseline="0" dirty="0">
                          <a:solidFill>
                            <a:schemeClr val="tx1"/>
                          </a:solidFill>
                          <a:latin typeface="Century Gothic" panose="020B0502020202020204" pitchFamily="34" charset="0"/>
                        </a:rPr>
                        <a:t> </a:t>
                      </a:r>
                      <a:r>
                        <a:rPr lang="es-ES" sz="1200" b="1" dirty="0">
                          <a:solidFill>
                            <a:schemeClr val="tx1"/>
                          </a:solidFill>
                          <a:latin typeface="Century Gothic" panose="020B0502020202020204" pitchFamily="34" charset="0"/>
                        </a:rPr>
                        <a:t>de soya y Abastecimiento en el mercado interno </a:t>
                      </a:r>
                    </a:p>
                  </a:txBody>
                  <a:tcPr anchor="ctr"/>
                </a:tc>
                <a:tc>
                  <a:txBody>
                    <a:bodyPr/>
                    <a:lstStyle/>
                    <a:p>
                      <a:pPr marL="106363" lvl="1" indent="0" algn="just" defTabSz="889000">
                        <a:spcBef>
                          <a:spcPct val="0"/>
                        </a:spcBef>
                        <a:buFont typeface="+mj-lt"/>
                        <a:buNone/>
                      </a:pPr>
                      <a:r>
                        <a:rPr lang="es-ES" sz="1200" baseline="0" dirty="0">
                          <a:latin typeface="Century Gothic" panose="020B0502020202020204" pitchFamily="34" charset="0"/>
                        </a:rPr>
                        <a:t>1. Resultado del control de precios a través de la banda subproductos de soya se pretende beneficiar a:</a:t>
                      </a:r>
                    </a:p>
                    <a:p>
                      <a:pPr marL="106363" lvl="1" indent="0" algn="just" defTabSz="889000">
                        <a:spcBef>
                          <a:spcPct val="0"/>
                        </a:spcBef>
                        <a:buFont typeface="+mj-lt"/>
                        <a:buNone/>
                      </a:pPr>
                      <a:endParaRPr lang="es-ES" sz="500" b="1" baseline="0" dirty="0">
                        <a:latin typeface="Century Gothic" panose="020B0502020202020204" pitchFamily="34" charset="0"/>
                      </a:endParaRPr>
                    </a:p>
                    <a:p>
                      <a:pPr marL="106363" lvl="1" indent="0" algn="just" defTabSz="889000">
                        <a:spcBef>
                          <a:spcPct val="0"/>
                        </a:spcBef>
                        <a:buFont typeface="+mj-lt"/>
                        <a:buNone/>
                      </a:pPr>
                      <a:r>
                        <a:rPr lang="es-ES" sz="1200" b="1" baseline="0" dirty="0">
                          <a:latin typeface="Century Gothic" panose="020B0502020202020204" pitchFamily="34" charset="0"/>
                        </a:rPr>
                        <a:t>1.200 avicultores, 199 porcinocultores y 7.438 productores lecheros que compran a precio justo subproductos de soya.</a:t>
                      </a:r>
                    </a:p>
                    <a:p>
                      <a:pPr marL="106363" lvl="1" indent="0" algn="just" defTabSz="889000">
                        <a:spcBef>
                          <a:spcPct val="0"/>
                        </a:spcBef>
                        <a:buFont typeface="+mj-lt"/>
                        <a:buNone/>
                      </a:pPr>
                      <a:endParaRPr lang="es-ES" sz="500" b="1" baseline="0" dirty="0">
                        <a:latin typeface="Century Gothic" panose="020B0502020202020204" pitchFamily="34" charset="0"/>
                      </a:endParaRPr>
                    </a:p>
                    <a:p>
                      <a:pPr marL="106363" lvl="1" indent="0" algn="just" defTabSz="889000">
                        <a:spcBef>
                          <a:spcPct val="0"/>
                        </a:spcBef>
                        <a:buFont typeface="+mj-lt"/>
                        <a:buNone/>
                      </a:pPr>
                      <a:r>
                        <a:rPr lang="es-ES" sz="1200" b="1" baseline="0" dirty="0">
                          <a:latin typeface="Century Gothic" panose="020B0502020202020204" pitchFamily="34" charset="0"/>
                        </a:rPr>
                        <a:t>Con la RBM 006.2022 se ha establecido los siguientes precios:</a:t>
                      </a:r>
                    </a:p>
                    <a:p>
                      <a:pPr marL="106363" lvl="1" indent="0" algn="just" defTabSz="889000">
                        <a:spcBef>
                          <a:spcPct val="0"/>
                        </a:spcBef>
                        <a:buFont typeface="+mj-lt"/>
                        <a:buNone/>
                      </a:pPr>
                      <a:endParaRPr lang="es-ES" sz="1200" b="1" baseline="0" dirty="0">
                        <a:latin typeface="Century Gothic" panose="020B0502020202020204" pitchFamily="34" charset="0"/>
                      </a:endParaRPr>
                    </a:p>
                    <a:p>
                      <a:pPr marL="106363" lvl="1" indent="0" algn="just" defTabSz="889000">
                        <a:spcBef>
                          <a:spcPct val="0"/>
                        </a:spcBef>
                        <a:buFont typeface="+mj-lt"/>
                        <a:buNone/>
                      </a:pPr>
                      <a:endParaRPr lang="es-ES" sz="1200" b="1" baseline="0" dirty="0">
                        <a:latin typeface="Century Gothic" panose="020B0502020202020204" pitchFamily="34" charset="0"/>
                      </a:endParaRPr>
                    </a:p>
                    <a:p>
                      <a:pPr marL="106363" lvl="1" indent="0" algn="just" defTabSz="889000">
                        <a:spcBef>
                          <a:spcPct val="0"/>
                        </a:spcBef>
                        <a:buFont typeface="+mj-lt"/>
                        <a:buNone/>
                      </a:pPr>
                      <a:endParaRPr lang="es-ES" sz="1200" baseline="0" dirty="0">
                        <a:latin typeface="Century Gothic" panose="020B0502020202020204" pitchFamily="34" charset="0"/>
                      </a:endParaRPr>
                    </a:p>
                    <a:p>
                      <a:pPr marL="106363" lvl="1" indent="0" algn="just" defTabSz="889000">
                        <a:spcBef>
                          <a:spcPct val="0"/>
                        </a:spcBef>
                        <a:buFont typeface="+mj-lt"/>
                        <a:buNone/>
                      </a:pPr>
                      <a:endParaRPr lang="es-ES" sz="1200" baseline="0" dirty="0">
                        <a:latin typeface="Century Gothic" panose="020B0502020202020204" pitchFamily="34" charset="0"/>
                      </a:endParaRPr>
                    </a:p>
                    <a:p>
                      <a:pPr marL="106363" lvl="1" indent="0" algn="just" defTabSz="889000">
                        <a:spcBef>
                          <a:spcPct val="0"/>
                        </a:spcBef>
                        <a:buFont typeface="+mj-lt"/>
                        <a:buNone/>
                      </a:pPr>
                      <a:endParaRPr lang="es-ES" sz="1200" baseline="0" dirty="0">
                        <a:latin typeface="Century Gothic" panose="020B0502020202020204" pitchFamily="34" charset="0"/>
                      </a:endParaRPr>
                    </a:p>
                    <a:p>
                      <a:pPr marL="106363" lvl="1" indent="0" algn="just" defTabSz="889000">
                        <a:spcBef>
                          <a:spcPct val="0"/>
                        </a:spcBef>
                        <a:buFont typeface="+mj-lt"/>
                        <a:buNone/>
                      </a:pPr>
                      <a:r>
                        <a:rPr lang="es-ES" sz="1200" baseline="0" dirty="0">
                          <a:latin typeface="Century Gothic" panose="020B0502020202020204" pitchFamily="34" charset="0"/>
                        </a:rPr>
                        <a:t>Aceite refinado a granel a Bs. 10 el litro y aceite embazado de 0,9 litros a Bs. 11.</a:t>
                      </a:r>
                    </a:p>
                    <a:p>
                      <a:pPr marL="106363" lvl="1" indent="0" algn="just" defTabSz="889000">
                        <a:spcBef>
                          <a:spcPct val="0"/>
                        </a:spcBef>
                        <a:buFont typeface="+mj-lt"/>
                        <a:buNone/>
                      </a:pPr>
                      <a:endParaRPr lang="es-ES" sz="500" baseline="0" dirty="0">
                        <a:latin typeface="Century Gothic" panose="020B0502020202020204" pitchFamily="34" charset="0"/>
                      </a:endParaRPr>
                    </a:p>
                    <a:p>
                      <a:pPr marL="106363" lvl="1" indent="0" algn="just" defTabSz="889000">
                        <a:spcBef>
                          <a:spcPct val="0"/>
                        </a:spcBef>
                        <a:buFont typeface="+mj-lt"/>
                        <a:buNone/>
                      </a:pPr>
                      <a:r>
                        <a:rPr lang="es-ES" sz="1200" baseline="0" dirty="0">
                          <a:latin typeface="Century Gothic" panose="020B0502020202020204" pitchFamily="34" charset="0"/>
                        </a:rPr>
                        <a:t>Se estima una molienda de </a:t>
                      </a:r>
                      <a:r>
                        <a:rPr lang="es-ES" sz="1200" b="1" baseline="0" dirty="0">
                          <a:latin typeface="Century Gothic" panose="020B0502020202020204" pitchFamily="34" charset="0"/>
                        </a:rPr>
                        <a:t>3,62 millones de TM</a:t>
                      </a:r>
                      <a:r>
                        <a:rPr lang="es-ES" sz="1200" baseline="0" dirty="0">
                          <a:latin typeface="Century Gothic" panose="020B0502020202020204" pitchFamily="34" charset="0"/>
                        </a:rPr>
                        <a:t> de grano de soya estimado, logrando producir subproductos de soya en un volumen de:</a:t>
                      </a:r>
                    </a:p>
                    <a:p>
                      <a:pPr marL="392113" lvl="1" indent="-285750" algn="just" defTabSz="889000">
                        <a:spcBef>
                          <a:spcPct val="0"/>
                        </a:spcBef>
                        <a:buFont typeface="Arial" panose="020B0604020202020204" pitchFamily="34" charset="0"/>
                        <a:buChar char="•"/>
                      </a:pPr>
                      <a:r>
                        <a:rPr lang="es-ES" sz="1200" i="1" baseline="0" dirty="0">
                          <a:latin typeface="Century Gothic" panose="020B0502020202020204" pitchFamily="34" charset="0"/>
                        </a:rPr>
                        <a:t>2,7 millones de  TM  de harina solvente de soya</a:t>
                      </a:r>
                    </a:p>
                    <a:p>
                      <a:pPr marL="392113" lvl="1" indent="-285750" algn="just" defTabSz="889000">
                        <a:spcBef>
                          <a:spcPct val="0"/>
                        </a:spcBef>
                        <a:buFont typeface="Arial" panose="020B0604020202020204" pitchFamily="34" charset="0"/>
                        <a:buChar char="•"/>
                      </a:pPr>
                      <a:r>
                        <a:rPr lang="es-ES" sz="1200" i="1" baseline="0" dirty="0">
                          <a:latin typeface="Century Gothic" panose="020B0502020202020204" pitchFamily="34" charset="0"/>
                        </a:rPr>
                        <a:t>107.700 TM de harina de soya integral</a:t>
                      </a:r>
                    </a:p>
                    <a:p>
                      <a:pPr marL="392113" lvl="1" indent="-285750" algn="just" defTabSz="889000">
                        <a:spcBef>
                          <a:spcPct val="0"/>
                        </a:spcBef>
                        <a:buFont typeface="Arial" panose="020B0604020202020204" pitchFamily="34" charset="0"/>
                        <a:buChar char="•"/>
                      </a:pPr>
                      <a:r>
                        <a:rPr lang="es-ES" sz="1200" i="1" baseline="0" dirty="0">
                          <a:latin typeface="Century Gothic" panose="020B0502020202020204" pitchFamily="34" charset="0"/>
                        </a:rPr>
                        <a:t>101.000 TM  de cascarilla de soya </a:t>
                      </a:r>
                    </a:p>
                    <a:p>
                      <a:pPr marL="392113" lvl="1" indent="-285750" algn="just" defTabSz="889000">
                        <a:spcBef>
                          <a:spcPct val="0"/>
                        </a:spcBef>
                        <a:buFont typeface="Arial" panose="020B0604020202020204" pitchFamily="34" charset="0"/>
                        <a:buChar char="•"/>
                      </a:pPr>
                      <a:r>
                        <a:rPr lang="es-ES" sz="1200" i="1" baseline="0" dirty="0">
                          <a:latin typeface="Century Gothic" panose="020B0502020202020204" pitchFamily="34" charset="0"/>
                        </a:rPr>
                        <a:t>615.600 TM de aceite crudo de soya </a:t>
                      </a:r>
                    </a:p>
                    <a:p>
                      <a:pPr marL="392113" lvl="1" indent="-285750" algn="just" defTabSz="889000">
                        <a:spcBef>
                          <a:spcPct val="0"/>
                        </a:spcBef>
                        <a:buFont typeface="Arial" panose="020B0604020202020204" pitchFamily="34" charset="0"/>
                        <a:buChar char="•"/>
                      </a:pPr>
                      <a:r>
                        <a:rPr lang="es-ES" sz="1200" i="1" baseline="0" dirty="0">
                          <a:latin typeface="Century Gothic" panose="020B0502020202020204" pitchFamily="34" charset="0"/>
                        </a:rPr>
                        <a:t>163.200 TM de aceite refinado de soya </a:t>
                      </a:r>
                    </a:p>
                  </a:txBody>
                  <a:tcPr/>
                </a:tc>
                <a:extLst>
                  <a:ext uri="{0D108BD9-81ED-4DB2-BD59-A6C34878D82A}">
                    <a16:rowId xmlns:a16="http://schemas.microsoft.com/office/drawing/2014/main" val="280449188"/>
                  </a:ext>
                </a:extLst>
              </a:tr>
              <a:tr h="1596417">
                <a:tc>
                  <a:txBody>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s-BO" sz="1200" b="1" baseline="0" dirty="0">
                          <a:solidFill>
                            <a:schemeClr val="tx1"/>
                          </a:solidFill>
                          <a:latin typeface="Century Gothic" panose="020B0502020202020204" pitchFamily="34" charset="0"/>
                        </a:rPr>
                        <a:t>Seguimiento y monitoreo al Decreto Supremo </a:t>
                      </a:r>
                      <a:r>
                        <a:rPr lang="es-BO" sz="1200" b="1" baseline="0" dirty="0" err="1">
                          <a:solidFill>
                            <a:schemeClr val="tx1"/>
                          </a:solidFill>
                          <a:latin typeface="Century Gothic" panose="020B0502020202020204" pitchFamily="34" charset="0"/>
                        </a:rPr>
                        <a:t>N°</a:t>
                      </a:r>
                      <a:r>
                        <a:rPr lang="es-BO" sz="1200" b="1" baseline="0" dirty="0">
                          <a:solidFill>
                            <a:schemeClr val="tx1"/>
                          </a:solidFill>
                          <a:latin typeface="Century Gothic" panose="020B0502020202020204" pitchFamily="34" charset="0"/>
                        </a:rPr>
                        <a:t> 4513 </a:t>
                      </a:r>
                    </a:p>
                  </a:txBody>
                  <a:tcPr anchor="ctr"/>
                </a:tc>
                <a:tc>
                  <a:txBody>
                    <a:bodyPr/>
                    <a:lstStyle/>
                    <a:p>
                      <a:pPr marL="106363" lvl="1" indent="0" algn="just" defTabSz="889000">
                        <a:spcBef>
                          <a:spcPct val="0"/>
                        </a:spcBef>
                        <a:buFont typeface="+mj-lt"/>
                        <a:buNone/>
                      </a:pPr>
                      <a:r>
                        <a:rPr lang="es-ES" sz="1200" dirty="0">
                          <a:solidFill>
                            <a:schemeClr val="tx1"/>
                          </a:solidFill>
                          <a:latin typeface="Century Gothic" panose="020B0502020202020204" pitchFamily="34" charset="0"/>
                        </a:rPr>
                        <a:t>A través</a:t>
                      </a:r>
                      <a:r>
                        <a:rPr lang="es-ES" sz="1200" baseline="0" dirty="0">
                          <a:solidFill>
                            <a:schemeClr val="tx1"/>
                          </a:solidFill>
                          <a:latin typeface="Century Gothic" panose="020B0502020202020204" pitchFamily="34" charset="0"/>
                        </a:rPr>
                        <a:t> del Aplicativo Móvil – Consume lo Nuestro, a la gestión 2022 se deposito Bs255,3 millones y se estima cerrar la </a:t>
                      </a:r>
                      <a:r>
                        <a:rPr lang="es-ES" sz="1200" dirty="0">
                          <a:solidFill>
                            <a:schemeClr val="tx1"/>
                          </a:solidFill>
                          <a:latin typeface="Century Gothic" panose="020B0502020202020204" pitchFamily="34" charset="0"/>
                        </a:rPr>
                        <a:t>gestión 2023 con un monto de Bs415,9 millones, de los cuales se proyecta pagar  Bs342,7 millones a un estimado de 1.376 unidades productivas beneficiarias inscritas.</a:t>
                      </a:r>
                    </a:p>
                    <a:p>
                      <a:pPr marL="106363" lvl="1" indent="0" algn="just" defTabSz="889000">
                        <a:spcBef>
                          <a:spcPct val="0"/>
                        </a:spcBef>
                        <a:buFont typeface="+mj-lt"/>
                        <a:buNone/>
                      </a:pPr>
                      <a:endParaRPr lang="es-ES" sz="500" dirty="0">
                        <a:solidFill>
                          <a:schemeClr val="tx1"/>
                        </a:solidFill>
                        <a:latin typeface="Century Gothic" panose="020B0502020202020204" pitchFamily="34" charset="0"/>
                      </a:endParaRPr>
                    </a:p>
                    <a:p>
                      <a:pPr marL="106363" lvl="1" indent="0" algn="just" defTabSz="889000">
                        <a:spcBef>
                          <a:spcPct val="0"/>
                        </a:spcBef>
                        <a:buFont typeface="+mj-lt"/>
                        <a:buNone/>
                      </a:pPr>
                      <a:r>
                        <a:rPr lang="es-ES" sz="1200" dirty="0">
                          <a:solidFill>
                            <a:schemeClr val="tx1"/>
                          </a:solidFill>
                          <a:latin typeface="Century Gothic" panose="020B0502020202020204" pitchFamily="34" charset="0"/>
                        </a:rPr>
                        <a:t>De 1.376 empresas estimadas</a:t>
                      </a:r>
                      <a:r>
                        <a:rPr lang="es-ES" sz="1200" baseline="0" dirty="0">
                          <a:solidFill>
                            <a:schemeClr val="tx1"/>
                          </a:solidFill>
                          <a:latin typeface="Century Gothic" panose="020B0502020202020204" pitchFamily="34" charset="0"/>
                        </a:rPr>
                        <a:t> se proyecta beneficiar a los</a:t>
                      </a:r>
                      <a:r>
                        <a:rPr lang="es-ES" sz="1200" dirty="0">
                          <a:solidFill>
                            <a:schemeClr val="tx1"/>
                          </a:solidFill>
                          <a:latin typeface="Century Gothic" panose="020B0502020202020204" pitchFamily="34" charset="0"/>
                        </a:rPr>
                        <a:t> siguientes rubros:</a:t>
                      </a:r>
                    </a:p>
                    <a:p>
                      <a:pPr marL="106363" lvl="1" indent="0" algn="just" defTabSz="889000">
                        <a:spcBef>
                          <a:spcPct val="0"/>
                        </a:spcBef>
                        <a:buFont typeface="+mj-lt"/>
                        <a:buNone/>
                      </a:pPr>
                      <a:r>
                        <a:rPr lang="es-ES" sz="1200" dirty="0">
                          <a:solidFill>
                            <a:schemeClr val="tx1"/>
                          </a:solidFill>
                          <a:latin typeface="Century Gothic" panose="020B0502020202020204" pitchFamily="34" charset="0"/>
                        </a:rPr>
                        <a:t> 508 Alimenticio, 434 Textil, 189 Cuero, 79 Artesanía, 74 Servicio de alimentación, 37 Cuidados personales, 8 Mueblerías, 6 Materiales de escritorio, 41 Varios.</a:t>
                      </a:r>
                    </a:p>
                  </a:txBody>
                  <a:tcPr/>
                </a:tc>
                <a:extLst>
                  <a:ext uri="{0D108BD9-81ED-4DB2-BD59-A6C34878D82A}">
                    <a16:rowId xmlns:a16="http://schemas.microsoft.com/office/drawing/2014/main" val="773568305"/>
                  </a:ext>
                </a:extLst>
              </a:tr>
            </a:tbl>
          </a:graphicData>
        </a:graphic>
      </p:graphicFrame>
      <p:pic>
        <p:nvPicPr>
          <p:cNvPr id="9" name="Imagen 8">
            <a:extLst>
              <a:ext uri="{FF2B5EF4-FFF2-40B4-BE49-F238E27FC236}">
                <a16:creationId xmlns:a16="http://schemas.microsoft.com/office/drawing/2014/main" id="{F8A3CC4A-81ED-2265-C99C-EB29E342BD1E}"/>
              </a:ext>
            </a:extLst>
          </p:cNvPr>
          <p:cNvPicPr>
            <a:picLocks noChangeAspect="1"/>
          </p:cNvPicPr>
          <p:nvPr/>
        </p:nvPicPr>
        <p:blipFill rotWithShape="1">
          <a:blip r:embed="rId2"/>
          <a:srcRect t="4270" r="900" b="9349"/>
          <a:stretch/>
        </p:blipFill>
        <p:spPr>
          <a:xfrm>
            <a:off x="3073349" y="2193118"/>
            <a:ext cx="4474845" cy="688340"/>
          </a:xfrm>
          <a:prstGeom prst="rect">
            <a:avLst/>
          </a:prstGeom>
        </p:spPr>
      </p:pic>
      <p:pic>
        <p:nvPicPr>
          <p:cNvPr id="7" name="Imagen 6">
            <a:extLst>
              <a:ext uri="{FF2B5EF4-FFF2-40B4-BE49-F238E27FC236}">
                <a16:creationId xmlns:a16="http://schemas.microsoft.com/office/drawing/2014/main" id="{6C0E3B45-D316-0F22-2419-67ABE638B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8" name="1 Rectángulo redondeado">
            <a:extLst>
              <a:ext uri="{FF2B5EF4-FFF2-40B4-BE49-F238E27FC236}">
                <a16:creationId xmlns:a16="http://schemas.microsoft.com/office/drawing/2014/main" id="{006FBCF3-A639-86A9-8616-B08EDD87A5F6}"/>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409316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431ADE3-B659-46EB-8433-29D89E9AFB4F}"/>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2640714" y="2017272"/>
            <a:ext cx="4053904" cy="4248352"/>
          </a:xfrm>
          <a:prstGeom prst="rect">
            <a:avLst/>
          </a:prstGeom>
        </p:spPr>
      </p:pic>
      <p:sp>
        <p:nvSpPr>
          <p:cNvPr id="5" name="Elipse 4">
            <a:extLst>
              <a:ext uri="{FF2B5EF4-FFF2-40B4-BE49-F238E27FC236}">
                <a16:creationId xmlns:a16="http://schemas.microsoft.com/office/drawing/2014/main" id="{E1C7364F-2518-A74C-9974-C5F7202F333D}"/>
              </a:ext>
            </a:extLst>
          </p:cNvPr>
          <p:cNvSpPr/>
          <p:nvPr/>
        </p:nvSpPr>
        <p:spPr>
          <a:xfrm>
            <a:off x="4083328" y="4264946"/>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cxnSp>
        <p:nvCxnSpPr>
          <p:cNvPr id="6" name="Conector recto 11">
            <a:extLst>
              <a:ext uri="{FF2B5EF4-FFF2-40B4-BE49-F238E27FC236}">
                <a16:creationId xmlns:a16="http://schemas.microsoft.com/office/drawing/2014/main" id="{847ABBEF-C93B-530C-548F-A90F383E55A7}"/>
              </a:ext>
            </a:extLst>
          </p:cNvPr>
          <p:cNvCxnSpPr>
            <a:cxnSpLocks/>
            <a:stCxn id="20" idx="0"/>
            <a:endCxn id="38" idx="1"/>
          </p:cNvCxnSpPr>
          <p:nvPr/>
        </p:nvCxnSpPr>
        <p:spPr>
          <a:xfrm rot="5400000" flipH="1" flipV="1">
            <a:off x="5489933" y="3944434"/>
            <a:ext cx="276046" cy="2261291"/>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693EE547-8BEF-B770-6EF4-01334BDB435B}"/>
              </a:ext>
            </a:extLst>
          </p:cNvPr>
          <p:cNvSpPr txBox="1"/>
          <p:nvPr/>
        </p:nvSpPr>
        <p:spPr>
          <a:xfrm>
            <a:off x="6959427" y="3307555"/>
            <a:ext cx="1080000" cy="230832"/>
          </a:xfrm>
          <a:prstGeom prst="rect">
            <a:avLst/>
          </a:prstGeom>
          <a:solidFill>
            <a:srgbClr val="7FB335"/>
          </a:solidFill>
        </p:spPr>
        <p:txBody>
          <a:bodyPr wrap="square" rtlCol="0" anchor="ctr">
            <a:spAutoFit/>
          </a:bodyPr>
          <a:lstStyle/>
          <a:p>
            <a:pPr algn="ctr"/>
            <a:r>
              <a:rPr lang="es-BO" sz="900" b="1" dirty="0">
                <a:latin typeface="Tahoma" panose="020B0604030504040204" pitchFamily="34" charset="0"/>
                <a:ea typeface="Tahoma" panose="020B0604030504040204" pitchFamily="34" charset="0"/>
                <a:cs typeface="Tahoma" panose="020B0604030504040204" pitchFamily="34" charset="0"/>
              </a:rPr>
              <a:t>SANTA CRUZ</a:t>
            </a:r>
            <a:endParaRPr lang="es-BO" sz="900" dirty="0">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9FBA755E-BF6C-1C66-727C-6E518CE8642C}"/>
              </a:ext>
            </a:extLst>
          </p:cNvPr>
          <p:cNvSpPr txBox="1"/>
          <p:nvPr/>
        </p:nvSpPr>
        <p:spPr>
          <a:xfrm>
            <a:off x="7078221" y="4541791"/>
            <a:ext cx="1080000" cy="230832"/>
          </a:xfrm>
          <a:prstGeom prst="rect">
            <a:avLst/>
          </a:prstGeom>
          <a:solidFill>
            <a:srgbClr val="0E2F83"/>
          </a:solidFill>
        </p:spPr>
        <p:txBody>
          <a:bodyPr wrap="square" rtlCol="0" anchor="ctr">
            <a:spAutoFit/>
          </a:bodyPr>
          <a:lstStyle/>
          <a:p>
            <a:pPr algn="ctr"/>
            <a:r>
              <a:rPr lang="es-BO" sz="900" b="1" dirty="0">
                <a:solidFill>
                  <a:schemeClr val="bg1"/>
                </a:solidFill>
                <a:latin typeface="Tahoma" panose="020B0604030504040204" pitchFamily="34" charset="0"/>
                <a:ea typeface="Tahoma" panose="020B0604030504040204" pitchFamily="34" charset="0"/>
                <a:cs typeface="Tahoma" panose="020B0604030504040204" pitchFamily="34" charset="0"/>
              </a:rPr>
              <a:t>CHUQUISACA</a:t>
            </a:r>
            <a:endParaRPr lang="es-BO"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3127D559-97F3-C36B-12D4-E52E70F63444}"/>
              </a:ext>
            </a:extLst>
          </p:cNvPr>
          <p:cNvSpPr txBox="1"/>
          <p:nvPr/>
        </p:nvSpPr>
        <p:spPr>
          <a:xfrm>
            <a:off x="748796" y="3082881"/>
            <a:ext cx="1080000" cy="230832"/>
          </a:xfrm>
          <a:prstGeom prst="rect">
            <a:avLst/>
          </a:prstGeom>
          <a:solidFill>
            <a:srgbClr val="F8C041"/>
          </a:solidFill>
        </p:spPr>
        <p:txBody>
          <a:bodyPr wrap="square" rtlCol="0" anchor="ctr">
            <a:spAutoFit/>
          </a:bodyPr>
          <a:lstStyle/>
          <a:p>
            <a:pPr algn="ctr"/>
            <a:r>
              <a:rPr lang="es-BO" sz="900" b="1" dirty="0">
                <a:latin typeface="Tahoma" panose="020B0604030504040204" pitchFamily="34" charset="0"/>
                <a:ea typeface="Tahoma" panose="020B0604030504040204" pitchFamily="34" charset="0"/>
                <a:cs typeface="Tahoma" panose="020B0604030504040204" pitchFamily="34" charset="0"/>
              </a:rPr>
              <a:t>LA PAZ</a:t>
            </a:r>
            <a:endParaRPr lang="es-BO" sz="900"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6093A485-D4F2-6418-F92A-27236D599C0B}"/>
              </a:ext>
            </a:extLst>
          </p:cNvPr>
          <p:cNvSpPr txBox="1"/>
          <p:nvPr/>
        </p:nvSpPr>
        <p:spPr>
          <a:xfrm>
            <a:off x="364623" y="3280415"/>
            <a:ext cx="1995351"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127,2 Millones Bs (52,9%)</a:t>
            </a:r>
          </a:p>
          <a:p>
            <a:pPr algn="ctr"/>
            <a:r>
              <a:rPr lang="es-BO" sz="1000" b="1" dirty="0">
                <a:latin typeface="Tahoma" panose="020B0604030504040204" pitchFamily="34" charset="0"/>
                <a:ea typeface="Tahoma" panose="020B0604030504040204" pitchFamily="34" charset="0"/>
                <a:cs typeface="Tahoma" panose="020B0604030504040204" pitchFamily="34" charset="0"/>
              </a:rPr>
              <a:t>1.165.531</a:t>
            </a:r>
            <a:r>
              <a:rPr lang="es-BO" sz="1000" dirty="0">
                <a:latin typeface="Tahoma" panose="020B0604030504040204" pitchFamily="34" charset="0"/>
                <a:ea typeface="Tahoma" panose="020B0604030504040204" pitchFamily="34" charset="0"/>
                <a:cs typeface="Tahoma" panose="020B0604030504040204" pitchFamily="34" charset="0"/>
              </a:rPr>
              <a:t> Transacciones</a:t>
            </a:r>
          </a:p>
        </p:txBody>
      </p:sp>
      <p:sp>
        <p:nvSpPr>
          <p:cNvPr id="12" name="CuadroTexto 11">
            <a:extLst>
              <a:ext uri="{FF2B5EF4-FFF2-40B4-BE49-F238E27FC236}">
                <a16:creationId xmlns:a16="http://schemas.microsoft.com/office/drawing/2014/main" id="{2CEB750A-F139-037C-110A-C4860111D910}"/>
              </a:ext>
            </a:extLst>
          </p:cNvPr>
          <p:cNvSpPr txBox="1"/>
          <p:nvPr/>
        </p:nvSpPr>
        <p:spPr>
          <a:xfrm>
            <a:off x="1010031" y="2129511"/>
            <a:ext cx="1080000" cy="230832"/>
          </a:xfrm>
          <a:prstGeom prst="rect">
            <a:avLst/>
          </a:prstGeom>
          <a:solidFill>
            <a:srgbClr val="CA2126"/>
          </a:solidFill>
        </p:spPr>
        <p:txBody>
          <a:bodyPr wrap="square" rtlCol="0" anchor="ctr">
            <a:spAutoFit/>
          </a:bodyPr>
          <a:lstStyle/>
          <a:p>
            <a:pPr algn="ctr"/>
            <a:r>
              <a:rPr lang="es-BO" sz="900" b="1" dirty="0">
                <a:solidFill>
                  <a:schemeClr val="bg1"/>
                </a:solidFill>
                <a:latin typeface="Tahoma" panose="020B0604030504040204" pitchFamily="34" charset="0"/>
                <a:ea typeface="Tahoma" panose="020B0604030504040204" pitchFamily="34" charset="0"/>
                <a:cs typeface="Tahoma" panose="020B0604030504040204" pitchFamily="34" charset="0"/>
              </a:rPr>
              <a:t>PANDO</a:t>
            </a:r>
            <a:endParaRPr lang="es-BO"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CuadroTexto 12">
            <a:extLst>
              <a:ext uri="{FF2B5EF4-FFF2-40B4-BE49-F238E27FC236}">
                <a16:creationId xmlns:a16="http://schemas.microsoft.com/office/drawing/2014/main" id="{EEB54E8D-33DE-2BA0-AC8F-0CC49CE39D7D}"/>
              </a:ext>
            </a:extLst>
          </p:cNvPr>
          <p:cNvSpPr txBox="1"/>
          <p:nvPr/>
        </p:nvSpPr>
        <p:spPr>
          <a:xfrm>
            <a:off x="655352" y="3950522"/>
            <a:ext cx="1080000" cy="230832"/>
          </a:xfrm>
          <a:prstGeom prst="rect">
            <a:avLst/>
          </a:prstGeom>
          <a:solidFill>
            <a:srgbClr val="9A1B86"/>
          </a:solidFill>
        </p:spPr>
        <p:txBody>
          <a:bodyPr wrap="square" rtlCol="0" anchor="ctr">
            <a:spAutoFit/>
          </a:bodyPr>
          <a:lstStyle/>
          <a:p>
            <a:pPr algn="ctr"/>
            <a:r>
              <a:rPr lang="es-BO" sz="900" b="1" dirty="0">
                <a:solidFill>
                  <a:schemeClr val="bg1"/>
                </a:solidFill>
                <a:latin typeface="Tahoma" panose="020B0604030504040204" pitchFamily="34" charset="0"/>
                <a:ea typeface="Tahoma" panose="020B0604030504040204" pitchFamily="34" charset="0"/>
                <a:cs typeface="Tahoma" panose="020B0604030504040204" pitchFamily="34" charset="0"/>
              </a:rPr>
              <a:t>COCHABAMBA</a:t>
            </a:r>
            <a:endParaRPr lang="es-BO"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F950010E-E5DB-1CCE-1DDC-14F776A21FAC}"/>
              </a:ext>
            </a:extLst>
          </p:cNvPr>
          <p:cNvSpPr txBox="1"/>
          <p:nvPr/>
        </p:nvSpPr>
        <p:spPr>
          <a:xfrm>
            <a:off x="708066" y="4655637"/>
            <a:ext cx="1080000" cy="230832"/>
          </a:xfrm>
          <a:prstGeom prst="rect">
            <a:avLst/>
          </a:prstGeom>
          <a:solidFill>
            <a:srgbClr val="E81772"/>
          </a:solidFill>
        </p:spPr>
        <p:txBody>
          <a:bodyPr wrap="square" rtlCol="0" anchor="ctr">
            <a:spAutoFit/>
          </a:bodyPr>
          <a:lstStyle/>
          <a:p>
            <a:pPr algn="ctr"/>
            <a:r>
              <a:rPr lang="es-BO" sz="900" b="1" dirty="0">
                <a:solidFill>
                  <a:schemeClr val="bg1"/>
                </a:solidFill>
                <a:latin typeface="Tahoma" panose="020B0604030504040204" pitchFamily="34" charset="0"/>
                <a:ea typeface="Tahoma" panose="020B0604030504040204" pitchFamily="34" charset="0"/>
                <a:cs typeface="Tahoma" panose="020B0604030504040204" pitchFamily="34" charset="0"/>
              </a:rPr>
              <a:t>ORURO</a:t>
            </a:r>
            <a:endParaRPr lang="es-BO"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 name="CuadroTexto 14">
            <a:extLst>
              <a:ext uri="{FF2B5EF4-FFF2-40B4-BE49-F238E27FC236}">
                <a16:creationId xmlns:a16="http://schemas.microsoft.com/office/drawing/2014/main" id="{27E937E1-4F3F-0F4B-C8AB-2038D9419F7C}"/>
              </a:ext>
            </a:extLst>
          </p:cNvPr>
          <p:cNvSpPr txBox="1"/>
          <p:nvPr/>
        </p:nvSpPr>
        <p:spPr>
          <a:xfrm>
            <a:off x="6262460" y="2404100"/>
            <a:ext cx="1080000" cy="230832"/>
          </a:xfrm>
          <a:prstGeom prst="rect">
            <a:avLst/>
          </a:prstGeom>
          <a:solidFill>
            <a:srgbClr val="07A5D1"/>
          </a:solidFill>
        </p:spPr>
        <p:txBody>
          <a:bodyPr wrap="square" rtlCol="0" anchor="ctr">
            <a:spAutoFit/>
          </a:bodyPr>
          <a:lstStyle/>
          <a:p>
            <a:pPr algn="ctr"/>
            <a:r>
              <a:rPr lang="es-BO" sz="900" b="1" dirty="0">
                <a:solidFill>
                  <a:schemeClr val="bg1"/>
                </a:solidFill>
                <a:latin typeface="Tahoma" panose="020B0604030504040204" pitchFamily="34" charset="0"/>
                <a:ea typeface="Tahoma" panose="020B0604030504040204" pitchFamily="34" charset="0"/>
                <a:cs typeface="Tahoma" panose="020B0604030504040204" pitchFamily="34" charset="0"/>
              </a:rPr>
              <a:t>BENI</a:t>
            </a:r>
            <a:endParaRPr lang="es-BO" sz="9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CuadroTexto 15">
            <a:extLst>
              <a:ext uri="{FF2B5EF4-FFF2-40B4-BE49-F238E27FC236}">
                <a16:creationId xmlns:a16="http://schemas.microsoft.com/office/drawing/2014/main" id="{0B9834F8-6A8B-D29A-8778-755E84C6259B}"/>
              </a:ext>
            </a:extLst>
          </p:cNvPr>
          <p:cNvSpPr txBox="1"/>
          <p:nvPr/>
        </p:nvSpPr>
        <p:spPr>
          <a:xfrm>
            <a:off x="6530023" y="5733102"/>
            <a:ext cx="1080000" cy="230832"/>
          </a:xfrm>
          <a:prstGeom prst="rect">
            <a:avLst/>
          </a:prstGeom>
          <a:solidFill>
            <a:srgbClr val="F2AD2E"/>
          </a:solidFill>
        </p:spPr>
        <p:txBody>
          <a:bodyPr wrap="square" rtlCol="0" anchor="ctr">
            <a:spAutoFit/>
          </a:bodyPr>
          <a:lstStyle/>
          <a:p>
            <a:pPr algn="ctr"/>
            <a:r>
              <a:rPr lang="es-BO" sz="900" b="1" dirty="0">
                <a:latin typeface="Tahoma" panose="020B0604030504040204" pitchFamily="34" charset="0"/>
                <a:ea typeface="Tahoma" panose="020B0604030504040204" pitchFamily="34" charset="0"/>
                <a:cs typeface="Tahoma" panose="020B0604030504040204" pitchFamily="34" charset="0"/>
              </a:rPr>
              <a:t>TARIJA</a:t>
            </a:r>
            <a:endParaRPr lang="es-BO" sz="900" dirty="0">
              <a:latin typeface="Tahoma" panose="020B0604030504040204" pitchFamily="34" charset="0"/>
              <a:ea typeface="Tahoma" panose="020B0604030504040204" pitchFamily="34" charset="0"/>
              <a:cs typeface="Tahoma" panose="020B0604030504040204" pitchFamily="34" charset="0"/>
            </a:endParaRPr>
          </a:p>
        </p:txBody>
      </p:sp>
      <p:sp>
        <p:nvSpPr>
          <p:cNvPr id="17" name="CuadroTexto 16">
            <a:extLst>
              <a:ext uri="{FF2B5EF4-FFF2-40B4-BE49-F238E27FC236}">
                <a16:creationId xmlns:a16="http://schemas.microsoft.com/office/drawing/2014/main" id="{8BAB82BB-3BEE-54B5-FA28-EC90D32AE0A4}"/>
              </a:ext>
            </a:extLst>
          </p:cNvPr>
          <p:cNvSpPr txBox="1"/>
          <p:nvPr/>
        </p:nvSpPr>
        <p:spPr>
          <a:xfrm>
            <a:off x="1121862" y="5612013"/>
            <a:ext cx="1080000" cy="230832"/>
          </a:xfrm>
          <a:prstGeom prst="rect">
            <a:avLst/>
          </a:prstGeom>
          <a:solidFill>
            <a:srgbClr val="E87539"/>
          </a:solidFill>
        </p:spPr>
        <p:txBody>
          <a:bodyPr wrap="square" rtlCol="0" anchor="ctr">
            <a:spAutoFit/>
          </a:bodyPr>
          <a:lstStyle/>
          <a:p>
            <a:pPr algn="ctr"/>
            <a:r>
              <a:rPr lang="es-BO" sz="900" b="1" dirty="0">
                <a:latin typeface="Tahoma" panose="020B0604030504040204" pitchFamily="34" charset="0"/>
                <a:ea typeface="Tahoma" panose="020B0604030504040204" pitchFamily="34" charset="0"/>
                <a:cs typeface="Tahoma" panose="020B0604030504040204" pitchFamily="34" charset="0"/>
              </a:rPr>
              <a:t>POTOSÍ</a:t>
            </a:r>
            <a:endParaRPr lang="es-BO" sz="900" dirty="0">
              <a:latin typeface="Tahoma" panose="020B0604030504040204" pitchFamily="34" charset="0"/>
              <a:ea typeface="Tahoma" panose="020B0604030504040204" pitchFamily="34" charset="0"/>
              <a:cs typeface="Tahoma" panose="020B0604030504040204" pitchFamily="34" charset="0"/>
            </a:endParaRPr>
          </a:p>
        </p:txBody>
      </p:sp>
      <p:sp>
        <p:nvSpPr>
          <p:cNvPr id="18" name="Elipse 17">
            <a:extLst>
              <a:ext uri="{FF2B5EF4-FFF2-40B4-BE49-F238E27FC236}">
                <a16:creationId xmlns:a16="http://schemas.microsoft.com/office/drawing/2014/main" id="{1960800C-35DF-D9E9-977B-E9E89E179768}"/>
              </a:ext>
            </a:extLst>
          </p:cNvPr>
          <p:cNvSpPr/>
          <p:nvPr/>
        </p:nvSpPr>
        <p:spPr>
          <a:xfrm>
            <a:off x="4195468" y="3440096"/>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sp>
        <p:nvSpPr>
          <p:cNvPr id="19" name="Elipse 18">
            <a:extLst>
              <a:ext uri="{FF2B5EF4-FFF2-40B4-BE49-F238E27FC236}">
                <a16:creationId xmlns:a16="http://schemas.microsoft.com/office/drawing/2014/main" id="{06CD0781-0F3D-15A9-FE04-F0F1BB26EA20}"/>
              </a:ext>
            </a:extLst>
          </p:cNvPr>
          <p:cNvSpPr/>
          <p:nvPr/>
        </p:nvSpPr>
        <p:spPr>
          <a:xfrm>
            <a:off x="5345093" y="4302992"/>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sp>
        <p:nvSpPr>
          <p:cNvPr id="20" name="Elipse 19">
            <a:extLst>
              <a:ext uri="{FF2B5EF4-FFF2-40B4-BE49-F238E27FC236}">
                <a16:creationId xmlns:a16="http://schemas.microsoft.com/office/drawing/2014/main" id="{BC3CEBCE-1280-98FE-CD07-347EA391F992}"/>
              </a:ext>
            </a:extLst>
          </p:cNvPr>
          <p:cNvSpPr/>
          <p:nvPr/>
        </p:nvSpPr>
        <p:spPr>
          <a:xfrm>
            <a:off x="4443311" y="5213102"/>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sp>
        <p:nvSpPr>
          <p:cNvPr id="21" name="Elipse 20">
            <a:extLst>
              <a:ext uri="{FF2B5EF4-FFF2-40B4-BE49-F238E27FC236}">
                <a16:creationId xmlns:a16="http://schemas.microsoft.com/office/drawing/2014/main" id="{AF3744B0-9EE4-1B12-236E-3645311EEBD3}"/>
              </a:ext>
            </a:extLst>
          </p:cNvPr>
          <p:cNvSpPr/>
          <p:nvPr/>
        </p:nvSpPr>
        <p:spPr>
          <a:xfrm>
            <a:off x="3760040" y="5566953"/>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sp>
        <p:nvSpPr>
          <p:cNvPr id="22" name="Elipse 21">
            <a:extLst>
              <a:ext uri="{FF2B5EF4-FFF2-40B4-BE49-F238E27FC236}">
                <a16:creationId xmlns:a16="http://schemas.microsoft.com/office/drawing/2014/main" id="{8EB2BC45-077A-6008-4BAB-CFB843F9CAA3}"/>
              </a:ext>
            </a:extLst>
          </p:cNvPr>
          <p:cNvSpPr/>
          <p:nvPr/>
        </p:nvSpPr>
        <p:spPr>
          <a:xfrm>
            <a:off x="3536010" y="4811254"/>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sp>
        <p:nvSpPr>
          <p:cNvPr id="23" name="Elipse 22">
            <a:extLst>
              <a:ext uri="{FF2B5EF4-FFF2-40B4-BE49-F238E27FC236}">
                <a16:creationId xmlns:a16="http://schemas.microsoft.com/office/drawing/2014/main" id="{2A69FE54-21FE-8D92-50FF-6FD129D0BD6A}"/>
              </a:ext>
            </a:extLst>
          </p:cNvPr>
          <p:cNvSpPr/>
          <p:nvPr/>
        </p:nvSpPr>
        <p:spPr>
          <a:xfrm>
            <a:off x="3297489" y="378318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sp>
        <p:nvSpPr>
          <p:cNvPr id="24" name="Elipse 23">
            <a:extLst>
              <a:ext uri="{FF2B5EF4-FFF2-40B4-BE49-F238E27FC236}">
                <a16:creationId xmlns:a16="http://schemas.microsoft.com/office/drawing/2014/main" id="{C8444D3E-E697-37F5-C381-13A90386CC0F}"/>
              </a:ext>
            </a:extLst>
          </p:cNvPr>
          <p:cNvSpPr/>
          <p:nvPr/>
        </p:nvSpPr>
        <p:spPr>
          <a:xfrm>
            <a:off x="3405489" y="2557700"/>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cxnSp>
        <p:nvCxnSpPr>
          <p:cNvPr id="25" name="Conector: angular 119">
            <a:extLst>
              <a:ext uri="{FF2B5EF4-FFF2-40B4-BE49-F238E27FC236}">
                <a16:creationId xmlns:a16="http://schemas.microsoft.com/office/drawing/2014/main" id="{2E91B624-5AEF-D3D0-5C5E-A8F1C58D9208}"/>
              </a:ext>
            </a:extLst>
          </p:cNvPr>
          <p:cNvCxnSpPr>
            <a:stCxn id="19" idx="0"/>
            <a:endCxn id="36" idx="1"/>
          </p:cNvCxnSpPr>
          <p:nvPr/>
        </p:nvCxnSpPr>
        <p:spPr>
          <a:xfrm rot="5400000" flipH="1" flipV="1">
            <a:off x="5721523" y="3403878"/>
            <a:ext cx="576684" cy="1221545"/>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6" name="Conector: angular 120">
            <a:extLst>
              <a:ext uri="{FF2B5EF4-FFF2-40B4-BE49-F238E27FC236}">
                <a16:creationId xmlns:a16="http://schemas.microsoft.com/office/drawing/2014/main" id="{083EF54C-BBCE-F19C-49CD-7BEA20DCE4F9}"/>
              </a:ext>
            </a:extLst>
          </p:cNvPr>
          <p:cNvCxnSpPr>
            <a:cxnSpLocks/>
            <a:stCxn id="18" idx="0"/>
          </p:cNvCxnSpPr>
          <p:nvPr/>
        </p:nvCxnSpPr>
        <p:spPr>
          <a:xfrm rot="5400000" flipH="1" flipV="1">
            <a:off x="4802261" y="2281441"/>
            <a:ext cx="605862" cy="1711449"/>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7" name="Conector: angular 123">
            <a:extLst>
              <a:ext uri="{FF2B5EF4-FFF2-40B4-BE49-F238E27FC236}">
                <a16:creationId xmlns:a16="http://schemas.microsoft.com/office/drawing/2014/main" id="{DAE57953-6E8A-9C6A-520E-42AF5546A2E4}"/>
              </a:ext>
            </a:extLst>
          </p:cNvPr>
          <p:cNvCxnSpPr>
            <a:cxnSpLocks/>
            <a:endCxn id="43" idx="3"/>
          </p:cNvCxnSpPr>
          <p:nvPr/>
        </p:nvCxnSpPr>
        <p:spPr>
          <a:xfrm rot="10800000">
            <a:off x="2541520" y="2511709"/>
            <a:ext cx="913646" cy="45990"/>
          </a:xfrm>
          <a:prstGeom prst="bentConnector3">
            <a:avLst>
              <a:gd name="adj1" fmla="val -41"/>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8" name="Conector: angular 126">
            <a:extLst>
              <a:ext uri="{FF2B5EF4-FFF2-40B4-BE49-F238E27FC236}">
                <a16:creationId xmlns:a16="http://schemas.microsoft.com/office/drawing/2014/main" id="{F0758E63-4212-0800-C4C7-08FAE42FD11C}"/>
              </a:ext>
            </a:extLst>
          </p:cNvPr>
          <p:cNvCxnSpPr>
            <a:cxnSpLocks/>
            <a:stCxn id="23" idx="0"/>
            <a:endCxn id="11" idx="3"/>
          </p:cNvCxnSpPr>
          <p:nvPr/>
        </p:nvCxnSpPr>
        <p:spPr>
          <a:xfrm rot="16200000" flipV="1">
            <a:off x="2704377" y="3136067"/>
            <a:ext cx="302710" cy="991515"/>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84F127CA-A5DE-A2E4-8E50-6CD600C52AC7}"/>
              </a:ext>
            </a:extLst>
          </p:cNvPr>
          <p:cNvCxnSpPr>
            <a:cxnSpLocks/>
            <a:stCxn id="5" idx="2"/>
          </p:cNvCxnSpPr>
          <p:nvPr/>
        </p:nvCxnSpPr>
        <p:spPr>
          <a:xfrm flipH="1">
            <a:off x="2025445" y="4318946"/>
            <a:ext cx="2057883" cy="6202"/>
          </a:xfrm>
          <a:prstGeom prst="line">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0" name="Conector: angular 134">
            <a:extLst>
              <a:ext uri="{FF2B5EF4-FFF2-40B4-BE49-F238E27FC236}">
                <a16:creationId xmlns:a16="http://schemas.microsoft.com/office/drawing/2014/main" id="{CC0C6743-FB09-3AA8-FCCC-E0126A4C93AC}"/>
              </a:ext>
            </a:extLst>
          </p:cNvPr>
          <p:cNvCxnSpPr>
            <a:cxnSpLocks/>
          </p:cNvCxnSpPr>
          <p:nvPr/>
        </p:nvCxnSpPr>
        <p:spPr>
          <a:xfrm rot="10800000" flipV="1">
            <a:off x="2052045" y="4900406"/>
            <a:ext cx="1537968" cy="145289"/>
          </a:xfrm>
          <a:prstGeom prst="bentConnector3">
            <a:avLst>
              <a:gd name="adj1" fmla="val -37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1" name="Conector: angular 137">
            <a:extLst>
              <a:ext uri="{FF2B5EF4-FFF2-40B4-BE49-F238E27FC236}">
                <a16:creationId xmlns:a16="http://schemas.microsoft.com/office/drawing/2014/main" id="{98F77222-4EAD-94EB-BFD5-62D480F3BA58}"/>
              </a:ext>
            </a:extLst>
          </p:cNvPr>
          <p:cNvCxnSpPr>
            <a:cxnSpLocks/>
            <a:stCxn id="21" idx="4"/>
          </p:cNvCxnSpPr>
          <p:nvPr/>
        </p:nvCxnSpPr>
        <p:spPr>
          <a:xfrm rot="5400000">
            <a:off x="2931170" y="5139447"/>
            <a:ext cx="347364" cy="1418377"/>
          </a:xfrm>
          <a:prstGeom prst="bentConnector2">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2" name="Conector: angular 140">
            <a:extLst>
              <a:ext uri="{FF2B5EF4-FFF2-40B4-BE49-F238E27FC236}">
                <a16:creationId xmlns:a16="http://schemas.microsoft.com/office/drawing/2014/main" id="{E6FAC6ED-280F-5C69-A6AB-02247A30258B}"/>
              </a:ext>
            </a:extLst>
          </p:cNvPr>
          <p:cNvCxnSpPr>
            <a:cxnSpLocks/>
          </p:cNvCxnSpPr>
          <p:nvPr/>
        </p:nvCxnSpPr>
        <p:spPr>
          <a:xfrm>
            <a:off x="4644716" y="5794780"/>
            <a:ext cx="1701445" cy="304688"/>
          </a:xfrm>
          <a:prstGeom prst="bentConnector3">
            <a:avLst>
              <a:gd name="adj1" fmla="val -10"/>
            </a:avLst>
          </a:prstGeom>
          <a:ln w="127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28E69B6C-1E8B-757A-74A6-FD08F46702BC}"/>
              </a:ext>
            </a:extLst>
          </p:cNvPr>
          <p:cNvSpPr txBox="1"/>
          <p:nvPr/>
        </p:nvSpPr>
        <p:spPr>
          <a:xfrm>
            <a:off x="2883815" y="1490128"/>
            <a:ext cx="2839305"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Monto Pagado: Bs240,5 Millones </a:t>
            </a:r>
          </a:p>
          <a:p>
            <a:pPr algn="ctr"/>
            <a:r>
              <a:rPr lang="es-BO" sz="1000" b="1" dirty="0">
                <a:latin typeface="Tahoma" panose="020B0604030504040204" pitchFamily="34" charset="0"/>
                <a:ea typeface="Tahoma" panose="020B0604030504040204" pitchFamily="34" charset="0"/>
                <a:cs typeface="Tahoma" panose="020B0604030504040204" pitchFamily="34" charset="0"/>
              </a:rPr>
              <a:t>Número de transacciones: 1.897.040</a:t>
            </a:r>
            <a:endParaRPr lang="es-BO" sz="1000" dirty="0">
              <a:latin typeface="Tahoma" panose="020B0604030504040204" pitchFamily="34" charset="0"/>
              <a:ea typeface="Tahoma" panose="020B0604030504040204" pitchFamily="34" charset="0"/>
              <a:cs typeface="Tahoma" panose="020B0604030504040204" pitchFamily="34" charset="0"/>
            </a:endParaRPr>
          </a:p>
        </p:txBody>
      </p:sp>
      <p:sp>
        <p:nvSpPr>
          <p:cNvPr id="34" name="CuadroTexto 33">
            <a:extLst>
              <a:ext uri="{FF2B5EF4-FFF2-40B4-BE49-F238E27FC236}">
                <a16:creationId xmlns:a16="http://schemas.microsoft.com/office/drawing/2014/main" id="{ED5DB1A0-DB27-F511-D049-1AC32CF267BA}"/>
              </a:ext>
            </a:extLst>
          </p:cNvPr>
          <p:cNvSpPr txBox="1"/>
          <p:nvPr/>
        </p:nvSpPr>
        <p:spPr>
          <a:xfrm>
            <a:off x="3579883" y="1187550"/>
            <a:ext cx="1447170" cy="253916"/>
          </a:xfrm>
          <a:prstGeom prst="rect">
            <a:avLst/>
          </a:prstGeom>
          <a:solidFill>
            <a:schemeClr val="accent4">
              <a:lumMod val="40000"/>
              <a:lumOff val="60000"/>
            </a:schemeClr>
          </a:solidFill>
        </p:spPr>
        <p:txBody>
          <a:bodyPr wrap="square" rtlCol="0" anchor="ctr">
            <a:spAutoFit/>
          </a:bodyPr>
          <a:lstStyle/>
          <a:p>
            <a:pPr algn="ctr"/>
            <a:r>
              <a:rPr lang="es-BO" sz="1050" b="1" dirty="0">
                <a:latin typeface="Tahoma" panose="020B0604030504040204" pitchFamily="34" charset="0"/>
                <a:ea typeface="Tahoma" panose="020B0604030504040204" pitchFamily="34" charset="0"/>
                <a:cs typeface="Tahoma" panose="020B0604030504040204" pitchFamily="34" charset="0"/>
              </a:rPr>
              <a:t>TOTAL BOLIVIA</a:t>
            </a:r>
            <a:endParaRPr lang="es-BO" sz="1050" dirty="0">
              <a:latin typeface="Tahoma" panose="020B0604030504040204" pitchFamily="34" charset="0"/>
              <a:ea typeface="Tahoma" panose="020B0604030504040204" pitchFamily="34" charset="0"/>
              <a:cs typeface="Tahoma" panose="020B0604030504040204" pitchFamily="34" charset="0"/>
            </a:endParaRPr>
          </a:p>
        </p:txBody>
      </p:sp>
      <p:pic>
        <p:nvPicPr>
          <p:cNvPr id="35" name="Imagen 34">
            <a:extLst>
              <a:ext uri="{FF2B5EF4-FFF2-40B4-BE49-F238E27FC236}">
                <a16:creationId xmlns:a16="http://schemas.microsoft.com/office/drawing/2014/main" id="{FCDFE4D0-BCE7-A49F-7586-920AAEF409B2}"/>
              </a:ext>
            </a:extLst>
          </p:cNvPr>
          <p:cNvPicPr>
            <a:picLocks noChangeAspect="1"/>
          </p:cNvPicPr>
          <p:nvPr/>
        </p:nvPicPr>
        <p:blipFill>
          <a:blip r:embed="rId4"/>
          <a:stretch>
            <a:fillRect/>
          </a:stretch>
        </p:blipFill>
        <p:spPr>
          <a:xfrm>
            <a:off x="3314071" y="1153562"/>
            <a:ext cx="287385" cy="282885"/>
          </a:xfrm>
          <a:prstGeom prst="rect">
            <a:avLst/>
          </a:prstGeom>
        </p:spPr>
      </p:pic>
      <p:sp>
        <p:nvSpPr>
          <p:cNvPr id="36" name="CuadroTexto 35">
            <a:extLst>
              <a:ext uri="{FF2B5EF4-FFF2-40B4-BE49-F238E27FC236}">
                <a16:creationId xmlns:a16="http://schemas.microsoft.com/office/drawing/2014/main" id="{6093A485-D4F2-6418-F92A-27236D599C0B}"/>
              </a:ext>
            </a:extLst>
          </p:cNvPr>
          <p:cNvSpPr txBox="1"/>
          <p:nvPr/>
        </p:nvSpPr>
        <p:spPr>
          <a:xfrm>
            <a:off x="6620638" y="3526253"/>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31,8 Millones Bs (13,2%)</a:t>
            </a:r>
          </a:p>
          <a:p>
            <a:pPr algn="ctr"/>
            <a:r>
              <a:rPr lang="es-BO" sz="1000" b="1" dirty="0">
                <a:latin typeface="Tahoma" panose="020B0604030504040204" pitchFamily="34" charset="0"/>
                <a:ea typeface="Tahoma" panose="020B0604030504040204" pitchFamily="34" charset="0"/>
                <a:cs typeface="Tahoma" panose="020B0604030504040204" pitchFamily="34" charset="0"/>
              </a:rPr>
              <a:t>183.237</a:t>
            </a:r>
            <a:r>
              <a:rPr lang="es-BO" sz="1000" dirty="0">
                <a:latin typeface="Tahoma" panose="020B0604030504040204" pitchFamily="34" charset="0"/>
                <a:ea typeface="Tahoma" panose="020B0604030504040204" pitchFamily="34" charset="0"/>
                <a:cs typeface="Tahoma" panose="020B0604030504040204" pitchFamily="34" charset="0"/>
              </a:rPr>
              <a:t> Transacciones</a:t>
            </a:r>
          </a:p>
        </p:txBody>
      </p:sp>
      <p:sp>
        <p:nvSpPr>
          <p:cNvPr id="37" name="CuadroTexto 36">
            <a:extLst>
              <a:ext uri="{FF2B5EF4-FFF2-40B4-BE49-F238E27FC236}">
                <a16:creationId xmlns:a16="http://schemas.microsoft.com/office/drawing/2014/main" id="{6093A485-D4F2-6418-F92A-27236D599C0B}"/>
              </a:ext>
            </a:extLst>
          </p:cNvPr>
          <p:cNvSpPr txBox="1"/>
          <p:nvPr/>
        </p:nvSpPr>
        <p:spPr>
          <a:xfrm>
            <a:off x="323268" y="4141448"/>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25,4 Millones Bs (10,6%)</a:t>
            </a:r>
          </a:p>
          <a:p>
            <a:pPr algn="ctr"/>
            <a:r>
              <a:rPr lang="es-BO" sz="1000" b="1" dirty="0">
                <a:latin typeface="Tahoma" panose="020B0604030504040204" pitchFamily="34" charset="0"/>
                <a:ea typeface="Tahoma" panose="020B0604030504040204" pitchFamily="34" charset="0"/>
                <a:cs typeface="Tahoma" panose="020B0604030504040204" pitchFamily="34" charset="0"/>
              </a:rPr>
              <a:t>163.248</a:t>
            </a:r>
            <a:r>
              <a:rPr lang="es-BO" sz="1000" dirty="0">
                <a:latin typeface="Tahoma" panose="020B0604030504040204" pitchFamily="34" charset="0"/>
                <a:ea typeface="Tahoma" panose="020B0604030504040204" pitchFamily="34" charset="0"/>
                <a:cs typeface="Tahoma" panose="020B0604030504040204" pitchFamily="34" charset="0"/>
              </a:rPr>
              <a:t> Transacciones</a:t>
            </a:r>
          </a:p>
        </p:txBody>
      </p:sp>
      <p:sp>
        <p:nvSpPr>
          <p:cNvPr id="38" name="CuadroTexto 37">
            <a:extLst>
              <a:ext uri="{FF2B5EF4-FFF2-40B4-BE49-F238E27FC236}">
                <a16:creationId xmlns:a16="http://schemas.microsoft.com/office/drawing/2014/main" id="{6093A485-D4F2-6418-F92A-27236D599C0B}"/>
              </a:ext>
            </a:extLst>
          </p:cNvPr>
          <p:cNvSpPr txBox="1"/>
          <p:nvPr/>
        </p:nvSpPr>
        <p:spPr>
          <a:xfrm>
            <a:off x="6758602" y="4737001"/>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15,5 Millones Bs (6,4%)</a:t>
            </a:r>
          </a:p>
          <a:p>
            <a:pPr algn="ctr"/>
            <a:r>
              <a:rPr lang="es-BO" sz="1000" b="1" dirty="0">
                <a:latin typeface="Tahoma" panose="020B0604030504040204" pitchFamily="34" charset="0"/>
                <a:ea typeface="Tahoma" panose="020B0604030504040204" pitchFamily="34" charset="0"/>
                <a:cs typeface="Tahoma" panose="020B0604030504040204" pitchFamily="34" charset="0"/>
              </a:rPr>
              <a:t>108.812 </a:t>
            </a:r>
            <a:r>
              <a:rPr lang="es-BO" sz="1000" dirty="0">
                <a:latin typeface="Tahoma" panose="020B0604030504040204" pitchFamily="34" charset="0"/>
                <a:ea typeface="Tahoma" panose="020B0604030504040204" pitchFamily="34" charset="0"/>
                <a:cs typeface="Tahoma" panose="020B0604030504040204" pitchFamily="34" charset="0"/>
              </a:rPr>
              <a:t>Transacciones</a:t>
            </a:r>
          </a:p>
        </p:txBody>
      </p:sp>
      <p:sp>
        <p:nvSpPr>
          <p:cNvPr id="39" name="CuadroTexto 38">
            <a:extLst>
              <a:ext uri="{FF2B5EF4-FFF2-40B4-BE49-F238E27FC236}">
                <a16:creationId xmlns:a16="http://schemas.microsoft.com/office/drawing/2014/main" id="{6093A485-D4F2-6418-F92A-27236D599C0B}"/>
              </a:ext>
            </a:extLst>
          </p:cNvPr>
          <p:cNvSpPr txBox="1"/>
          <p:nvPr/>
        </p:nvSpPr>
        <p:spPr>
          <a:xfrm>
            <a:off x="6207021" y="5899413"/>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9,7 Millones Bs (4%)</a:t>
            </a:r>
          </a:p>
          <a:p>
            <a:pPr algn="ctr"/>
            <a:r>
              <a:rPr lang="es-BO" sz="1000" b="1" dirty="0">
                <a:latin typeface="Tahoma" panose="020B0604030504040204" pitchFamily="34" charset="0"/>
                <a:ea typeface="Tahoma" panose="020B0604030504040204" pitchFamily="34" charset="0"/>
                <a:cs typeface="Tahoma" panose="020B0604030504040204" pitchFamily="34" charset="0"/>
              </a:rPr>
              <a:t>79.729 </a:t>
            </a:r>
            <a:r>
              <a:rPr lang="es-BO" sz="1000" dirty="0">
                <a:latin typeface="Tahoma" panose="020B0604030504040204" pitchFamily="34" charset="0"/>
                <a:ea typeface="Tahoma" panose="020B0604030504040204" pitchFamily="34" charset="0"/>
                <a:cs typeface="Tahoma" panose="020B0604030504040204" pitchFamily="34" charset="0"/>
              </a:rPr>
              <a:t>Transacciones</a:t>
            </a:r>
          </a:p>
        </p:txBody>
      </p:sp>
      <p:sp>
        <p:nvSpPr>
          <p:cNvPr id="40" name="CuadroTexto 39">
            <a:extLst>
              <a:ext uri="{FF2B5EF4-FFF2-40B4-BE49-F238E27FC236}">
                <a16:creationId xmlns:a16="http://schemas.microsoft.com/office/drawing/2014/main" id="{6093A485-D4F2-6418-F92A-27236D599C0B}"/>
              </a:ext>
            </a:extLst>
          </p:cNvPr>
          <p:cNvSpPr txBox="1"/>
          <p:nvPr/>
        </p:nvSpPr>
        <p:spPr>
          <a:xfrm>
            <a:off x="364623" y="4866992"/>
            <a:ext cx="1781389"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10,6 Millones Bs (4,4%)</a:t>
            </a:r>
          </a:p>
          <a:p>
            <a:pPr algn="ctr"/>
            <a:r>
              <a:rPr lang="es-BO" sz="1000" b="1" dirty="0">
                <a:latin typeface="Tahoma" panose="020B0604030504040204" pitchFamily="34" charset="0"/>
                <a:ea typeface="Tahoma" panose="020B0604030504040204" pitchFamily="34" charset="0"/>
                <a:cs typeface="Tahoma" panose="020B0604030504040204" pitchFamily="34" charset="0"/>
              </a:rPr>
              <a:t>72.688 </a:t>
            </a:r>
            <a:r>
              <a:rPr lang="es-BO" sz="1000" dirty="0">
                <a:latin typeface="Tahoma" panose="020B0604030504040204" pitchFamily="34" charset="0"/>
                <a:ea typeface="Tahoma" panose="020B0604030504040204" pitchFamily="34" charset="0"/>
                <a:cs typeface="Tahoma" panose="020B0604030504040204" pitchFamily="34" charset="0"/>
              </a:rPr>
              <a:t>Transacciones</a:t>
            </a:r>
          </a:p>
        </p:txBody>
      </p:sp>
      <p:sp>
        <p:nvSpPr>
          <p:cNvPr id="41" name="CuadroTexto 40">
            <a:extLst>
              <a:ext uri="{FF2B5EF4-FFF2-40B4-BE49-F238E27FC236}">
                <a16:creationId xmlns:a16="http://schemas.microsoft.com/office/drawing/2014/main" id="{6093A485-D4F2-6418-F92A-27236D599C0B}"/>
              </a:ext>
            </a:extLst>
          </p:cNvPr>
          <p:cNvSpPr txBox="1"/>
          <p:nvPr/>
        </p:nvSpPr>
        <p:spPr>
          <a:xfrm>
            <a:off x="5877662" y="2632162"/>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9,6 Millones Bs (4%)</a:t>
            </a:r>
          </a:p>
          <a:p>
            <a:pPr algn="ctr"/>
            <a:r>
              <a:rPr lang="es-BO" sz="1000" b="1" dirty="0">
                <a:latin typeface="Tahoma" panose="020B0604030504040204" pitchFamily="34" charset="0"/>
                <a:ea typeface="Tahoma" panose="020B0604030504040204" pitchFamily="34" charset="0"/>
                <a:cs typeface="Tahoma" panose="020B0604030504040204" pitchFamily="34" charset="0"/>
              </a:rPr>
              <a:t>52.978 </a:t>
            </a:r>
            <a:r>
              <a:rPr lang="es-BO" sz="1000" dirty="0">
                <a:latin typeface="Tahoma" panose="020B0604030504040204" pitchFamily="34" charset="0"/>
                <a:ea typeface="Tahoma" panose="020B0604030504040204" pitchFamily="34" charset="0"/>
                <a:cs typeface="Tahoma" panose="020B0604030504040204" pitchFamily="34" charset="0"/>
              </a:rPr>
              <a:t>Transacciones</a:t>
            </a:r>
          </a:p>
        </p:txBody>
      </p:sp>
      <p:sp>
        <p:nvSpPr>
          <p:cNvPr id="42" name="CuadroTexto 41">
            <a:extLst>
              <a:ext uri="{FF2B5EF4-FFF2-40B4-BE49-F238E27FC236}">
                <a16:creationId xmlns:a16="http://schemas.microsoft.com/office/drawing/2014/main" id="{6093A485-D4F2-6418-F92A-27236D599C0B}"/>
              </a:ext>
            </a:extLst>
          </p:cNvPr>
          <p:cNvSpPr txBox="1"/>
          <p:nvPr/>
        </p:nvSpPr>
        <p:spPr>
          <a:xfrm>
            <a:off x="713190" y="5808733"/>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7,1 Millones Bs (3%)</a:t>
            </a:r>
          </a:p>
          <a:p>
            <a:pPr algn="ctr"/>
            <a:r>
              <a:rPr lang="es-BO" sz="1000" b="1" dirty="0">
                <a:latin typeface="Tahoma" panose="020B0604030504040204" pitchFamily="34" charset="0"/>
                <a:ea typeface="Tahoma" panose="020B0604030504040204" pitchFamily="34" charset="0"/>
                <a:cs typeface="Tahoma" panose="020B0604030504040204" pitchFamily="34" charset="0"/>
              </a:rPr>
              <a:t>47.166 </a:t>
            </a:r>
            <a:r>
              <a:rPr lang="es-BO" sz="1000" dirty="0">
                <a:latin typeface="Tahoma" panose="020B0604030504040204" pitchFamily="34" charset="0"/>
                <a:ea typeface="Tahoma" panose="020B0604030504040204" pitchFamily="34" charset="0"/>
                <a:cs typeface="Tahoma" panose="020B0604030504040204" pitchFamily="34" charset="0"/>
              </a:rPr>
              <a:t>Transacciones</a:t>
            </a:r>
          </a:p>
        </p:txBody>
      </p:sp>
      <p:sp>
        <p:nvSpPr>
          <p:cNvPr id="43" name="CuadroTexto 42">
            <a:extLst>
              <a:ext uri="{FF2B5EF4-FFF2-40B4-BE49-F238E27FC236}">
                <a16:creationId xmlns:a16="http://schemas.microsoft.com/office/drawing/2014/main" id="{6093A485-D4F2-6418-F92A-27236D599C0B}"/>
              </a:ext>
            </a:extLst>
          </p:cNvPr>
          <p:cNvSpPr txBox="1"/>
          <p:nvPr/>
        </p:nvSpPr>
        <p:spPr>
          <a:xfrm>
            <a:off x="691923" y="2311654"/>
            <a:ext cx="1849597" cy="400110"/>
          </a:xfrm>
          <a:prstGeom prst="rect">
            <a:avLst/>
          </a:prstGeom>
          <a:noFill/>
        </p:spPr>
        <p:txBody>
          <a:bodyPr wrap="square" rtlCol="0">
            <a:spAutoFit/>
          </a:bodyPr>
          <a:lstStyle/>
          <a:p>
            <a:pPr algn="ctr"/>
            <a:r>
              <a:rPr lang="es-BO" sz="1000" b="1" dirty="0">
                <a:latin typeface="Tahoma" panose="020B0604030504040204" pitchFamily="34" charset="0"/>
                <a:ea typeface="Tahoma" panose="020B0604030504040204" pitchFamily="34" charset="0"/>
                <a:cs typeface="Tahoma" panose="020B0604030504040204" pitchFamily="34" charset="0"/>
              </a:rPr>
              <a:t>3,7 Millones Bs (1,5%)</a:t>
            </a:r>
          </a:p>
          <a:p>
            <a:pPr algn="ctr"/>
            <a:r>
              <a:rPr lang="es-BO" sz="1000" b="1" dirty="0">
                <a:latin typeface="Tahoma" panose="020B0604030504040204" pitchFamily="34" charset="0"/>
                <a:ea typeface="Tahoma" panose="020B0604030504040204" pitchFamily="34" charset="0"/>
                <a:cs typeface="Tahoma" panose="020B0604030504040204" pitchFamily="34" charset="0"/>
              </a:rPr>
              <a:t>23.651 </a:t>
            </a:r>
            <a:r>
              <a:rPr lang="es-BO" sz="1000" dirty="0">
                <a:latin typeface="Tahoma" panose="020B0604030504040204" pitchFamily="34" charset="0"/>
                <a:ea typeface="Tahoma" panose="020B0604030504040204" pitchFamily="34" charset="0"/>
                <a:cs typeface="Tahoma" panose="020B0604030504040204" pitchFamily="34" charset="0"/>
              </a:rPr>
              <a:t>Transacciones</a:t>
            </a:r>
          </a:p>
        </p:txBody>
      </p:sp>
      <p:sp>
        <p:nvSpPr>
          <p:cNvPr id="44" name="Elipse 43">
            <a:extLst>
              <a:ext uri="{FF2B5EF4-FFF2-40B4-BE49-F238E27FC236}">
                <a16:creationId xmlns:a16="http://schemas.microsoft.com/office/drawing/2014/main" id="{AB88FF12-BE10-52F8-B3A1-7BCB0A65A451}"/>
              </a:ext>
            </a:extLst>
          </p:cNvPr>
          <p:cNvSpPr/>
          <p:nvPr/>
        </p:nvSpPr>
        <p:spPr>
          <a:xfrm>
            <a:off x="4590716" y="5707547"/>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latin typeface="Tahoma" panose="020B0604030504040204" pitchFamily="34" charset="0"/>
              <a:ea typeface="Tahoma" panose="020B0604030504040204" pitchFamily="34" charset="0"/>
              <a:cs typeface="Tahoma" panose="020B0604030504040204" pitchFamily="34" charset="0"/>
            </a:endParaRPr>
          </a:p>
        </p:txBody>
      </p:sp>
      <p:pic>
        <p:nvPicPr>
          <p:cNvPr id="45" name="Imagen 44">
            <a:extLst>
              <a:ext uri="{FF2B5EF4-FFF2-40B4-BE49-F238E27FC236}">
                <a16:creationId xmlns:a16="http://schemas.microsoft.com/office/drawing/2014/main" id="{0C80765B-B4EC-1304-3C24-A3CE62F380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46" name="1 Rectángulo redondeado">
            <a:extLst>
              <a:ext uri="{FF2B5EF4-FFF2-40B4-BE49-F238E27FC236}">
                <a16:creationId xmlns:a16="http://schemas.microsoft.com/office/drawing/2014/main" id="{668DDD4C-4008-FA0F-B35A-4AF7D91965F1}"/>
              </a:ext>
            </a:extLst>
          </p:cNvPr>
          <p:cNvSpPr/>
          <p:nvPr/>
        </p:nvSpPr>
        <p:spPr>
          <a:xfrm>
            <a:off x="1542472" y="313047"/>
            <a:ext cx="6077525" cy="554329"/>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APLICATIVO MÓVIL “CONSUME LO NUESTRO”</a:t>
            </a:r>
          </a:p>
          <a:p>
            <a:pPr algn="ctr"/>
            <a:r>
              <a:rPr lang="es-MX" sz="1600" b="1" dirty="0">
                <a:solidFill>
                  <a:schemeClr val="bg1"/>
                </a:solidFill>
                <a:latin typeface="Century Gothic" panose="020B0502020202020204" pitchFamily="34" charset="0"/>
              </a:rPr>
              <a:t>(Pagos realizados al 21/03/2023)</a:t>
            </a:r>
          </a:p>
        </p:txBody>
      </p:sp>
    </p:spTree>
    <p:extLst>
      <p:ext uri="{BB962C8B-B14F-4D97-AF65-F5344CB8AC3E}">
        <p14:creationId xmlns:p14="http://schemas.microsoft.com/office/powerpoint/2010/main" val="192249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364" y="6056914"/>
            <a:ext cx="7855428" cy="738664"/>
          </a:xfrm>
          <a:prstGeom prst="rect">
            <a:avLst/>
          </a:prstGeom>
          <a:noFill/>
        </p:spPr>
        <p:txBody>
          <a:bodyPr wrap="square" rtlCol="0">
            <a:spAutoFit/>
          </a:bodyPr>
          <a:lstStyle/>
          <a:p>
            <a:pPr algn="ctr"/>
            <a:r>
              <a:rPr lang="es-ES" sz="1400" b="1" dirty="0">
                <a:latin typeface="Tahoma" panose="020B0604030504040204" pitchFamily="34" charset="0"/>
                <a:ea typeface="Tahoma" panose="020B0604030504040204" pitchFamily="34" charset="0"/>
                <a:cs typeface="Tahoma" panose="020B0604030504040204" pitchFamily="34" charset="0"/>
              </a:rPr>
              <a:t>A finales del año 2023 se estima un depósito de Bs415,9 millones, de los cuales se pagarán a Bs342,7 millones a un estimado de 1.376 unidades productivas beneficiarias totales.</a:t>
            </a:r>
          </a:p>
        </p:txBody>
      </p:sp>
      <p:graphicFrame>
        <p:nvGraphicFramePr>
          <p:cNvPr id="5" name="Gráfico 4"/>
          <p:cNvGraphicFramePr>
            <a:graphicFrameLocks/>
          </p:cNvGraphicFramePr>
          <p:nvPr>
            <p:extLst>
              <p:ext uri="{D42A27DB-BD31-4B8C-83A1-F6EECF244321}">
                <p14:modId xmlns:p14="http://schemas.microsoft.com/office/powerpoint/2010/main" val="4171890623"/>
              </p:ext>
            </p:extLst>
          </p:nvPr>
        </p:nvGraphicFramePr>
        <p:xfrm>
          <a:off x="7868" y="1076921"/>
          <a:ext cx="8917768" cy="4795273"/>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a:extLst>
              <a:ext uri="{FF2B5EF4-FFF2-40B4-BE49-F238E27FC236}">
                <a16:creationId xmlns:a16="http://schemas.microsoft.com/office/drawing/2014/main" id="{FDAD6BDF-F7E9-39DF-EFC0-7E8720BD2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9CC84E00-BEC6-DE77-066A-BA4A0C63C70B}"/>
              </a:ext>
            </a:extLst>
          </p:cNvPr>
          <p:cNvSpPr/>
          <p:nvPr/>
        </p:nvSpPr>
        <p:spPr>
          <a:xfrm>
            <a:off x="1542472" y="313047"/>
            <a:ext cx="6077525" cy="554329"/>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APLICATIVO MÓVIL “CONSUME LO NUESTRO”</a:t>
            </a:r>
          </a:p>
          <a:p>
            <a:pPr algn="ctr"/>
            <a:r>
              <a:rPr lang="es-MX" sz="1600" b="1" dirty="0">
                <a:solidFill>
                  <a:schemeClr val="bg1"/>
                </a:solidFill>
                <a:latin typeface="Century Gothic" panose="020B0502020202020204" pitchFamily="34" charset="0"/>
              </a:rPr>
              <a:t>(Proyecciones al 31 de diciembre de 2023)</a:t>
            </a:r>
          </a:p>
        </p:txBody>
      </p:sp>
    </p:spTree>
    <p:extLst>
      <p:ext uri="{BB962C8B-B14F-4D97-AF65-F5344CB8AC3E}">
        <p14:creationId xmlns:p14="http://schemas.microsoft.com/office/powerpoint/2010/main" val="179512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1448807043"/>
              </p:ext>
            </p:extLst>
          </p:nvPr>
        </p:nvGraphicFramePr>
        <p:xfrm>
          <a:off x="133927" y="808079"/>
          <a:ext cx="8876146" cy="6035040"/>
        </p:xfrm>
        <a:graphic>
          <a:graphicData uri="http://schemas.openxmlformats.org/drawingml/2006/table">
            <a:tbl>
              <a:tblPr firstRow="1" bandRow="1">
                <a:tableStyleId>{BDBED569-4797-4DF1-A0F4-6AAB3CD982D8}</a:tableStyleId>
              </a:tblPr>
              <a:tblGrid>
                <a:gridCol w="2758013">
                  <a:extLst>
                    <a:ext uri="{9D8B030D-6E8A-4147-A177-3AD203B41FA5}">
                      <a16:colId xmlns:a16="http://schemas.microsoft.com/office/drawing/2014/main" val="20000"/>
                    </a:ext>
                  </a:extLst>
                </a:gridCol>
                <a:gridCol w="6118133">
                  <a:extLst>
                    <a:ext uri="{9D8B030D-6E8A-4147-A177-3AD203B41FA5}">
                      <a16:colId xmlns:a16="http://schemas.microsoft.com/office/drawing/2014/main" val="20001"/>
                    </a:ext>
                  </a:extLst>
                </a:gridCol>
              </a:tblGrid>
              <a:tr h="273273">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1548545">
                <a:tc>
                  <a:txBody>
                    <a:bodyPr/>
                    <a:lstStyle/>
                    <a:p>
                      <a:pPr algn="just"/>
                      <a:r>
                        <a:rPr lang="es-BO" sz="1200" b="1" noProof="0" dirty="0">
                          <a:solidFill>
                            <a:schemeClr val="tx1"/>
                          </a:solidFill>
                          <a:latin typeface="Century Gothic" panose="020B0502020202020204" pitchFamily="34" charset="0"/>
                        </a:rPr>
                        <a:t>Fortalecimiento de parques industriales, parques tecnológicos, zonas francas industriales y zonas económicas especiales</a:t>
                      </a:r>
                    </a:p>
                  </a:txBody>
                  <a:tcPr anchor="ctr"/>
                </a:tc>
                <a:tc>
                  <a:txBody>
                    <a:bodyPr/>
                    <a:lstStyle/>
                    <a:p>
                      <a:pPr marL="106363" lvl="1" indent="0" algn="just" defTabSz="889000">
                        <a:spcBef>
                          <a:spcPct val="0"/>
                        </a:spcBef>
                        <a:buFont typeface="+mj-lt"/>
                        <a:buNone/>
                      </a:pPr>
                      <a:r>
                        <a:rPr lang="es-ES" sz="1200" dirty="0">
                          <a:solidFill>
                            <a:schemeClr val="tx1"/>
                          </a:solidFill>
                          <a:latin typeface="Century Gothic" panose="020B0502020202020204" pitchFamily="34" charset="0"/>
                        </a:rPr>
                        <a:t>1. Parque Industrial Kallutaca</a:t>
                      </a:r>
                    </a:p>
                    <a:p>
                      <a:pPr marL="719138" lvl="1" indent="-342900" algn="just" defTabSz="889000">
                        <a:spcBef>
                          <a:spcPct val="0"/>
                        </a:spcBef>
                        <a:buFont typeface="Wingdings" panose="05000000000000000000" pitchFamily="2" charset="2"/>
                        <a:buChar char="§"/>
                      </a:pPr>
                      <a:r>
                        <a:rPr lang="es-ES" sz="1200" dirty="0">
                          <a:solidFill>
                            <a:schemeClr val="tx1"/>
                          </a:solidFill>
                          <a:latin typeface="Century Gothic" panose="020B0502020202020204" pitchFamily="34" charset="0"/>
                        </a:rPr>
                        <a:t>Seguimiento al convenio entre MDPyEP y EPSAS para el desarrollo del Estudio de Implementación del Sistema de Agua Potable Kallutaca – acuífero </a:t>
                      </a:r>
                      <a:r>
                        <a:rPr lang="es-ES" sz="1200" dirty="0" err="1">
                          <a:solidFill>
                            <a:schemeClr val="tx1"/>
                          </a:solidFill>
                          <a:latin typeface="Century Gothic" panose="020B0502020202020204" pitchFamily="34" charset="0"/>
                        </a:rPr>
                        <a:t>Purapurani</a:t>
                      </a:r>
                      <a:endParaRPr lang="es-ES" sz="1200" dirty="0">
                        <a:solidFill>
                          <a:schemeClr val="tx1"/>
                        </a:solidFill>
                        <a:latin typeface="Century Gothic" panose="020B0502020202020204" pitchFamily="34" charset="0"/>
                      </a:endParaRPr>
                    </a:p>
                    <a:p>
                      <a:pPr marL="719138" lvl="1" indent="-342900" algn="just" defTabSz="889000">
                        <a:spcBef>
                          <a:spcPct val="0"/>
                        </a:spcBef>
                        <a:buFont typeface="Wingdings" panose="05000000000000000000" pitchFamily="2" charset="2"/>
                        <a:buChar char="§"/>
                      </a:pPr>
                      <a:r>
                        <a:rPr lang="es-ES" sz="1200" dirty="0">
                          <a:solidFill>
                            <a:schemeClr val="tx1"/>
                          </a:solidFill>
                          <a:latin typeface="Century Gothic" panose="020B0502020202020204" pitchFamily="34" charset="0"/>
                        </a:rPr>
                        <a:t>Adecuación de proyecto existente a Estudio de Diseño Técnico de Preinversión – EDTP, actualizando monto de inversión para puesta en marcha del Parque, componente vial, sanitario y eléctrico.</a:t>
                      </a:r>
                    </a:p>
                    <a:p>
                      <a:pPr marL="85725" lvl="1" indent="0" algn="just" defTabSz="889000">
                        <a:spcBef>
                          <a:spcPct val="0"/>
                        </a:spcBef>
                        <a:buFont typeface="Wingdings" panose="05000000000000000000" pitchFamily="2" charset="2"/>
                        <a:buNone/>
                      </a:pPr>
                      <a:r>
                        <a:rPr lang="es-ES" sz="1200" dirty="0">
                          <a:solidFill>
                            <a:schemeClr val="tx1"/>
                          </a:solidFill>
                          <a:latin typeface="Century Gothic" panose="020B0502020202020204" pitchFamily="34" charset="0"/>
                        </a:rPr>
                        <a:t>2.</a:t>
                      </a:r>
                      <a:r>
                        <a:rPr lang="es-ES" sz="1200" baseline="0" dirty="0">
                          <a:solidFill>
                            <a:schemeClr val="tx1"/>
                          </a:solidFill>
                          <a:latin typeface="Century Gothic" panose="020B0502020202020204" pitchFamily="34" charset="0"/>
                        </a:rPr>
                        <a:t> Nuevo análisis de incentivos y gestión de la Ley de Parques Industriales </a:t>
                      </a:r>
                      <a:endParaRPr lang="es-ES" sz="12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10001"/>
                  </a:ext>
                </a:extLst>
              </a:tr>
              <a:tr h="1548545">
                <a:tc>
                  <a:txBody>
                    <a:bodyPr/>
                    <a:lstStyle/>
                    <a:p>
                      <a:pPr algn="just"/>
                      <a:r>
                        <a:rPr lang="es-BO" sz="1200" b="1" noProof="0" dirty="0">
                          <a:solidFill>
                            <a:schemeClr val="tx1"/>
                          </a:solidFill>
                          <a:latin typeface="Century Gothic" panose="020B0502020202020204" pitchFamily="34" charset="0"/>
                        </a:rPr>
                        <a:t>Monitoreo del funcionamiento de las zonas francas industriales y coordinación del Comité Técnico de Zonas Francas </a:t>
                      </a:r>
                    </a:p>
                  </a:txBody>
                  <a:tcPr anchor="ctr"/>
                </a:tc>
                <a:tc>
                  <a:txBody>
                    <a:bodyPr/>
                    <a:lstStyle/>
                    <a:p>
                      <a:pPr marL="266700" lvl="1" indent="-160338" algn="just" defTabSz="889000">
                        <a:spcBef>
                          <a:spcPct val="0"/>
                        </a:spcBef>
                        <a:buFont typeface="+mj-lt"/>
                        <a:buNone/>
                      </a:pPr>
                      <a:r>
                        <a:rPr lang="es-ES" sz="1200" dirty="0">
                          <a:solidFill>
                            <a:schemeClr val="tx1"/>
                          </a:solidFill>
                          <a:latin typeface="Century Gothic" panose="020B0502020202020204" pitchFamily="34" charset="0"/>
                        </a:rPr>
                        <a:t>1.</a:t>
                      </a:r>
                      <a:r>
                        <a:rPr lang="es-ES" sz="1200" baseline="0" dirty="0">
                          <a:solidFill>
                            <a:schemeClr val="tx1"/>
                          </a:solidFill>
                          <a:latin typeface="Century Gothic" panose="020B0502020202020204" pitchFamily="34" charset="0"/>
                        </a:rPr>
                        <a:t> </a:t>
                      </a:r>
                      <a:r>
                        <a:rPr lang="es-ES" sz="1200" dirty="0">
                          <a:solidFill>
                            <a:schemeClr val="tx1"/>
                          </a:solidFill>
                          <a:latin typeface="Century Gothic" panose="020B0502020202020204" pitchFamily="34" charset="0"/>
                        </a:rPr>
                        <a:t>Coordinación y seguimiento del Comité Técnico de Zonas Francas</a:t>
                      </a:r>
                      <a:r>
                        <a:rPr lang="es-ES" sz="1200" baseline="0" dirty="0">
                          <a:solidFill>
                            <a:schemeClr val="tx1"/>
                          </a:solidFill>
                          <a:latin typeface="Century Gothic" panose="020B0502020202020204" pitchFamily="34" charset="0"/>
                        </a:rPr>
                        <a:t> </a:t>
                      </a:r>
                      <a:r>
                        <a:rPr lang="es-ES" sz="1200" dirty="0">
                          <a:solidFill>
                            <a:schemeClr val="tx1"/>
                          </a:solidFill>
                          <a:latin typeface="Century Gothic" panose="020B0502020202020204" pitchFamily="34" charset="0"/>
                        </a:rPr>
                        <a:t>CTZF</a:t>
                      </a:r>
                    </a:p>
                    <a:p>
                      <a:pPr marL="266700" lvl="1" indent="-160338" algn="just" defTabSz="889000">
                        <a:spcBef>
                          <a:spcPct val="0"/>
                        </a:spcBef>
                        <a:buFontTx/>
                        <a:buNone/>
                      </a:pPr>
                      <a:r>
                        <a:rPr lang="es-ES" sz="1200" dirty="0">
                          <a:solidFill>
                            <a:schemeClr val="tx1"/>
                          </a:solidFill>
                          <a:latin typeface="Century Gothic" panose="020B0502020202020204" pitchFamily="34" charset="0"/>
                        </a:rPr>
                        <a:t>2. Recopilación de información,</a:t>
                      </a:r>
                      <a:r>
                        <a:rPr lang="es-ES" sz="1200" baseline="0" dirty="0">
                          <a:solidFill>
                            <a:schemeClr val="tx1"/>
                          </a:solidFill>
                          <a:latin typeface="Century Gothic" panose="020B0502020202020204" pitchFamily="34" charset="0"/>
                        </a:rPr>
                        <a:t> análisis de resultados de las Zonas Francas: </a:t>
                      </a:r>
                    </a:p>
                    <a:p>
                      <a:pPr marL="542925" lvl="1" indent="-171450" algn="l" defTabSz="889000">
                        <a:spcBef>
                          <a:spcPct val="0"/>
                        </a:spcBef>
                        <a:buFont typeface="Wingdings" panose="05000000000000000000" pitchFamily="2" charset="2"/>
                        <a:buChar char="§"/>
                      </a:pPr>
                      <a:r>
                        <a:rPr lang="es-ES" sz="1200" baseline="0" dirty="0">
                          <a:solidFill>
                            <a:schemeClr val="tx1"/>
                          </a:solidFill>
                          <a:latin typeface="Century Gothic" panose="020B0502020202020204" pitchFamily="34" charset="0"/>
                        </a:rPr>
                        <a:t>Zona Franca de Patacamaya – La Paz</a:t>
                      </a:r>
                    </a:p>
                    <a:p>
                      <a:pPr marL="542925" lvl="1" indent="-171450" algn="l" defTabSz="889000">
                        <a:spcBef>
                          <a:spcPct val="0"/>
                        </a:spcBef>
                        <a:buFont typeface="Wingdings" panose="05000000000000000000" pitchFamily="2" charset="2"/>
                        <a:buChar char="§"/>
                      </a:pPr>
                      <a:r>
                        <a:rPr lang="es-ES" sz="1200" baseline="0" dirty="0">
                          <a:solidFill>
                            <a:schemeClr val="tx1"/>
                          </a:solidFill>
                          <a:latin typeface="Century Gothic" panose="020B0502020202020204" pitchFamily="34" charset="0"/>
                        </a:rPr>
                        <a:t>Zona Franca de Oruro - Oruro</a:t>
                      </a:r>
                    </a:p>
                    <a:p>
                      <a:pPr marL="542925" lvl="1" indent="-171450" algn="l" defTabSz="889000">
                        <a:spcBef>
                          <a:spcPct val="0"/>
                        </a:spcBef>
                        <a:buFont typeface="Wingdings" panose="05000000000000000000" pitchFamily="2" charset="2"/>
                        <a:buChar char="§"/>
                      </a:pPr>
                      <a:r>
                        <a:rPr lang="es-ES" sz="1200" baseline="0" dirty="0">
                          <a:solidFill>
                            <a:schemeClr val="tx1"/>
                          </a:solidFill>
                          <a:latin typeface="Century Gothic" panose="020B0502020202020204" pitchFamily="34" charset="0"/>
                        </a:rPr>
                        <a:t>Zona Franca  de WINNER – Santa Cruz</a:t>
                      </a:r>
                    </a:p>
                    <a:p>
                      <a:pPr marL="542925" lvl="1" indent="-171450" algn="l" defTabSz="889000">
                        <a:spcBef>
                          <a:spcPct val="0"/>
                        </a:spcBef>
                        <a:buFont typeface="Wingdings" panose="05000000000000000000" pitchFamily="2" charset="2"/>
                        <a:buChar char="§"/>
                      </a:pPr>
                      <a:r>
                        <a:rPr lang="es-ES" sz="1200" baseline="0" dirty="0">
                          <a:solidFill>
                            <a:schemeClr val="tx1"/>
                          </a:solidFill>
                          <a:latin typeface="Century Gothic" panose="020B0502020202020204" pitchFamily="34" charset="0"/>
                        </a:rPr>
                        <a:t>Zona Franca  de Puerto Suarez – Santa Cruz</a:t>
                      </a:r>
                    </a:p>
                    <a:p>
                      <a:pPr marL="542925" lvl="1" indent="-171450" algn="l" defTabSz="889000">
                        <a:spcBef>
                          <a:spcPct val="0"/>
                        </a:spcBef>
                        <a:buFont typeface="Wingdings" panose="05000000000000000000" pitchFamily="2" charset="2"/>
                        <a:buChar char="§"/>
                      </a:pPr>
                      <a:r>
                        <a:rPr lang="es-ES" sz="1200" baseline="0" dirty="0">
                          <a:solidFill>
                            <a:schemeClr val="tx1"/>
                          </a:solidFill>
                          <a:latin typeface="Century Gothic" panose="020B0502020202020204" pitchFamily="34" charset="0"/>
                        </a:rPr>
                        <a:t>Zona Franca Comercial e Industrial de Cobija – Pando</a:t>
                      </a:r>
                    </a:p>
                    <a:p>
                      <a:pPr marL="542925" lvl="1" indent="-171450" algn="l" defTabSz="889000">
                        <a:spcBef>
                          <a:spcPct val="0"/>
                        </a:spcBef>
                        <a:buFont typeface="Wingdings" panose="05000000000000000000" pitchFamily="2" charset="2"/>
                        <a:buChar char="§"/>
                      </a:pPr>
                      <a:r>
                        <a:rPr lang="es-ES" sz="1200" baseline="0" dirty="0">
                          <a:solidFill>
                            <a:schemeClr val="tx1"/>
                          </a:solidFill>
                          <a:latin typeface="Century Gothic" panose="020B0502020202020204" pitchFamily="34" charset="0"/>
                        </a:rPr>
                        <a:t>Zona Franca Pública de </a:t>
                      </a:r>
                      <a:r>
                        <a:rPr lang="es-ES" sz="1200" baseline="0" dirty="0" err="1">
                          <a:solidFill>
                            <a:schemeClr val="tx1"/>
                          </a:solidFill>
                          <a:latin typeface="Century Gothic" panose="020B0502020202020204" pitchFamily="34" charset="0"/>
                        </a:rPr>
                        <a:t>Karachipampa</a:t>
                      </a:r>
                      <a:r>
                        <a:rPr lang="es-ES" sz="1200" baseline="0" dirty="0">
                          <a:solidFill>
                            <a:schemeClr val="tx1"/>
                          </a:solidFill>
                          <a:latin typeface="Century Gothic" panose="020B0502020202020204" pitchFamily="34" charset="0"/>
                        </a:rPr>
                        <a:t> – Potosí</a:t>
                      </a:r>
                    </a:p>
                  </a:txBody>
                  <a:tcPr anchor="ctr"/>
                </a:tc>
                <a:extLst>
                  <a:ext uri="{0D108BD9-81ED-4DB2-BD59-A6C34878D82A}">
                    <a16:rowId xmlns:a16="http://schemas.microsoft.com/office/drawing/2014/main" val="500197539"/>
                  </a:ext>
                </a:extLst>
              </a:tr>
              <a:tr h="2641636">
                <a:tc>
                  <a:txBody>
                    <a:bodyPr/>
                    <a:lstStyle/>
                    <a:p>
                      <a:pPr algn="just"/>
                      <a:r>
                        <a:rPr lang="es-MX" sz="1200" b="1" noProof="0" dirty="0">
                          <a:solidFill>
                            <a:schemeClr val="tx1"/>
                          </a:solidFill>
                          <a:latin typeface="Century Gothic" panose="020B0502020202020204" pitchFamily="34" charset="0"/>
                        </a:rPr>
                        <a:t>Realizar el monitoreo a los componentes administrativo-financiero, operativo, infraestructura y actividades industriales de ZOFRACOBIJA.</a:t>
                      </a:r>
                    </a:p>
                  </a:txBody>
                  <a:tcPr anchor="ctr"/>
                </a:tc>
                <a:tc>
                  <a:txBody>
                    <a:bodyPr/>
                    <a:lstStyle/>
                    <a:p>
                      <a:pPr marL="176213" lvl="1" indent="-176213" algn="just" defTabSz="889000">
                        <a:spcBef>
                          <a:spcPct val="0"/>
                        </a:spcBef>
                        <a:buFont typeface="+mj-lt"/>
                        <a:buAutoNum type="arabicPeriod"/>
                      </a:pPr>
                      <a:r>
                        <a:rPr lang="es-ES" sz="1200" dirty="0">
                          <a:solidFill>
                            <a:schemeClr val="tx1"/>
                          </a:solidFill>
                          <a:latin typeface="Century Gothic" panose="020B0502020202020204" pitchFamily="34" charset="0"/>
                        </a:rPr>
                        <a:t>Realizar el monitoreo/seguimiento mensual y anual a las acciones administrativa-financiera, operativa y de infraestructura y actividades industriales de ZOFRACOBIJA</a:t>
                      </a:r>
                      <a:endParaRPr lang="es-BO" sz="1200" dirty="0">
                        <a:solidFill>
                          <a:schemeClr val="tx1"/>
                        </a:solidFill>
                        <a:latin typeface="Century Gothic" panose="020B0502020202020204" pitchFamily="34" charset="0"/>
                      </a:endParaRPr>
                    </a:p>
                    <a:p>
                      <a:pPr marL="176213" marR="0" lvl="1" indent="-176213" algn="just" defTabSz="889000" rtl="0" eaLnBrk="1" fontAlgn="auto" latinLnBrk="0" hangingPunct="1">
                        <a:lnSpc>
                          <a:spcPct val="100000"/>
                        </a:lnSpc>
                        <a:spcBef>
                          <a:spcPct val="0"/>
                        </a:spcBef>
                        <a:spcAft>
                          <a:spcPts val="0"/>
                        </a:spcAft>
                        <a:buClrTx/>
                        <a:buSzTx/>
                        <a:buFont typeface="+mj-lt"/>
                        <a:buAutoNum type="arabicPeriod"/>
                        <a:tabLst/>
                        <a:defRPr/>
                      </a:pPr>
                      <a:r>
                        <a:rPr lang="es-ES" sz="1200" dirty="0">
                          <a:solidFill>
                            <a:schemeClr val="tx1"/>
                          </a:solidFill>
                          <a:latin typeface="Century Gothic" panose="020B0502020202020204" pitchFamily="34" charset="0"/>
                        </a:rPr>
                        <a:t>Evaluación y conformidad técnica a proyectos de </a:t>
                      </a:r>
                      <a:r>
                        <a:rPr lang="es-ES" sz="1200" dirty="0" err="1">
                          <a:solidFill>
                            <a:schemeClr val="tx1"/>
                          </a:solidFill>
                          <a:latin typeface="Century Gothic" panose="020B0502020202020204" pitchFamily="34" charset="0"/>
                        </a:rPr>
                        <a:t>Preinversión</a:t>
                      </a:r>
                      <a:r>
                        <a:rPr lang="es-ES" sz="1200" dirty="0">
                          <a:solidFill>
                            <a:schemeClr val="tx1"/>
                          </a:solidFill>
                          <a:latin typeface="Century Gothic" panose="020B0502020202020204" pitchFamily="34" charset="0"/>
                        </a:rPr>
                        <a:t> e inversión, infraestructura productiva y/o industrial, equipamiento, fortalecimiento institucional, presentados por ZOFRACOBIJA, entre los cuales se tiene:</a:t>
                      </a:r>
                    </a:p>
                    <a:p>
                      <a:pPr marL="542925" marR="0" lvl="1" indent="-161925" algn="just" defTabSz="8890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s-ES" sz="1200" dirty="0">
                          <a:solidFill>
                            <a:schemeClr val="tx1"/>
                          </a:solidFill>
                          <a:latin typeface="Century Gothic" panose="020B0502020202020204" pitchFamily="34" charset="0"/>
                        </a:rPr>
                        <a:t>Construcción Galpón de Aforo de Mercancías en predios de ZOFRACOBIJA</a:t>
                      </a:r>
                    </a:p>
                    <a:p>
                      <a:pPr marL="542925" marR="0" lvl="1" indent="-161925" algn="just" defTabSz="8890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s-ES" sz="1200" dirty="0">
                          <a:solidFill>
                            <a:schemeClr val="tx1"/>
                          </a:solidFill>
                          <a:latin typeface="Century Gothic" panose="020B0502020202020204" pitchFamily="34" charset="0"/>
                        </a:rPr>
                        <a:t>Construcción del Área de Ingreso en ZOFRACOBIA – Fase 1</a:t>
                      </a:r>
                    </a:p>
                    <a:p>
                      <a:pPr marL="542925" marR="0" lvl="1" indent="-161925" algn="just" defTabSz="8890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s-ES" sz="1200" dirty="0">
                          <a:solidFill>
                            <a:schemeClr val="tx1"/>
                          </a:solidFill>
                          <a:latin typeface="Century Gothic" panose="020B0502020202020204" pitchFamily="34" charset="0"/>
                        </a:rPr>
                        <a:t>Servicios de Mecanización a la Producción Agrícola en ZOFRACOBIJA</a:t>
                      </a:r>
                    </a:p>
                    <a:p>
                      <a:pPr marL="542925" marR="0" lvl="1" indent="-161925" algn="just" defTabSz="8890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s-ES" sz="1200" dirty="0">
                          <a:solidFill>
                            <a:schemeClr val="tx1"/>
                          </a:solidFill>
                          <a:latin typeface="Century Gothic" panose="020B0502020202020204" pitchFamily="34" charset="0"/>
                        </a:rPr>
                        <a:t>Planta Productora de Alimento Balanceado para Especies Pecuarias en departamento de Pando</a:t>
                      </a:r>
                      <a:r>
                        <a:rPr lang="es-BO" sz="1200" dirty="0">
                          <a:solidFill>
                            <a:schemeClr val="tx1"/>
                          </a:solidFill>
                          <a:latin typeface="Century Gothic" panose="020B0502020202020204" pitchFamily="34" charset="0"/>
                        </a:rPr>
                        <a:t>.</a:t>
                      </a:r>
                    </a:p>
                    <a:p>
                      <a:pPr marL="542925" marR="0" lvl="1" indent="-161925" algn="just" defTabSz="889000" rtl="0" eaLnBrk="1" fontAlgn="auto" latinLnBrk="0" hangingPunct="1">
                        <a:lnSpc>
                          <a:spcPct val="100000"/>
                        </a:lnSpc>
                        <a:spcBef>
                          <a:spcPct val="0"/>
                        </a:spcBef>
                        <a:spcAft>
                          <a:spcPts val="0"/>
                        </a:spcAft>
                        <a:buClrTx/>
                        <a:buSzTx/>
                        <a:buFont typeface="Wingdings" panose="05000000000000000000" pitchFamily="2" charset="2"/>
                        <a:buChar char="§"/>
                        <a:tabLst/>
                        <a:defRPr/>
                      </a:pPr>
                      <a:r>
                        <a:rPr lang="es-BO" sz="1200" dirty="0">
                          <a:solidFill>
                            <a:schemeClr val="tx1"/>
                          </a:solidFill>
                          <a:latin typeface="Century Gothic" panose="020B0502020202020204" pitchFamily="34" charset="0"/>
                        </a:rPr>
                        <a:t>Centro Tecnológico de Innovación Productiva en Madera – Zofra Cobija.</a:t>
                      </a:r>
                      <a:endParaRPr lang="es-ES" sz="1200" dirty="0">
                        <a:solidFill>
                          <a:schemeClr val="tx1"/>
                        </a:solidFill>
                        <a:latin typeface="Century Gothic" panose="020B0502020202020204" pitchFamily="34" charset="0"/>
                      </a:endParaRPr>
                    </a:p>
                  </a:txBody>
                  <a:tcPr anchor="ctr"/>
                </a:tc>
                <a:extLst>
                  <a:ext uri="{0D108BD9-81ED-4DB2-BD59-A6C34878D82A}">
                    <a16:rowId xmlns:a16="http://schemas.microsoft.com/office/drawing/2014/main" val="3089631336"/>
                  </a:ext>
                </a:extLst>
              </a:tr>
            </a:tbl>
          </a:graphicData>
        </a:graphic>
      </p:graphicFrame>
      <p:pic>
        <p:nvPicPr>
          <p:cNvPr id="6" name="Imagen 5">
            <a:extLst>
              <a:ext uri="{FF2B5EF4-FFF2-40B4-BE49-F238E27FC236}">
                <a16:creationId xmlns:a16="http://schemas.microsoft.com/office/drawing/2014/main" id="{974AF219-91E5-4A5C-67E9-43FA4918EE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73097C49-8BD2-6A56-10A8-120B50A56D7B}"/>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428270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2457398476"/>
              </p:ext>
            </p:extLst>
          </p:nvPr>
        </p:nvGraphicFramePr>
        <p:xfrm>
          <a:off x="110835" y="1279831"/>
          <a:ext cx="8913091" cy="3108960"/>
        </p:xfrm>
        <a:graphic>
          <a:graphicData uri="http://schemas.openxmlformats.org/drawingml/2006/table">
            <a:tbl>
              <a:tblPr firstRow="1" bandRow="1">
                <a:tableStyleId>{BDBED569-4797-4DF1-A0F4-6AAB3CD982D8}</a:tableStyleId>
              </a:tblPr>
              <a:tblGrid>
                <a:gridCol w="2769493">
                  <a:extLst>
                    <a:ext uri="{9D8B030D-6E8A-4147-A177-3AD203B41FA5}">
                      <a16:colId xmlns:a16="http://schemas.microsoft.com/office/drawing/2014/main" val="20000"/>
                    </a:ext>
                  </a:extLst>
                </a:gridCol>
                <a:gridCol w="6143598">
                  <a:extLst>
                    <a:ext uri="{9D8B030D-6E8A-4147-A177-3AD203B41FA5}">
                      <a16:colId xmlns:a16="http://schemas.microsoft.com/office/drawing/2014/main" val="20001"/>
                    </a:ext>
                  </a:extLst>
                </a:gridCol>
              </a:tblGrid>
              <a:tr h="270000">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990000">
                <a:tc>
                  <a:txBody>
                    <a:bodyPr/>
                    <a:lstStyle/>
                    <a:p>
                      <a:pPr algn="just"/>
                      <a:r>
                        <a:rPr lang="es-BO" sz="1200" b="1" noProof="0" dirty="0">
                          <a:solidFill>
                            <a:schemeClr val="tx1"/>
                          </a:solidFill>
                          <a:latin typeface="Century Gothic" panose="020B0502020202020204" pitchFamily="34" charset="0"/>
                        </a:rPr>
                        <a:t>Industrialización del departamento de Pando a través de la aplicación de la Ley N°1048 de ZOFRACOBIJA y su Decreto Reglamentario Nº3906 </a:t>
                      </a:r>
                    </a:p>
                  </a:txBody>
                  <a:tcPr anchor="ctr"/>
                </a:tc>
                <a:tc>
                  <a:txBody>
                    <a:bodyPr/>
                    <a:lstStyle/>
                    <a:p>
                      <a:pPr marL="106363" lvl="1" indent="0" algn="just" defTabSz="889000">
                        <a:spcBef>
                          <a:spcPct val="0"/>
                        </a:spcBef>
                        <a:buFont typeface="+mj-lt"/>
                        <a:buNone/>
                      </a:pPr>
                      <a:r>
                        <a:rPr lang="es-ES" sz="1200" kern="1200" dirty="0">
                          <a:solidFill>
                            <a:schemeClr val="tx1"/>
                          </a:solidFill>
                          <a:latin typeface="Century Gothic" panose="020B0502020202020204" pitchFamily="34" charset="0"/>
                          <a:ea typeface="+mn-ea"/>
                          <a:cs typeface="+mn-cs"/>
                        </a:rPr>
                        <a:t>Evaluar solicitudes de acogimiento de usuarios industriales a los  beneficios de la Ley Nº1048, al menos llegando a 10 usuarios favorecidos durante la gestión 2022, apoyando la industrialización del departamento de Pando.</a:t>
                      </a:r>
                    </a:p>
                  </a:txBody>
                  <a:tcPr anchor="ctr"/>
                </a:tc>
                <a:extLst>
                  <a:ext uri="{0D108BD9-81ED-4DB2-BD59-A6C34878D82A}">
                    <a16:rowId xmlns:a16="http://schemas.microsoft.com/office/drawing/2014/main" val="10001"/>
                  </a:ext>
                </a:extLst>
              </a:tr>
              <a:tr h="81000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1200" b="1" dirty="0">
                          <a:latin typeface="Century Gothic" panose="020B0502020202020204" pitchFamily="34" charset="0"/>
                        </a:rPr>
                        <a:t>Seguimiento, Control, manejo de información, datos pertinentes y evaluación de los FIDEICOMISOS</a:t>
                      </a:r>
                      <a:endParaRPr lang="en-US" sz="1200" b="1" dirty="0">
                        <a:latin typeface="Century Gothic" panose="020B0502020202020204" pitchFamily="34" charset="0"/>
                      </a:endParaRPr>
                    </a:p>
                  </a:txBody>
                  <a:tcPr anchor="ctr"/>
                </a:tc>
                <a:tc>
                  <a:txBody>
                    <a:bodyPr/>
                    <a:lstStyle/>
                    <a:p>
                      <a:pPr marL="285750" indent="-285750" algn="just">
                        <a:buFontTx/>
                        <a:buChar char="-"/>
                      </a:pPr>
                      <a:r>
                        <a:rPr lang="es-BO" sz="1200" baseline="0" dirty="0">
                          <a:latin typeface="Century Gothic" panose="020B0502020202020204" pitchFamily="34" charset="0"/>
                        </a:rPr>
                        <a:t>Aprobación de la propuesta de reglamento de restitución de Bienes del Fideicomiso </a:t>
                      </a:r>
                      <a:r>
                        <a:rPr lang="es-BO" sz="1200" baseline="0" dirty="0" err="1">
                          <a:latin typeface="Century Gothic" panose="020B0502020202020204" pitchFamily="34" charset="0"/>
                        </a:rPr>
                        <a:t>FIBECA</a:t>
                      </a:r>
                      <a:r>
                        <a:rPr lang="es-BO" sz="1200" baseline="0" dirty="0">
                          <a:latin typeface="Century Gothic" panose="020B0502020202020204" pitchFamily="34" charset="0"/>
                        </a:rPr>
                        <a:t>, para su cierre.</a:t>
                      </a:r>
                    </a:p>
                    <a:p>
                      <a:pPr marL="285750" indent="-285750" algn="just">
                        <a:buFontTx/>
                        <a:buChar char="-"/>
                      </a:pPr>
                      <a:r>
                        <a:rPr lang="es-BO" sz="1200" baseline="0" dirty="0">
                          <a:latin typeface="Century Gothic" panose="020B0502020202020204" pitchFamily="34" charset="0"/>
                        </a:rPr>
                        <a:t>Seguimiento y control a través de la emisión de informes mensuales y formularios semestrales del Fideicomiso </a:t>
                      </a:r>
                      <a:r>
                        <a:rPr lang="es-BO" sz="1200" baseline="0" dirty="0" err="1">
                          <a:latin typeface="Century Gothic" panose="020B0502020202020204" pitchFamily="34" charset="0"/>
                        </a:rPr>
                        <a:t>SENATEX</a:t>
                      </a:r>
                      <a:r>
                        <a:rPr lang="es-BO" sz="1200" baseline="0" dirty="0">
                          <a:latin typeface="Century Gothic" panose="020B0502020202020204" pitchFamily="34" charset="0"/>
                        </a:rPr>
                        <a:t>.</a:t>
                      </a:r>
                    </a:p>
                  </a:txBody>
                  <a:tcPr/>
                </a:tc>
                <a:extLst>
                  <a:ext uri="{0D108BD9-81ED-4DB2-BD59-A6C34878D82A}">
                    <a16:rowId xmlns:a16="http://schemas.microsoft.com/office/drawing/2014/main" val="3089631336"/>
                  </a:ext>
                </a:extLst>
              </a:tr>
              <a:tr h="81000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1200" b="1" dirty="0">
                          <a:latin typeface="Century Gothic" panose="020B0502020202020204" pitchFamily="34" charset="0"/>
                        </a:rPr>
                        <a:t>Evaluación,</a:t>
                      </a:r>
                      <a:r>
                        <a:rPr lang="es-MX" sz="1200" b="1" baseline="0" dirty="0">
                          <a:latin typeface="Century Gothic" panose="020B0502020202020204" pitchFamily="34" charset="0"/>
                        </a:rPr>
                        <a:t> </a:t>
                      </a:r>
                      <a:r>
                        <a:rPr lang="es-MX" sz="1200" b="1" dirty="0">
                          <a:latin typeface="Century Gothic" panose="020B0502020202020204" pitchFamily="34" charset="0"/>
                        </a:rPr>
                        <a:t>seguimiento y control de</a:t>
                      </a:r>
                      <a:r>
                        <a:rPr lang="es-MX" sz="1200" b="1" baseline="0" dirty="0">
                          <a:latin typeface="Century Gothic" panose="020B0502020202020204" pitchFamily="34" charset="0"/>
                        </a:rPr>
                        <a:t> </a:t>
                      </a:r>
                      <a:r>
                        <a:rPr lang="es-MX" sz="1200" b="1" dirty="0">
                          <a:latin typeface="Century Gothic" panose="020B0502020202020204" pitchFamily="34" charset="0"/>
                        </a:rPr>
                        <a:t>los</a:t>
                      </a:r>
                      <a:r>
                        <a:rPr lang="es-MX" sz="1200" b="1" baseline="0" dirty="0">
                          <a:latin typeface="Century Gothic" panose="020B0502020202020204" pitchFamily="34" charset="0"/>
                        </a:rPr>
                        <a:t> </a:t>
                      </a:r>
                      <a:r>
                        <a:rPr lang="es-MX" sz="1200" b="1" dirty="0">
                          <a:latin typeface="Century Gothic" panose="020B0502020202020204" pitchFamily="34" charset="0"/>
                        </a:rPr>
                        <a:t>recursos otorgados por</a:t>
                      </a:r>
                      <a:r>
                        <a:rPr lang="es-MX" sz="1200" b="1" baseline="0" dirty="0">
                          <a:latin typeface="Century Gothic" panose="020B0502020202020204" pitchFamily="34" charset="0"/>
                        </a:rPr>
                        <a:t> </a:t>
                      </a:r>
                      <a:r>
                        <a:rPr lang="es-MX" sz="1200" b="1" dirty="0">
                          <a:latin typeface="Century Gothic" panose="020B0502020202020204" pitchFamily="34" charset="0"/>
                        </a:rPr>
                        <a:t>el</a:t>
                      </a:r>
                      <a:r>
                        <a:rPr lang="es-MX" sz="1200" b="1" baseline="0" dirty="0">
                          <a:latin typeface="Century Gothic" panose="020B0502020202020204" pitchFamily="34" charset="0"/>
                        </a:rPr>
                        <a:t> </a:t>
                      </a:r>
                      <a:r>
                        <a:rPr lang="es-MX" sz="1200" b="1" dirty="0">
                          <a:latin typeface="Century Gothic" panose="020B0502020202020204" pitchFamily="34" charset="0"/>
                        </a:rPr>
                        <a:t>FINPRO a favor de las</a:t>
                      </a:r>
                      <a:r>
                        <a:rPr lang="es-MX" sz="1200" b="1" baseline="0" dirty="0">
                          <a:latin typeface="Century Gothic" panose="020B0502020202020204" pitchFamily="34" charset="0"/>
                        </a:rPr>
                        <a:t> </a:t>
                      </a:r>
                      <a:r>
                        <a:rPr lang="es-MX" sz="1200" b="1" dirty="0">
                          <a:latin typeface="Century Gothic" panose="020B0502020202020204" pitchFamily="34" charset="0"/>
                        </a:rPr>
                        <a:t>empresas públicas</a:t>
                      </a:r>
                      <a:r>
                        <a:rPr lang="es-MX" sz="1200" b="1" baseline="0" dirty="0">
                          <a:latin typeface="Century Gothic" panose="020B0502020202020204" pitchFamily="34" charset="0"/>
                        </a:rPr>
                        <a:t> </a:t>
                      </a:r>
                      <a:r>
                        <a:rPr lang="es-MX" sz="1200" b="1" dirty="0">
                          <a:latin typeface="Century Gothic" panose="020B0502020202020204" pitchFamily="34" charset="0"/>
                        </a:rPr>
                        <a:t>beneficiarias</a:t>
                      </a:r>
                    </a:p>
                  </a:txBody>
                  <a:tcPr anchor="ctr"/>
                </a:tc>
                <a:tc>
                  <a:txBody>
                    <a:bodyPr/>
                    <a:lstStyle/>
                    <a:p>
                      <a:pPr marL="285750" lvl="0" indent="-285750" algn="just">
                        <a:buFontTx/>
                        <a:buChar char="-"/>
                      </a:pPr>
                      <a:r>
                        <a:rPr lang="es-ES" sz="1200" kern="1200" dirty="0">
                          <a:solidFill>
                            <a:schemeClr val="tx1"/>
                          </a:solidFill>
                          <a:effectLst/>
                          <a:latin typeface="Century Gothic" panose="020B0502020202020204" pitchFamily="34" charset="0"/>
                          <a:ea typeface="+mn-ea"/>
                          <a:cs typeface="+mn-cs"/>
                        </a:rPr>
                        <a:t>Coadyuvar</a:t>
                      </a:r>
                      <a:r>
                        <a:rPr lang="es-ES" sz="1200" kern="1200" baseline="0" dirty="0">
                          <a:solidFill>
                            <a:schemeClr val="tx1"/>
                          </a:solidFill>
                          <a:effectLst/>
                          <a:latin typeface="Century Gothic" panose="020B0502020202020204" pitchFamily="34" charset="0"/>
                          <a:ea typeface="+mn-ea"/>
                          <a:cs typeface="+mn-cs"/>
                        </a:rPr>
                        <a:t> en la gestión para la aprobación de Planes de Negocio de las empresas públicas en las que se promueva el repago de los créditos FINPRO y la sostenibilidad financiera de las empresas bajo tuición del MDPyEP</a:t>
                      </a:r>
                      <a:r>
                        <a:rPr lang="es-ES" sz="1200" kern="1200" dirty="0">
                          <a:solidFill>
                            <a:schemeClr val="tx1"/>
                          </a:solidFill>
                          <a:effectLst/>
                          <a:latin typeface="Century Gothic" panose="020B0502020202020204" pitchFamily="34" charset="0"/>
                          <a:ea typeface="+mn-ea"/>
                          <a:cs typeface="+mn-cs"/>
                        </a:rPr>
                        <a:t>.</a:t>
                      </a:r>
                      <a:endParaRPr lang="en-US" sz="1200" kern="1200" dirty="0">
                        <a:solidFill>
                          <a:schemeClr val="tx1"/>
                        </a:solidFill>
                        <a:effectLst/>
                        <a:latin typeface="Century Gothic" panose="020B0502020202020204" pitchFamily="34" charset="0"/>
                        <a:ea typeface="+mn-ea"/>
                        <a:cs typeface="+mn-cs"/>
                      </a:endParaRPr>
                    </a:p>
                    <a:p>
                      <a:pPr marL="285750" indent="-285750" algn="just">
                        <a:buFontTx/>
                        <a:buChar char="-"/>
                      </a:pPr>
                      <a:r>
                        <a:rPr lang="es-BO" sz="1200" baseline="0" dirty="0">
                          <a:latin typeface="Century Gothic" panose="020B0502020202020204" pitchFamily="34" charset="0"/>
                        </a:rPr>
                        <a:t>Seguimiento y control a través de la emisión de informes trimestrales del </a:t>
                      </a:r>
                      <a:r>
                        <a:rPr lang="es-BO" sz="1200" baseline="0" dirty="0" err="1">
                          <a:latin typeface="Century Gothic" panose="020B0502020202020204" pitchFamily="34" charset="0"/>
                        </a:rPr>
                        <a:t>FINPRO</a:t>
                      </a:r>
                      <a:r>
                        <a:rPr lang="es-BO" sz="1200" baseline="0" dirty="0">
                          <a:latin typeface="Century Gothic" panose="020B0502020202020204" pitchFamily="34" charset="0"/>
                        </a:rPr>
                        <a:t> e informes mensuales de los créditos SANO.</a:t>
                      </a:r>
                      <a:endParaRPr lang="es-BO" sz="1200" dirty="0">
                        <a:solidFill>
                          <a:schemeClr val="tx1"/>
                        </a:solidFill>
                        <a:latin typeface="Century Gothic" panose="020B0502020202020204" pitchFamily="34" charset="0"/>
                      </a:endParaRPr>
                    </a:p>
                  </a:txBody>
                  <a:tcPr/>
                </a:tc>
                <a:extLst>
                  <a:ext uri="{0D108BD9-81ED-4DB2-BD59-A6C34878D82A}">
                    <a16:rowId xmlns:a16="http://schemas.microsoft.com/office/drawing/2014/main" val="4081605420"/>
                  </a:ext>
                </a:extLst>
              </a:tr>
            </a:tbl>
          </a:graphicData>
        </a:graphic>
      </p:graphicFrame>
      <p:pic>
        <p:nvPicPr>
          <p:cNvPr id="6" name="Imagen 5">
            <a:extLst>
              <a:ext uri="{FF2B5EF4-FFF2-40B4-BE49-F238E27FC236}">
                <a16:creationId xmlns:a16="http://schemas.microsoft.com/office/drawing/2014/main" id="{A70E70AF-651A-33E1-6F5D-4A0B9510C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1D27FDBD-7ECE-4EE9-43EF-315A32E91C59}"/>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121790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2181067539"/>
              </p:ext>
            </p:extLst>
          </p:nvPr>
        </p:nvGraphicFramePr>
        <p:xfrm>
          <a:off x="106218" y="954673"/>
          <a:ext cx="8913091" cy="5834938"/>
        </p:xfrm>
        <a:graphic>
          <a:graphicData uri="http://schemas.openxmlformats.org/drawingml/2006/table">
            <a:tbl>
              <a:tblPr firstRow="1" bandRow="1">
                <a:tableStyleId>{BDBED569-4797-4DF1-A0F4-6AAB3CD982D8}</a:tableStyleId>
              </a:tblPr>
              <a:tblGrid>
                <a:gridCol w="2769493">
                  <a:extLst>
                    <a:ext uri="{9D8B030D-6E8A-4147-A177-3AD203B41FA5}">
                      <a16:colId xmlns:a16="http://schemas.microsoft.com/office/drawing/2014/main" val="20000"/>
                    </a:ext>
                  </a:extLst>
                </a:gridCol>
                <a:gridCol w="6143598">
                  <a:extLst>
                    <a:ext uri="{9D8B030D-6E8A-4147-A177-3AD203B41FA5}">
                      <a16:colId xmlns:a16="http://schemas.microsoft.com/office/drawing/2014/main" val="20001"/>
                    </a:ext>
                  </a:extLst>
                </a:gridCol>
              </a:tblGrid>
              <a:tr h="270000">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180000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1200" b="1" dirty="0">
                          <a:latin typeface="Century Gothic" panose="020B0502020202020204" pitchFamily="34" charset="0"/>
                        </a:rPr>
                        <a:t>Seguimiento a metas de desempeño de las Empresas bajo tuición del Ministerio y </a:t>
                      </a:r>
                      <a:r>
                        <a:rPr lang="es-MX" sz="1200" b="1" dirty="0" err="1">
                          <a:latin typeface="Century Gothic" panose="020B0502020202020204" pitchFamily="34" charset="0"/>
                        </a:rPr>
                        <a:t>SENATEX</a:t>
                      </a:r>
                      <a:r>
                        <a:rPr lang="es-MX" sz="1200" dirty="0">
                          <a:latin typeface="Century Gothic" panose="020B0502020202020204" pitchFamily="34" charset="0"/>
                        </a:rPr>
                        <a:t> </a:t>
                      </a:r>
                      <a:endParaRPr lang="en-US" sz="1200" dirty="0">
                        <a:latin typeface="Century Gothic" panose="020B0502020202020204" pitchFamily="34" charset="0"/>
                      </a:endParaRPr>
                    </a:p>
                  </a:txBody>
                  <a:tcPr anchor="ctr"/>
                </a:tc>
                <a:tc>
                  <a:txBody>
                    <a:bodyPr/>
                    <a:lstStyle/>
                    <a:p>
                      <a:pPr marL="0" indent="0" algn="just">
                        <a:buFont typeface="Wingdings" panose="05000000000000000000" pitchFamily="2" charset="2"/>
                        <a:buNone/>
                      </a:pPr>
                      <a:r>
                        <a:rPr lang="es-BO" sz="1200" baseline="0" dirty="0">
                          <a:latin typeface="Century Gothic" panose="020B0502020202020204" pitchFamily="34" charset="0"/>
                        </a:rPr>
                        <a:t>Seguimiento al desempeño de las Empresas Públicas y </a:t>
                      </a:r>
                      <a:r>
                        <a:rPr lang="es-BO" sz="1200" kern="1200" baseline="0" dirty="0">
                          <a:solidFill>
                            <a:schemeClr val="tx1"/>
                          </a:solidFill>
                          <a:latin typeface="Century Gothic" panose="020B0502020202020204" pitchFamily="34" charset="0"/>
                          <a:ea typeface="+mn-ea"/>
                          <a:cs typeface="+mn-cs"/>
                        </a:rPr>
                        <a:t>SENATEX, bajo tuición del MDPyEP, para mejorar su desempeño de resultados:</a:t>
                      </a:r>
                    </a:p>
                    <a:p>
                      <a:pPr marL="0" indent="0" algn="just">
                        <a:buFont typeface="Wingdings" panose="05000000000000000000" pitchFamily="2" charset="2"/>
                        <a:buNone/>
                      </a:pPr>
                      <a:endParaRPr lang="es-BO" sz="200" kern="1200" baseline="0" dirty="0">
                        <a:solidFill>
                          <a:schemeClr val="tx1"/>
                        </a:solidFill>
                        <a:latin typeface="Century Gothic" panose="020B0502020202020204" pitchFamily="34" charset="0"/>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s-MX" sz="1200" kern="1200" baseline="0" dirty="0">
                          <a:solidFill>
                            <a:schemeClr val="tx1"/>
                          </a:solidFill>
                          <a:latin typeface="Century Gothic" panose="020B0502020202020204" pitchFamily="34" charset="0"/>
                          <a:ea typeface="+mn-ea"/>
                          <a:cs typeface="+mn-cs"/>
                        </a:rPr>
                        <a:t>Ingresos gestion 2022 de Bs2.421 MM</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s-MX" sz="1200" kern="1200" baseline="0" dirty="0">
                          <a:solidFill>
                            <a:schemeClr val="tx1"/>
                          </a:solidFill>
                          <a:latin typeface="Century Gothic" panose="020B0502020202020204" pitchFamily="34" charset="0"/>
                          <a:ea typeface="+mn-ea"/>
                          <a:cs typeface="+mn-cs"/>
                        </a:rPr>
                        <a:t>Ventas gestion 2022 de Bs1.834 MM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MX" sz="200" kern="1200" baseline="0" dirty="0">
                        <a:solidFill>
                          <a:schemeClr val="tx1"/>
                        </a:solidFill>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MX" sz="1200" kern="1200" baseline="0" dirty="0">
                          <a:solidFill>
                            <a:schemeClr val="tx1"/>
                          </a:solidFill>
                          <a:latin typeface="Century Gothic" panose="020B0502020202020204" pitchFamily="34" charset="0"/>
                          <a:ea typeface="+mn-ea"/>
                          <a:cs typeface="+mn-cs"/>
                        </a:rPr>
                        <a:t>Proyecciones para el 2023</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s-MX" sz="1200" kern="1200" baseline="0" dirty="0">
                          <a:solidFill>
                            <a:schemeClr val="tx1"/>
                          </a:solidFill>
                          <a:latin typeface="Century Gothic" panose="020B0502020202020204" pitchFamily="34" charset="0"/>
                          <a:ea typeface="+mn-ea"/>
                          <a:cs typeface="+mn-cs"/>
                        </a:rPr>
                        <a:t>Ingresos Bs 3.172 MM </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lang="es-MX" sz="1200" kern="1200" baseline="0" dirty="0">
                          <a:solidFill>
                            <a:schemeClr val="tx1"/>
                          </a:solidFill>
                          <a:latin typeface="Century Gothic" panose="020B0502020202020204" pitchFamily="34" charset="0"/>
                          <a:ea typeface="+mn-ea"/>
                          <a:cs typeface="+mn-cs"/>
                        </a:rPr>
                        <a:t>Ventas Bs 2.612 MM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s-MX" sz="200" kern="1200" baseline="0" dirty="0">
                        <a:solidFill>
                          <a:schemeClr val="tx1"/>
                        </a:solidFill>
                        <a:latin typeface="Century Gothic" panose="020B0502020202020204" pitchFamily="34"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s-MX" sz="1200" kern="1200" baseline="0" dirty="0">
                          <a:solidFill>
                            <a:schemeClr val="tx1"/>
                          </a:solidFill>
                          <a:latin typeface="Century Gothic" panose="020B0502020202020204" pitchFamily="34" charset="0"/>
                          <a:ea typeface="+mn-ea"/>
                          <a:cs typeface="+mn-cs"/>
                        </a:rPr>
                        <a:t>Promover la gestión de una norma orientada a la compra de bienes producidos por las empresas públicas en contrataciones del sector público.</a:t>
                      </a:r>
                      <a:endParaRPr lang="en-US" sz="1200" kern="1200" baseline="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10001"/>
                  </a:ext>
                </a:extLst>
              </a:tr>
              <a:tr h="81000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s-MX" sz="1200" b="1" dirty="0">
                          <a:latin typeface="Century Gothic" panose="020B0502020202020204" pitchFamily="34" charset="0"/>
                        </a:rPr>
                        <a:t>Apoyar en la implementación y fortalecimiento para la innovación tecnológica en el sector productivo industrial</a:t>
                      </a:r>
                      <a:endParaRPr lang="en-US" sz="1200" b="1" dirty="0">
                        <a:latin typeface="Century Gothic" panose="020B0502020202020204" pitchFamily="34" charset="0"/>
                      </a:endParaRPr>
                    </a:p>
                  </a:txBody>
                  <a:tcPr anchor="ctr"/>
                </a:tc>
                <a:tc>
                  <a:txBody>
                    <a:bodyPr/>
                    <a:lstStyle/>
                    <a:p>
                      <a:pPr marL="92075" lvl="0" indent="-92075" algn="just">
                        <a:buFontTx/>
                        <a:buChar char="-"/>
                      </a:pPr>
                      <a:r>
                        <a:rPr lang="es-ES" sz="1200" kern="1200" dirty="0">
                          <a:solidFill>
                            <a:schemeClr val="tx1"/>
                          </a:solidFill>
                          <a:effectLst/>
                          <a:latin typeface="Century Gothic" panose="020B0502020202020204" pitchFamily="34" charset="0"/>
                          <a:ea typeface="+mn-ea"/>
                          <a:cs typeface="+mn-cs"/>
                        </a:rPr>
                        <a:t>Apoyar en la identificación</a:t>
                      </a:r>
                      <a:r>
                        <a:rPr lang="es-ES" sz="1200" kern="1200" baseline="0" dirty="0">
                          <a:solidFill>
                            <a:schemeClr val="tx1"/>
                          </a:solidFill>
                          <a:effectLst/>
                          <a:latin typeface="Century Gothic" panose="020B0502020202020204" pitchFamily="34" charset="0"/>
                          <a:ea typeface="+mn-ea"/>
                          <a:cs typeface="+mn-cs"/>
                        </a:rPr>
                        <a:t> de</a:t>
                      </a:r>
                      <a:r>
                        <a:rPr lang="es-ES" sz="1200" kern="1200" dirty="0">
                          <a:solidFill>
                            <a:schemeClr val="tx1"/>
                          </a:solidFill>
                          <a:effectLst/>
                          <a:latin typeface="Century Gothic" panose="020B0502020202020204" pitchFamily="34" charset="0"/>
                          <a:ea typeface="+mn-ea"/>
                          <a:cs typeface="+mn-cs"/>
                        </a:rPr>
                        <a:t> temas de investigación con las </a:t>
                      </a:r>
                      <a:r>
                        <a:rPr lang="es-ES" sz="1200" kern="1200" baseline="0" dirty="0">
                          <a:solidFill>
                            <a:schemeClr val="tx1"/>
                          </a:solidFill>
                          <a:effectLst/>
                          <a:latin typeface="Century Gothic" panose="020B0502020202020204" pitchFamily="34" charset="0"/>
                          <a:ea typeface="+mn-ea"/>
                          <a:cs typeface="+mn-cs"/>
                        </a:rPr>
                        <a:t>Empresas bajo tuición del MDPyEP</a:t>
                      </a:r>
                      <a:r>
                        <a:rPr lang="es-ES" sz="1200" kern="1200" dirty="0">
                          <a:solidFill>
                            <a:schemeClr val="tx1"/>
                          </a:solidFill>
                          <a:effectLst/>
                          <a:latin typeface="Century Gothic" panose="020B0502020202020204" pitchFamily="34" charset="0"/>
                          <a:ea typeface="+mn-ea"/>
                          <a:cs typeface="+mn-cs"/>
                        </a:rPr>
                        <a:t>,  orientados a mejorar su productividad. </a:t>
                      </a:r>
                    </a:p>
                    <a:p>
                      <a:pPr marL="92075" lvl="0" indent="-92075" algn="just" defTabSz="685800" rtl="0" eaLnBrk="1" latinLnBrk="0" hangingPunct="1">
                        <a:buFontTx/>
                        <a:buChar char="-"/>
                      </a:pPr>
                      <a:r>
                        <a:rPr lang="es-ES" sz="1200" kern="1200" dirty="0">
                          <a:solidFill>
                            <a:schemeClr val="tx1"/>
                          </a:solidFill>
                          <a:effectLst/>
                          <a:latin typeface="Century Gothic" panose="020B0502020202020204" pitchFamily="34" charset="0"/>
                          <a:ea typeface="+mn-ea"/>
                          <a:cs typeface="+mn-cs"/>
                        </a:rPr>
                        <a:t>Elaboración de un plan de apoyo a la investigación e innovación en las Empresas bajo tuición del MDPyEP.</a:t>
                      </a:r>
                      <a:endParaRPr lang="en-US" sz="1200" kern="1200" dirty="0">
                        <a:solidFill>
                          <a:schemeClr val="tx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500197539"/>
                  </a:ext>
                </a:extLst>
              </a:tr>
              <a:tr h="810000">
                <a:tc>
                  <a:txBody>
                    <a:bodyPr/>
                    <a:lstStyle/>
                    <a:p>
                      <a:pPr marL="0" indent="0" algn="just">
                        <a:buFont typeface="+mj-lt"/>
                        <a:buNone/>
                      </a:pPr>
                      <a:r>
                        <a:rPr lang="es-BO" sz="1200" b="1" noProof="0" dirty="0">
                          <a:solidFill>
                            <a:schemeClr val="tx1"/>
                          </a:solidFill>
                          <a:latin typeface="Century Gothic" panose="020B0502020202020204" pitchFamily="34" charset="0"/>
                          <a:cs typeface="Arial" panose="020B0604020202020204" pitchFamily="34" charset="0"/>
                        </a:rPr>
                        <a:t>Desarrollo Normativo</a:t>
                      </a:r>
                    </a:p>
                  </a:txBody>
                  <a:tcPr anchor="ctr"/>
                </a:tc>
                <a:tc>
                  <a:txBody>
                    <a:bodyPr/>
                    <a:lstStyle/>
                    <a:p>
                      <a:pPr marL="0" lvl="0" indent="-236537" algn="just" defTabSz="889000">
                        <a:spcBef>
                          <a:spcPct val="0"/>
                        </a:spcBef>
                        <a:buFont typeface="+mj-lt"/>
                        <a:buNone/>
                      </a:pPr>
                      <a:r>
                        <a:rPr lang="es-BO" sz="1200" dirty="0">
                          <a:solidFill>
                            <a:schemeClr val="tx1"/>
                          </a:solidFill>
                          <a:latin typeface="Century Gothic" panose="020B0502020202020204" pitchFamily="34" charset="0"/>
                          <a:cs typeface="Arial" panose="020B0604020202020204" pitchFamily="34" charset="0"/>
                        </a:rPr>
                        <a:t>- Proyecto</a:t>
                      </a:r>
                      <a:r>
                        <a:rPr lang="es-BO" sz="1200" baseline="0" dirty="0">
                          <a:solidFill>
                            <a:schemeClr val="tx1"/>
                          </a:solidFill>
                          <a:latin typeface="Century Gothic" panose="020B0502020202020204" pitchFamily="34" charset="0"/>
                          <a:cs typeface="Arial" panose="020B0604020202020204" pitchFamily="34" charset="0"/>
                        </a:rPr>
                        <a:t> de Ley del Sistema Nacional de la Calidad</a:t>
                      </a:r>
                      <a:endParaRPr lang="es-BO" sz="1200" dirty="0">
                        <a:solidFill>
                          <a:schemeClr val="tx1"/>
                        </a:solidFill>
                        <a:latin typeface="Century Gothic" panose="020B0502020202020204" pitchFamily="34" charset="0"/>
                        <a:cs typeface="Arial" panose="020B0604020202020204" pitchFamily="34" charset="0"/>
                      </a:endParaRPr>
                    </a:p>
                    <a:p>
                      <a:pPr marL="92075" lvl="0" indent="-92075" algn="just" defTabSz="685800" rtl="0" eaLnBrk="1" latinLnBrk="0" hangingPunct="1">
                        <a:spcBef>
                          <a:spcPct val="0"/>
                        </a:spcBef>
                        <a:buFontTx/>
                        <a:buChar char="-"/>
                      </a:pPr>
                      <a:r>
                        <a:rPr lang="es-BO" sz="1200" dirty="0">
                          <a:solidFill>
                            <a:schemeClr val="tx1"/>
                          </a:solidFill>
                          <a:latin typeface="Century Gothic" panose="020B0502020202020204" pitchFamily="34" charset="0"/>
                          <a:cs typeface="Arial" panose="020B0604020202020204" pitchFamily="34" charset="0"/>
                        </a:rPr>
                        <a:t>Proyecto</a:t>
                      </a:r>
                      <a:r>
                        <a:rPr lang="es-BO" sz="1200" baseline="0" dirty="0">
                          <a:solidFill>
                            <a:schemeClr val="tx1"/>
                          </a:solidFill>
                          <a:latin typeface="Century Gothic" panose="020B0502020202020204" pitchFamily="34" charset="0"/>
                          <a:cs typeface="Arial" panose="020B0604020202020204" pitchFamily="34" charset="0"/>
                        </a:rPr>
                        <a:t> </a:t>
                      </a:r>
                      <a:r>
                        <a:rPr lang="es-BO" sz="1200" kern="1200" dirty="0">
                          <a:solidFill>
                            <a:schemeClr val="tx1"/>
                          </a:solidFill>
                          <a:effectLst/>
                          <a:latin typeface="Century Gothic" panose="020B0502020202020204" pitchFamily="34" charset="0"/>
                          <a:ea typeface="+mn-ea"/>
                          <a:cs typeface="+mn-cs"/>
                        </a:rPr>
                        <a:t>de Ley para la Industria Ambientalmente Sostenible (Reemplaza a RASIM)</a:t>
                      </a:r>
                    </a:p>
                    <a:p>
                      <a:pPr marL="92075" lvl="0" indent="-92075" algn="just" defTabSz="685800" rtl="0" eaLnBrk="1" latinLnBrk="0" hangingPunct="1">
                        <a:spcBef>
                          <a:spcPct val="0"/>
                        </a:spcBef>
                        <a:buFontTx/>
                        <a:buChar char="-"/>
                      </a:pPr>
                      <a:r>
                        <a:rPr lang="es-BO" sz="1200" kern="1200" dirty="0">
                          <a:solidFill>
                            <a:schemeClr val="tx1"/>
                          </a:solidFill>
                          <a:effectLst/>
                          <a:latin typeface="Century Gothic" panose="020B0502020202020204" pitchFamily="34" charset="0"/>
                          <a:ea typeface="+mn-ea"/>
                          <a:cs typeface="+mn-cs"/>
                        </a:rPr>
                        <a:t>Proyecto de Decreto Supremo </a:t>
                      </a:r>
                      <a:r>
                        <a:rPr lang="es-BO" sz="1200" baseline="0" dirty="0">
                          <a:solidFill>
                            <a:schemeClr val="tx1"/>
                          </a:solidFill>
                          <a:latin typeface="Century Gothic" panose="020B0502020202020204" pitchFamily="34" charset="0"/>
                          <a:cs typeface="Arial" panose="020B0604020202020204" pitchFamily="34" charset="0"/>
                        </a:rPr>
                        <a:t>para la Responsabilidad Social Empresarial</a:t>
                      </a:r>
                      <a:endParaRPr lang="es-BO" sz="1200" dirty="0">
                        <a:solidFill>
                          <a:schemeClr val="tx1"/>
                        </a:solidFill>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val="3675707143"/>
                  </a:ext>
                </a:extLst>
              </a:tr>
              <a:tr h="531418">
                <a:tc>
                  <a:txBody>
                    <a:bodyPr/>
                    <a:lstStyle/>
                    <a:p>
                      <a:pPr marL="0" indent="0" algn="just" defTabSz="685800" rtl="0" eaLnBrk="1" latinLnBrk="0" hangingPunct="1">
                        <a:buFont typeface="+mj-lt"/>
                        <a:buNone/>
                      </a:pPr>
                      <a:r>
                        <a:rPr lang="es-BO" sz="1200" b="1" kern="1200" noProof="0" dirty="0">
                          <a:solidFill>
                            <a:schemeClr val="tx1"/>
                          </a:solidFill>
                          <a:latin typeface="Century Gothic" panose="020B0502020202020204" pitchFamily="34" charset="0"/>
                          <a:ea typeface="+mn-ea"/>
                          <a:cs typeface="Arial" panose="020B0604020202020204" pitchFamily="34" charset="0"/>
                        </a:rPr>
                        <a:t>Desarrollo de Instrumentos Sectoriales</a:t>
                      </a:r>
                    </a:p>
                  </a:txBody>
                  <a:tcPr anchor="ctr"/>
                </a:tc>
                <a:tc>
                  <a:txBody>
                    <a:bodyPr/>
                    <a:lstStyle/>
                    <a:p>
                      <a:pPr marL="92075" lvl="0" indent="-92075" algn="just" defTabSz="685800" rtl="0" eaLnBrk="1" latinLnBrk="0" hangingPunct="1">
                        <a:spcBef>
                          <a:spcPct val="0"/>
                        </a:spcBef>
                        <a:buFontTx/>
                        <a:buChar char="-"/>
                      </a:pPr>
                      <a:r>
                        <a:rPr lang="es-ES" sz="1200" kern="1200" dirty="0">
                          <a:solidFill>
                            <a:schemeClr val="tx1"/>
                          </a:solidFill>
                          <a:latin typeface="Century Gothic" panose="020B0502020202020204" pitchFamily="34" charset="0"/>
                          <a:ea typeface="+mn-ea"/>
                          <a:cs typeface="Arial" panose="020B0604020202020204" pitchFamily="34" charset="0"/>
                        </a:rPr>
                        <a:t>Política de Economía Circular para la Industria</a:t>
                      </a:r>
                    </a:p>
                    <a:p>
                      <a:pPr marL="92075" lvl="0" indent="-92075" algn="just" defTabSz="685800" rtl="0" eaLnBrk="1" latinLnBrk="0" hangingPunct="1">
                        <a:spcBef>
                          <a:spcPct val="0"/>
                        </a:spcBef>
                        <a:buFontTx/>
                        <a:buChar char="-"/>
                      </a:pPr>
                      <a:r>
                        <a:rPr lang="es-ES" sz="1200" kern="1200" dirty="0">
                          <a:solidFill>
                            <a:schemeClr val="tx1"/>
                          </a:solidFill>
                          <a:latin typeface="Century Gothic" panose="020B0502020202020204" pitchFamily="34" charset="0"/>
                          <a:ea typeface="+mn-ea"/>
                          <a:cs typeface="Arial" panose="020B0604020202020204" pitchFamily="34" charset="0"/>
                        </a:rPr>
                        <a:t>Política para la Producción Mas Limpia</a:t>
                      </a:r>
                    </a:p>
                  </a:txBody>
                  <a:tcPr/>
                </a:tc>
                <a:extLst>
                  <a:ext uri="{0D108BD9-81ED-4DB2-BD59-A6C34878D82A}">
                    <a16:rowId xmlns:a16="http://schemas.microsoft.com/office/drawing/2014/main" val="2423065810"/>
                  </a:ext>
                </a:extLst>
              </a:tr>
              <a:tr h="1170000">
                <a:tc>
                  <a:txBody>
                    <a:bodyPr/>
                    <a:lstStyle/>
                    <a:p>
                      <a:pPr marL="0" indent="0" algn="just" defTabSz="685800" rtl="0" eaLnBrk="1" latinLnBrk="0" hangingPunct="1">
                        <a:buFont typeface="+mj-lt"/>
                        <a:buNone/>
                      </a:pPr>
                      <a:r>
                        <a:rPr lang="es-ES" sz="1200" b="1" kern="1200" dirty="0">
                          <a:solidFill>
                            <a:schemeClr val="tx1"/>
                          </a:solidFill>
                          <a:latin typeface="Century Gothic" panose="020B0502020202020204" pitchFamily="34" charset="0"/>
                          <a:ea typeface="+mn-ea"/>
                          <a:cs typeface="Arial" panose="020B0604020202020204" pitchFamily="34" charset="0"/>
                        </a:rPr>
                        <a:t>Desarrollo</a:t>
                      </a:r>
                      <a:r>
                        <a:rPr lang="es-ES" sz="1200" b="1" kern="1200" baseline="0" dirty="0">
                          <a:solidFill>
                            <a:schemeClr val="tx1"/>
                          </a:solidFill>
                          <a:latin typeface="Century Gothic" panose="020B0502020202020204" pitchFamily="34" charset="0"/>
                          <a:ea typeface="+mn-ea"/>
                          <a:cs typeface="Arial" panose="020B0604020202020204" pitchFamily="34" charset="0"/>
                        </a:rPr>
                        <a:t> de capacidades</a:t>
                      </a:r>
                      <a:endParaRPr lang="en-US" sz="1200" b="1" kern="1200" dirty="0">
                        <a:solidFill>
                          <a:schemeClr val="tx1"/>
                        </a:solidFill>
                        <a:latin typeface="Century Gothic" panose="020B0502020202020204" pitchFamily="34" charset="0"/>
                        <a:ea typeface="+mn-ea"/>
                        <a:cs typeface="Arial" panose="020B0604020202020204" pitchFamily="34" charset="0"/>
                      </a:endParaRPr>
                    </a:p>
                  </a:txBody>
                  <a:tcPr anchor="ctr"/>
                </a:tc>
                <a:tc>
                  <a:txBody>
                    <a:bodyPr/>
                    <a:lstStyle/>
                    <a:p>
                      <a:pPr marL="92075" lvl="0" indent="-92075" algn="just" defTabSz="685800" rtl="0" eaLnBrk="1" latinLnBrk="0" hangingPunct="1">
                        <a:spcBef>
                          <a:spcPct val="0"/>
                        </a:spcBef>
                        <a:buFontTx/>
                        <a:buChar char="-"/>
                      </a:pPr>
                      <a:r>
                        <a:rPr lang="es-ES" sz="1200" kern="1200" dirty="0">
                          <a:solidFill>
                            <a:schemeClr val="tx1"/>
                          </a:solidFill>
                          <a:latin typeface="Century Gothic" panose="020B0502020202020204" pitchFamily="34" charset="0"/>
                          <a:ea typeface="+mn-ea"/>
                          <a:cs typeface="Arial" panose="020B0604020202020204" pitchFamily="34" charset="0"/>
                        </a:rPr>
                        <a:t>150 técnicos de unidades productivas capacitados en temas de Calidad, </a:t>
                      </a:r>
                    </a:p>
                    <a:p>
                      <a:pPr marL="92075" lvl="0" indent="-92075" algn="just" defTabSz="685800" rtl="0" eaLnBrk="1" latinLnBrk="0" hangingPunct="1">
                        <a:spcBef>
                          <a:spcPct val="0"/>
                        </a:spcBef>
                        <a:buFontTx/>
                        <a:buChar char="-"/>
                      </a:pPr>
                      <a:r>
                        <a:rPr lang="es-ES" sz="1200" kern="1200" dirty="0">
                          <a:solidFill>
                            <a:schemeClr val="tx1"/>
                          </a:solidFill>
                          <a:latin typeface="Century Gothic" panose="020B0502020202020204" pitchFamily="34" charset="0"/>
                          <a:ea typeface="+mn-ea"/>
                          <a:cs typeface="Arial" panose="020B0604020202020204" pitchFamily="34" charset="0"/>
                        </a:rPr>
                        <a:t> 250 participantes del sector público, privado y académico capacitados en Reglamentación Técnica</a:t>
                      </a:r>
                    </a:p>
                    <a:p>
                      <a:pPr marL="92075" marR="0" lvl="0" indent="-92075" algn="just" defTabSz="685800" rtl="0" eaLnBrk="1" fontAlgn="auto" latinLnBrk="0" hangingPunct="1">
                        <a:lnSpc>
                          <a:spcPct val="100000"/>
                        </a:lnSpc>
                        <a:spcBef>
                          <a:spcPct val="0"/>
                        </a:spcBef>
                        <a:spcAft>
                          <a:spcPts val="0"/>
                        </a:spcAft>
                        <a:buClrTx/>
                        <a:buSzTx/>
                        <a:buFontTx/>
                        <a:buChar char="-"/>
                        <a:tabLst/>
                        <a:defRPr/>
                      </a:pPr>
                      <a:r>
                        <a:rPr lang="es-ES" sz="1200" kern="1200" dirty="0">
                          <a:solidFill>
                            <a:schemeClr val="tx1"/>
                          </a:solidFill>
                          <a:latin typeface="Century Gothic" panose="020B0502020202020204" pitchFamily="34" charset="0"/>
                          <a:ea typeface="+mn-ea"/>
                          <a:cs typeface="Arial" panose="020B0604020202020204" pitchFamily="34" charset="0"/>
                        </a:rPr>
                        <a:t> 280 técnicos de unidades productivas capacitados y 30 Unidades Productivas del </a:t>
                      </a:r>
                      <a:r>
                        <a:rPr lang="es-ES" sz="1200" kern="1200" dirty="0" err="1">
                          <a:solidFill>
                            <a:schemeClr val="tx1"/>
                          </a:solidFill>
                          <a:latin typeface="Century Gothic" panose="020B0502020202020204" pitchFamily="34" charset="0"/>
                          <a:ea typeface="+mn-ea"/>
                          <a:cs typeface="Arial" panose="020B0604020202020204" pitchFamily="34" charset="0"/>
                        </a:rPr>
                        <a:t>MDPyEP</a:t>
                      </a:r>
                      <a:r>
                        <a:rPr lang="es-ES" sz="1200" kern="1200" dirty="0">
                          <a:solidFill>
                            <a:schemeClr val="tx1"/>
                          </a:solidFill>
                          <a:latin typeface="Century Gothic" panose="020B0502020202020204" pitchFamily="34" charset="0"/>
                          <a:ea typeface="+mn-ea"/>
                          <a:cs typeface="Arial" panose="020B0604020202020204" pitchFamily="34" charset="0"/>
                        </a:rPr>
                        <a:t> capacitadas mediante inspecciones técnicas, en Gestión Ambiental, Buenas Prácticas de Manufactura e Inocuidad Alimentaria.</a:t>
                      </a:r>
                    </a:p>
                    <a:p>
                      <a:pPr marL="92075" marR="0" lvl="0" indent="-92075" algn="just" defTabSz="685800" rtl="0" eaLnBrk="1" fontAlgn="auto" latinLnBrk="0" hangingPunct="1">
                        <a:lnSpc>
                          <a:spcPct val="100000"/>
                        </a:lnSpc>
                        <a:spcBef>
                          <a:spcPct val="0"/>
                        </a:spcBef>
                        <a:spcAft>
                          <a:spcPts val="0"/>
                        </a:spcAft>
                        <a:buClrTx/>
                        <a:buSzTx/>
                        <a:buFontTx/>
                        <a:buChar char="-"/>
                        <a:tabLst/>
                        <a:defRPr/>
                      </a:pPr>
                      <a:r>
                        <a:rPr lang="es-ES" sz="1200" kern="1200" dirty="0">
                          <a:solidFill>
                            <a:schemeClr val="tx1"/>
                          </a:solidFill>
                          <a:latin typeface="Century Gothic" panose="020B0502020202020204" pitchFamily="34" charset="0"/>
                          <a:ea typeface="+mn-ea"/>
                          <a:cs typeface="Arial" panose="020B0604020202020204" pitchFamily="34" charset="0"/>
                        </a:rPr>
                        <a:t> 300 participantes del sector público, privado y académico capacitados en Responsabilidad Social Empresarial.</a:t>
                      </a:r>
                    </a:p>
                  </a:txBody>
                  <a:tcPr/>
                </a:tc>
                <a:extLst>
                  <a:ext uri="{0D108BD9-81ED-4DB2-BD59-A6C34878D82A}">
                    <a16:rowId xmlns:a16="http://schemas.microsoft.com/office/drawing/2014/main" val="2528784244"/>
                  </a:ext>
                </a:extLst>
              </a:tr>
            </a:tbl>
          </a:graphicData>
        </a:graphic>
      </p:graphicFrame>
      <p:pic>
        <p:nvPicPr>
          <p:cNvPr id="6" name="Imagen 5">
            <a:extLst>
              <a:ext uri="{FF2B5EF4-FFF2-40B4-BE49-F238E27FC236}">
                <a16:creationId xmlns:a16="http://schemas.microsoft.com/office/drawing/2014/main" id="{91AB22DB-97DB-992B-C81F-94AF8CE6F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2B94D328-7BB6-1468-6702-8197D555DAEE}"/>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241455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a 7"/>
          <p:cNvGraphicFramePr>
            <a:graphicFrameLocks noGrp="1"/>
          </p:cNvGraphicFramePr>
          <p:nvPr>
            <p:extLst>
              <p:ext uri="{D42A27DB-BD31-4B8C-83A1-F6EECF244321}">
                <p14:modId xmlns:p14="http://schemas.microsoft.com/office/powerpoint/2010/main" val="911364593"/>
              </p:ext>
            </p:extLst>
          </p:nvPr>
        </p:nvGraphicFramePr>
        <p:xfrm>
          <a:off x="155275" y="1011972"/>
          <a:ext cx="8880725" cy="3017520"/>
        </p:xfrm>
        <a:graphic>
          <a:graphicData uri="http://schemas.openxmlformats.org/drawingml/2006/table">
            <a:tbl>
              <a:tblPr firstRow="1" bandRow="1">
                <a:tableStyleId>{BDBED569-4797-4DF1-A0F4-6AAB3CD982D8}</a:tableStyleId>
              </a:tblPr>
              <a:tblGrid>
                <a:gridCol w="2529672">
                  <a:extLst>
                    <a:ext uri="{9D8B030D-6E8A-4147-A177-3AD203B41FA5}">
                      <a16:colId xmlns:a16="http://schemas.microsoft.com/office/drawing/2014/main" val="20000"/>
                    </a:ext>
                  </a:extLst>
                </a:gridCol>
                <a:gridCol w="6351053">
                  <a:extLst>
                    <a:ext uri="{9D8B030D-6E8A-4147-A177-3AD203B41FA5}">
                      <a16:colId xmlns:a16="http://schemas.microsoft.com/office/drawing/2014/main" val="20001"/>
                    </a:ext>
                  </a:extLst>
                </a:gridCol>
              </a:tblGrid>
              <a:tr h="273097">
                <a:tc>
                  <a:txBody>
                    <a:bodyPr/>
                    <a:lstStyle/>
                    <a:p>
                      <a:pPr algn="ctr"/>
                      <a:r>
                        <a:rPr lang="es-BO" sz="1200" b="1" baseline="0" dirty="0">
                          <a:solidFill>
                            <a:schemeClr val="tx1"/>
                          </a:solidFill>
                          <a:latin typeface="Century Gothic" panose="020B0502020202020204" pitchFamily="34" charset="0"/>
                        </a:rPr>
                        <a:t>OPERACIONES PRIORIZADAS </a:t>
                      </a:r>
                      <a:endParaRPr lang="en-US" sz="1200" b="1" dirty="0">
                        <a:solidFill>
                          <a:schemeClr val="tx1"/>
                        </a:solidFill>
                        <a:latin typeface="Century Gothic" panose="020B0502020202020204" pitchFamily="34" charset="0"/>
                      </a:endParaRPr>
                    </a:p>
                  </a:txBody>
                  <a:tcPr/>
                </a:tc>
                <a:tc>
                  <a:txBody>
                    <a:bodyPr/>
                    <a:lstStyle/>
                    <a:p>
                      <a:pPr algn="ctr"/>
                      <a:r>
                        <a:rPr lang="es-BO" sz="1200" b="1" dirty="0">
                          <a:solidFill>
                            <a:schemeClr val="tx1"/>
                          </a:solidFill>
                          <a:latin typeface="Century Gothic" panose="020B0502020202020204" pitchFamily="34" charset="0"/>
                        </a:rPr>
                        <a:t>META PROGRAMADA PARA EL 2023</a:t>
                      </a:r>
                      <a:endParaRPr lang="en-US" sz="1200" b="1"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1547551">
                <a:tc>
                  <a:txBody>
                    <a:bodyPr/>
                    <a:lstStyle/>
                    <a:p>
                      <a:pPr marL="0" marR="0" lvl="1" indent="0" algn="just" defTabSz="685800" rtl="0" eaLnBrk="1" fontAlgn="auto" latinLnBrk="0" hangingPunct="1">
                        <a:lnSpc>
                          <a:spcPct val="100000"/>
                        </a:lnSpc>
                        <a:spcBef>
                          <a:spcPts val="0"/>
                        </a:spcBef>
                        <a:spcAft>
                          <a:spcPts val="0"/>
                        </a:spcAft>
                        <a:buClrTx/>
                        <a:buSzTx/>
                        <a:buFont typeface="+mj-lt"/>
                        <a:buNone/>
                        <a:tabLst/>
                        <a:defRPr/>
                      </a:pPr>
                      <a:r>
                        <a:rPr lang="es-ES" sz="1200" b="1" dirty="0">
                          <a:solidFill>
                            <a:schemeClr val="tx1"/>
                          </a:solidFill>
                          <a:latin typeface="Century Gothic" panose="020B0502020202020204" pitchFamily="34" charset="0"/>
                        </a:rPr>
                        <a:t>Fortalecimiento de la calidad de productos manufacturados  para su comercialización en el mercado nacional, a través de Reglamentos Técnicos aprobados con Normativa Legal</a:t>
                      </a:r>
                      <a:r>
                        <a:rPr lang="es-BO" sz="1200" b="1" dirty="0">
                          <a:solidFill>
                            <a:schemeClr val="tx1"/>
                          </a:solidFill>
                          <a:latin typeface="Century Gothic" panose="020B0502020202020204" pitchFamily="34" charset="0"/>
                        </a:rPr>
                        <a:t>.</a:t>
                      </a:r>
                    </a:p>
                  </a:txBody>
                  <a:tcPr anchor="ctr"/>
                </a:tc>
                <a:tc>
                  <a:txBody>
                    <a:bodyPr/>
                    <a:lstStyle/>
                    <a:p>
                      <a:pPr marL="92075" lvl="0" indent="-92075" algn="just" defTabSz="685800" rtl="0" eaLnBrk="1" latinLnBrk="0" hangingPunct="1">
                        <a:spcAft>
                          <a:spcPts val="0"/>
                        </a:spcAft>
                        <a:buFontTx/>
                        <a:buChar char="-"/>
                      </a:pPr>
                      <a:r>
                        <a:rPr lang="es-ES" sz="1200" kern="1200" dirty="0">
                          <a:solidFill>
                            <a:schemeClr val="tx1"/>
                          </a:solidFill>
                          <a:effectLst/>
                          <a:latin typeface="Century Gothic" panose="020B0502020202020204" pitchFamily="34" charset="0"/>
                          <a:ea typeface="+mn-ea"/>
                          <a:cs typeface="+mn-cs"/>
                        </a:rPr>
                        <a:t>Cuatro (4) </a:t>
                      </a:r>
                      <a:r>
                        <a:rPr lang="es-BO" sz="1200" kern="1200" dirty="0">
                          <a:solidFill>
                            <a:schemeClr val="tx1"/>
                          </a:solidFill>
                          <a:effectLst/>
                          <a:latin typeface="Century Gothic" panose="020B0502020202020204" pitchFamily="34" charset="0"/>
                          <a:ea typeface="+mn-ea"/>
                          <a:cs typeface="+mn-cs"/>
                        </a:rPr>
                        <a:t>análisis de Impacto Regulatorio para Proyectos de Reglamentos Técnicos de productos manufacturados.</a:t>
                      </a:r>
                    </a:p>
                    <a:p>
                      <a:pPr marL="92075" lvl="0" indent="-92075" algn="just" defTabSz="685800" rtl="0" eaLnBrk="1" latinLnBrk="0" hangingPunct="1">
                        <a:spcAft>
                          <a:spcPts val="0"/>
                        </a:spcAft>
                        <a:buFontTx/>
                        <a:buChar char="-"/>
                      </a:pPr>
                      <a:r>
                        <a:rPr lang="es-ES" sz="1200" kern="1200" dirty="0">
                          <a:solidFill>
                            <a:schemeClr val="tx1"/>
                          </a:solidFill>
                          <a:effectLst/>
                          <a:latin typeface="Century Gothic" panose="020B0502020202020204" pitchFamily="34" charset="0"/>
                          <a:ea typeface="+mn-ea"/>
                          <a:cs typeface="+mn-cs"/>
                        </a:rPr>
                        <a:t>Cinco (5) notificaciones de proyectos de Reglamentos Técnicos, Procedimientos de Evaluación de la Conformidad, acorde Normativa Supranacional de Organización Mundial del Comercio (OMC), Asociación Latinoamericana de Integración (ALADI), Comunidad Andina (CAN).</a:t>
                      </a:r>
                      <a:endParaRPr lang="es-BO" sz="1200" kern="1200" dirty="0">
                        <a:solidFill>
                          <a:schemeClr val="tx1"/>
                        </a:solidFill>
                        <a:effectLst/>
                        <a:latin typeface="Century Gothic" panose="020B0502020202020204" pitchFamily="34" charset="0"/>
                        <a:ea typeface="+mn-ea"/>
                        <a:cs typeface="+mn-cs"/>
                      </a:endParaRPr>
                    </a:p>
                    <a:p>
                      <a:pPr marL="92075" lvl="0" indent="-92075" algn="just" defTabSz="685800" rtl="0" eaLnBrk="1" latinLnBrk="0" hangingPunct="1">
                        <a:spcAft>
                          <a:spcPts val="0"/>
                        </a:spcAft>
                        <a:buFontTx/>
                        <a:buChar char="-"/>
                      </a:pPr>
                      <a:r>
                        <a:rPr lang="es-BO" sz="1200" kern="1200" noProof="0" dirty="0">
                          <a:solidFill>
                            <a:schemeClr val="tx1"/>
                          </a:solidFill>
                          <a:effectLst/>
                          <a:latin typeface="Century Gothic" panose="020B0502020202020204" pitchFamily="34" charset="0"/>
                          <a:ea typeface="+mn-ea"/>
                          <a:cs typeface="+mn-cs"/>
                        </a:rPr>
                        <a:t>Dos</a:t>
                      </a:r>
                      <a:r>
                        <a:rPr lang="en-US" sz="1200" kern="1200" dirty="0">
                          <a:solidFill>
                            <a:schemeClr val="tx1"/>
                          </a:solidFill>
                          <a:effectLst/>
                          <a:latin typeface="Century Gothic" panose="020B0502020202020204" pitchFamily="34" charset="0"/>
                          <a:ea typeface="+mn-ea"/>
                          <a:cs typeface="+mn-cs"/>
                        </a:rPr>
                        <a:t> (2) </a:t>
                      </a:r>
                      <a:r>
                        <a:rPr lang="es-ES" sz="1200" kern="1200" dirty="0">
                          <a:solidFill>
                            <a:schemeClr val="tx1"/>
                          </a:solidFill>
                          <a:effectLst/>
                          <a:latin typeface="Century Gothic" panose="020B0502020202020204" pitchFamily="34" charset="0"/>
                          <a:ea typeface="+mn-ea"/>
                          <a:cs typeface="+mn-cs"/>
                        </a:rPr>
                        <a:t>Reglamentos Técnicos de productos manufacturados, aprobados con Normativa Legal.</a:t>
                      </a:r>
                      <a:endParaRPr lang="en-US" sz="1200" kern="1200" dirty="0">
                        <a:solidFill>
                          <a:schemeClr val="tx1"/>
                        </a:solidFill>
                        <a:effectLst/>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1152000">
                <a:tc>
                  <a:txBody>
                    <a:bodyPr/>
                    <a:lstStyle/>
                    <a:p>
                      <a:pPr marL="0" marR="0" lvl="1" indent="0" algn="just" defTabSz="685800" rtl="0" eaLnBrk="1" fontAlgn="auto" latinLnBrk="0" hangingPunct="1">
                        <a:lnSpc>
                          <a:spcPct val="100000"/>
                        </a:lnSpc>
                        <a:spcBef>
                          <a:spcPts val="0"/>
                        </a:spcBef>
                        <a:spcAft>
                          <a:spcPts val="0"/>
                        </a:spcAft>
                        <a:buClrTx/>
                        <a:buSzTx/>
                        <a:buFont typeface="+mj-lt"/>
                        <a:buNone/>
                        <a:tabLst/>
                        <a:defRPr/>
                      </a:pPr>
                      <a:r>
                        <a:rPr lang="es-ES" sz="1200" b="1" kern="1200" dirty="0">
                          <a:solidFill>
                            <a:schemeClr val="tx1"/>
                          </a:solidFill>
                          <a:latin typeface="Century Gothic" panose="020B0502020202020204" pitchFamily="34" charset="0"/>
                          <a:ea typeface="+mn-ea"/>
                          <a:cs typeface="+mn-cs"/>
                        </a:rPr>
                        <a:t>Fortalecimiento del componente de Reglamentos Técnicos a nivel nacional, a través de capacitaciones, talleres,   participación en reuniones y otras.</a:t>
                      </a:r>
                    </a:p>
                  </a:txBody>
                  <a:tcPr anchor="ctr"/>
                </a:tc>
                <a:tc>
                  <a:txBody>
                    <a:bodyPr/>
                    <a:lstStyle/>
                    <a:p>
                      <a:pPr marL="92075" lvl="0" indent="-92075" algn="just" defTabSz="685800" rtl="0" eaLnBrk="1" latinLnBrk="0" hangingPunct="1">
                        <a:spcAft>
                          <a:spcPts val="0"/>
                        </a:spcAft>
                        <a:buFontTx/>
                        <a:buChar char="-"/>
                      </a:pPr>
                      <a:r>
                        <a:rPr lang="es-ES" sz="1200" kern="1200" dirty="0">
                          <a:solidFill>
                            <a:schemeClr val="tx1"/>
                          </a:solidFill>
                          <a:effectLst/>
                          <a:latin typeface="Century Gothic" panose="020B0502020202020204" pitchFamily="34" charset="0"/>
                          <a:ea typeface="+mn-ea"/>
                          <a:cs typeface="+mn-cs"/>
                        </a:rPr>
                        <a:t>Análisis quincenal de notificaciones internacionales de las medidas que puedan afectar a la capacidad exportadora de Bolivia, alerta temprana a los exportadores en el marco del Acuerdo OTC-OMC.</a:t>
                      </a:r>
                    </a:p>
                  </a:txBody>
                  <a:tcPr anchor="ctr"/>
                </a:tc>
                <a:extLst>
                  <a:ext uri="{0D108BD9-81ED-4DB2-BD59-A6C34878D82A}">
                    <a16:rowId xmlns:a16="http://schemas.microsoft.com/office/drawing/2014/main" val="500197539"/>
                  </a:ext>
                </a:extLst>
              </a:tr>
            </a:tbl>
          </a:graphicData>
        </a:graphic>
      </p:graphicFrame>
      <p:pic>
        <p:nvPicPr>
          <p:cNvPr id="6" name="Imagen 5">
            <a:extLst>
              <a:ext uri="{FF2B5EF4-FFF2-40B4-BE49-F238E27FC236}">
                <a16:creationId xmlns:a16="http://schemas.microsoft.com/office/drawing/2014/main" id="{6278209D-B46F-6BFB-526B-CC0C6A39B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710E8A9C-A5A6-B5A1-229D-91B9319AAA51}"/>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280429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Marcador de número de diapositiva 3"/>
          <p:cNvSpPr>
            <a:spLocks noGrp="1"/>
          </p:cNvSpPr>
          <p:nvPr>
            <p:ph type="sldNum" sz="quarter" idx="12"/>
          </p:nvPr>
        </p:nvSpPr>
        <p:spPr/>
        <p:txBody>
          <a:bodyPr/>
          <a:lstStyle/>
          <a:p>
            <a:r>
              <a:rPr lang="es-BO" dirty="0"/>
              <a:t>3</a:t>
            </a:r>
          </a:p>
        </p:txBody>
      </p:sp>
      <p:graphicFrame>
        <p:nvGraphicFramePr>
          <p:cNvPr id="2" name="Tabla 1"/>
          <p:cNvGraphicFramePr>
            <a:graphicFrameLocks noGrp="1"/>
          </p:cNvGraphicFramePr>
          <p:nvPr>
            <p:extLst>
              <p:ext uri="{D42A27DB-BD31-4B8C-83A1-F6EECF244321}">
                <p14:modId xmlns:p14="http://schemas.microsoft.com/office/powerpoint/2010/main" val="934787786"/>
              </p:ext>
            </p:extLst>
          </p:nvPr>
        </p:nvGraphicFramePr>
        <p:xfrm>
          <a:off x="143164" y="808079"/>
          <a:ext cx="8857672" cy="6023947"/>
        </p:xfrm>
        <a:graphic>
          <a:graphicData uri="http://schemas.openxmlformats.org/drawingml/2006/table">
            <a:tbl>
              <a:tblPr firstRow="1" bandRow="1"/>
              <a:tblGrid>
                <a:gridCol w="2304472">
                  <a:extLst>
                    <a:ext uri="{9D8B030D-6E8A-4147-A177-3AD203B41FA5}">
                      <a16:colId xmlns:a16="http://schemas.microsoft.com/office/drawing/2014/main" val="2486668902"/>
                    </a:ext>
                  </a:extLst>
                </a:gridCol>
                <a:gridCol w="6553200">
                  <a:extLst>
                    <a:ext uri="{9D8B030D-6E8A-4147-A177-3AD203B41FA5}">
                      <a16:colId xmlns:a16="http://schemas.microsoft.com/office/drawing/2014/main" val="1281354634"/>
                    </a:ext>
                  </a:extLst>
                </a:gridCol>
              </a:tblGrid>
              <a:tr h="182072">
                <a:tc>
                  <a:txBody>
                    <a:bodyPr/>
                    <a:lstStyle/>
                    <a:p>
                      <a:pPr algn="ctr">
                        <a:lnSpc>
                          <a:spcPct val="107000"/>
                        </a:lnSpc>
                        <a:spcAft>
                          <a:spcPts val="800"/>
                        </a:spcAft>
                      </a:pPr>
                      <a:r>
                        <a:rPr lang="es-BO" sz="1200" b="1" dirty="0">
                          <a:effectLst/>
                          <a:latin typeface="Century Gothic" panose="020B0502020202020204" pitchFamily="34" charset="0"/>
                          <a:ea typeface="Calibri" panose="020F0502020204030204" pitchFamily="34" charset="0"/>
                          <a:cs typeface="Times New Roman" panose="02020603050405020304" pitchFamily="18" charset="0"/>
                        </a:rPr>
                        <a:t>OPERACIONES PRIORIZADAS </a:t>
                      </a:r>
                      <a:endParaRPr lang="es-419"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345" marR="47345" marT="23672" marB="2367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tc>
                  <a:txBody>
                    <a:bodyPr/>
                    <a:lstStyle/>
                    <a:p>
                      <a:pPr algn="ctr">
                        <a:lnSpc>
                          <a:spcPct val="107000"/>
                        </a:lnSpc>
                        <a:spcAft>
                          <a:spcPts val="800"/>
                        </a:spcAft>
                      </a:pPr>
                      <a:r>
                        <a:rPr lang="es-BO" sz="1200" b="1" dirty="0">
                          <a:effectLst/>
                          <a:latin typeface="Century Gothic" panose="020B0502020202020204" pitchFamily="34" charset="0"/>
                          <a:ea typeface="Calibri" panose="020F0502020204030204" pitchFamily="34" charset="0"/>
                          <a:cs typeface="Times New Roman" panose="02020603050405020304" pitchFamily="18" charset="0"/>
                        </a:rPr>
                        <a:t>META PROGRAMADA PARA EL 2023</a:t>
                      </a:r>
                      <a:endParaRPr lang="es-419"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345" marR="47345" marT="23672" marB="2367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28575"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1716534447"/>
                  </a:ext>
                </a:extLst>
              </a:tr>
              <a:tr h="1270117">
                <a:tc>
                  <a:txBody>
                    <a:bodyPr/>
                    <a:lstStyle/>
                    <a:p>
                      <a:pPr algn="just">
                        <a:lnSpc>
                          <a:spcPct val="107000"/>
                        </a:lnSpc>
                        <a:spcAft>
                          <a:spcPts val="80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Caracterizar la economía plural, sus actores, procesos,  normativa y estrategias que permitan la articulación de estos actores dentro de los complejos productivos estratégicos .</a:t>
                      </a:r>
                      <a:endParaRPr lang="es-419"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345" marR="47345" marT="23672" marB="23672"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tc>
                  <a:txBody>
                    <a:bodyPr/>
                    <a:lstStyle/>
                    <a:p>
                      <a:pPr marL="92075" lvl="0" indent="-92075">
                        <a:lnSpc>
                          <a:spcPct val="100000"/>
                        </a:lnSpc>
                        <a:spcBef>
                          <a:spcPts val="300"/>
                        </a:spcBef>
                        <a:spcAft>
                          <a:spcPts val="300"/>
                        </a:spcAft>
                        <a:buFont typeface="Arial" panose="020B0604020202020204" pitchFamily="34" charset="0"/>
                        <a:buChar char="-"/>
                        <a:tabLst>
                          <a:tab pos="457200" algn="l"/>
                        </a:tabLst>
                      </a:pPr>
                      <a:r>
                        <a:rPr lang="es-BO" sz="1200" dirty="0">
                          <a:effectLst/>
                          <a:latin typeface="Century Gothic" panose="020B0502020202020204" pitchFamily="34" charset="0"/>
                          <a:ea typeface="Calibri" panose="020F0502020204030204" pitchFamily="34" charset="0"/>
                          <a:cs typeface="Times New Roman" panose="02020603050405020304" pitchFamily="18" charset="0"/>
                        </a:rPr>
                        <a:t>Realización de tres (3) eventos de socialización de la información productiva y el impacto de las políticas públicas en la economía plural, identificando sus actores, procesos y normativa para coadyuvar en la definición de diagnósticos implementando programas y proyectos en desarrollo productivo a nivel nacional.</a:t>
                      </a:r>
                      <a:endParaRPr lang="es-419"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92075" lvl="0" indent="-92075">
                        <a:lnSpc>
                          <a:spcPct val="100000"/>
                        </a:lnSpc>
                        <a:spcBef>
                          <a:spcPts val="300"/>
                        </a:spcBef>
                        <a:spcAft>
                          <a:spcPts val="300"/>
                        </a:spcAft>
                        <a:buFont typeface="Arial" panose="020B0604020202020204" pitchFamily="34" charset="0"/>
                        <a:buChar char="-"/>
                        <a:tabLst>
                          <a:tab pos="457200" algn="l"/>
                        </a:tabLst>
                      </a:pPr>
                      <a:r>
                        <a:rPr lang="es-BO" sz="1200" dirty="0">
                          <a:effectLst/>
                          <a:latin typeface="Century Gothic" panose="020B0502020202020204" pitchFamily="34" charset="0"/>
                          <a:ea typeface="Calibri" panose="020F0502020204030204" pitchFamily="34" charset="0"/>
                          <a:cs typeface="Times New Roman" panose="02020603050405020304" pitchFamily="18" charset="0"/>
                        </a:rPr>
                        <a:t>Elaboración de un (1) documento descriptivo sobre el estado de situación de la economía plural en sectores productivos priorizados.</a:t>
                      </a:r>
                    </a:p>
                    <a:p>
                      <a:pPr marL="92075" lvl="0" indent="-92075">
                        <a:lnSpc>
                          <a:spcPct val="100000"/>
                        </a:lnSpc>
                        <a:spcBef>
                          <a:spcPts val="300"/>
                        </a:spcBef>
                        <a:spcAft>
                          <a:spcPts val="300"/>
                        </a:spcAft>
                        <a:buFont typeface="Arial" panose="020B0604020202020204" pitchFamily="34" charset="0"/>
                        <a:buChar char="-"/>
                        <a:tabLst>
                          <a:tab pos="457200" algn="l"/>
                        </a:tabLst>
                      </a:pPr>
                      <a:r>
                        <a:rPr lang="es-419" sz="1200" dirty="0">
                          <a:effectLst/>
                          <a:latin typeface="Century Gothic" panose="020B0502020202020204" pitchFamily="34" charset="0"/>
                          <a:ea typeface="Calibri" panose="020F0502020204030204" pitchFamily="34" charset="0"/>
                          <a:cs typeface="Times New Roman" panose="02020603050405020304" pitchFamily="18" charset="0"/>
                        </a:rPr>
                        <a:t>información  productiva sistematizada de 339</a:t>
                      </a:r>
                      <a:r>
                        <a:rPr lang="es-419" sz="1200" baseline="0" dirty="0">
                          <a:effectLst/>
                          <a:latin typeface="Century Gothic" panose="020B0502020202020204" pitchFamily="34" charset="0"/>
                          <a:ea typeface="Calibri" panose="020F0502020204030204" pitchFamily="34" charset="0"/>
                          <a:cs typeface="Times New Roman" panose="02020603050405020304" pitchFamily="18" charset="0"/>
                        </a:rPr>
                        <a:t> </a:t>
                      </a:r>
                      <a:r>
                        <a:rPr lang="es-419" sz="1200" baseline="0" dirty="0" err="1">
                          <a:effectLst/>
                          <a:latin typeface="Century Gothic" panose="020B0502020202020204" pitchFamily="34" charset="0"/>
                          <a:ea typeface="Calibri" panose="020F0502020204030204" pitchFamily="34" charset="0"/>
                          <a:cs typeface="Times New Roman" panose="02020603050405020304" pitchFamily="18" charset="0"/>
                        </a:rPr>
                        <a:t>ETAs</a:t>
                      </a:r>
                      <a:r>
                        <a:rPr lang="es-419" sz="1200" baseline="0" dirty="0">
                          <a:effectLst/>
                          <a:latin typeface="Century Gothic" panose="020B0502020202020204" pitchFamily="34" charset="0"/>
                          <a:ea typeface="Calibri" panose="020F0502020204030204" pitchFamily="34" charset="0"/>
                          <a:cs typeface="Times New Roman" panose="02020603050405020304" pitchFamily="18" charset="0"/>
                        </a:rPr>
                        <a:t> </a:t>
                      </a:r>
                      <a:r>
                        <a:rPr lang="es-419" sz="1200" dirty="0">
                          <a:effectLst/>
                          <a:latin typeface="Century Gothic" panose="020B0502020202020204" pitchFamily="34" charset="0"/>
                          <a:ea typeface="Calibri" panose="020F0502020204030204" pitchFamily="34" charset="0"/>
                          <a:cs typeface="Times New Roman" panose="02020603050405020304" pitchFamily="18" charset="0"/>
                        </a:rPr>
                        <a:t> para ser utilizada en los procesos de articulación en el ámbito territorial de los actores de la economía plural.</a:t>
                      </a:r>
                    </a:p>
                  </a:txBody>
                  <a:tcPr marL="47345" marR="47345" marT="23672" marB="2367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28575"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EAEFF7"/>
                    </a:solidFill>
                  </a:tcPr>
                </a:tc>
                <a:extLst>
                  <a:ext uri="{0D108BD9-81ED-4DB2-BD59-A6C34878D82A}">
                    <a16:rowId xmlns:a16="http://schemas.microsoft.com/office/drawing/2014/main" val="3852950703"/>
                  </a:ext>
                </a:extLst>
              </a:tr>
              <a:tr h="858940">
                <a:tc>
                  <a:txBody>
                    <a:bodyPr/>
                    <a:lstStyle/>
                    <a:p>
                      <a:pPr algn="just">
                        <a:lnSpc>
                          <a:spcPct val="107000"/>
                        </a:lnSpc>
                        <a:spcAft>
                          <a:spcPts val="80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Controlar la gestión eficiente de las entidades bajo tuición del </a:t>
                      </a:r>
                      <a:r>
                        <a:rPr lang="es-ES" sz="1200" b="1" dirty="0" err="1">
                          <a:effectLst/>
                          <a:latin typeface="Century Gothic" panose="020B0502020202020204" pitchFamily="34" charset="0"/>
                          <a:ea typeface="Calibri" panose="020F0502020204030204" pitchFamily="34" charset="0"/>
                          <a:cs typeface="Times New Roman" panose="02020603050405020304" pitchFamily="18" charset="0"/>
                        </a:rPr>
                        <a:t>MDPyEP</a:t>
                      </a: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 relacionadas con la actividad empresarial e implementar mecanismos de desburocratización.</a:t>
                      </a:r>
                      <a:endParaRPr lang="es-419"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345" marR="47345" marT="23672" marB="23672"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pPr marL="92075" lvl="0" indent="-92075" algn="l" defTabSz="685800" rtl="0" eaLnBrk="1" latinLnBrk="0" hangingPunct="1">
                        <a:lnSpc>
                          <a:spcPct val="100000"/>
                        </a:lnSpc>
                        <a:spcBef>
                          <a:spcPts val="300"/>
                        </a:spcBef>
                        <a:spcAft>
                          <a:spcPts val="300"/>
                        </a:spcAft>
                        <a:buFont typeface="Arial" panose="020B0604020202020204" pitchFamily="34" charset="0"/>
                        <a:buChar char="-"/>
                        <a:tabLst>
                          <a:tab pos="457200" algn="l"/>
                        </a:tabLst>
                      </a:pPr>
                      <a:r>
                        <a:rPr lang="es-ES"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Sistematización de información de 112.000 empresas activas del Registro de Comercio</a:t>
                      </a:r>
                    </a:p>
                    <a:p>
                      <a:pPr marL="92075" marR="0" lvl="0" indent="-92075"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tab pos="457200" algn="l"/>
                        </a:tabLst>
                        <a:defRPr/>
                      </a:pPr>
                      <a:r>
                        <a:rPr lang="es-ES"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Implementación de al menos dos (2) mecanismos de desburocratización en los procesos y procedimientos del Registro de Comercio en beneficio de la actividad empresarial. </a:t>
                      </a:r>
                    </a:p>
                    <a:p>
                      <a:pPr marL="92075" marR="0" lvl="0" indent="-92075" algn="l" defTabSz="685800" rtl="0" eaLnBrk="1" fontAlgn="auto" latinLnBrk="0" hangingPunct="1">
                        <a:lnSpc>
                          <a:spcPct val="100000"/>
                        </a:lnSpc>
                        <a:spcBef>
                          <a:spcPts val="300"/>
                        </a:spcBef>
                        <a:spcAft>
                          <a:spcPts val="300"/>
                        </a:spcAft>
                        <a:buClrTx/>
                        <a:buSzTx/>
                        <a:buFont typeface="Arial" panose="020B0604020202020204" pitchFamily="34" charset="0"/>
                        <a:buChar char="-"/>
                        <a:tabLst>
                          <a:tab pos="457200" algn="l"/>
                        </a:tabLst>
                        <a:defRPr/>
                      </a:pPr>
                      <a:r>
                        <a:rPr lang="es-ES"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 informes de Seguimiento y monitoreo de las actividades de la Autoridad de Fiscalización de Empresas – AEMP y del Servicio Plurinacional de Registro de Comercio - SEPREC.</a:t>
                      </a:r>
                      <a:endParaRPr lang="es-419"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47345" marR="47345" marT="23672" marB="2367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305759784"/>
                  </a:ext>
                </a:extLst>
              </a:tr>
              <a:tr h="2009538">
                <a:tc>
                  <a:txBody>
                    <a:bodyPr/>
                    <a:lstStyle/>
                    <a:p>
                      <a:pPr algn="just">
                        <a:lnSpc>
                          <a:spcPct val="107000"/>
                        </a:lnSpc>
                        <a:spcAft>
                          <a:spcPts val="800"/>
                        </a:spcAft>
                      </a:pP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Efectuar el desarrollo de información y análisis sectorial de los rubros productivos estratégicos del país.</a:t>
                      </a:r>
                      <a:endParaRPr lang="es-419"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7345" marR="47345" marT="23672" marB="23672"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9E2F3"/>
                    </a:solidFill>
                  </a:tcPr>
                </a:tc>
                <a:tc>
                  <a:txBody>
                    <a:bodyPr/>
                    <a:lstStyle/>
                    <a:p>
                      <a:pPr marL="92075" lvl="0" indent="-92075" algn="l" defTabSz="685800" rtl="0" eaLnBrk="1" latinLnBrk="0" hangingPunct="1">
                        <a:lnSpc>
                          <a:spcPct val="100000"/>
                        </a:lnSpc>
                        <a:spcBef>
                          <a:spcPts val="300"/>
                        </a:spcBef>
                        <a:spcAft>
                          <a:spcPts val="300"/>
                        </a:spcAft>
                        <a:buFont typeface="Arial" panose="020B0604020202020204" pitchFamily="34" charset="0"/>
                        <a:buChar char="-"/>
                        <a:tabLst>
                          <a:tab pos="457200" algn="l"/>
                        </a:tabLst>
                      </a:pPr>
                      <a:r>
                        <a:rPr lang="es-419"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Sistematización de información productiva seis (6) sectores que componen la estructura económica del país; (Agroindustria, Extracción de Agregados, Industria Manufacturera, Transporte, Establecimientos Financieros y Servicios de Alimentación y Hotelería ) </a:t>
                      </a:r>
                    </a:p>
                    <a:p>
                      <a:pPr marL="92075" lvl="0" indent="-92075" algn="l" defTabSz="685800" rtl="0" eaLnBrk="1" latinLnBrk="0" hangingPunct="1">
                        <a:lnSpc>
                          <a:spcPct val="100000"/>
                        </a:lnSpc>
                        <a:spcBef>
                          <a:spcPts val="300"/>
                        </a:spcBef>
                        <a:spcAft>
                          <a:spcPts val="300"/>
                        </a:spcAft>
                        <a:buFont typeface="Arial" panose="020B0604020202020204" pitchFamily="34" charset="0"/>
                        <a:buChar char="-"/>
                        <a:tabLst>
                          <a:tab pos="457200" algn="l"/>
                        </a:tabLst>
                      </a:pPr>
                      <a:r>
                        <a:rPr lang="es-419"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9 documentos de caracterización en desarrollo productivo a nivel departamental.</a:t>
                      </a:r>
                    </a:p>
                    <a:p>
                      <a:pPr marL="92075" lvl="0" indent="-92075" algn="l" defTabSz="685800" rtl="0" eaLnBrk="1" latinLnBrk="0" hangingPunct="1">
                        <a:lnSpc>
                          <a:spcPct val="100000"/>
                        </a:lnSpc>
                        <a:spcBef>
                          <a:spcPts val="300"/>
                        </a:spcBef>
                        <a:spcAft>
                          <a:spcPts val="300"/>
                        </a:spcAft>
                        <a:buFont typeface="Arial" panose="020B0604020202020204" pitchFamily="34" charset="0"/>
                        <a:buChar char="-"/>
                        <a:tabLst>
                          <a:tab pos="457200" algn="l"/>
                        </a:tabLst>
                      </a:pPr>
                      <a:r>
                        <a:rPr lang="es-419"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Actualización de la Información geográfica de vocaciones y potencialidades productivas de los 339 municipios del País, visualizados en el Sistema de Apoyo a la Producción Territorial. SITAP.</a:t>
                      </a:r>
                    </a:p>
                    <a:p>
                      <a:pPr marL="92075" lvl="0" indent="-92075" algn="l" defTabSz="685800" rtl="0" eaLnBrk="1" latinLnBrk="0" hangingPunct="1">
                        <a:lnSpc>
                          <a:spcPct val="100000"/>
                        </a:lnSpc>
                        <a:spcBef>
                          <a:spcPts val="300"/>
                        </a:spcBef>
                        <a:spcAft>
                          <a:spcPts val="300"/>
                        </a:spcAft>
                        <a:buFont typeface="Arial" panose="020B0604020202020204" pitchFamily="34" charset="0"/>
                        <a:buChar char="-"/>
                        <a:tabLst>
                          <a:tab pos="457200" algn="l"/>
                        </a:tabLst>
                      </a:pPr>
                      <a:r>
                        <a:rPr lang="es-419"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Monitoreo a mas de 3 millones de hectáreas de las zonas de producción de Soya, Caña de Azúcar, Maíz, Trigo, Sorgo, Girasol, Papa, Quinua, Hortalizas, Maní y otros, con la finalidad de alertar el comportamiento de la campaña agrícola y garantizar el acceso a los datos de producción, superficie y rendimiento, a nivel municipal.</a:t>
                      </a:r>
                    </a:p>
                  </a:txBody>
                  <a:tcPr marL="47345" marR="47345" marT="23672" marB="23672">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D9E2F3"/>
                    </a:solidFill>
                  </a:tcPr>
                </a:tc>
                <a:extLst>
                  <a:ext uri="{0D108BD9-81ED-4DB2-BD59-A6C34878D82A}">
                    <a16:rowId xmlns:a16="http://schemas.microsoft.com/office/drawing/2014/main" val="2461644709"/>
                  </a:ext>
                </a:extLst>
              </a:tr>
            </a:tbl>
          </a:graphicData>
        </a:graphic>
      </p:graphicFrame>
      <p:pic>
        <p:nvPicPr>
          <p:cNvPr id="5" name="Imagen 4">
            <a:extLst>
              <a:ext uri="{FF2B5EF4-FFF2-40B4-BE49-F238E27FC236}">
                <a16:creationId xmlns:a16="http://schemas.microsoft.com/office/drawing/2014/main" id="{5A1285A5-9E7F-460A-A305-AB434C2AD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BAA68932-1B97-3733-5325-2C8F7595880D}"/>
              </a:ext>
            </a:extLst>
          </p:cNvPr>
          <p:cNvSpPr/>
          <p:nvPr/>
        </p:nvSpPr>
        <p:spPr>
          <a:xfrm>
            <a:off x="1542472" y="31304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PROGRAMACIÓN DE  OPERACIONES 2023</a:t>
            </a:r>
          </a:p>
        </p:txBody>
      </p:sp>
    </p:spTree>
    <p:extLst>
      <p:ext uri="{BB962C8B-B14F-4D97-AF65-F5344CB8AC3E}">
        <p14:creationId xmlns:p14="http://schemas.microsoft.com/office/powerpoint/2010/main" val="335529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5E355A9-51A7-4BBA-B230-482464245F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54217" y="3428999"/>
            <a:ext cx="3864704" cy="3402335"/>
          </a:xfrm>
          <a:prstGeom prst="rect">
            <a:avLst/>
          </a:prstGeom>
        </p:spPr>
      </p:pic>
      <p:sp>
        <p:nvSpPr>
          <p:cNvPr id="6" name="Rectángulo: esquinas redondeadas 6"/>
          <p:cNvSpPr/>
          <p:nvPr/>
        </p:nvSpPr>
        <p:spPr>
          <a:xfrm>
            <a:off x="1006764" y="1581723"/>
            <a:ext cx="7296727" cy="1003222"/>
          </a:xfrm>
          <a:prstGeom prst="roundRect">
            <a:avLst>
              <a:gd name="adj" fmla="val 11143"/>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defTabSz="806867">
              <a:defRPr/>
            </a:pPr>
            <a:r>
              <a:rPr lang="es-MX" sz="8000" b="1" dirty="0">
                <a:solidFill>
                  <a:srgbClr val="002060"/>
                </a:solidFill>
                <a:latin typeface="Lucida Calligraphy" panose="03010101010101010101" pitchFamily="66" charset="0"/>
              </a:rPr>
              <a:t>GRACIAS…</a:t>
            </a:r>
          </a:p>
        </p:txBody>
      </p:sp>
    </p:spTree>
    <p:extLst>
      <p:ext uri="{BB962C8B-B14F-4D97-AF65-F5344CB8AC3E}">
        <p14:creationId xmlns:p14="http://schemas.microsoft.com/office/powerpoint/2010/main" val="72810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0E5E031B-0AC9-C72F-B792-23B186BB26B9}"/>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ENFOQUE POLÍTICO</a:t>
            </a:r>
            <a:endParaRPr lang="es-ES" sz="1600" b="1" dirty="0">
              <a:solidFill>
                <a:schemeClr val="bg1"/>
              </a:solidFill>
              <a:latin typeface="Century Gothic" panose="020B0502020202020204" pitchFamily="34" charset="0"/>
            </a:endParaRPr>
          </a:p>
        </p:txBody>
      </p:sp>
      <p:sp>
        <p:nvSpPr>
          <p:cNvPr id="5" name="CuadroTexto 4">
            <a:extLst>
              <a:ext uri="{FF2B5EF4-FFF2-40B4-BE49-F238E27FC236}">
                <a16:creationId xmlns:a16="http://schemas.microsoft.com/office/drawing/2014/main" id="{72CD0E81-EA93-3D8F-F088-06E05F9156A0}"/>
              </a:ext>
            </a:extLst>
          </p:cNvPr>
          <p:cNvSpPr txBox="1"/>
          <p:nvPr/>
        </p:nvSpPr>
        <p:spPr>
          <a:xfrm>
            <a:off x="1405013" y="636463"/>
            <a:ext cx="5942445" cy="306288"/>
          </a:xfrm>
          <a:prstGeom prst="rect">
            <a:avLst/>
          </a:prstGeom>
          <a:noFill/>
          <a:ln w="25400" cap="flat" cmpd="sng" algn="ctr">
            <a:noFill/>
            <a:prstDash val="solid"/>
            <a:miter lim="800000"/>
          </a:ln>
          <a:effectLst/>
        </p:spPr>
        <p:txBody>
          <a:bodyPr/>
          <a:lstStyle>
            <a:defPPr>
              <a:defRPr lang="es-BO"/>
            </a:defPPr>
            <a:lvl1pPr algn="ctr" defTabSz="914400" eaLnBrk="1" latinLnBrk="0" hangingPunct="1">
              <a:buNone/>
              <a:defRPr sz="1800" b="1">
                <a:solidFill>
                  <a:schemeClr val="accent5">
                    <a:lumMod val="75000"/>
                  </a:schemeClr>
                </a:solidFill>
                <a:latin typeface="Century Gothic" panose="020B0502020202020204" pitchFamily="34" charset="0"/>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altLang="es-BO" sz="1800" b="1" i="0" u="none" strike="noStrike" kern="0" cap="none" spc="0" normalizeH="0" baseline="0" noProof="0" dirty="0">
                <a:ln>
                  <a:noFill/>
                </a:ln>
                <a:solidFill>
                  <a:srgbClr val="4472C4">
                    <a:lumMod val="75000"/>
                  </a:srgbClr>
                </a:solidFill>
                <a:effectLst/>
                <a:uLnTx/>
                <a:uFillTx/>
                <a:latin typeface="Century Gothic" panose="020B0502020202020204" pitchFamily="34" charset="0"/>
                <a:ea typeface="+mn-ea"/>
                <a:cs typeface="Tahoma" panose="020B0604030504040204" pitchFamily="34" charset="0"/>
              </a:rPr>
              <a:t>LINEAMIENTOS DE LA POLÍTICA </a:t>
            </a:r>
            <a:r>
              <a:rPr kumimoji="0" lang="es-ES" altLang="es-BO" sz="1800" b="1" i="0" u="none" strike="noStrike" kern="0" cap="none" spc="0" normalizeH="0" baseline="0" noProof="0" dirty="0" err="1">
                <a:ln>
                  <a:noFill/>
                </a:ln>
                <a:solidFill>
                  <a:srgbClr val="4472C4">
                    <a:lumMod val="75000"/>
                  </a:srgbClr>
                </a:solidFill>
                <a:effectLst/>
                <a:uLnTx/>
                <a:uFillTx/>
                <a:latin typeface="Century Gothic" panose="020B0502020202020204" pitchFamily="34" charset="0"/>
                <a:ea typeface="+mn-ea"/>
                <a:cs typeface="Tahoma" panose="020B0604030504040204" pitchFamily="34" charset="0"/>
              </a:rPr>
              <a:t>MDPyEP</a:t>
            </a:r>
            <a:endParaRPr kumimoji="0" lang="es-ES" altLang="es-BO" sz="1800" b="1" i="0" u="none" strike="noStrike" kern="0" cap="none" spc="0" normalizeH="0" baseline="0" noProof="0" dirty="0">
              <a:ln>
                <a:noFill/>
              </a:ln>
              <a:solidFill>
                <a:srgbClr val="4472C4">
                  <a:lumMod val="75000"/>
                </a:srgbClr>
              </a:solidFill>
              <a:effectLst/>
              <a:uLnTx/>
              <a:uFillTx/>
              <a:latin typeface="Century Gothic" panose="020B0502020202020204" pitchFamily="34" charset="0"/>
              <a:ea typeface="+mn-ea"/>
              <a:cs typeface="Tahoma" panose="020B0604030504040204" pitchFamily="34" charset="0"/>
            </a:endParaRPr>
          </a:p>
        </p:txBody>
      </p:sp>
      <p:graphicFrame>
        <p:nvGraphicFramePr>
          <p:cNvPr id="9" name="Tabla 8">
            <a:extLst>
              <a:ext uri="{FF2B5EF4-FFF2-40B4-BE49-F238E27FC236}">
                <a16:creationId xmlns:a16="http://schemas.microsoft.com/office/drawing/2014/main" id="{9043491E-EF66-0099-4B79-484A793705B1}"/>
              </a:ext>
            </a:extLst>
          </p:cNvPr>
          <p:cNvGraphicFramePr>
            <a:graphicFrameLocks noGrp="1"/>
          </p:cNvGraphicFramePr>
          <p:nvPr/>
        </p:nvGraphicFramePr>
        <p:xfrm>
          <a:off x="408873" y="1503379"/>
          <a:ext cx="8469313" cy="4957761"/>
        </p:xfrm>
        <a:graphic>
          <a:graphicData uri="http://schemas.openxmlformats.org/drawingml/2006/table">
            <a:tbl>
              <a:tblPr firstRow="1" bandRow="1">
                <a:tableStyleId>{3B4B98B0-60AC-42C2-AFA5-B58CD77FA1E5}</a:tableStyleId>
              </a:tblPr>
              <a:tblGrid>
                <a:gridCol w="8469313">
                  <a:extLst>
                    <a:ext uri="{9D8B030D-6E8A-4147-A177-3AD203B41FA5}">
                      <a16:colId xmlns:a16="http://schemas.microsoft.com/office/drawing/2014/main" val="20000"/>
                    </a:ext>
                  </a:extLst>
                </a:gridCol>
              </a:tblGrid>
              <a:tr h="370793">
                <a:tc>
                  <a:txBody>
                    <a:bodyPr/>
                    <a:lstStyle/>
                    <a:p>
                      <a:pPr algn="ctr">
                        <a:defRPr/>
                      </a:pPr>
                      <a:r>
                        <a:rPr lang="es-BO" sz="1400" dirty="0">
                          <a:latin typeface="Century Gothic" panose="020B0502020202020204" pitchFamily="34" charset="0"/>
                        </a:rPr>
                        <a:t>PRINCIPALES</a:t>
                      </a:r>
                      <a:r>
                        <a:rPr lang="es-BO" sz="1400" baseline="0" dirty="0">
                          <a:latin typeface="Century Gothic" panose="020B0502020202020204" pitchFamily="34" charset="0"/>
                        </a:rPr>
                        <a:t> LINEAMIENTOS </a:t>
                      </a:r>
                      <a:endParaRPr lang="es-BO" sz="1400" dirty="0">
                        <a:latin typeface="Century Gothic" panose="020B0502020202020204" pitchFamily="34" charset="0"/>
                      </a:endParaRPr>
                    </a:p>
                  </a:txBody>
                  <a:tcPr marL="91429" marR="91429" marT="45714" marB="45714"/>
                </a:tc>
                <a:extLst>
                  <a:ext uri="{0D108BD9-81ED-4DB2-BD59-A6C34878D82A}">
                    <a16:rowId xmlns:a16="http://schemas.microsoft.com/office/drawing/2014/main" val="10000"/>
                  </a:ext>
                </a:extLst>
              </a:tr>
              <a:tr h="640055">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Desarrollar estrategias de articulación e integración económica y sectorial (agropecuaria, agroindustria, industria manufacturera, servicios, turismo).</a:t>
                      </a:r>
                    </a:p>
                  </a:txBody>
                  <a:tcPr marL="91429" marR="91429" marT="45714" marB="45714"/>
                </a:tc>
                <a:extLst>
                  <a:ext uri="{0D108BD9-81ED-4DB2-BD59-A6C34878D82A}">
                    <a16:rowId xmlns:a16="http://schemas.microsoft.com/office/drawing/2014/main" val="10001"/>
                  </a:ext>
                </a:extLst>
              </a:tr>
              <a:tr h="370793">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Desarrollar la industria básica (química, petroquímica, siderúrgica).</a:t>
                      </a:r>
                    </a:p>
                  </a:txBody>
                  <a:tcPr marL="91429" marR="91429" marT="45714" marB="45714"/>
                </a:tc>
                <a:extLst>
                  <a:ext uri="{0D108BD9-81ED-4DB2-BD59-A6C34878D82A}">
                    <a16:rowId xmlns:a16="http://schemas.microsoft.com/office/drawing/2014/main" val="10002"/>
                  </a:ext>
                </a:extLst>
              </a:tr>
              <a:tr h="640055">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Fortalecer alianzas estratégicas con el sector privado en especial en aquellas actividades con un alto potencial productivo.</a:t>
                      </a:r>
                    </a:p>
                  </a:txBody>
                  <a:tcPr marL="91429" marR="91429" marT="45714" marB="45714"/>
                </a:tc>
                <a:extLst>
                  <a:ext uri="{0D108BD9-81ED-4DB2-BD59-A6C34878D82A}">
                    <a16:rowId xmlns:a16="http://schemas.microsoft.com/office/drawing/2014/main" val="10003"/>
                  </a:ext>
                </a:extLst>
              </a:tr>
              <a:tr h="640055">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Promocionar una mayor articulación entre la infraestructura básica, la tecnología de información y comunicación con las actividades productivas.</a:t>
                      </a:r>
                    </a:p>
                  </a:txBody>
                  <a:tcPr marL="91429" marR="91429" marT="45714" marB="45714"/>
                </a:tc>
                <a:extLst>
                  <a:ext uri="{0D108BD9-81ED-4DB2-BD59-A6C34878D82A}">
                    <a16:rowId xmlns:a16="http://schemas.microsoft.com/office/drawing/2014/main" val="10004"/>
                  </a:ext>
                </a:extLst>
              </a:tr>
              <a:tr h="640055">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Generar una política de industrialización enfocada en nuevas industrias que permitan la sustitución de importaciones y soberanía económica del país.</a:t>
                      </a:r>
                    </a:p>
                  </a:txBody>
                  <a:tcPr marL="91429" marR="91429" marT="45714" marB="45714"/>
                </a:tc>
                <a:extLst>
                  <a:ext uri="{0D108BD9-81ED-4DB2-BD59-A6C34878D82A}">
                    <a16:rowId xmlns:a16="http://schemas.microsoft.com/office/drawing/2014/main" val="10005"/>
                  </a:ext>
                </a:extLst>
              </a:tr>
              <a:tr h="370793">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Fortalecer los centros técnicos de innovación tecnológica en los diferentes ámbitos.</a:t>
                      </a:r>
                    </a:p>
                  </a:txBody>
                  <a:tcPr marL="91429" marR="91429" marT="45714" marB="45714"/>
                </a:tc>
                <a:extLst>
                  <a:ext uri="{0D108BD9-81ED-4DB2-BD59-A6C34878D82A}">
                    <a16:rowId xmlns:a16="http://schemas.microsoft.com/office/drawing/2014/main" val="10006"/>
                  </a:ext>
                </a:extLst>
              </a:tr>
              <a:tr h="914369">
                <a:tc>
                  <a:txBody>
                    <a:bodyPr/>
                    <a:lstStyle/>
                    <a:p>
                      <a:pPr marL="285750" indent="-285750">
                        <a:buFont typeface="Wingdings" panose="05000000000000000000" pitchFamily="2" charset="2"/>
                        <a:buChar char="q"/>
                      </a:pPr>
                      <a:r>
                        <a:rPr lang="es-ES" altLang="es-BO" sz="1400" dirty="0">
                          <a:latin typeface="Century Gothic" panose="020B0502020202020204" pitchFamily="34" charset="0"/>
                        </a:rPr>
                        <a:t>Promocionar a nivel internacional y nacional la oferta turística de Bolivia, con énfasis en la complementariedad de productos turísticos, recursos naturales, diversidad cultural, gastronomía y otros.</a:t>
                      </a:r>
                      <a:endParaRPr lang="es-BO" sz="1400" dirty="0">
                        <a:latin typeface="Century Gothic" panose="020B0502020202020204" pitchFamily="34" charset="0"/>
                      </a:endParaRPr>
                    </a:p>
                  </a:txBody>
                  <a:tcPr marL="91429" marR="91429" marT="45714" marB="45714"/>
                </a:tc>
                <a:extLst>
                  <a:ext uri="{0D108BD9-81ED-4DB2-BD59-A6C34878D82A}">
                    <a16:rowId xmlns:a16="http://schemas.microsoft.com/office/drawing/2014/main" val="10007"/>
                  </a:ext>
                </a:extLst>
              </a:tr>
              <a:tr h="370793">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altLang="es-BO" sz="1400" dirty="0">
                          <a:latin typeface="Century Gothic" panose="020B0502020202020204" pitchFamily="34" charset="0"/>
                        </a:rPr>
                        <a:t>Promover la inversión del sector privado en turismo.</a:t>
                      </a:r>
                    </a:p>
                  </a:txBody>
                  <a:tcPr marL="91429" marR="91429" marT="45714" marB="4571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987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32.jpg" descr="C:\Users\usuario\Desktop\CHAKA.jpg"/>
          <p:cNvPicPr/>
          <p:nvPr/>
        </p:nvPicPr>
        <p:blipFill>
          <a:blip r:embed="rId3"/>
          <a:srcRect/>
          <a:stretch>
            <a:fillRect/>
          </a:stretch>
        </p:blipFill>
        <p:spPr>
          <a:xfrm>
            <a:off x="2165793" y="675801"/>
            <a:ext cx="4973915" cy="4376488"/>
          </a:xfrm>
          <a:prstGeom prst="rect">
            <a:avLst/>
          </a:prstGeom>
          <a:ln/>
        </p:spPr>
      </p:pic>
      <p:sp>
        <p:nvSpPr>
          <p:cNvPr id="4" name="CuadroTexto 3">
            <a:extLst>
              <a:ext uri="{FF2B5EF4-FFF2-40B4-BE49-F238E27FC236}">
                <a16:creationId xmlns:a16="http://schemas.microsoft.com/office/drawing/2014/main" id="{59A1C772-3B05-4CFB-BF25-4B11F3320E9F}"/>
              </a:ext>
            </a:extLst>
          </p:cNvPr>
          <p:cNvSpPr txBox="1"/>
          <p:nvPr/>
        </p:nvSpPr>
        <p:spPr>
          <a:xfrm>
            <a:off x="1181290" y="5065119"/>
            <a:ext cx="7730371" cy="1323439"/>
          </a:xfrm>
          <a:prstGeom prst="rect">
            <a:avLst/>
          </a:prstGeom>
          <a:noFill/>
          <a:ln w="38100">
            <a:solidFill>
              <a:srgbClr val="00B050"/>
            </a:solidFill>
          </a:ln>
        </p:spPr>
        <p:txBody>
          <a:bodyPr wrap="square" rtlCol="0">
            <a:spAutoFit/>
          </a:bodyPr>
          <a:lstStyle/>
          <a:p>
            <a:pPr algn="just"/>
            <a:r>
              <a:rPr lang="es-MX" sz="1600" dirty="0">
                <a:latin typeface="Century Gothic" panose="020B0502020202020204" pitchFamily="34" charset="0"/>
              </a:rPr>
              <a:t>El MDPyEP con el objetivo de cumplir el Plan de Desarrollo Económico Social PDES (2021-2025), se está implementando la Política de Industrialización para aportar fundamentalmente en los ejes de </a:t>
            </a:r>
            <a:r>
              <a:rPr lang="es-MX" sz="1600" b="1" dirty="0">
                <a:latin typeface="Century Gothic" panose="020B0502020202020204" pitchFamily="34" charset="0"/>
              </a:rPr>
              <a:t>“industrialización con sustitución de importaciones</a:t>
            </a:r>
            <a:r>
              <a:rPr lang="es-MX" sz="1600" dirty="0">
                <a:latin typeface="Century Gothic" panose="020B0502020202020204" pitchFamily="34" charset="0"/>
              </a:rPr>
              <a:t>” y</a:t>
            </a:r>
            <a:r>
              <a:rPr lang="es-ES" sz="1600" dirty="0">
                <a:solidFill>
                  <a:schemeClr val="tx1"/>
                </a:solidFill>
                <a:latin typeface="Century Gothic" panose="020B0502020202020204" pitchFamily="34" charset="0"/>
                <a:cs typeface="Arial" pitchFamily="34" charset="0"/>
              </a:rPr>
              <a:t> </a:t>
            </a:r>
            <a:r>
              <a:rPr lang="es-ES" sz="1600" b="1" dirty="0">
                <a:solidFill>
                  <a:schemeClr val="tx1"/>
                </a:solidFill>
                <a:latin typeface="Century Gothic" panose="020B0502020202020204" pitchFamily="34" charset="0"/>
                <a:cs typeface="Arial" pitchFamily="34" charset="0"/>
              </a:rPr>
              <a:t>“</a:t>
            </a:r>
            <a:r>
              <a:rPr lang="es-ES" sz="1600" b="1" dirty="0" err="1">
                <a:solidFill>
                  <a:schemeClr val="tx1"/>
                </a:solidFill>
                <a:latin typeface="Century Gothic" panose="020B0502020202020204" pitchFamily="34" charset="0"/>
                <a:cs typeface="Arial" pitchFamily="34" charset="0"/>
              </a:rPr>
              <a:t>seg</a:t>
            </a:r>
            <a:r>
              <a:rPr lang="es-MX" sz="1600" b="1" dirty="0" err="1">
                <a:solidFill>
                  <a:schemeClr val="tx1"/>
                </a:solidFill>
                <a:latin typeface="Century Gothic" panose="020B0502020202020204" pitchFamily="34" charset="0"/>
                <a:ea typeface="Times New Roman"/>
                <a:cs typeface="Arial" pitchFamily="34" charset="0"/>
              </a:rPr>
              <a:t>uridad</a:t>
            </a:r>
            <a:r>
              <a:rPr lang="es-MX" sz="1600" b="1" dirty="0">
                <a:solidFill>
                  <a:schemeClr val="tx1"/>
                </a:solidFill>
                <a:latin typeface="Century Gothic" panose="020B0502020202020204" pitchFamily="34" charset="0"/>
                <a:ea typeface="Times New Roman"/>
                <a:cs typeface="Arial" pitchFamily="34" charset="0"/>
              </a:rPr>
              <a:t> alimentaria con soberanía, promoción de exportaciones con valor agregado y desarrollo turístico”</a:t>
            </a:r>
            <a:endParaRPr lang="es-MX" sz="1600" b="1" dirty="0">
              <a:latin typeface="Century Gothic" panose="020B0502020202020204" pitchFamily="34" charset="0"/>
            </a:endParaRPr>
          </a:p>
        </p:txBody>
      </p:sp>
      <p:sp>
        <p:nvSpPr>
          <p:cNvPr id="5" name="Flecha: a la derecha 4">
            <a:extLst>
              <a:ext uri="{FF2B5EF4-FFF2-40B4-BE49-F238E27FC236}">
                <a16:creationId xmlns:a16="http://schemas.microsoft.com/office/drawing/2014/main" id="{E9AD7122-6317-4E04-8C6D-49BBE80EBAFF}"/>
              </a:ext>
            </a:extLst>
          </p:cNvPr>
          <p:cNvSpPr/>
          <p:nvPr/>
        </p:nvSpPr>
        <p:spPr>
          <a:xfrm>
            <a:off x="121507" y="5473132"/>
            <a:ext cx="900465" cy="7153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solidFill>
                <a:srgbClr val="FFFF00"/>
              </a:solidFill>
            </a:endParaRPr>
          </a:p>
        </p:txBody>
      </p:sp>
      <p:sp>
        <p:nvSpPr>
          <p:cNvPr id="7" name="1 Rectángulo redondeado">
            <a:extLst>
              <a:ext uri="{FF2B5EF4-FFF2-40B4-BE49-F238E27FC236}">
                <a16:creationId xmlns:a16="http://schemas.microsoft.com/office/drawing/2014/main" id="{B9C2F781-FFE8-A9C7-CB9E-1DEE69E4EC75}"/>
              </a:ext>
            </a:extLst>
          </p:cNvPr>
          <p:cNvSpPr/>
          <p:nvPr/>
        </p:nvSpPr>
        <p:spPr>
          <a:xfrm>
            <a:off x="1542472" y="165271"/>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dirty="0">
                <a:solidFill>
                  <a:schemeClr val="bg1"/>
                </a:solidFill>
                <a:latin typeface="Century Gothic" panose="020B0502020202020204" pitchFamily="34" charset="0"/>
              </a:rPr>
              <a:t>ENFOQUE: POLÍTICA DE INDUSTRIALIZACIÓN </a:t>
            </a:r>
          </a:p>
        </p:txBody>
      </p:sp>
      <p:pic>
        <p:nvPicPr>
          <p:cNvPr id="8" name="Imagen 7">
            <a:extLst>
              <a:ext uri="{FF2B5EF4-FFF2-40B4-BE49-F238E27FC236}">
                <a16:creationId xmlns:a16="http://schemas.microsoft.com/office/drawing/2014/main" id="{EF1E2B7B-0D4F-6F57-5B28-B63CB5830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Tree>
    <p:extLst>
      <p:ext uri="{BB962C8B-B14F-4D97-AF65-F5344CB8AC3E}">
        <p14:creationId xmlns:p14="http://schemas.microsoft.com/office/powerpoint/2010/main" val="2966026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7" name="1 Rectángulo redondeado">
            <a:extLst>
              <a:ext uri="{FF2B5EF4-FFF2-40B4-BE49-F238E27FC236}">
                <a16:creationId xmlns:a16="http://schemas.microsoft.com/office/drawing/2014/main" id="{0E5E031B-0AC9-C72F-B792-23B186BB26B9}"/>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MARCO ESTRATÉGICO DE LA PLANIFICACIÓN </a:t>
            </a:r>
            <a:endParaRPr lang="es-ES" sz="1600" b="1" dirty="0">
              <a:solidFill>
                <a:schemeClr val="bg1"/>
              </a:solidFill>
              <a:latin typeface="Century Gothic" panose="020B0502020202020204" pitchFamily="34" charset="0"/>
            </a:endParaRPr>
          </a:p>
        </p:txBody>
      </p:sp>
      <p:sp>
        <p:nvSpPr>
          <p:cNvPr id="10" name="CuadroTexto 9">
            <a:extLst>
              <a:ext uri="{FF2B5EF4-FFF2-40B4-BE49-F238E27FC236}">
                <a16:creationId xmlns:a16="http://schemas.microsoft.com/office/drawing/2014/main" id="{79669C1A-0F41-AEC1-F3F1-788A76E77833}"/>
              </a:ext>
            </a:extLst>
          </p:cNvPr>
          <p:cNvSpPr txBox="1"/>
          <p:nvPr/>
        </p:nvSpPr>
        <p:spPr>
          <a:xfrm>
            <a:off x="118660" y="907372"/>
            <a:ext cx="7796904" cy="400110"/>
          </a:xfrm>
          <a:prstGeom prst="rect">
            <a:avLst/>
          </a:prstGeom>
          <a:solidFill>
            <a:schemeClr val="accent3">
              <a:lumMod val="40000"/>
              <a:lumOff val="6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B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POA 2023 del </a:t>
            </a:r>
            <a:r>
              <a:rPr kumimoji="0" lang="es-BO"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MDPyEP</a:t>
            </a:r>
            <a:r>
              <a:rPr kumimoji="0" lang="es-BO"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fue elaborado considerando:</a:t>
            </a:r>
          </a:p>
        </p:txBody>
      </p:sp>
      <p:sp>
        <p:nvSpPr>
          <p:cNvPr id="11" name="Abrir llave 50">
            <a:extLst>
              <a:ext uri="{FF2B5EF4-FFF2-40B4-BE49-F238E27FC236}">
                <a16:creationId xmlns:a16="http://schemas.microsoft.com/office/drawing/2014/main" id="{A9C89D52-F6F7-A445-9E28-E55730102AAA}"/>
              </a:ext>
            </a:extLst>
          </p:cNvPr>
          <p:cNvSpPr/>
          <p:nvPr/>
        </p:nvSpPr>
        <p:spPr>
          <a:xfrm rot="10800000">
            <a:off x="5672309" y="1616268"/>
            <a:ext cx="523875" cy="4689812"/>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endParaRPr lang="es-BO">
              <a:ln w="38100">
                <a:solidFill>
                  <a:schemeClr val="tx1"/>
                </a:solidFill>
              </a:ln>
              <a:latin typeface="Century Gothic" panose="020B0502020202020204" pitchFamily="34" charset="0"/>
            </a:endParaRPr>
          </a:p>
        </p:txBody>
      </p:sp>
      <p:sp>
        <p:nvSpPr>
          <p:cNvPr id="12" name="Rectángulo 51">
            <a:extLst>
              <a:ext uri="{FF2B5EF4-FFF2-40B4-BE49-F238E27FC236}">
                <a16:creationId xmlns:a16="http://schemas.microsoft.com/office/drawing/2014/main" id="{3ACF7EC1-7E0D-E36B-18A3-C1BDA1C4C2A6}"/>
              </a:ext>
            </a:extLst>
          </p:cNvPr>
          <p:cNvSpPr/>
          <p:nvPr/>
        </p:nvSpPr>
        <p:spPr>
          <a:xfrm>
            <a:off x="308643" y="1670576"/>
            <a:ext cx="5355378" cy="175842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b="1" dirty="0">
                <a:solidFill>
                  <a:schemeClr val="tx1"/>
                </a:solidFill>
                <a:latin typeface="Century Gothic" panose="020B0502020202020204" pitchFamily="34" charset="0"/>
                <a:ea typeface="Times New Roman"/>
                <a:cs typeface="Arial" pitchFamily="34" charset="0"/>
              </a:rPr>
              <a:t>PDES 2021-2025</a:t>
            </a:r>
          </a:p>
          <a:p>
            <a:pPr lvl="0" algn="just" defTabSz="800100">
              <a:lnSpc>
                <a:spcPct val="90000"/>
              </a:lnSpc>
              <a:spcBef>
                <a:spcPct val="0"/>
              </a:spcBef>
              <a:spcAft>
                <a:spcPct val="35000"/>
              </a:spcAft>
            </a:pPr>
            <a:r>
              <a:rPr lang="es-BO" kern="1200" dirty="0">
                <a:solidFill>
                  <a:schemeClr val="tx1"/>
                </a:solidFill>
                <a:latin typeface="Century Gothic" panose="020B0502020202020204" pitchFamily="34" charset="0"/>
                <a:ea typeface="Times New Roman"/>
                <a:cs typeface="Arial" pitchFamily="34" charset="0"/>
              </a:rPr>
              <a:t>Plan de Desarrollo Económico y Social </a:t>
            </a:r>
            <a:r>
              <a:rPr lang="es-BO" b="1" i="1" kern="1200" dirty="0">
                <a:solidFill>
                  <a:schemeClr val="tx1"/>
                </a:solidFill>
                <a:latin typeface="Century Gothic" panose="020B0502020202020204" pitchFamily="34" charset="0"/>
                <a:ea typeface="Times New Roman"/>
                <a:cs typeface="Arial" pitchFamily="34" charset="0"/>
              </a:rPr>
              <a:t>“</a:t>
            </a:r>
            <a:r>
              <a:rPr lang="es-ES" b="1" i="1" dirty="0">
                <a:solidFill>
                  <a:schemeClr val="tx1"/>
                </a:solidFill>
                <a:latin typeface="Century Gothic" panose="020B0502020202020204" pitchFamily="34" charset="0"/>
                <a:ea typeface="Times New Roman"/>
                <a:cs typeface="Arial" pitchFamily="34" charset="0"/>
              </a:rPr>
              <a:t>Reconstruyendo la Economía para Vivir Bien, Hacia la Industrialización con Sustitución de Importaciones</a:t>
            </a:r>
            <a:r>
              <a:rPr lang="es-BO" b="1" i="1" kern="1200" dirty="0">
                <a:solidFill>
                  <a:schemeClr val="tx1"/>
                </a:solidFill>
                <a:latin typeface="Century Gothic" panose="020B0502020202020204" pitchFamily="34" charset="0"/>
                <a:ea typeface="Times New Roman"/>
                <a:cs typeface="Arial" pitchFamily="34" charset="0"/>
              </a:rPr>
              <a:t>”, </a:t>
            </a:r>
            <a:r>
              <a:rPr lang="es-BO" kern="1200" dirty="0">
                <a:solidFill>
                  <a:schemeClr val="tx1"/>
                </a:solidFill>
                <a:latin typeface="Century Gothic" panose="020B0502020202020204" pitchFamily="34" charset="0"/>
                <a:ea typeface="Times New Roman"/>
                <a:cs typeface="Arial" pitchFamily="34" charset="0"/>
              </a:rPr>
              <a:t>aprobado por Ley 1407.</a:t>
            </a:r>
            <a:endParaRPr lang="es-ES" kern="1200" cap="none" spc="0" dirty="0">
              <a:ln w="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13" name="Rectángulo 52">
            <a:extLst>
              <a:ext uri="{FF2B5EF4-FFF2-40B4-BE49-F238E27FC236}">
                <a16:creationId xmlns:a16="http://schemas.microsoft.com/office/drawing/2014/main" id="{E94EA56A-0D14-21FA-83C8-AAC70B7FF747}"/>
              </a:ext>
            </a:extLst>
          </p:cNvPr>
          <p:cNvSpPr/>
          <p:nvPr/>
        </p:nvSpPr>
        <p:spPr>
          <a:xfrm>
            <a:off x="296331" y="3546765"/>
            <a:ext cx="5367690" cy="2759316"/>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76200" tIns="76200" rIns="76200" bIns="76200" numCol="1" spcCol="1270" anchor="ctr" anchorCtr="0">
            <a:noAutofit/>
          </a:bodyPr>
          <a:lstStyle/>
          <a:p>
            <a:pPr lvl="0" algn="ctr" defTabSz="800100">
              <a:lnSpc>
                <a:spcPct val="90000"/>
              </a:lnSpc>
              <a:spcBef>
                <a:spcPct val="0"/>
              </a:spcBef>
              <a:spcAft>
                <a:spcPct val="35000"/>
              </a:spcAft>
            </a:pPr>
            <a:r>
              <a:rPr lang="es-ES" b="1" dirty="0">
                <a:solidFill>
                  <a:schemeClr val="tx1"/>
                </a:solidFill>
                <a:latin typeface="Century Gothic" panose="020B0502020202020204" pitchFamily="34" charset="0"/>
                <a:ea typeface="Times New Roman"/>
                <a:cs typeface="Arial" pitchFamily="34" charset="0"/>
              </a:rPr>
              <a:t>PSDI 2021-2025</a:t>
            </a:r>
          </a:p>
          <a:p>
            <a:pPr lvl="0" algn="ctr" defTabSz="889000">
              <a:lnSpc>
                <a:spcPct val="90000"/>
              </a:lnSpc>
              <a:spcBef>
                <a:spcPct val="0"/>
              </a:spcBef>
              <a:spcAft>
                <a:spcPct val="35000"/>
              </a:spcAft>
            </a:pPr>
            <a:r>
              <a:rPr lang="es-ES" dirty="0">
                <a:solidFill>
                  <a:schemeClr val="tx1"/>
                </a:solidFill>
                <a:latin typeface="Century Gothic" panose="020B0502020202020204" pitchFamily="34" charset="0"/>
                <a:ea typeface="Times New Roman"/>
                <a:cs typeface="Arial" pitchFamily="34" charset="0"/>
              </a:rPr>
              <a:t>Plan Sectorial de Desarrollo Integral para Vivir Bien (PSDI) Sector </a:t>
            </a:r>
            <a:r>
              <a:rPr lang="es-ES" b="1" dirty="0">
                <a:solidFill>
                  <a:schemeClr val="tx1"/>
                </a:solidFill>
                <a:latin typeface="Century Gothic" panose="020B0502020202020204" pitchFamily="34" charset="0"/>
                <a:ea typeface="Times New Roman"/>
                <a:cs typeface="Arial" pitchFamily="34" charset="0"/>
              </a:rPr>
              <a:t>Industrial – Comercio – Turístico</a:t>
            </a:r>
          </a:p>
          <a:p>
            <a:pPr lvl="0" algn="ctr" defTabSz="889000">
              <a:lnSpc>
                <a:spcPct val="90000"/>
              </a:lnSpc>
              <a:spcBef>
                <a:spcPct val="0"/>
              </a:spcBef>
              <a:spcAft>
                <a:spcPct val="35000"/>
              </a:spcAft>
            </a:pPr>
            <a:r>
              <a:rPr lang="es-ES" dirty="0">
                <a:solidFill>
                  <a:schemeClr val="tx1"/>
                </a:solidFill>
                <a:latin typeface="Century Gothic" panose="020B0502020202020204" pitchFamily="34" charset="0"/>
                <a:ea typeface="Times New Roman"/>
                <a:cs typeface="Arial" pitchFamily="34" charset="0"/>
              </a:rPr>
              <a:t> contribuye al PDES 2021-2025 mediante:</a:t>
            </a:r>
          </a:p>
          <a:p>
            <a:pPr lvl="0" algn="ctr" defTabSz="889000">
              <a:lnSpc>
                <a:spcPct val="90000"/>
              </a:lnSpc>
              <a:spcBef>
                <a:spcPct val="0"/>
              </a:spcBef>
              <a:spcAft>
                <a:spcPct val="35000"/>
              </a:spcAft>
            </a:pPr>
            <a:r>
              <a:rPr lang="es-ES" sz="1400" b="1" dirty="0">
                <a:solidFill>
                  <a:schemeClr val="tx1"/>
                </a:solidFill>
                <a:latin typeface="Century Gothic" panose="020B0502020202020204" pitchFamily="34" charset="0"/>
                <a:ea typeface="Times New Roman"/>
                <a:cs typeface="Arial" pitchFamily="34" charset="0"/>
              </a:rPr>
              <a:t>Eje 2: </a:t>
            </a:r>
            <a:r>
              <a:rPr lang="es-MX" sz="1400" dirty="0">
                <a:solidFill>
                  <a:schemeClr val="tx1"/>
                </a:solidFill>
                <a:latin typeface="Century Gothic" panose="020B0502020202020204" pitchFamily="34" charset="0"/>
                <a:ea typeface="Times New Roman"/>
                <a:cs typeface="Arial" pitchFamily="34" charset="0"/>
              </a:rPr>
              <a:t>INDUSTRIALIZACIÓN CON SUSTITUCIÓN DE IMPORTACIONES</a:t>
            </a:r>
            <a:endParaRPr lang="es-ES" sz="1400" dirty="0">
              <a:solidFill>
                <a:schemeClr val="tx1"/>
              </a:solidFill>
              <a:latin typeface="Century Gothic" panose="020B0502020202020204" pitchFamily="34" charset="0"/>
              <a:ea typeface="Times New Roman"/>
              <a:cs typeface="Arial" pitchFamily="34" charset="0"/>
            </a:endParaRPr>
          </a:p>
          <a:p>
            <a:pPr lvl="0" algn="ctr" defTabSz="889000">
              <a:lnSpc>
                <a:spcPct val="90000"/>
              </a:lnSpc>
              <a:spcBef>
                <a:spcPct val="0"/>
              </a:spcBef>
              <a:spcAft>
                <a:spcPct val="35000"/>
              </a:spcAft>
            </a:pPr>
            <a:r>
              <a:rPr lang="es-ES" sz="1400" b="1" dirty="0">
                <a:solidFill>
                  <a:schemeClr val="tx1"/>
                </a:solidFill>
                <a:latin typeface="Century Gothic" panose="020B0502020202020204" pitchFamily="34" charset="0"/>
                <a:cs typeface="Arial" pitchFamily="34" charset="0"/>
              </a:rPr>
              <a:t>Eje 3: </a:t>
            </a:r>
            <a:r>
              <a:rPr lang="es-ES" sz="1400" dirty="0">
                <a:solidFill>
                  <a:schemeClr val="tx1"/>
                </a:solidFill>
                <a:latin typeface="Century Gothic" panose="020B0502020202020204" pitchFamily="34" charset="0"/>
                <a:cs typeface="Arial" pitchFamily="34" charset="0"/>
              </a:rPr>
              <a:t>SEG</a:t>
            </a:r>
            <a:r>
              <a:rPr lang="es-MX" sz="1400" dirty="0">
                <a:solidFill>
                  <a:schemeClr val="tx1"/>
                </a:solidFill>
                <a:latin typeface="Century Gothic" panose="020B0502020202020204" pitchFamily="34" charset="0"/>
                <a:cs typeface="Arial" pitchFamily="34" charset="0"/>
              </a:rPr>
              <a:t>URIDAD ALIMENTARIA CON SOBERANÍA, PROMOCIÓN DE EXPORTACIONES CON VALOR AGREGADO Y DESARROLLO TURISTICO</a:t>
            </a:r>
          </a:p>
        </p:txBody>
      </p:sp>
      <p:sp>
        <p:nvSpPr>
          <p:cNvPr id="14" name="Rectángulo 53">
            <a:extLst>
              <a:ext uri="{FF2B5EF4-FFF2-40B4-BE49-F238E27FC236}">
                <a16:creationId xmlns:a16="http://schemas.microsoft.com/office/drawing/2014/main" id="{0665399E-B694-7B69-43BE-1A9813E24163}"/>
              </a:ext>
            </a:extLst>
          </p:cNvPr>
          <p:cNvSpPr/>
          <p:nvPr/>
        </p:nvSpPr>
        <p:spPr>
          <a:xfrm>
            <a:off x="6359236" y="5344094"/>
            <a:ext cx="2610722" cy="85099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BO" sz="1600" b="1" dirty="0">
                <a:solidFill>
                  <a:schemeClr val="tx1"/>
                </a:solidFill>
                <a:latin typeface="Century Gothic" panose="020B0502020202020204" pitchFamily="34" charset="0"/>
                <a:ea typeface="Times New Roman"/>
                <a:cs typeface="Arial" pitchFamily="34" charset="0"/>
              </a:rPr>
              <a:t>Ajustado con R.M. 029.2023</a:t>
            </a:r>
          </a:p>
          <a:p>
            <a:pPr lvl="0" algn="ctr" defTabSz="800100">
              <a:lnSpc>
                <a:spcPct val="90000"/>
              </a:lnSpc>
              <a:spcBef>
                <a:spcPct val="0"/>
              </a:spcBef>
              <a:spcAft>
                <a:spcPct val="35000"/>
              </a:spcAft>
            </a:pPr>
            <a:r>
              <a:rPr lang="es-BO" sz="1600" b="1" kern="1200" cap="none" spc="0" dirty="0">
                <a:ln w="0"/>
                <a:solidFill>
                  <a:schemeClr val="tx1"/>
                </a:solidFill>
                <a:latin typeface="Century Gothic" panose="020B0502020202020204" pitchFamily="34" charset="0"/>
                <a:cs typeface="Arial" pitchFamily="34" charset="0"/>
              </a:rPr>
              <a:t>28-febrero-2023</a:t>
            </a:r>
            <a:endParaRPr lang="es-ES" sz="1600" b="0" kern="1200" cap="none" spc="0" dirty="0">
              <a:ln w="0"/>
              <a:solidFill>
                <a:schemeClr val="tx1"/>
              </a:solidFill>
            </a:endParaRPr>
          </a:p>
        </p:txBody>
      </p:sp>
      <p:pic>
        <p:nvPicPr>
          <p:cNvPr id="15" name="Imagen 14">
            <a:extLst>
              <a:ext uri="{FF2B5EF4-FFF2-40B4-BE49-F238E27FC236}">
                <a16:creationId xmlns:a16="http://schemas.microsoft.com/office/drawing/2014/main" id="{4FA74290-46D3-0030-01F8-74A6600C93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76114" y="2675933"/>
            <a:ext cx="2794217" cy="2613022"/>
          </a:xfrm>
          <a:prstGeom prst="rect">
            <a:avLst/>
          </a:prstGeom>
        </p:spPr>
      </p:pic>
    </p:spTree>
    <p:extLst>
      <p:ext uri="{BB962C8B-B14F-4D97-AF65-F5344CB8AC3E}">
        <p14:creationId xmlns:p14="http://schemas.microsoft.com/office/powerpoint/2010/main" val="176753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graphicFrame>
        <p:nvGraphicFramePr>
          <p:cNvPr id="5" name="Marcador de contenido 4">
            <a:extLst>
              <a:ext uri="{FF2B5EF4-FFF2-40B4-BE49-F238E27FC236}">
                <a16:creationId xmlns:a16="http://schemas.microsoft.com/office/drawing/2014/main" id="{48FEE73F-09B3-400F-88CC-93D3F687F676}"/>
              </a:ext>
            </a:extLst>
          </p:cNvPr>
          <p:cNvGraphicFramePr>
            <a:graphicFrameLocks noGrp="1"/>
          </p:cNvGraphicFramePr>
          <p:nvPr>
            <p:ph idx="1"/>
          </p:nvPr>
        </p:nvGraphicFramePr>
        <p:xfrm>
          <a:off x="102754" y="929697"/>
          <a:ext cx="8877300" cy="2889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Marcador de contenido 4">
            <a:extLst>
              <a:ext uri="{FF2B5EF4-FFF2-40B4-BE49-F238E27FC236}">
                <a16:creationId xmlns:a16="http://schemas.microsoft.com/office/drawing/2014/main" id="{9079DA18-7BCA-48E3-B57C-7174A1EEF6C2}"/>
              </a:ext>
            </a:extLst>
          </p:cNvPr>
          <p:cNvGraphicFramePr>
            <a:graphicFrameLocks/>
          </p:cNvGraphicFramePr>
          <p:nvPr/>
        </p:nvGraphicFramePr>
        <p:xfrm>
          <a:off x="139702" y="3617933"/>
          <a:ext cx="8877299" cy="28244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1 Rectángulo redondeado">
            <a:extLst>
              <a:ext uri="{FF2B5EF4-FFF2-40B4-BE49-F238E27FC236}">
                <a16:creationId xmlns:a16="http://schemas.microsoft.com/office/drawing/2014/main" id="{55CF2C88-5A26-08B2-608D-2DB9F43598E5}"/>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OBJETIVOS ESTRATÉGICOS</a:t>
            </a:r>
            <a:endParaRPr lang="es-ES"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6373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C06BBEF-ED98-F000-E8B1-97F145049D89}"/>
              </a:ext>
            </a:extLst>
          </p:cNvPr>
          <p:cNvSpPr/>
          <p:nvPr/>
        </p:nvSpPr>
        <p:spPr>
          <a:xfrm>
            <a:off x="315071" y="927639"/>
            <a:ext cx="8509175" cy="2684213"/>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0" name="Grupo 29"/>
          <p:cNvGrpSpPr/>
          <p:nvPr/>
        </p:nvGrpSpPr>
        <p:grpSpPr>
          <a:xfrm>
            <a:off x="3797499" y="938139"/>
            <a:ext cx="1620107" cy="217459"/>
            <a:chOff x="4208867" y="72008"/>
            <a:chExt cx="1913470" cy="500393"/>
          </a:xfrm>
          <a:solidFill>
            <a:srgbClr val="0070C0"/>
          </a:solidFill>
        </p:grpSpPr>
        <p:sp>
          <p:nvSpPr>
            <p:cNvPr id="31" name="Rectángulo 30"/>
            <p:cNvSpPr/>
            <p:nvPr/>
          </p:nvSpPr>
          <p:spPr>
            <a:xfrm>
              <a:off x="4208867" y="72008"/>
              <a:ext cx="1913470" cy="475453"/>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ángulo 31"/>
            <p:cNvSpPr/>
            <p:nvPr/>
          </p:nvSpPr>
          <p:spPr>
            <a:xfrm>
              <a:off x="4208867" y="96946"/>
              <a:ext cx="1913470" cy="475455"/>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8602" tIns="8602" rIns="8602" bIns="8602" numCol="1" spcCol="1270" anchor="ctr" anchorCtr="0">
              <a:noAutofit/>
            </a:bodyPr>
            <a:lstStyle/>
            <a:p>
              <a:pPr algn="ctr" defTabSz="602173">
                <a:lnSpc>
                  <a:spcPct val="90000"/>
                </a:lnSpc>
                <a:spcBef>
                  <a:spcPct val="0"/>
                </a:spcBef>
                <a:spcAft>
                  <a:spcPct val="35000"/>
                </a:spcAft>
              </a:pPr>
              <a:r>
                <a:rPr lang="es-ES" sz="1355" b="1" dirty="0">
                  <a:solidFill>
                    <a:schemeClr val="bg1"/>
                  </a:solidFill>
                  <a:latin typeface="Arial" panose="020B0604020202020204" pitchFamily="34" charset="0"/>
                  <a:cs typeface="Arial" panose="020B0604020202020204" pitchFamily="34" charset="0"/>
                </a:rPr>
                <a:t>MINISTRO (A)</a:t>
              </a:r>
              <a:endParaRPr lang="es-ES" sz="1355" b="1" dirty="0">
                <a:latin typeface="Arial" panose="020B0604020202020204" pitchFamily="34" charset="0"/>
                <a:cs typeface="Arial" panose="020B0604020202020204" pitchFamily="34" charset="0"/>
              </a:endParaRPr>
            </a:p>
          </p:txBody>
        </p:sp>
      </p:grpSp>
      <p:grpSp>
        <p:nvGrpSpPr>
          <p:cNvPr id="33" name="Grupo 32"/>
          <p:cNvGrpSpPr/>
          <p:nvPr/>
        </p:nvGrpSpPr>
        <p:grpSpPr>
          <a:xfrm>
            <a:off x="464227" y="2484999"/>
            <a:ext cx="1800000" cy="414000"/>
            <a:chOff x="554662" y="2084340"/>
            <a:chExt cx="2281176" cy="538417"/>
          </a:xfrm>
          <a:solidFill>
            <a:srgbClr val="9AB3E6"/>
          </a:solidFill>
        </p:grpSpPr>
        <p:sp>
          <p:nvSpPr>
            <p:cNvPr id="34" name="Rectángulo 33"/>
            <p:cNvSpPr/>
            <p:nvPr/>
          </p:nvSpPr>
          <p:spPr>
            <a:xfrm>
              <a:off x="554662" y="2084340"/>
              <a:ext cx="2281176" cy="538417"/>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ectángulo 34"/>
            <p:cNvSpPr/>
            <p:nvPr/>
          </p:nvSpPr>
          <p:spPr>
            <a:xfrm>
              <a:off x="554662" y="2084340"/>
              <a:ext cx="2281176" cy="538417"/>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b="1" dirty="0">
                  <a:solidFill>
                    <a:schemeClr val="tx1"/>
                  </a:solidFill>
                  <a:latin typeface="Arial" panose="020B0604020202020204" pitchFamily="34" charset="0"/>
                  <a:ea typeface="Times New Roman"/>
                  <a:cs typeface="Arial" panose="020B0604020202020204" pitchFamily="34" charset="0"/>
                </a:rPr>
                <a:t>VICEMINISTERIO DE LA MICRO, PEQUEÑA EMPRESA Y ARTESANÍA</a:t>
              </a:r>
              <a:endParaRPr lang="es-ES" sz="847" b="1" dirty="0">
                <a:solidFill>
                  <a:schemeClr val="tx1"/>
                </a:solidFill>
                <a:latin typeface="Arial" panose="020B0604020202020204" pitchFamily="34" charset="0"/>
                <a:cs typeface="Arial" panose="020B0604020202020204" pitchFamily="34" charset="0"/>
              </a:endParaRPr>
            </a:p>
          </p:txBody>
        </p:sp>
      </p:grpSp>
      <p:grpSp>
        <p:nvGrpSpPr>
          <p:cNvPr id="36" name="Grupo 35"/>
          <p:cNvGrpSpPr/>
          <p:nvPr/>
        </p:nvGrpSpPr>
        <p:grpSpPr>
          <a:xfrm>
            <a:off x="493325" y="3122409"/>
            <a:ext cx="828000" cy="396000"/>
            <a:chOff x="632879" y="2767443"/>
            <a:chExt cx="950906" cy="879246"/>
          </a:xfrm>
          <a:solidFill>
            <a:srgbClr val="BCCDEE"/>
          </a:solidFill>
        </p:grpSpPr>
        <p:sp>
          <p:nvSpPr>
            <p:cNvPr id="37" name="Rectángulo 36"/>
            <p:cNvSpPr/>
            <p:nvPr/>
          </p:nvSpPr>
          <p:spPr>
            <a:xfrm>
              <a:off x="632879" y="2767443"/>
              <a:ext cx="950906" cy="879246"/>
            </a:xfrm>
            <a:prstGeom prst="rect">
              <a:avLst/>
            </a:prstGeom>
            <a:grpFill/>
          </p:spPr>
          <p:style>
            <a:lnRef idx="2">
              <a:schemeClr val="accent5"/>
            </a:lnRef>
            <a:fillRef idx="1">
              <a:schemeClr val="lt1"/>
            </a:fillRef>
            <a:effectRef idx="0">
              <a:schemeClr val="accent5"/>
            </a:effectRef>
            <a:fontRef idx="minor">
              <a:schemeClr val="dk1"/>
            </a:fontRef>
          </p:style>
        </p:sp>
        <p:sp>
          <p:nvSpPr>
            <p:cNvPr id="38" name="Rectángulo 37"/>
            <p:cNvSpPr/>
            <p:nvPr/>
          </p:nvSpPr>
          <p:spPr>
            <a:xfrm>
              <a:off x="632879" y="2767443"/>
              <a:ext cx="950906" cy="87924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839" tIns="4839" rIns="4839" bIns="4839" numCol="1" spcCol="1270" anchor="ctr" anchorCtr="0">
              <a:noAutofit/>
            </a:bodyPr>
            <a:lstStyle/>
            <a:p>
              <a:pPr algn="ctr" defTabSz="338722">
                <a:lnSpc>
                  <a:spcPct val="90000"/>
                </a:lnSpc>
                <a:spcBef>
                  <a:spcPct val="0"/>
                </a:spcBef>
                <a:spcAft>
                  <a:spcPct val="35000"/>
                </a:spcAft>
              </a:pPr>
              <a:r>
                <a:rPr lang="es-BO" sz="680" dirty="0">
                  <a:solidFill>
                    <a:prstClr val="black"/>
                  </a:solidFill>
                  <a:latin typeface="Arial" panose="020B0604020202020204" pitchFamily="34" charset="0"/>
                  <a:ea typeface="Times New Roman"/>
                  <a:cs typeface="Arial" panose="020B0604020202020204" pitchFamily="34" charset="0"/>
                </a:rPr>
                <a:t>Dirección General de Desarrollo de la Micro y Pequeña Empresa</a:t>
              </a:r>
              <a:endParaRPr lang="es-ES" sz="680" dirty="0">
                <a:latin typeface="Arial" panose="020B0604020202020204" pitchFamily="34" charset="0"/>
                <a:cs typeface="Arial" panose="020B0604020202020204" pitchFamily="34" charset="0"/>
              </a:endParaRPr>
            </a:p>
          </p:txBody>
        </p:sp>
      </p:grpSp>
      <p:grpSp>
        <p:nvGrpSpPr>
          <p:cNvPr id="39" name="Grupo 38"/>
          <p:cNvGrpSpPr/>
          <p:nvPr/>
        </p:nvGrpSpPr>
        <p:grpSpPr>
          <a:xfrm>
            <a:off x="1367292" y="3122409"/>
            <a:ext cx="828000" cy="396000"/>
            <a:chOff x="1795314" y="2767443"/>
            <a:chExt cx="950906" cy="879246"/>
          </a:xfrm>
          <a:solidFill>
            <a:srgbClr val="BCCDEE"/>
          </a:solidFill>
        </p:grpSpPr>
        <p:sp>
          <p:nvSpPr>
            <p:cNvPr id="40" name="Rectángulo 39"/>
            <p:cNvSpPr/>
            <p:nvPr/>
          </p:nvSpPr>
          <p:spPr>
            <a:xfrm>
              <a:off x="1795314" y="2767443"/>
              <a:ext cx="950906" cy="879246"/>
            </a:xfrm>
            <a:prstGeom prst="rect">
              <a:avLst/>
            </a:prstGeom>
            <a:grpFill/>
          </p:spPr>
          <p:style>
            <a:lnRef idx="2">
              <a:schemeClr val="accent5"/>
            </a:lnRef>
            <a:fillRef idx="1">
              <a:schemeClr val="lt1"/>
            </a:fillRef>
            <a:effectRef idx="0">
              <a:schemeClr val="accent5"/>
            </a:effectRef>
            <a:fontRef idx="minor">
              <a:schemeClr val="dk1"/>
            </a:fontRef>
          </p:style>
        </p:sp>
        <p:sp>
          <p:nvSpPr>
            <p:cNvPr id="41" name="Rectángulo 40"/>
            <p:cNvSpPr/>
            <p:nvPr/>
          </p:nvSpPr>
          <p:spPr>
            <a:xfrm>
              <a:off x="1795314" y="2767443"/>
              <a:ext cx="950906" cy="87924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BO" sz="677" dirty="0">
                  <a:solidFill>
                    <a:prstClr val="black"/>
                  </a:solidFill>
                  <a:latin typeface="Arial" panose="020B0604020202020204" pitchFamily="34" charset="0"/>
                  <a:ea typeface="Times New Roman"/>
                  <a:cs typeface="Arial" panose="020B0604020202020204" pitchFamily="34" charset="0"/>
                </a:rPr>
                <a:t>Dirección General de Desarrollo Artesanal</a:t>
              </a:r>
              <a:endParaRPr lang="es-ES" sz="677" dirty="0">
                <a:latin typeface="Arial" panose="020B0604020202020204" pitchFamily="34" charset="0"/>
                <a:cs typeface="Arial" panose="020B0604020202020204" pitchFamily="34" charset="0"/>
              </a:endParaRPr>
            </a:p>
          </p:txBody>
        </p:sp>
      </p:grpSp>
      <p:grpSp>
        <p:nvGrpSpPr>
          <p:cNvPr id="42" name="Grupo 41"/>
          <p:cNvGrpSpPr/>
          <p:nvPr/>
        </p:nvGrpSpPr>
        <p:grpSpPr>
          <a:xfrm>
            <a:off x="2449250" y="2484998"/>
            <a:ext cx="1800000" cy="414000"/>
            <a:chOff x="2902764" y="2084340"/>
            <a:chExt cx="2164405" cy="536092"/>
          </a:xfrm>
          <a:solidFill>
            <a:srgbClr val="9AB3E6"/>
          </a:solidFill>
        </p:grpSpPr>
        <p:sp>
          <p:nvSpPr>
            <p:cNvPr id="43" name="Rectángulo 42"/>
            <p:cNvSpPr/>
            <p:nvPr/>
          </p:nvSpPr>
          <p:spPr>
            <a:xfrm>
              <a:off x="2902764" y="2084340"/>
              <a:ext cx="2164405" cy="536092"/>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ectángulo 43"/>
            <p:cNvSpPr/>
            <p:nvPr/>
          </p:nvSpPr>
          <p:spPr>
            <a:xfrm>
              <a:off x="2902764" y="2084340"/>
              <a:ext cx="2164405" cy="536092"/>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b="1" dirty="0">
                  <a:solidFill>
                    <a:schemeClr val="tx1"/>
                  </a:solidFill>
                  <a:latin typeface="Arial" panose="020B0604020202020204" pitchFamily="34" charset="0"/>
                  <a:ea typeface="Times New Roman"/>
                  <a:cs typeface="Arial" panose="020B0604020202020204" pitchFamily="34" charset="0"/>
                </a:rPr>
                <a:t>VICEMINISTERIO DE POLÍTICAS DE INDUSTRIALIZACIÓN</a:t>
              </a:r>
              <a:endParaRPr lang="es-ES" sz="847" b="1" dirty="0">
                <a:solidFill>
                  <a:schemeClr val="tx1"/>
                </a:solidFill>
                <a:latin typeface="Arial" panose="020B0604020202020204" pitchFamily="34" charset="0"/>
                <a:cs typeface="Arial" panose="020B0604020202020204" pitchFamily="34" charset="0"/>
              </a:endParaRPr>
            </a:p>
          </p:txBody>
        </p:sp>
      </p:grpSp>
      <p:grpSp>
        <p:nvGrpSpPr>
          <p:cNvPr id="45" name="Grupo 44"/>
          <p:cNvGrpSpPr/>
          <p:nvPr/>
        </p:nvGrpSpPr>
        <p:grpSpPr>
          <a:xfrm>
            <a:off x="2271211" y="3122409"/>
            <a:ext cx="684000" cy="396000"/>
            <a:chOff x="2983472" y="2767443"/>
            <a:chExt cx="876906" cy="879626"/>
          </a:xfrm>
          <a:solidFill>
            <a:srgbClr val="BCCDEE"/>
          </a:solidFill>
        </p:grpSpPr>
        <p:sp>
          <p:nvSpPr>
            <p:cNvPr id="46" name="Rectángulo 45"/>
            <p:cNvSpPr/>
            <p:nvPr/>
          </p:nvSpPr>
          <p:spPr>
            <a:xfrm>
              <a:off x="2983472" y="2767443"/>
              <a:ext cx="876906"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47" name="Rectángulo 46"/>
            <p:cNvSpPr/>
            <p:nvPr/>
          </p:nvSpPr>
          <p:spPr>
            <a:xfrm>
              <a:off x="2983472" y="2767443"/>
              <a:ext cx="876906"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BO" sz="677" dirty="0">
                  <a:solidFill>
                    <a:prstClr val="black"/>
                  </a:solidFill>
                  <a:latin typeface="Arial" panose="020B0604020202020204" pitchFamily="34" charset="0"/>
                  <a:ea typeface="Times New Roman"/>
                  <a:cs typeface="Arial" panose="020B0604020202020204" pitchFamily="34" charset="0"/>
                </a:rPr>
                <a:t>Dirección General de Desarrollo Industrial</a:t>
              </a:r>
              <a:endParaRPr lang="es-ES" sz="677" dirty="0">
                <a:latin typeface="Arial" panose="020B0604020202020204" pitchFamily="34" charset="0"/>
                <a:cs typeface="Arial" panose="020B0604020202020204" pitchFamily="34" charset="0"/>
              </a:endParaRPr>
            </a:p>
          </p:txBody>
        </p:sp>
      </p:grpSp>
      <p:grpSp>
        <p:nvGrpSpPr>
          <p:cNvPr id="48" name="Grupo 47"/>
          <p:cNvGrpSpPr/>
          <p:nvPr/>
        </p:nvGrpSpPr>
        <p:grpSpPr>
          <a:xfrm>
            <a:off x="3736997" y="3122409"/>
            <a:ext cx="792000" cy="396000"/>
            <a:chOff x="4142137" y="2767443"/>
            <a:chExt cx="919783" cy="879626"/>
          </a:xfrm>
          <a:solidFill>
            <a:srgbClr val="BCCDEE"/>
          </a:solidFill>
        </p:grpSpPr>
        <p:sp>
          <p:nvSpPr>
            <p:cNvPr id="49" name="Rectángulo 48"/>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50" name="Rectángulo 49"/>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BO" sz="677" dirty="0">
                  <a:solidFill>
                    <a:prstClr val="black"/>
                  </a:solidFill>
                  <a:latin typeface="Arial" panose="020B0604020202020204" pitchFamily="34" charset="0"/>
                  <a:ea typeface="Times New Roman"/>
                  <a:cs typeface="Arial" panose="020B0604020202020204" pitchFamily="34" charset="0"/>
                </a:rPr>
                <a:t>Dirección General de Análisis Productivo Industrial y Economía Plural</a:t>
              </a:r>
              <a:endParaRPr lang="es-ES" sz="677" dirty="0">
                <a:latin typeface="Arial" panose="020B0604020202020204" pitchFamily="34" charset="0"/>
                <a:cs typeface="Arial" panose="020B0604020202020204" pitchFamily="34" charset="0"/>
              </a:endParaRPr>
            </a:p>
          </p:txBody>
        </p:sp>
      </p:grpSp>
      <p:grpSp>
        <p:nvGrpSpPr>
          <p:cNvPr id="51" name="Grupo 50"/>
          <p:cNvGrpSpPr/>
          <p:nvPr/>
        </p:nvGrpSpPr>
        <p:grpSpPr>
          <a:xfrm>
            <a:off x="4765970" y="2490824"/>
            <a:ext cx="1800000" cy="414000"/>
            <a:chOff x="5431319" y="2115401"/>
            <a:chExt cx="2111078" cy="473969"/>
          </a:xfrm>
          <a:solidFill>
            <a:srgbClr val="9AB3E6"/>
          </a:solidFill>
        </p:grpSpPr>
        <p:sp>
          <p:nvSpPr>
            <p:cNvPr id="52" name="Rectángulo 51"/>
            <p:cNvSpPr/>
            <p:nvPr/>
          </p:nvSpPr>
          <p:spPr>
            <a:xfrm>
              <a:off x="5431319" y="2115401"/>
              <a:ext cx="2111078" cy="473969"/>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Rectángulo 52"/>
            <p:cNvSpPr/>
            <p:nvPr/>
          </p:nvSpPr>
          <p:spPr>
            <a:xfrm>
              <a:off x="5431319" y="2115401"/>
              <a:ext cx="2111078" cy="473969"/>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b="1" dirty="0">
                  <a:solidFill>
                    <a:schemeClr val="tx1"/>
                  </a:solidFill>
                  <a:latin typeface="Arial" panose="020B0604020202020204" pitchFamily="34" charset="0"/>
                  <a:ea typeface="Times New Roman"/>
                  <a:cs typeface="Arial" panose="020B0604020202020204" pitchFamily="34" charset="0"/>
                </a:rPr>
                <a:t>VICEMINISTERIO DE COMERCIO Y LOGÍSTICA INTERNA</a:t>
              </a:r>
              <a:endParaRPr lang="es-ES" sz="847" b="1" dirty="0">
                <a:solidFill>
                  <a:schemeClr val="tx1"/>
                </a:solidFill>
                <a:latin typeface="Arial" panose="020B0604020202020204" pitchFamily="34" charset="0"/>
                <a:cs typeface="Arial" panose="020B0604020202020204" pitchFamily="34" charset="0"/>
              </a:endParaRPr>
            </a:p>
          </p:txBody>
        </p:sp>
      </p:grpSp>
      <p:grpSp>
        <p:nvGrpSpPr>
          <p:cNvPr id="54" name="Grupo 53"/>
          <p:cNvGrpSpPr/>
          <p:nvPr/>
        </p:nvGrpSpPr>
        <p:grpSpPr>
          <a:xfrm>
            <a:off x="4807807" y="3122410"/>
            <a:ext cx="828000" cy="396000"/>
            <a:chOff x="5431324" y="2767443"/>
            <a:chExt cx="950906" cy="863047"/>
          </a:xfrm>
          <a:solidFill>
            <a:srgbClr val="BCCDEE"/>
          </a:solidFill>
        </p:grpSpPr>
        <p:sp>
          <p:nvSpPr>
            <p:cNvPr id="55" name="Rectángulo 54"/>
            <p:cNvSpPr/>
            <p:nvPr/>
          </p:nvSpPr>
          <p:spPr>
            <a:xfrm>
              <a:off x="5431324" y="2767443"/>
              <a:ext cx="950906" cy="863047"/>
            </a:xfrm>
            <a:prstGeom prst="rect">
              <a:avLst/>
            </a:prstGeom>
            <a:grpFill/>
          </p:spPr>
          <p:style>
            <a:lnRef idx="2">
              <a:schemeClr val="accent5"/>
            </a:lnRef>
            <a:fillRef idx="1">
              <a:schemeClr val="lt1"/>
            </a:fillRef>
            <a:effectRef idx="0">
              <a:schemeClr val="accent5"/>
            </a:effectRef>
            <a:fontRef idx="minor">
              <a:schemeClr val="dk1"/>
            </a:fontRef>
          </p:style>
        </p:sp>
        <p:sp>
          <p:nvSpPr>
            <p:cNvPr id="56" name="Rectángulo 55"/>
            <p:cNvSpPr/>
            <p:nvPr/>
          </p:nvSpPr>
          <p:spPr>
            <a:xfrm>
              <a:off x="5431324" y="2767443"/>
              <a:ext cx="950906" cy="863047"/>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BO" sz="677" dirty="0">
                  <a:solidFill>
                    <a:prstClr val="black"/>
                  </a:solidFill>
                  <a:latin typeface="Arial" panose="020B0604020202020204" pitchFamily="34" charset="0"/>
                  <a:ea typeface="Times New Roman"/>
                  <a:cs typeface="Arial" panose="020B0604020202020204" pitchFamily="34" charset="0"/>
                </a:rPr>
                <a:t>Dirección General de Desarrollo Comercial</a:t>
              </a:r>
              <a:endParaRPr lang="es-ES" sz="677" dirty="0">
                <a:latin typeface="Arial" panose="020B0604020202020204" pitchFamily="34" charset="0"/>
                <a:cs typeface="Arial" panose="020B0604020202020204" pitchFamily="34" charset="0"/>
              </a:endParaRPr>
            </a:p>
          </p:txBody>
        </p:sp>
      </p:grpSp>
      <p:grpSp>
        <p:nvGrpSpPr>
          <p:cNvPr id="57" name="Grupo 56"/>
          <p:cNvGrpSpPr/>
          <p:nvPr/>
        </p:nvGrpSpPr>
        <p:grpSpPr>
          <a:xfrm>
            <a:off x="5734586" y="3122405"/>
            <a:ext cx="828000" cy="396000"/>
            <a:chOff x="6677762" y="2767438"/>
            <a:chExt cx="950906" cy="855616"/>
          </a:xfrm>
          <a:solidFill>
            <a:srgbClr val="BCCDEE"/>
          </a:solidFill>
        </p:grpSpPr>
        <p:sp>
          <p:nvSpPr>
            <p:cNvPr id="58" name="Rectángulo 57"/>
            <p:cNvSpPr/>
            <p:nvPr/>
          </p:nvSpPr>
          <p:spPr>
            <a:xfrm>
              <a:off x="6677762" y="2767438"/>
              <a:ext cx="950906" cy="855616"/>
            </a:xfrm>
            <a:prstGeom prst="rect">
              <a:avLst/>
            </a:prstGeom>
            <a:grpFill/>
          </p:spPr>
          <p:style>
            <a:lnRef idx="2">
              <a:schemeClr val="accent5"/>
            </a:lnRef>
            <a:fillRef idx="1">
              <a:schemeClr val="lt1"/>
            </a:fillRef>
            <a:effectRef idx="0">
              <a:schemeClr val="accent5"/>
            </a:effectRef>
            <a:fontRef idx="minor">
              <a:schemeClr val="dk1"/>
            </a:fontRef>
          </p:style>
        </p:sp>
        <p:sp>
          <p:nvSpPr>
            <p:cNvPr id="59" name="Rectángulo 58"/>
            <p:cNvSpPr/>
            <p:nvPr/>
          </p:nvSpPr>
          <p:spPr>
            <a:xfrm>
              <a:off x="6677762" y="2767438"/>
              <a:ext cx="950906" cy="85561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BO" sz="677" dirty="0">
                  <a:solidFill>
                    <a:prstClr val="black"/>
                  </a:solidFill>
                  <a:latin typeface="Arial" panose="020B0604020202020204" pitchFamily="34" charset="0"/>
                  <a:ea typeface="Times New Roman"/>
                  <a:cs typeface="Arial" panose="020B0604020202020204" pitchFamily="34" charset="0"/>
                </a:rPr>
                <a:t>Dirección General de Desarrollo Logístico </a:t>
              </a:r>
              <a:endParaRPr lang="es-ES" sz="677" dirty="0">
                <a:latin typeface="Arial" panose="020B0604020202020204" pitchFamily="34" charset="0"/>
                <a:cs typeface="Arial" panose="020B0604020202020204" pitchFamily="34" charset="0"/>
              </a:endParaRPr>
            </a:p>
          </p:txBody>
        </p:sp>
      </p:grpSp>
      <p:grpSp>
        <p:nvGrpSpPr>
          <p:cNvPr id="60" name="Grupo 59"/>
          <p:cNvGrpSpPr/>
          <p:nvPr/>
        </p:nvGrpSpPr>
        <p:grpSpPr>
          <a:xfrm>
            <a:off x="6708520" y="2498804"/>
            <a:ext cx="1800000" cy="414000"/>
            <a:chOff x="7750732" y="2124825"/>
            <a:chExt cx="2025611" cy="474930"/>
          </a:xfrm>
          <a:solidFill>
            <a:srgbClr val="9AB3E6"/>
          </a:solidFill>
        </p:grpSpPr>
        <p:sp>
          <p:nvSpPr>
            <p:cNvPr id="61" name="Rectángulo 60"/>
            <p:cNvSpPr/>
            <p:nvPr/>
          </p:nvSpPr>
          <p:spPr>
            <a:xfrm>
              <a:off x="7750732" y="2124825"/>
              <a:ext cx="2025611" cy="474930"/>
            </a:xfrm>
            <a:prstGeom prst="rect">
              <a:avLst/>
            </a:prstGeom>
            <a:grpFill/>
            <a:ln>
              <a:solidFill>
                <a:srgbClr val="5B9BD5"/>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Rectángulo 61"/>
            <p:cNvSpPr/>
            <p:nvPr/>
          </p:nvSpPr>
          <p:spPr>
            <a:xfrm>
              <a:off x="7750732" y="2124825"/>
              <a:ext cx="2025611" cy="474930"/>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ES" sz="847" b="1" dirty="0">
                  <a:solidFill>
                    <a:schemeClr val="tx1"/>
                  </a:solidFill>
                  <a:latin typeface="Arial" panose="020B0604020202020204" pitchFamily="34" charset="0"/>
                  <a:cs typeface="Arial" panose="020B0604020202020204" pitchFamily="34" charset="0"/>
                </a:rPr>
                <a:t>VICEMINISTERIO DE TURISMO</a:t>
              </a:r>
            </a:p>
          </p:txBody>
        </p:sp>
      </p:grpSp>
      <p:grpSp>
        <p:nvGrpSpPr>
          <p:cNvPr id="63" name="Grupo 62"/>
          <p:cNvGrpSpPr/>
          <p:nvPr/>
        </p:nvGrpSpPr>
        <p:grpSpPr>
          <a:xfrm>
            <a:off x="6691896" y="3132429"/>
            <a:ext cx="828000" cy="396000"/>
            <a:chOff x="7741275" y="2779277"/>
            <a:chExt cx="950906" cy="855197"/>
          </a:xfrm>
          <a:solidFill>
            <a:srgbClr val="BCCDEE"/>
          </a:solidFill>
        </p:grpSpPr>
        <p:sp>
          <p:nvSpPr>
            <p:cNvPr id="64" name="Rectángulo 63"/>
            <p:cNvSpPr/>
            <p:nvPr/>
          </p:nvSpPr>
          <p:spPr>
            <a:xfrm>
              <a:off x="7741275" y="2779277"/>
              <a:ext cx="950906" cy="855197"/>
            </a:xfrm>
            <a:prstGeom prst="rect">
              <a:avLst/>
            </a:prstGeom>
            <a:grpFill/>
          </p:spPr>
          <p:style>
            <a:lnRef idx="2">
              <a:schemeClr val="accent5"/>
            </a:lnRef>
            <a:fillRef idx="1">
              <a:schemeClr val="lt1"/>
            </a:fillRef>
            <a:effectRef idx="0">
              <a:schemeClr val="accent5"/>
            </a:effectRef>
            <a:fontRef idx="minor">
              <a:schemeClr val="dk1"/>
            </a:fontRef>
          </p:style>
        </p:sp>
        <p:sp>
          <p:nvSpPr>
            <p:cNvPr id="65" name="Rectángulo 64"/>
            <p:cNvSpPr/>
            <p:nvPr/>
          </p:nvSpPr>
          <p:spPr>
            <a:xfrm>
              <a:off x="7741275" y="2779277"/>
              <a:ext cx="950906" cy="855197"/>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ES" sz="677" dirty="0">
                  <a:latin typeface="Arial" panose="020B0604020202020204" pitchFamily="34" charset="0"/>
                  <a:cs typeface="Arial" panose="020B0604020202020204" pitchFamily="34" charset="0"/>
                </a:rPr>
                <a:t>Dirección General de Turismo</a:t>
              </a:r>
            </a:p>
          </p:txBody>
        </p:sp>
      </p:grpSp>
      <p:grpSp>
        <p:nvGrpSpPr>
          <p:cNvPr id="66" name="Grupo 65"/>
          <p:cNvGrpSpPr/>
          <p:nvPr/>
        </p:nvGrpSpPr>
        <p:grpSpPr>
          <a:xfrm>
            <a:off x="7618234" y="3133202"/>
            <a:ext cx="900000" cy="396000"/>
            <a:chOff x="8863583" y="2767438"/>
            <a:chExt cx="950906" cy="762346"/>
          </a:xfrm>
          <a:solidFill>
            <a:srgbClr val="BCCDEE"/>
          </a:solidFill>
        </p:grpSpPr>
        <p:sp>
          <p:nvSpPr>
            <p:cNvPr id="67" name="Rectángulo 66"/>
            <p:cNvSpPr/>
            <p:nvPr/>
          </p:nvSpPr>
          <p:spPr>
            <a:xfrm>
              <a:off x="8863583" y="2767438"/>
              <a:ext cx="950906" cy="762346"/>
            </a:xfrm>
            <a:prstGeom prst="rect">
              <a:avLst/>
            </a:prstGeom>
            <a:grpFill/>
          </p:spPr>
          <p:style>
            <a:lnRef idx="2">
              <a:schemeClr val="accent5"/>
            </a:lnRef>
            <a:fillRef idx="1">
              <a:schemeClr val="lt1"/>
            </a:fillRef>
            <a:effectRef idx="0">
              <a:schemeClr val="accent5"/>
            </a:effectRef>
            <a:fontRef idx="minor">
              <a:schemeClr val="dk1"/>
            </a:fontRef>
          </p:style>
        </p:sp>
        <p:sp>
          <p:nvSpPr>
            <p:cNvPr id="68" name="Rectángulo 67"/>
            <p:cNvSpPr/>
            <p:nvPr/>
          </p:nvSpPr>
          <p:spPr>
            <a:xfrm>
              <a:off x="8863583" y="2767438"/>
              <a:ext cx="950906" cy="76234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ES" sz="677" dirty="0">
                  <a:latin typeface="Arial" panose="020B0604020202020204" pitchFamily="34" charset="0"/>
                  <a:cs typeface="Arial" panose="020B0604020202020204" pitchFamily="34" charset="0"/>
                </a:rPr>
                <a:t>Dirección General de Regulación de Servicios y Operaciones Turísticas</a:t>
              </a:r>
            </a:p>
          </p:txBody>
        </p:sp>
      </p:grpSp>
      <p:grpSp>
        <p:nvGrpSpPr>
          <p:cNvPr id="69" name="Grupo 68"/>
          <p:cNvGrpSpPr/>
          <p:nvPr/>
        </p:nvGrpSpPr>
        <p:grpSpPr>
          <a:xfrm>
            <a:off x="2880020" y="1285796"/>
            <a:ext cx="1476000" cy="270000"/>
            <a:chOff x="2274961" y="681156"/>
            <a:chExt cx="2557814" cy="288395"/>
          </a:xfrm>
          <a:solidFill>
            <a:srgbClr val="BCCDEE"/>
          </a:solidFill>
        </p:grpSpPr>
        <p:sp>
          <p:nvSpPr>
            <p:cNvPr id="70" name="Rectángulo 69"/>
            <p:cNvSpPr/>
            <p:nvPr/>
          </p:nvSpPr>
          <p:spPr>
            <a:xfrm>
              <a:off x="2274961" y="681156"/>
              <a:ext cx="2557814" cy="288395"/>
            </a:xfrm>
            <a:prstGeom prst="rect">
              <a:avLst/>
            </a:prstGeom>
            <a:grpFill/>
          </p:spPr>
          <p:style>
            <a:lnRef idx="2">
              <a:schemeClr val="accent5"/>
            </a:lnRef>
            <a:fillRef idx="1">
              <a:schemeClr val="lt1"/>
            </a:fillRef>
            <a:effectRef idx="0">
              <a:schemeClr val="accent5"/>
            </a:effectRef>
            <a:fontRef idx="minor">
              <a:schemeClr val="dk1"/>
            </a:fontRef>
          </p:style>
        </p:sp>
        <p:sp>
          <p:nvSpPr>
            <p:cNvPr id="71" name="Rectángulo 70"/>
            <p:cNvSpPr/>
            <p:nvPr/>
          </p:nvSpPr>
          <p:spPr>
            <a:xfrm>
              <a:off x="2274961" y="681156"/>
              <a:ext cx="2557814" cy="28839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dirty="0">
                  <a:solidFill>
                    <a:prstClr val="black"/>
                  </a:solidFill>
                  <a:latin typeface="Arial" panose="020B0604020202020204" pitchFamily="34" charset="0"/>
                  <a:ea typeface="Times New Roman"/>
                  <a:cs typeface="Arial" panose="020B0604020202020204" pitchFamily="34" charset="0"/>
                </a:rPr>
                <a:t>Dirección General de Asuntos Administrativos</a:t>
              </a:r>
              <a:endParaRPr lang="es-ES" sz="847" dirty="0">
                <a:latin typeface="Arial" panose="020B0604020202020204" pitchFamily="34" charset="0"/>
                <a:cs typeface="Arial" panose="020B0604020202020204" pitchFamily="34" charset="0"/>
              </a:endParaRPr>
            </a:p>
          </p:txBody>
        </p:sp>
      </p:grpSp>
      <p:grpSp>
        <p:nvGrpSpPr>
          <p:cNvPr id="72" name="Grupo 71"/>
          <p:cNvGrpSpPr/>
          <p:nvPr/>
        </p:nvGrpSpPr>
        <p:grpSpPr>
          <a:xfrm>
            <a:off x="4866574" y="1285796"/>
            <a:ext cx="1476000" cy="270000"/>
            <a:chOff x="5634656" y="681156"/>
            <a:chExt cx="2557814" cy="288395"/>
          </a:xfrm>
          <a:solidFill>
            <a:srgbClr val="BCCDEE"/>
          </a:solidFill>
        </p:grpSpPr>
        <p:sp>
          <p:nvSpPr>
            <p:cNvPr id="73" name="Rectángulo 72"/>
            <p:cNvSpPr/>
            <p:nvPr/>
          </p:nvSpPr>
          <p:spPr>
            <a:xfrm>
              <a:off x="5634656" y="681156"/>
              <a:ext cx="2557814" cy="288395"/>
            </a:xfrm>
            <a:prstGeom prst="rect">
              <a:avLst/>
            </a:prstGeom>
            <a:grpFill/>
          </p:spPr>
          <p:style>
            <a:lnRef idx="2">
              <a:schemeClr val="accent5"/>
            </a:lnRef>
            <a:fillRef idx="1">
              <a:schemeClr val="lt1"/>
            </a:fillRef>
            <a:effectRef idx="0">
              <a:schemeClr val="accent5"/>
            </a:effectRef>
            <a:fontRef idx="minor">
              <a:schemeClr val="dk1"/>
            </a:fontRef>
          </p:style>
        </p:sp>
        <p:sp>
          <p:nvSpPr>
            <p:cNvPr id="74" name="Rectángulo 73"/>
            <p:cNvSpPr/>
            <p:nvPr/>
          </p:nvSpPr>
          <p:spPr>
            <a:xfrm>
              <a:off x="5634656" y="681156"/>
              <a:ext cx="2557814" cy="288395"/>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dirty="0">
                  <a:solidFill>
                    <a:prstClr val="black"/>
                  </a:solidFill>
                  <a:latin typeface="Arial" panose="020B0604020202020204" pitchFamily="34" charset="0"/>
                  <a:ea typeface="Times New Roman"/>
                  <a:cs typeface="Arial" panose="020B0604020202020204" pitchFamily="34" charset="0"/>
                </a:rPr>
                <a:t>Dirección General de Planificación</a:t>
              </a:r>
              <a:endParaRPr lang="es-ES" sz="847" dirty="0">
                <a:latin typeface="Arial" panose="020B0604020202020204" pitchFamily="34" charset="0"/>
                <a:cs typeface="Arial" panose="020B0604020202020204" pitchFamily="34" charset="0"/>
              </a:endParaRPr>
            </a:p>
          </p:txBody>
        </p:sp>
      </p:grpSp>
      <p:grpSp>
        <p:nvGrpSpPr>
          <p:cNvPr id="75" name="Grupo 74"/>
          <p:cNvGrpSpPr/>
          <p:nvPr/>
        </p:nvGrpSpPr>
        <p:grpSpPr>
          <a:xfrm>
            <a:off x="2884558" y="1605036"/>
            <a:ext cx="1476000" cy="270000"/>
            <a:chOff x="2283738" y="1044533"/>
            <a:chExt cx="2557814" cy="292660"/>
          </a:xfrm>
          <a:solidFill>
            <a:srgbClr val="BCCDEE"/>
          </a:solidFill>
        </p:grpSpPr>
        <p:sp>
          <p:nvSpPr>
            <p:cNvPr id="76" name="Rectángulo 75"/>
            <p:cNvSpPr/>
            <p:nvPr/>
          </p:nvSpPr>
          <p:spPr>
            <a:xfrm>
              <a:off x="2283738" y="1044533"/>
              <a:ext cx="2557814" cy="292660"/>
            </a:xfrm>
            <a:prstGeom prst="rect">
              <a:avLst/>
            </a:prstGeom>
            <a:grpFill/>
          </p:spPr>
          <p:style>
            <a:lnRef idx="2">
              <a:schemeClr val="accent5"/>
            </a:lnRef>
            <a:fillRef idx="1">
              <a:schemeClr val="lt1"/>
            </a:fillRef>
            <a:effectRef idx="0">
              <a:schemeClr val="accent5"/>
            </a:effectRef>
            <a:fontRef idx="minor">
              <a:schemeClr val="dk1"/>
            </a:fontRef>
          </p:style>
        </p:sp>
        <p:sp>
          <p:nvSpPr>
            <p:cNvPr id="77" name="Rectángulo 76"/>
            <p:cNvSpPr/>
            <p:nvPr/>
          </p:nvSpPr>
          <p:spPr>
            <a:xfrm>
              <a:off x="2283738" y="1044533"/>
              <a:ext cx="2557814" cy="292660"/>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dirty="0">
                  <a:solidFill>
                    <a:prstClr val="black"/>
                  </a:solidFill>
                  <a:latin typeface="Arial" panose="020B0604020202020204" pitchFamily="34" charset="0"/>
                  <a:ea typeface="Times New Roman"/>
                  <a:cs typeface="Arial" panose="020B0604020202020204" pitchFamily="34" charset="0"/>
                </a:rPr>
                <a:t>Dirección General de Asuntos Jurídicos</a:t>
              </a:r>
              <a:endParaRPr lang="es-ES" sz="847" dirty="0">
                <a:latin typeface="Arial" panose="020B0604020202020204" pitchFamily="34" charset="0"/>
                <a:cs typeface="Arial" panose="020B0604020202020204" pitchFamily="34" charset="0"/>
              </a:endParaRPr>
            </a:p>
          </p:txBody>
        </p:sp>
      </p:grpSp>
      <p:grpSp>
        <p:nvGrpSpPr>
          <p:cNvPr id="78" name="Grupo 77"/>
          <p:cNvGrpSpPr/>
          <p:nvPr/>
        </p:nvGrpSpPr>
        <p:grpSpPr>
          <a:xfrm>
            <a:off x="4866574" y="1605428"/>
            <a:ext cx="1476000" cy="270000"/>
            <a:chOff x="5634656" y="1034741"/>
            <a:chExt cx="2557814" cy="302450"/>
          </a:xfrm>
          <a:solidFill>
            <a:srgbClr val="BCCDEE"/>
          </a:solidFill>
        </p:grpSpPr>
        <p:sp>
          <p:nvSpPr>
            <p:cNvPr id="79" name="Rectángulo 78"/>
            <p:cNvSpPr/>
            <p:nvPr/>
          </p:nvSpPr>
          <p:spPr>
            <a:xfrm>
              <a:off x="5634656" y="1034741"/>
              <a:ext cx="2557814" cy="302450"/>
            </a:xfrm>
            <a:prstGeom prst="rect">
              <a:avLst/>
            </a:prstGeom>
            <a:grpFill/>
          </p:spPr>
          <p:style>
            <a:lnRef idx="2">
              <a:schemeClr val="accent5"/>
            </a:lnRef>
            <a:fillRef idx="1">
              <a:schemeClr val="lt1"/>
            </a:fillRef>
            <a:effectRef idx="0">
              <a:schemeClr val="accent5"/>
            </a:effectRef>
            <a:fontRef idx="minor">
              <a:schemeClr val="dk1"/>
            </a:fontRef>
          </p:style>
        </p:sp>
        <p:sp>
          <p:nvSpPr>
            <p:cNvPr id="80" name="Rectángulo 79"/>
            <p:cNvSpPr/>
            <p:nvPr/>
          </p:nvSpPr>
          <p:spPr>
            <a:xfrm>
              <a:off x="5634656" y="1034741"/>
              <a:ext cx="2557814" cy="302450"/>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dirty="0">
                  <a:solidFill>
                    <a:prstClr val="black"/>
                  </a:solidFill>
                  <a:latin typeface="Arial" panose="020B0604020202020204" pitchFamily="34" charset="0"/>
                  <a:ea typeface="Times New Roman"/>
                  <a:cs typeface="Arial" panose="020B0604020202020204" pitchFamily="34" charset="0"/>
                </a:rPr>
                <a:t>Unidad de Comunicación Social </a:t>
              </a:r>
              <a:endParaRPr lang="es-ES" sz="847" dirty="0">
                <a:latin typeface="Arial" panose="020B0604020202020204" pitchFamily="34" charset="0"/>
                <a:cs typeface="Arial" panose="020B0604020202020204" pitchFamily="34" charset="0"/>
              </a:endParaRPr>
            </a:p>
          </p:txBody>
        </p:sp>
      </p:grpSp>
      <p:grpSp>
        <p:nvGrpSpPr>
          <p:cNvPr id="81" name="Grupo 80"/>
          <p:cNvGrpSpPr/>
          <p:nvPr/>
        </p:nvGrpSpPr>
        <p:grpSpPr>
          <a:xfrm>
            <a:off x="2886186" y="1968507"/>
            <a:ext cx="1476000" cy="270000"/>
            <a:chOff x="2278822" y="1417393"/>
            <a:chExt cx="2557814" cy="329489"/>
          </a:xfrm>
          <a:solidFill>
            <a:srgbClr val="BCCDEE"/>
          </a:solidFill>
        </p:grpSpPr>
        <p:sp>
          <p:nvSpPr>
            <p:cNvPr id="82" name="Rectángulo 81"/>
            <p:cNvSpPr/>
            <p:nvPr/>
          </p:nvSpPr>
          <p:spPr>
            <a:xfrm>
              <a:off x="2278822" y="1417393"/>
              <a:ext cx="2557814" cy="329489"/>
            </a:xfrm>
            <a:prstGeom prst="rect">
              <a:avLst/>
            </a:prstGeom>
            <a:grpFill/>
          </p:spPr>
          <p:style>
            <a:lnRef idx="2">
              <a:schemeClr val="accent5"/>
            </a:lnRef>
            <a:fillRef idx="1">
              <a:schemeClr val="lt1"/>
            </a:fillRef>
            <a:effectRef idx="0">
              <a:schemeClr val="accent5"/>
            </a:effectRef>
            <a:fontRef idx="minor">
              <a:schemeClr val="dk1"/>
            </a:fontRef>
          </p:style>
        </p:sp>
        <p:sp>
          <p:nvSpPr>
            <p:cNvPr id="83" name="Rectángulo 82"/>
            <p:cNvSpPr/>
            <p:nvPr/>
          </p:nvSpPr>
          <p:spPr>
            <a:xfrm>
              <a:off x="2278822" y="1417393"/>
              <a:ext cx="2557814" cy="32948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dirty="0">
                  <a:solidFill>
                    <a:prstClr val="black"/>
                  </a:solidFill>
                  <a:latin typeface="Arial" panose="020B0604020202020204" pitchFamily="34" charset="0"/>
                  <a:ea typeface="Times New Roman"/>
                  <a:cs typeface="Arial" panose="020B0604020202020204" pitchFamily="34" charset="0"/>
                </a:rPr>
                <a:t>Unidad de Transparencia y Lucha Contra la Corrupción</a:t>
              </a:r>
              <a:endParaRPr lang="es-ES" sz="847" dirty="0">
                <a:latin typeface="Arial" panose="020B0604020202020204" pitchFamily="34" charset="0"/>
                <a:cs typeface="Arial" panose="020B0604020202020204" pitchFamily="34" charset="0"/>
              </a:endParaRPr>
            </a:p>
          </p:txBody>
        </p:sp>
      </p:grpSp>
      <p:grpSp>
        <p:nvGrpSpPr>
          <p:cNvPr id="84" name="Grupo 83"/>
          <p:cNvGrpSpPr/>
          <p:nvPr/>
        </p:nvGrpSpPr>
        <p:grpSpPr>
          <a:xfrm>
            <a:off x="4866574" y="1969160"/>
            <a:ext cx="1476000" cy="270000"/>
            <a:chOff x="5634656" y="1401237"/>
            <a:chExt cx="2557814" cy="345644"/>
          </a:xfrm>
          <a:solidFill>
            <a:srgbClr val="BCCDEE"/>
          </a:solidFill>
        </p:grpSpPr>
        <p:sp>
          <p:nvSpPr>
            <p:cNvPr id="85" name="Rectángulo 84"/>
            <p:cNvSpPr/>
            <p:nvPr/>
          </p:nvSpPr>
          <p:spPr>
            <a:xfrm>
              <a:off x="5634656" y="1401237"/>
              <a:ext cx="2557814" cy="345644"/>
            </a:xfrm>
            <a:prstGeom prst="rect">
              <a:avLst/>
            </a:prstGeom>
            <a:grpFill/>
          </p:spPr>
          <p:style>
            <a:lnRef idx="2">
              <a:schemeClr val="accent5"/>
            </a:lnRef>
            <a:fillRef idx="1">
              <a:schemeClr val="lt1"/>
            </a:fillRef>
            <a:effectRef idx="0">
              <a:schemeClr val="accent5"/>
            </a:effectRef>
            <a:fontRef idx="minor">
              <a:schemeClr val="dk1"/>
            </a:fontRef>
          </p:style>
        </p:sp>
        <p:sp>
          <p:nvSpPr>
            <p:cNvPr id="86" name="Rectángulo 85"/>
            <p:cNvSpPr/>
            <p:nvPr/>
          </p:nvSpPr>
          <p:spPr>
            <a:xfrm>
              <a:off x="5634656" y="1401237"/>
              <a:ext cx="2557814" cy="345644"/>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5376" tIns="5376" rIns="5376" bIns="5376" numCol="1" spcCol="1270" anchor="ctr" anchorCtr="0">
              <a:noAutofit/>
            </a:bodyPr>
            <a:lstStyle/>
            <a:p>
              <a:pPr algn="ctr" defTabSz="376358">
                <a:lnSpc>
                  <a:spcPct val="90000"/>
                </a:lnSpc>
                <a:spcBef>
                  <a:spcPct val="0"/>
                </a:spcBef>
                <a:spcAft>
                  <a:spcPct val="35000"/>
                </a:spcAft>
              </a:pPr>
              <a:r>
                <a:rPr lang="es-BO" sz="847" dirty="0">
                  <a:solidFill>
                    <a:prstClr val="black"/>
                  </a:solidFill>
                  <a:latin typeface="Arial" panose="020B0604020202020204" pitchFamily="34" charset="0"/>
                  <a:ea typeface="Times New Roman"/>
                  <a:cs typeface="Arial" panose="020B0604020202020204" pitchFamily="34" charset="0"/>
                </a:rPr>
                <a:t>Unidad de Auditoria Interna</a:t>
              </a:r>
              <a:endParaRPr lang="es-ES" sz="847" dirty="0">
                <a:latin typeface="Arial" panose="020B0604020202020204" pitchFamily="34" charset="0"/>
                <a:cs typeface="Arial" panose="020B0604020202020204" pitchFamily="34" charset="0"/>
              </a:endParaRPr>
            </a:p>
          </p:txBody>
        </p:sp>
      </p:grpSp>
      <p:cxnSp>
        <p:nvCxnSpPr>
          <p:cNvPr id="9" name="Conector angular 8"/>
          <p:cNvCxnSpPr>
            <a:stCxn id="52" idx="2"/>
            <a:endCxn id="59" idx="0"/>
          </p:cNvCxnSpPr>
          <p:nvPr/>
        </p:nvCxnSpPr>
        <p:spPr>
          <a:xfrm rot="16200000" flipH="1">
            <a:off x="5798488" y="2772306"/>
            <a:ext cx="217581" cy="4826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 name="Conector angular 10"/>
          <p:cNvCxnSpPr>
            <a:stCxn id="52" idx="2"/>
            <a:endCxn id="56" idx="0"/>
          </p:cNvCxnSpPr>
          <p:nvPr/>
        </p:nvCxnSpPr>
        <p:spPr>
          <a:xfrm rot="5400000">
            <a:off x="5335096" y="2791536"/>
            <a:ext cx="217586" cy="44416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ector angular 13"/>
          <p:cNvCxnSpPr>
            <a:stCxn id="61" idx="2"/>
            <a:endCxn id="68" idx="0"/>
          </p:cNvCxnSpPr>
          <p:nvPr/>
        </p:nvCxnSpPr>
        <p:spPr>
          <a:xfrm rot="16200000" flipH="1">
            <a:off x="7728178" y="2793146"/>
            <a:ext cx="220398" cy="45971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ector angular 17"/>
          <p:cNvCxnSpPr>
            <a:stCxn id="61" idx="2"/>
            <a:endCxn id="65" idx="0"/>
          </p:cNvCxnSpPr>
          <p:nvPr/>
        </p:nvCxnSpPr>
        <p:spPr>
          <a:xfrm rot="5400000">
            <a:off x="7247396" y="2771304"/>
            <a:ext cx="219625" cy="5026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6" name="Conector angular 95"/>
          <p:cNvCxnSpPr>
            <a:stCxn id="32" idx="2"/>
            <a:endCxn id="73" idx="1"/>
          </p:cNvCxnSpPr>
          <p:nvPr/>
        </p:nvCxnSpPr>
        <p:spPr>
          <a:xfrm rot="16200000" flipH="1">
            <a:off x="4604464" y="1158686"/>
            <a:ext cx="265198" cy="25902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8" name="Conector angular 97"/>
          <p:cNvCxnSpPr>
            <a:stCxn id="32" idx="2"/>
            <a:endCxn id="79" idx="1"/>
          </p:cNvCxnSpPr>
          <p:nvPr/>
        </p:nvCxnSpPr>
        <p:spPr>
          <a:xfrm rot="16200000" flipH="1">
            <a:off x="4444648" y="1318502"/>
            <a:ext cx="584830" cy="25902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1" name="Conector angular 100"/>
          <p:cNvCxnSpPr>
            <a:stCxn id="32" idx="2"/>
            <a:endCxn id="85" idx="1"/>
          </p:cNvCxnSpPr>
          <p:nvPr/>
        </p:nvCxnSpPr>
        <p:spPr>
          <a:xfrm rot="16200000" flipH="1">
            <a:off x="4262782" y="1500368"/>
            <a:ext cx="948562" cy="25902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3" name="Conector angular 102"/>
          <p:cNvCxnSpPr>
            <a:stCxn id="32" idx="2"/>
            <a:endCxn id="71" idx="3"/>
          </p:cNvCxnSpPr>
          <p:nvPr/>
        </p:nvCxnSpPr>
        <p:spPr>
          <a:xfrm rot="5400000">
            <a:off x="4349188" y="1162431"/>
            <a:ext cx="265198" cy="25153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9" name="Conector angular 108"/>
          <p:cNvCxnSpPr>
            <a:stCxn id="32" idx="2"/>
            <a:endCxn id="77" idx="3"/>
          </p:cNvCxnSpPr>
          <p:nvPr/>
        </p:nvCxnSpPr>
        <p:spPr>
          <a:xfrm rot="5400000">
            <a:off x="4191837" y="1324320"/>
            <a:ext cx="584438" cy="24699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2" name="Conector angular 111"/>
          <p:cNvCxnSpPr>
            <a:stCxn id="32" idx="2"/>
            <a:endCxn id="83" idx="3"/>
          </p:cNvCxnSpPr>
          <p:nvPr/>
        </p:nvCxnSpPr>
        <p:spPr>
          <a:xfrm rot="5400000">
            <a:off x="4010916" y="1506869"/>
            <a:ext cx="947909" cy="24536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23" name="Conector angular 122"/>
          <p:cNvCxnSpPr>
            <a:stCxn id="32" idx="2"/>
            <a:endCxn id="62" idx="0"/>
          </p:cNvCxnSpPr>
          <p:nvPr/>
        </p:nvCxnSpPr>
        <p:spPr>
          <a:xfrm rot="16200000" flipH="1">
            <a:off x="5436433" y="326717"/>
            <a:ext cx="1343206" cy="3000967"/>
          </a:xfrm>
          <a:prstGeom prst="bentConnector3">
            <a:avLst>
              <a:gd name="adj1" fmla="val 91838"/>
            </a:avLst>
          </a:prstGeom>
        </p:spPr>
        <p:style>
          <a:lnRef idx="1">
            <a:schemeClr val="accent1"/>
          </a:lnRef>
          <a:fillRef idx="0">
            <a:schemeClr val="accent1"/>
          </a:fillRef>
          <a:effectRef idx="0">
            <a:schemeClr val="accent1"/>
          </a:effectRef>
          <a:fontRef idx="minor">
            <a:schemeClr val="tx1"/>
          </a:fontRef>
        </p:style>
      </p:cxnSp>
      <p:cxnSp>
        <p:nvCxnSpPr>
          <p:cNvPr id="126" name="Conector angular 125"/>
          <p:cNvCxnSpPr>
            <a:stCxn id="32" idx="2"/>
            <a:endCxn id="52" idx="0"/>
          </p:cNvCxnSpPr>
          <p:nvPr/>
        </p:nvCxnSpPr>
        <p:spPr>
          <a:xfrm rot="16200000" flipH="1">
            <a:off x="4469148" y="1294002"/>
            <a:ext cx="1335226" cy="1058417"/>
          </a:xfrm>
          <a:prstGeom prst="bentConnector3">
            <a:avLst>
              <a:gd name="adj1" fmla="val 92445"/>
            </a:avLst>
          </a:prstGeom>
        </p:spPr>
        <p:style>
          <a:lnRef idx="1">
            <a:schemeClr val="accent1"/>
          </a:lnRef>
          <a:fillRef idx="0">
            <a:schemeClr val="accent1"/>
          </a:fillRef>
          <a:effectRef idx="0">
            <a:schemeClr val="accent1"/>
          </a:effectRef>
          <a:fontRef idx="minor">
            <a:schemeClr val="tx1"/>
          </a:fontRef>
        </p:style>
      </p:cxnSp>
      <p:cxnSp>
        <p:nvCxnSpPr>
          <p:cNvPr id="132" name="Conector angular 131"/>
          <p:cNvCxnSpPr>
            <a:stCxn id="32" idx="2"/>
            <a:endCxn id="34" idx="0"/>
          </p:cNvCxnSpPr>
          <p:nvPr/>
        </p:nvCxnSpPr>
        <p:spPr>
          <a:xfrm rot="5400000">
            <a:off x="2436191" y="313636"/>
            <a:ext cx="1329401" cy="3013325"/>
          </a:xfrm>
          <a:prstGeom prst="bentConnector3">
            <a:avLst>
              <a:gd name="adj1" fmla="val 92810"/>
            </a:avLst>
          </a:prstGeom>
        </p:spPr>
        <p:style>
          <a:lnRef idx="1">
            <a:schemeClr val="accent1"/>
          </a:lnRef>
          <a:fillRef idx="0">
            <a:schemeClr val="accent1"/>
          </a:fillRef>
          <a:effectRef idx="0">
            <a:schemeClr val="accent1"/>
          </a:effectRef>
          <a:fontRef idx="minor">
            <a:schemeClr val="tx1"/>
          </a:fontRef>
        </p:style>
      </p:cxnSp>
      <p:cxnSp>
        <p:nvCxnSpPr>
          <p:cNvPr id="136" name="Conector angular 135"/>
          <p:cNvCxnSpPr>
            <a:stCxn id="32" idx="2"/>
            <a:endCxn id="44" idx="0"/>
          </p:cNvCxnSpPr>
          <p:nvPr/>
        </p:nvCxnSpPr>
        <p:spPr>
          <a:xfrm rot="5400000">
            <a:off x="3414681" y="1292126"/>
            <a:ext cx="1329400" cy="1056345"/>
          </a:xfrm>
          <a:prstGeom prst="bentConnector3">
            <a:avLst>
              <a:gd name="adj1" fmla="val 92893"/>
            </a:avLst>
          </a:prstGeom>
        </p:spPr>
        <p:style>
          <a:lnRef idx="1">
            <a:schemeClr val="accent1"/>
          </a:lnRef>
          <a:fillRef idx="0">
            <a:schemeClr val="accent1"/>
          </a:fillRef>
          <a:effectRef idx="0">
            <a:schemeClr val="accent1"/>
          </a:effectRef>
          <a:fontRef idx="minor">
            <a:schemeClr val="tx1"/>
          </a:fontRef>
        </p:style>
      </p:cxnSp>
      <p:grpSp>
        <p:nvGrpSpPr>
          <p:cNvPr id="94" name="Grupo 93"/>
          <p:cNvGrpSpPr/>
          <p:nvPr/>
        </p:nvGrpSpPr>
        <p:grpSpPr>
          <a:xfrm>
            <a:off x="1016874" y="3988602"/>
            <a:ext cx="1087200" cy="406466"/>
            <a:chOff x="4142137" y="2767443"/>
            <a:chExt cx="919783" cy="879626"/>
          </a:xfrm>
          <a:solidFill>
            <a:srgbClr val="FFFFCC"/>
          </a:solidFill>
        </p:grpSpPr>
        <p:sp>
          <p:nvSpPr>
            <p:cNvPr id="95" name="Rectángulo 94"/>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97" name="Rectángulo 96"/>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Instituto Boliviano de Metrología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IBMETRO</a:t>
              </a:r>
            </a:p>
          </p:txBody>
        </p:sp>
      </p:grpSp>
      <p:grpSp>
        <p:nvGrpSpPr>
          <p:cNvPr id="99" name="Grupo 98"/>
          <p:cNvGrpSpPr/>
          <p:nvPr/>
        </p:nvGrpSpPr>
        <p:grpSpPr>
          <a:xfrm>
            <a:off x="2225862" y="4831741"/>
            <a:ext cx="1087200" cy="406466"/>
            <a:chOff x="4142137" y="2767443"/>
            <a:chExt cx="919783" cy="879626"/>
          </a:xfrm>
          <a:solidFill>
            <a:srgbClr val="B7DBFF"/>
          </a:solidFill>
        </p:grpSpPr>
        <p:sp>
          <p:nvSpPr>
            <p:cNvPr id="100" name="Rectángulo 99"/>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02" name="Rectángulo 101"/>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Azucarera San Buenaventura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EASBA</a:t>
              </a:r>
            </a:p>
          </p:txBody>
        </p:sp>
      </p:grpSp>
      <p:grpSp>
        <p:nvGrpSpPr>
          <p:cNvPr id="104" name="Grupo 103"/>
          <p:cNvGrpSpPr/>
          <p:nvPr/>
        </p:nvGrpSpPr>
        <p:grpSpPr>
          <a:xfrm>
            <a:off x="3460680" y="3988602"/>
            <a:ext cx="1087200" cy="406466"/>
            <a:chOff x="4142137" y="2767443"/>
            <a:chExt cx="919783" cy="879626"/>
          </a:xfrm>
          <a:solidFill>
            <a:srgbClr val="FFFFCC"/>
          </a:solidFill>
        </p:grpSpPr>
        <p:sp>
          <p:nvSpPr>
            <p:cNvPr id="105" name="Rectángulo 104"/>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06" name="Rectángulo 105"/>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Nacional de Verificación de Exportaciones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SENAVEX</a:t>
              </a:r>
            </a:p>
          </p:txBody>
        </p:sp>
      </p:grpSp>
      <p:grpSp>
        <p:nvGrpSpPr>
          <p:cNvPr id="108" name="Grupo 107"/>
          <p:cNvGrpSpPr/>
          <p:nvPr/>
        </p:nvGrpSpPr>
        <p:grpSpPr>
          <a:xfrm>
            <a:off x="4676107" y="3988602"/>
            <a:ext cx="1087200" cy="406466"/>
            <a:chOff x="4142137" y="2767443"/>
            <a:chExt cx="919783" cy="879626"/>
          </a:xfrm>
          <a:solidFill>
            <a:srgbClr val="FFFFCC"/>
          </a:solidFill>
        </p:grpSpPr>
        <p:sp>
          <p:nvSpPr>
            <p:cNvPr id="110" name="Rectángulo 109"/>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11" name="Rectángulo 110"/>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PRO</a:t>
              </a:r>
              <a:r>
                <a:rPr lang="es-BO" sz="680" dirty="0">
                  <a:solidFill>
                    <a:prstClr val="black"/>
                  </a:solidFill>
                  <a:latin typeface="Arial" panose="020B0604020202020204" pitchFamily="34" charset="0"/>
                  <a:ea typeface="Times New Roman"/>
                  <a:cs typeface="Arial" panose="020B0604020202020204" pitchFamily="34" charset="0"/>
                </a:rPr>
                <a:t> </a:t>
              </a:r>
              <a:r>
                <a:rPr lang="es-BO" sz="680" b="1" dirty="0">
                  <a:solidFill>
                    <a:prstClr val="black"/>
                  </a:solidFill>
                  <a:latin typeface="Arial" panose="020B0604020202020204" pitchFamily="34" charset="0"/>
                  <a:ea typeface="Times New Roman"/>
                  <a:cs typeface="Arial" panose="020B0604020202020204" pitchFamily="34" charset="0"/>
                </a:rPr>
                <a:t>BOLIVIA</a:t>
              </a:r>
            </a:p>
          </p:txBody>
        </p:sp>
      </p:grpSp>
      <p:grpSp>
        <p:nvGrpSpPr>
          <p:cNvPr id="113" name="Grupo 112"/>
          <p:cNvGrpSpPr/>
          <p:nvPr/>
        </p:nvGrpSpPr>
        <p:grpSpPr>
          <a:xfrm>
            <a:off x="5892984" y="3988156"/>
            <a:ext cx="1087200" cy="406466"/>
            <a:chOff x="4142137" y="2767443"/>
            <a:chExt cx="919783" cy="879626"/>
          </a:xfrm>
          <a:solidFill>
            <a:srgbClr val="FFFFCC"/>
          </a:solidFill>
        </p:grpSpPr>
        <p:sp>
          <p:nvSpPr>
            <p:cNvPr id="114" name="Rectángulo 113"/>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15" name="Rectángulo 114"/>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CONOCE</a:t>
              </a:r>
              <a:r>
                <a:rPr lang="es-BO" sz="680" dirty="0">
                  <a:solidFill>
                    <a:prstClr val="black"/>
                  </a:solidFill>
                  <a:latin typeface="Arial" panose="020B0604020202020204" pitchFamily="34" charset="0"/>
                  <a:ea typeface="Times New Roman"/>
                  <a:cs typeface="Arial" panose="020B0604020202020204" pitchFamily="34" charset="0"/>
                </a:rPr>
                <a:t> </a:t>
              </a:r>
              <a:r>
                <a:rPr lang="es-BO" sz="680" b="1" dirty="0">
                  <a:solidFill>
                    <a:prstClr val="black"/>
                  </a:solidFill>
                  <a:latin typeface="Arial" panose="020B0604020202020204" pitchFamily="34" charset="0"/>
                  <a:ea typeface="Times New Roman"/>
                  <a:cs typeface="Arial" panose="020B0604020202020204" pitchFamily="34" charset="0"/>
                </a:rPr>
                <a:t>BOLIVIA</a:t>
              </a:r>
            </a:p>
          </p:txBody>
        </p:sp>
      </p:grpSp>
      <p:sp>
        <p:nvSpPr>
          <p:cNvPr id="117" name="Rectángulo 116"/>
          <p:cNvSpPr/>
          <p:nvPr/>
        </p:nvSpPr>
        <p:spPr>
          <a:xfrm>
            <a:off x="3026015" y="4802566"/>
            <a:ext cx="1087200" cy="406466"/>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endParaRPr lang="es-BO" sz="680" b="1" dirty="0">
              <a:solidFill>
                <a:prstClr val="black"/>
              </a:solidFill>
              <a:latin typeface="Arial" panose="020B0604020202020204" pitchFamily="34" charset="0"/>
              <a:ea typeface="Times New Roman"/>
              <a:cs typeface="Arial" panose="020B0604020202020204" pitchFamily="34" charset="0"/>
            </a:endParaRPr>
          </a:p>
        </p:txBody>
      </p:sp>
      <p:grpSp>
        <p:nvGrpSpPr>
          <p:cNvPr id="134" name="Grupo 133"/>
          <p:cNvGrpSpPr/>
          <p:nvPr/>
        </p:nvGrpSpPr>
        <p:grpSpPr>
          <a:xfrm>
            <a:off x="2245080" y="3988156"/>
            <a:ext cx="1087200" cy="406466"/>
            <a:chOff x="4142135" y="2767443"/>
            <a:chExt cx="919785" cy="879626"/>
          </a:xfrm>
          <a:solidFill>
            <a:srgbClr val="FFFFCC"/>
          </a:solidFill>
        </p:grpSpPr>
        <p:sp>
          <p:nvSpPr>
            <p:cNvPr id="135" name="Rectángulo 134"/>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37" name="Rectángulo 136"/>
            <p:cNvSpPr/>
            <p:nvPr/>
          </p:nvSpPr>
          <p:spPr>
            <a:xfrm>
              <a:off x="4142135" y="2767443"/>
              <a:ext cx="919782"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Nacional de Propiedad Intelectual</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SENAPI</a:t>
              </a:r>
            </a:p>
          </p:txBody>
        </p:sp>
      </p:grpSp>
      <p:grpSp>
        <p:nvGrpSpPr>
          <p:cNvPr id="138" name="Grupo 137"/>
          <p:cNvGrpSpPr/>
          <p:nvPr/>
        </p:nvGrpSpPr>
        <p:grpSpPr>
          <a:xfrm>
            <a:off x="3458298" y="4832772"/>
            <a:ext cx="1087200" cy="406466"/>
            <a:chOff x="4142136" y="2767443"/>
            <a:chExt cx="919784" cy="879626"/>
          </a:xfrm>
          <a:solidFill>
            <a:srgbClr val="B7DBFF"/>
          </a:solidFill>
        </p:grpSpPr>
        <p:sp>
          <p:nvSpPr>
            <p:cNvPr id="139" name="Rectángulo 138"/>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40" name="Rectángulo 139"/>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de Apoyo a la Producción de Alimentos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EMAPA</a:t>
              </a:r>
            </a:p>
          </p:txBody>
        </p:sp>
      </p:grpSp>
      <p:grpSp>
        <p:nvGrpSpPr>
          <p:cNvPr id="142" name="Grupo 141"/>
          <p:cNvGrpSpPr/>
          <p:nvPr/>
        </p:nvGrpSpPr>
        <p:grpSpPr>
          <a:xfrm>
            <a:off x="5897848" y="4831741"/>
            <a:ext cx="1087200" cy="406466"/>
            <a:chOff x="4142136" y="2767443"/>
            <a:chExt cx="919784" cy="879626"/>
          </a:xfrm>
          <a:solidFill>
            <a:srgbClr val="B7DBFF"/>
          </a:solidFill>
        </p:grpSpPr>
        <p:sp>
          <p:nvSpPr>
            <p:cNvPr id="143" name="Rectángulo 142"/>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44" name="Rectángulo 143"/>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QUIPUS</a:t>
              </a:r>
            </a:p>
          </p:txBody>
        </p:sp>
      </p:grpSp>
      <p:grpSp>
        <p:nvGrpSpPr>
          <p:cNvPr id="146" name="Grupo 145"/>
          <p:cNvGrpSpPr/>
          <p:nvPr/>
        </p:nvGrpSpPr>
        <p:grpSpPr>
          <a:xfrm>
            <a:off x="4675154" y="4832437"/>
            <a:ext cx="1087200" cy="406466"/>
            <a:chOff x="4142136" y="2767443"/>
            <a:chExt cx="919784" cy="879626"/>
          </a:xfrm>
          <a:solidFill>
            <a:srgbClr val="B7DBFF"/>
          </a:solidFill>
        </p:grpSpPr>
        <p:sp>
          <p:nvSpPr>
            <p:cNvPr id="147" name="Rectángulo 146"/>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48" name="Rectángulo 147"/>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YACANA</a:t>
              </a:r>
            </a:p>
          </p:txBody>
        </p:sp>
      </p:grpSp>
      <p:grpSp>
        <p:nvGrpSpPr>
          <p:cNvPr id="149" name="Grupo 148"/>
          <p:cNvGrpSpPr/>
          <p:nvPr/>
        </p:nvGrpSpPr>
        <p:grpSpPr>
          <a:xfrm>
            <a:off x="7117675" y="4831741"/>
            <a:ext cx="1087200" cy="406466"/>
            <a:chOff x="4142136" y="2767443"/>
            <a:chExt cx="919784" cy="879626"/>
          </a:xfrm>
          <a:solidFill>
            <a:srgbClr val="B7DBFF"/>
          </a:solidFill>
        </p:grpSpPr>
        <p:sp>
          <p:nvSpPr>
            <p:cNvPr id="150" name="Rectángulo 149"/>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51" name="Rectángulo 150"/>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Boliviana de Alimentos y Derivados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EBA</a:t>
              </a:r>
            </a:p>
          </p:txBody>
        </p:sp>
      </p:grpSp>
      <p:grpSp>
        <p:nvGrpSpPr>
          <p:cNvPr id="155" name="Grupo 154"/>
          <p:cNvGrpSpPr/>
          <p:nvPr/>
        </p:nvGrpSpPr>
        <p:grpSpPr>
          <a:xfrm>
            <a:off x="1024455" y="5502995"/>
            <a:ext cx="1087200" cy="406466"/>
            <a:chOff x="4142136" y="2767443"/>
            <a:chExt cx="919784" cy="879626"/>
          </a:xfrm>
          <a:solidFill>
            <a:srgbClr val="FFC5C5"/>
          </a:solidFill>
        </p:grpSpPr>
        <p:sp>
          <p:nvSpPr>
            <p:cNvPr id="156" name="Rectángulo 155"/>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57" name="Rectángulo 156"/>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Zona Franca Industrial de Cobija</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ZOFRACOBIJA</a:t>
              </a:r>
            </a:p>
          </p:txBody>
        </p:sp>
      </p:grpSp>
      <p:grpSp>
        <p:nvGrpSpPr>
          <p:cNvPr id="158" name="Grupo 157"/>
          <p:cNvGrpSpPr/>
          <p:nvPr/>
        </p:nvGrpSpPr>
        <p:grpSpPr>
          <a:xfrm>
            <a:off x="2239964" y="5502252"/>
            <a:ext cx="1087200" cy="406466"/>
            <a:chOff x="4142136" y="2767443"/>
            <a:chExt cx="919784" cy="879626"/>
          </a:xfrm>
          <a:solidFill>
            <a:srgbClr val="FFC5C5"/>
          </a:solidFill>
        </p:grpSpPr>
        <p:sp>
          <p:nvSpPr>
            <p:cNvPr id="159" name="Rectángulo 158"/>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60" name="Rectángulo 159"/>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Nacional Textil</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SENATEX</a:t>
              </a:r>
            </a:p>
          </p:txBody>
        </p:sp>
      </p:grpSp>
      <p:grpSp>
        <p:nvGrpSpPr>
          <p:cNvPr id="161" name="Grupo 160"/>
          <p:cNvGrpSpPr/>
          <p:nvPr/>
        </p:nvGrpSpPr>
        <p:grpSpPr>
          <a:xfrm>
            <a:off x="3455928" y="5502050"/>
            <a:ext cx="1087200" cy="406466"/>
            <a:chOff x="4142136" y="2767443"/>
            <a:chExt cx="919784" cy="879626"/>
          </a:xfrm>
          <a:solidFill>
            <a:srgbClr val="93D082"/>
          </a:solidFill>
        </p:grpSpPr>
        <p:sp>
          <p:nvSpPr>
            <p:cNvPr id="162" name="Rectángulo 161"/>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63" name="Rectángulo 162"/>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de Desarrollo de las Empresas Públicas Productivas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SEDEM</a:t>
              </a:r>
            </a:p>
          </p:txBody>
        </p:sp>
      </p:grpSp>
      <p:grpSp>
        <p:nvGrpSpPr>
          <p:cNvPr id="164" name="Grupo 163"/>
          <p:cNvGrpSpPr/>
          <p:nvPr/>
        </p:nvGrpSpPr>
        <p:grpSpPr>
          <a:xfrm>
            <a:off x="4675620" y="5503423"/>
            <a:ext cx="1087200" cy="406466"/>
            <a:chOff x="4142136" y="2767443"/>
            <a:chExt cx="919784" cy="879626"/>
          </a:xfrm>
          <a:solidFill>
            <a:srgbClr val="FFC5C5"/>
          </a:solidFill>
        </p:grpSpPr>
        <p:sp>
          <p:nvSpPr>
            <p:cNvPr id="165" name="Rectángulo 164"/>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66" name="Rectángulo 165"/>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INSUMOS BOLIVIA</a:t>
              </a:r>
            </a:p>
          </p:txBody>
        </p:sp>
      </p:grpSp>
      <p:grpSp>
        <p:nvGrpSpPr>
          <p:cNvPr id="167" name="Grupo 166"/>
          <p:cNvGrpSpPr/>
          <p:nvPr/>
        </p:nvGrpSpPr>
        <p:grpSpPr>
          <a:xfrm>
            <a:off x="5890303" y="5503423"/>
            <a:ext cx="1087200" cy="406466"/>
            <a:chOff x="4142136" y="2767443"/>
            <a:chExt cx="919784" cy="879626"/>
          </a:xfrm>
          <a:solidFill>
            <a:srgbClr val="FFC5C5"/>
          </a:solidFill>
        </p:grpSpPr>
        <p:sp>
          <p:nvSpPr>
            <p:cNvPr id="168" name="Rectángulo 167"/>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69" name="Rectángulo 168"/>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Autoridad de Fiscalización y Control Social de Empresas</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AEMP</a:t>
              </a:r>
            </a:p>
          </p:txBody>
        </p:sp>
      </p:grpSp>
      <p:grpSp>
        <p:nvGrpSpPr>
          <p:cNvPr id="170" name="Grupo 169"/>
          <p:cNvGrpSpPr/>
          <p:nvPr/>
        </p:nvGrpSpPr>
        <p:grpSpPr>
          <a:xfrm>
            <a:off x="7101484" y="5503903"/>
            <a:ext cx="1087200" cy="406466"/>
            <a:chOff x="4142136" y="2767443"/>
            <a:chExt cx="919784" cy="879626"/>
          </a:xfrm>
          <a:solidFill>
            <a:srgbClr val="FFC5C5"/>
          </a:solidFill>
        </p:grpSpPr>
        <p:sp>
          <p:nvSpPr>
            <p:cNvPr id="171" name="Rectángulo 170"/>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72" name="Rectángulo 171"/>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Servicio Plurinacional de Registro de Comercio</a:t>
              </a:r>
            </a:p>
            <a:p>
              <a:pPr algn="ctr" defTabSz="301087">
                <a:spcBef>
                  <a:spcPct val="0"/>
                </a:spcBef>
              </a:pPr>
              <a:r>
                <a:rPr lang="es-BO" sz="680" b="1" dirty="0">
                  <a:solidFill>
                    <a:prstClr val="black"/>
                  </a:solidFill>
                  <a:latin typeface="Arial" panose="020B0604020202020204" pitchFamily="34" charset="0"/>
                  <a:ea typeface="Times New Roman"/>
                  <a:cs typeface="Arial" panose="020B0604020202020204" pitchFamily="34" charset="0"/>
                </a:rPr>
                <a:t>SEPREC</a:t>
              </a:r>
            </a:p>
          </p:txBody>
        </p:sp>
      </p:grpSp>
      <p:grpSp>
        <p:nvGrpSpPr>
          <p:cNvPr id="173" name="Grupo 172"/>
          <p:cNvGrpSpPr/>
          <p:nvPr/>
        </p:nvGrpSpPr>
        <p:grpSpPr>
          <a:xfrm>
            <a:off x="361251" y="6166825"/>
            <a:ext cx="1087200" cy="406466"/>
            <a:chOff x="4142136" y="2767443"/>
            <a:chExt cx="919784" cy="879626"/>
          </a:xfrm>
          <a:solidFill>
            <a:srgbClr val="63F3A8"/>
          </a:solidFill>
        </p:grpSpPr>
        <p:sp>
          <p:nvSpPr>
            <p:cNvPr id="174" name="Rectángulo 173"/>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75" name="Rectángulo 174"/>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Industria Boliviana de Aceites Ecológicos</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IBAE</a:t>
              </a:r>
            </a:p>
          </p:txBody>
        </p:sp>
      </p:grpSp>
      <p:grpSp>
        <p:nvGrpSpPr>
          <p:cNvPr id="176" name="Grupo 175"/>
          <p:cNvGrpSpPr/>
          <p:nvPr/>
        </p:nvGrpSpPr>
        <p:grpSpPr>
          <a:xfrm>
            <a:off x="1490049" y="6166825"/>
            <a:ext cx="1008000" cy="406466"/>
            <a:chOff x="4142136" y="2767443"/>
            <a:chExt cx="919784" cy="879626"/>
          </a:xfrm>
          <a:solidFill>
            <a:srgbClr val="A8E2C5"/>
          </a:solidFill>
        </p:grpSpPr>
        <p:sp>
          <p:nvSpPr>
            <p:cNvPr id="177" name="Rectángulo 176"/>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78" name="Rectángulo 177"/>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Nacional Estratégica Papeles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PEPELBOL</a:t>
              </a:r>
            </a:p>
          </p:txBody>
        </p:sp>
      </p:grpSp>
      <p:grpSp>
        <p:nvGrpSpPr>
          <p:cNvPr id="179" name="Grupo 178"/>
          <p:cNvGrpSpPr/>
          <p:nvPr/>
        </p:nvGrpSpPr>
        <p:grpSpPr>
          <a:xfrm>
            <a:off x="2538486" y="6166825"/>
            <a:ext cx="1008000" cy="406466"/>
            <a:chOff x="4142136" y="2767443"/>
            <a:chExt cx="919784" cy="879626"/>
          </a:xfrm>
          <a:solidFill>
            <a:srgbClr val="A8E2C5"/>
          </a:solidFill>
        </p:grpSpPr>
        <p:sp>
          <p:nvSpPr>
            <p:cNvPr id="180" name="Rectángulo 179"/>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81" name="Rectángulo 180"/>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Nacional Estratégica Cartones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CARTONBOL</a:t>
              </a:r>
            </a:p>
          </p:txBody>
        </p:sp>
      </p:grpSp>
      <p:grpSp>
        <p:nvGrpSpPr>
          <p:cNvPr id="185" name="Grupo 184"/>
          <p:cNvGrpSpPr/>
          <p:nvPr/>
        </p:nvGrpSpPr>
        <p:grpSpPr>
          <a:xfrm>
            <a:off x="3587595" y="6164166"/>
            <a:ext cx="1008000" cy="406466"/>
            <a:chOff x="4142136" y="2767443"/>
            <a:chExt cx="919784" cy="879626"/>
          </a:xfrm>
          <a:solidFill>
            <a:srgbClr val="A8E2C5"/>
          </a:solidFill>
        </p:grpSpPr>
        <p:sp>
          <p:nvSpPr>
            <p:cNvPr id="186" name="Rectángulo 185"/>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87" name="Rectángulo 186"/>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Nacional Estratégica Cementos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ECEBOL</a:t>
              </a:r>
            </a:p>
          </p:txBody>
        </p:sp>
      </p:grpSp>
      <p:grpSp>
        <p:nvGrpSpPr>
          <p:cNvPr id="188" name="Grupo 187"/>
          <p:cNvGrpSpPr/>
          <p:nvPr/>
        </p:nvGrpSpPr>
        <p:grpSpPr>
          <a:xfrm>
            <a:off x="4637792" y="6164166"/>
            <a:ext cx="1008000" cy="406466"/>
            <a:chOff x="4142136" y="2767443"/>
            <a:chExt cx="919784" cy="879626"/>
          </a:xfrm>
          <a:solidFill>
            <a:srgbClr val="A8E2C5"/>
          </a:solidFill>
        </p:grpSpPr>
        <p:sp>
          <p:nvSpPr>
            <p:cNvPr id="189" name="Rectángulo 188"/>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90" name="Rectángulo 189"/>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Estratégica de Producción de Abonos y Fertilizantes</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EEPAF</a:t>
              </a:r>
            </a:p>
          </p:txBody>
        </p:sp>
      </p:grpSp>
      <p:grpSp>
        <p:nvGrpSpPr>
          <p:cNvPr id="191" name="Grupo 190"/>
          <p:cNvGrpSpPr/>
          <p:nvPr/>
        </p:nvGrpSpPr>
        <p:grpSpPr>
          <a:xfrm>
            <a:off x="5687079" y="6164166"/>
            <a:ext cx="1008000" cy="406466"/>
            <a:chOff x="4142136" y="2767443"/>
            <a:chExt cx="919784" cy="879626"/>
          </a:xfrm>
          <a:solidFill>
            <a:srgbClr val="A8E2C5"/>
          </a:solidFill>
        </p:grpSpPr>
        <p:sp>
          <p:nvSpPr>
            <p:cNvPr id="192" name="Rectángulo 191"/>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93" name="Rectángulo 192"/>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Estratégica de Producción de Semillas</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EEPS</a:t>
              </a:r>
            </a:p>
          </p:txBody>
        </p:sp>
      </p:grpSp>
      <p:grpSp>
        <p:nvGrpSpPr>
          <p:cNvPr id="194" name="Grupo 193"/>
          <p:cNvGrpSpPr/>
          <p:nvPr/>
        </p:nvGrpSpPr>
        <p:grpSpPr>
          <a:xfrm>
            <a:off x="6735348" y="6164166"/>
            <a:ext cx="1008000" cy="406466"/>
            <a:chOff x="4142136" y="2767443"/>
            <a:chExt cx="919784" cy="879626"/>
          </a:xfrm>
          <a:solidFill>
            <a:srgbClr val="A8E2C5"/>
          </a:solidFill>
        </p:grpSpPr>
        <p:sp>
          <p:nvSpPr>
            <p:cNvPr id="195" name="Rectángulo 194"/>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96" name="Rectángulo 195"/>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Envases de Vidrio de Bolivia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ENVIBOL</a:t>
              </a:r>
            </a:p>
          </p:txBody>
        </p:sp>
      </p:grpSp>
      <p:grpSp>
        <p:nvGrpSpPr>
          <p:cNvPr id="197" name="Grupo 196"/>
          <p:cNvGrpSpPr/>
          <p:nvPr/>
        </p:nvGrpSpPr>
        <p:grpSpPr>
          <a:xfrm>
            <a:off x="7783227" y="6163686"/>
            <a:ext cx="1087200" cy="406466"/>
            <a:chOff x="4142136" y="2767443"/>
            <a:chExt cx="919784" cy="879626"/>
          </a:xfrm>
          <a:solidFill>
            <a:srgbClr val="63F3A8"/>
          </a:solidFill>
        </p:grpSpPr>
        <p:sp>
          <p:nvSpPr>
            <p:cNvPr id="198" name="Rectángulo 197"/>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199" name="Rectángulo 198"/>
            <p:cNvSpPr/>
            <p:nvPr/>
          </p:nvSpPr>
          <p:spPr>
            <a:xfrm>
              <a:off x="4142136"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spcBef>
                  <a:spcPct val="0"/>
                </a:spcBef>
              </a:pPr>
              <a:r>
                <a:rPr lang="es-BO" sz="680" dirty="0">
                  <a:solidFill>
                    <a:prstClr val="black"/>
                  </a:solidFill>
                  <a:latin typeface="Arial" panose="020B0604020202020204" pitchFamily="34" charset="0"/>
                  <a:ea typeface="Times New Roman"/>
                  <a:cs typeface="Arial" panose="020B0604020202020204" pitchFamily="34" charset="0"/>
                </a:rPr>
                <a:t>Empresa Pública Productiva de Industrialización de la Hoja de Coca Boliviana</a:t>
              </a:r>
            </a:p>
            <a:p>
              <a:pPr algn="ctr" defTabSz="301087">
                <a:spcBef>
                  <a:spcPct val="0"/>
                </a:spcBef>
              </a:pPr>
              <a:r>
                <a:rPr lang="es-BO" sz="677" b="1" dirty="0">
                  <a:solidFill>
                    <a:prstClr val="black"/>
                  </a:solidFill>
                  <a:latin typeface="Arial" panose="020B0604020202020204" pitchFamily="34" charset="0"/>
                  <a:ea typeface="Times New Roman"/>
                  <a:cs typeface="Arial" panose="020B0604020202020204" pitchFamily="34" charset="0"/>
                </a:rPr>
                <a:t>KOKABOL</a:t>
              </a:r>
            </a:p>
          </p:txBody>
        </p:sp>
      </p:grpSp>
      <p:cxnSp>
        <p:nvCxnSpPr>
          <p:cNvPr id="19" name="Conector angular 18"/>
          <p:cNvCxnSpPr>
            <a:stCxn id="32" idx="2"/>
            <a:endCxn id="106" idx="0"/>
          </p:cNvCxnSpPr>
          <p:nvPr/>
        </p:nvCxnSpPr>
        <p:spPr>
          <a:xfrm rot="5400000">
            <a:off x="2889415" y="2270464"/>
            <a:ext cx="2833004" cy="603273"/>
          </a:xfrm>
          <a:prstGeom prst="bentConnector3">
            <a:avLst>
              <a:gd name="adj1" fmla="val 91523"/>
            </a:avLst>
          </a:prstGeom>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32" idx="2"/>
            <a:endCxn id="111" idx="0"/>
          </p:cNvCxnSpPr>
          <p:nvPr/>
        </p:nvCxnSpPr>
        <p:spPr>
          <a:xfrm rot="16200000" flipH="1">
            <a:off x="3497128" y="2266023"/>
            <a:ext cx="2833004" cy="612154"/>
          </a:xfrm>
          <a:prstGeom prst="bentConnector3">
            <a:avLst>
              <a:gd name="adj1" fmla="val 91607"/>
            </a:avLst>
          </a:prstGeom>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32" idx="2"/>
            <a:endCxn id="115" idx="0"/>
          </p:cNvCxnSpPr>
          <p:nvPr/>
        </p:nvCxnSpPr>
        <p:spPr>
          <a:xfrm rot="16200000" flipH="1">
            <a:off x="4105789" y="1657361"/>
            <a:ext cx="2832558" cy="1829031"/>
          </a:xfrm>
          <a:prstGeom prst="bentConnector3">
            <a:avLst>
              <a:gd name="adj1" fmla="val 91613"/>
            </a:avLst>
          </a:prstGeom>
        </p:spPr>
        <p:style>
          <a:lnRef idx="1">
            <a:schemeClr val="accent1"/>
          </a:lnRef>
          <a:fillRef idx="0">
            <a:schemeClr val="accent1"/>
          </a:fillRef>
          <a:effectRef idx="0">
            <a:schemeClr val="accent1"/>
          </a:effectRef>
          <a:fontRef idx="minor">
            <a:schemeClr val="tx1"/>
          </a:fontRef>
        </p:style>
      </p:cxnSp>
      <p:cxnSp>
        <p:nvCxnSpPr>
          <p:cNvPr id="200" name="Conector angular 199"/>
          <p:cNvCxnSpPr>
            <a:stCxn id="32" idx="2"/>
            <a:endCxn id="137" idx="0"/>
          </p:cNvCxnSpPr>
          <p:nvPr/>
        </p:nvCxnSpPr>
        <p:spPr>
          <a:xfrm rot="5400000">
            <a:off x="2281837" y="1662440"/>
            <a:ext cx="2832558" cy="1818875"/>
          </a:xfrm>
          <a:prstGeom prst="bentConnector3">
            <a:avLst>
              <a:gd name="adj1" fmla="val 91529"/>
            </a:avLst>
          </a:prstGeom>
        </p:spPr>
        <p:style>
          <a:lnRef idx="1">
            <a:schemeClr val="accent1"/>
          </a:lnRef>
          <a:fillRef idx="0">
            <a:schemeClr val="accent1"/>
          </a:fillRef>
          <a:effectRef idx="0">
            <a:schemeClr val="accent1"/>
          </a:effectRef>
          <a:fontRef idx="minor">
            <a:schemeClr val="tx1"/>
          </a:fontRef>
        </p:style>
      </p:cxnSp>
      <p:cxnSp>
        <p:nvCxnSpPr>
          <p:cNvPr id="203" name="Conector angular 202"/>
          <p:cNvCxnSpPr>
            <a:stCxn id="32" idx="2"/>
            <a:endCxn id="97" idx="0"/>
          </p:cNvCxnSpPr>
          <p:nvPr/>
        </p:nvCxnSpPr>
        <p:spPr>
          <a:xfrm rot="5400000">
            <a:off x="1667512" y="1048561"/>
            <a:ext cx="2833004" cy="3047079"/>
          </a:xfrm>
          <a:prstGeom prst="bentConnector3">
            <a:avLst>
              <a:gd name="adj1" fmla="val 91523"/>
            </a:avLst>
          </a:prstGeom>
        </p:spPr>
        <p:style>
          <a:lnRef idx="1">
            <a:schemeClr val="accent1"/>
          </a:lnRef>
          <a:fillRef idx="0">
            <a:schemeClr val="accent1"/>
          </a:fillRef>
          <a:effectRef idx="0">
            <a:schemeClr val="accent1"/>
          </a:effectRef>
          <a:fontRef idx="minor">
            <a:schemeClr val="tx1"/>
          </a:fontRef>
        </p:style>
      </p:cxnSp>
      <p:cxnSp>
        <p:nvCxnSpPr>
          <p:cNvPr id="211" name="Conector angular 210"/>
          <p:cNvCxnSpPr/>
          <p:nvPr/>
        </p:nvCxnSpPr>
        <p:spPr>
          <a:xfrm rot="16200000" flipH="1">
            <a:off x="3074734" y="2688416"/>
            <a:ext cx="3676839" cy="611201"/>
          </a:xfrm>
          <a:prstGeom prst="bentConnector3">
            <a:avLst>
              <a:gd name="adj1" fmla="val 94323"/>
            </a:avLst>
          </a:prstGeom>
        </p:spPr>
        <p:style>
          <a:lnRef idx="1">
            <a:schemeClr val="accent1"/>
          </a:lnRef>
          <a:fillRef idx="0">
            <a:schemeClr val="accent1"/>
          </a:fillRef>
          <a:effectRef idx="0">
            <a:schemeClr val="accent1"/>
          </a:effectRef>
          <a:fontRef idx="minor">
            <a:schemeClr val="tx1"/>
          </a:fontRef>
        </p:style>
      </p:cxnSp>
      <p:cxnSp>
        <p:nvCxnSpPr>
          <p:cNvPr id="220" name="Conector angular 219"/>
          <p:cNvCxnSpPr>
            <a:stCxn id="32" idx="2"/>
            <a:endCxn id="144" idx="0"/>
          </p:cNvCxnSpPr>
          <p:nvPr/>
        </p:nvCxnSpPr>
        <p:spPr>
          <a:xfrm rot="16200000" flipH="1">
            <a:off x="3686429" y="2076721"/>
            <a:ext cx="3676143" cy="1833895"/>
          </a:xfrm>
          <a:prstGeom prst="bentConnector3">
            <a:avLst>
              <a:gd name="adj1" fmla="val 94332"/>
            </a:avLst>
          </a:prstGeom>
        </p:spPr>
        <p:style>
          <a:lnRef idx="1">
            <a:schemeClr val="accent1"/>
          </a:lnRef>
          <a:fillRef idx="0">
            <a:schemeClr val="accent1"/>
          </a:fillRef>
          <a:effectRef idx="0">
            <a:schemeClr val="accent1"/>
          </a:effectRef>
          <a:fontRef idx="minor">
            <a:schemeClr val="tx1"/>
          </a:fontRef>
        </p:style>
      </p:cxnSp>
      <p:cxnSp>
        <p:nvCxnSpPr>
          <p:cNvPr id="223" name="Conector angular 222"/>
          <p:cNvCxnSpPr>
            <a:stCxn id="32" idx="2"/>
            <a:endCxn id="151" idx="0"/>
          </p:cNvCxnSpPr>
          <p:nvPr/>
        </p:nvCxnSpPr>
        <p:spPr>
          <a:xfrm rot="16200000" flipH="1">
            <a:off x="4296343" y="1466808"/>
            <a:ext cx="3676143" cy="3053722"/>
          </a:xfrm>
          <a:prstGeom prst="bentConnector3">
            <a:avLst>
              <a:gd name="adj1" fmla="val 94332"/>
            </a:avLst>
          </a:prstGeom>
        </p:spPr>
        <p:style>
          <a:lnRef idx="1">
            <a:schemeClr val="accent1"/>
          </a:lnRef>
          <a:fillRef idx="0">
            <a:schemeClr val="accent1"/>
          </a:fillRef>
          <a:effectRef idx="0">
            <a:schemeClr val="accent1"/>
          </a:effectRef>
          <a:fontRef idx="minor">
            <a:schemeClr val="tx1"/>
          </a:fontRef>
        </p:style>
      </p:cxnSp>
      <p:cxnSp>
        <p:nvCxnSpPr>
          <p:cNvPr id="226" name="Conector angular 225"/>
          <p:cNvCxnSpPr/>
          <p:nvPr/>
        </p:nvCxnSpPr>
        <p:spPr>
          <a:xfrm rot="5400000">
            <a:off x="2466139" y="2691358"/>
            <a:ext cx="3677174" cy="605655"/>
          </a:xfrm>
          <a:prstGeom prst="bentConnector3">
            <a:avLst>
              <a:gd name="adj1" fmla="val 94319"/>
            </a:avLst>
          </a:prstGeom>
        </p:spPr>
        <p:style>
          <a:lnRef idx="1">
            <a:schemeClr val="accent1"/>
          </a:lnRef>
          <a:fillRef idx="0">
            <a:schemeClr val="accent1"/>
          </a:fillRef>
          <a:effectRef idx="0">
            <a:schemeClr val="accent1"/>
          </a:effectRef>
          <a:fontRef idx="minor">
            <a:schemeClr val="tx1"/>
          </a:fontRef>
        </p:style>
      </p:cxnSp>
      <p:cxnSp>
        <p:nvCxnSpPr>
          <p:cNvPr id="229" name="Conector angular 228"/>
          <p:cNvCxnSpPr>
            <a:stCxn id="32" idx="2"/>
            <a:endCxn id="102" idx="0"/>
          </p:cNvCxnSpPr>
          <p:nvPr/>
        </p:nvCxnSpPr>
        <p:spPr>
          <a:xfrm rot="5400000">
            <a:off x="1850437" y="2074624"/>
            <a:ext cx="3676143" cy="1838091"/>
          </a:xfrm>
          <a:prstGeom prst="bentConnector3">
            <a:avLst>
              <a:gd name="adj1" fmla="val 94332"/>
            </a:avLst>
          </a:prstGeom>
        </p:spPr>
        <p:style>
          <a:lnRef idx="1">
            <a:schemeClr val="accent1"/>
          </a:lnRef>
          <a:fillRef idx="0">
            <a:schemeClr val="accent1"/>
          </a:fillRef>
          <a:effectRef idx="0">
            <a:schemeClr val="accent1"/>
          </a:effectRef>
          <a:fontRef idx="minor">
            <a:schemeClr val="tx1"/>
          </a:fontRef>
        </p:style>
      </p:cxnSp>
      <p:cxnSp>
        <p:nvCxnSpPr>
          <p:cNvPr id="240" name="Conector angular 239"/>
          <p:cNvCxnSpPr>
            <a:stCxn id="32" idx="2"/>
            <a:endCxn id="172" idx="0"/>
          </p:cNvCxnSpPr>
          <p:nvPr/>
        </p:nvCxnSpPr>
        <p:spPr>
          <a:xfrm rot="16200000" flipH="1">
            <a:off x="3952166" y="1810984"/>
            <a:ext cx="4348305" cy="3037531"/>
          </a:xfrm>
          <a:prstGeom prst="bentConnector3">
            <a:avLst>
              <a:gd name="adj1" fmla="val 97556"/>
            </a:avLst>
          </a:prstGeom>
        </p:spPr>
        <p:style>
          <a:lnRef idx="1">
            <a:schemeClr val="accent1"/>
          </a:lnRef>
          <a:fillRef idx="0">
            <a:schemeClr val="accent1"/>
          </a:fillRef>
          <a:effectRef idx="0">
            <a:schemeClr val="accent1"/>
          </a:effectRef>
          <a:fontRef idx="minor">
            <a:schemeClr val="tx1"/>
          </a:fontRef>
        </p:style>
      </p:cxnSp>
      <p:cxnSp>
        <p:nvCxnSpPr>
          <p:cNvPr id="245" name="Conector angular 244"/>
          <p:cNvCxnSpPr>
            <a:stCxn id="32" idx="2"/>
            <a:endCxn id="169" idx="0"/>
          </p:cNvCxnSpPr>
          <p:nvPr/>
        </p:nvCxnSpPr>
        <p:spPr>
          <a:xfrm rot="16200000" flipH="1">
            <a:off x="3346816" y="2416335"/>
            <a:ext cx="4347825" cy="1826350"/>
          </a:xfrm>
          <a:prstGeom prst="bentConnector3">
            <a:avLst>
              <a:gd name="adj1" fmla="val 97561"/>
            </a:avLst>
          </a:prstGeom>
        </p:spPr>
        <p:style>
          <a:lnRef idx="1">
            <a:schemeClr val="accent1"/>
          </a:lnRef>
          <a:fillRef idx="0">
            <a:schemeClr val="accent1"/>
          </a:fillRef>
          <a:effectRef idx="0">
            <a:schemeClr val="accent1"/>
          </a:effectRef>
          <a:fontRef idx="minor">
            <a:schemeClr val="tx1"/>
          </a:fontRef>
        </p:style>
      </p:cxnSp>
      <p:cxnSp>
        <p:nvCxnSpPr>
          <p:cNvPr id="248" name="Conector angular 247"/>
          <p:cNvCxnSpPr>
            <a:stCxn id="32" idx="2"/>
            <a:endCxn id="166" idx="0"/>
          </p:cNvCxnSpPr>
          <p:nvPr/>
        </p:nvCxnSpPr>
        <p:spPr>
          <a:xfrm rot="16200000" flipH="1">
            <a:off x="2739474" y="3023676"/>
            <a:ext cx="4347825" cy="611667"/>
          </a:xfrm>
          <a:prstGeom prst="bentConnector3">
            <a:avLst>
              <a:gd name="adj1" fmla="val 97561"/>
            </a:avLst>
          </a:prstGeom>
        </p:spPr>
        <p:style>
          <a:lnRef idx="1">
            <a:schemeClr val="accent1"/>
          </a:lnRef>
          <a:fillRef idx="0">
            <a:schemeClr val="accent1"/>
          </a:fillRef>
          <a:effectRef idx="0">
            <a:schemeClr val="accent1"/>
          </a:effectRef>
          <a:fontRef idx="minor">
            <a:schemeClr val="tx1"/>
          </a:fontRef>
        </p:style>
      </p:cxnSp>
      <p:cxnSp>
        <p:nvCxnSpPr>
          <p:cNvPr id="251" name="Conector angular 250"/>
          <p:cNvCxnSpPr>
            <a:stCxn id="32" idx="2"/>
            <a:endCxn id="157" idx="0"/>
          </p:cNvCxnSpPr>
          <p:nvPr/>
        </p:nvCxnSpPr>
        <p:spPr>
          <a:xfrm rot="5400000">
            <a:off x="914106" y="1809547"/>
            <a:ext cx="4347397" cy="3039498"/>
          </a:xfrm>
          <a:prstGeom prst="bentConnector3">
            <a:avLst>
              <a:gd name="adj1" fmla="val 97565"/>
            </a:avLst>
          </a:prstGeom>
        </p:spPr>
        <p:style>
          <a:lnRef idx="1">
            <a:schemeClr val="accent1"/>
          </a:lnRef>
          <a:fillRef idx="0">
            <a:schemeClr val="accent1"/>
          </a:fillRef>
          <a:effectRef idx="0">
            <a:schemeClr val="accent1"/>
          </a:effectRef>
          <a:fontRef idx="minor">
            <a:schemeClr val="tx1"/>
          </a:fontRef>
        </p:style>
      </p:cxnSp>
      <p:cxnSp>
        <p:nvCxnSpPr>
          <p:cNvPr id="255" name="Conector angular 254"/>
          <p:cNvCxnSpPr>
            <a:stCxn id="32" idx="2"/>
            <a:endCxn id="159" idx="0"/>
          </p:cNvCxnSpPr>
          <p:nvPr/>
        </p:nvCxnSpPr>
        <p:spPr>
          <a:xfrm rot="5400000">
            <a:off x="1522232" y="2416931"/>
            <a:ext cx="4346654" cy="1823988"/>
          </a:xfrm>
          <a:prstGeom prst="bentConnector3">
            <a:avLst>
              <a:gd name="adj1" fmla="val 97574"/>
            </a:avLst>
          </a:prstGeom>
        </p:spPr>
        <p:style>
          <a:lnRef idx="1">
            <a:schemeClr val="accent1"/>
          </a:lnRef>
          <a:fillRef idx="0">
            <a:schemeClr val="accent1"/>
          </a:fillRef>
          <a:effectRef idx="0">
            <a:schemeClr val="accent1"/>
          </a:effectRef>
          <a:fontRef idx="minor">
            <a:schemeClr val="tx1"/>
          </a:fontRef>
        </p:style>
      </p:cxnSp>
      <p:cxnSp>
        <p:nvCxnSpPr>
          <p:cNvPr id="258" name="Conector angular 257"/>
          <p:cNvCxnSpPr>
            <a:stCxn id="32" idx="2"/>
            <a:endCxn id="163" idx="0"/>
          </p:cNvCxnSpPr>
          <p:nvPr/>
        </p:nvCxnSpPr>
        <p:spPr>
          <a:xfrm rot="5400000">
            <a:off x="2130315" y="3024812"/>
            <a:ext cx="4346452" cy="608025"/>
          </a:xfrm>
          <a:prstGeom prst="bentConnector3">
            <a:avLst>
              <a:gd name="adj1" fmla="val 97603"/>
            </a:avLst>
          </a:prstGeom>
        </p:spPr>
        <p:style>
          <a:lnRef idx="1">
            <a:schemeClr val="accent1"/>
          </a:lnRef>
          <a:fillRef idx="0">
            <a:schemeClr val="accent1"/>
          </a:fillRef>
          <a:effectRef idx="0">
            <a:schemeClr val="accent1"/>
          </a:effectRef>
          <a:fontRef idx="minor">
            <a:schemeClr val="tx1"/>
          </a:fontRef>
        </p:style>
      </p:cxnSp>
      <p:cxnSp>
        <p:nvCxnSpPr>
          <p:cNvPr id="262" name="Conector angular 261"/>
          <p:cNvCxnSpPr>
            <a:stCxn id="163" idx="2"/>
            <a:endCxn id="175" idx="0"/>
          </p:cNvCxnSpPr>
          <p:nvPr/>
        </p:nvCxnSpPr>
        <p:spPr>
          <a:xfrm rot="5400000">
            <a:off x="2323036" y="4490332"/>
            <a:ext cx="258309" cy="30946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4" name="Conector angular 263"/>
          <p:cNvCxnSpPr>
            <a:stCxn id="162" idx="2"/>
            <a:endCxn id="178" idx="0"/>
          </p:cNvCxnSpPr>
          <p:nvPr/>
        </p:nvCxnSpPr>
        <p:spPr>
          <a:xfrm rot="5400000">
            <a:off x="2867635" y="5034930"/>
            <a:ext cx="258309" cy="200548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6" name="Conector angular 265"/>
          <p:cNvCxnSpPr>
            <a:stCxn id="162" idx="2"/>
            <a:endCxn id="181" idx="0"/>
          </p:cNvCxnSpPr>
          <p:nvPr/>
        </p:nvCxnSpPr>
        <p:spPr>
          <a:xfrm rot="5400000">
            <a:off x="3391854" y="5559149"/>
            <a:ext cx="258309" cy="95704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8" name="Conector angular 267"/>
          <p:cNvCxnSpPr>
            <a:stCxn id="162" idx="2"/>
            <a:endCxn id="199" idx="0"/>
          </p:cNvCxnSpPr>
          <p:nvPr/>
        </p:nvCxnSpPr>
        <p:spPr>
          <a:xfrm rot="16200000" flipH="1">
            <a:off x="6035593" y="3872452"/>
            <a:ext cx="255170" cy="432729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0" name="Conector angular 269"/>
          <p:cNvCxnSpPr>
            <a:stCxn id="163" idx="2"/>
            <a:endCxn id="196" idx="0"/>
          </p:cNvCxnSpPr>
          <p:nvPr/>
        </p:nvCxnSpPr>
        <p:spPr>
          <a:xfrm rot="16200000" flipH="1">
            <a:off x="5491613" y="4416431"/>
            <a:ext cx="255650" cy="323982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2" name="Conector angular 271"/>
          <p:cNvCxnSpPr>
            <a:stCxn id="163" idx="2"/>
            <a:endCxn id="193" idx="0"/>
          </p:cNvCxnSpPr>
          <p:nvPr/>
        </p:nvCxnSpPr>
        <p:spPr>
          <a:xfrm rot="16200000" flipH="1">
            <a:off x="4967478" y="4940565"/>
            <a:ext cx="255650" cy="21915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4" name="Conector angular 273"/>
          <p:cNvCxnSpPr>
            <a:stCxn id="163" idx="2"/>
            <a:endCxn id="190" idx="0"/>
          </p:cNvCxnSpPr>
          <p:nvPr/>
        </p:nvCxnSpPr>
        <p:spPr>
          <a:xfrm rot="16200000" flipH="1">
            <a:off x="4442835" y="5465209"/>
            <a:ext cx="255650" cy="11422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6" name="Conector angular 275"/>
          <p:cNvCxnSpPr>
            <a:stCxn id="163" idx="2"/>
            <a:endCxn id="187" idx="0"/>
          </p:cNvCxnSpPr>
          <p:nvPr/>
        </p:nvCxnSpPr>
        <p:spPr>
          <a:xfrm rot="16200000" flipH="1">
            <a:off x="3917736" y="5990307"/>
            <a:ext cx="255650" cy="9206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8" name="Conector recto 277"/>
          <p:cNvCxnSpPr/>
          <p:nvPr/>
        </p:nvCxnSpPr>
        <p:spPr>
          <a:xfrm flipV="1">
            <a:off x="450386" y="5312482"/>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1" name="Conector recto 280"/>
          <p:cNvCxnSpPr/>
          <p:nvPr/>
        </p:nvCxnSpPr>
        <p:spPr>
          <a:xfrm flipV="1">
            <a:off x="439647" y="4561254"/>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2" name="Conector recto 281"/>
          <p:cNvCxnSpPr/>
          <p:nvPr/>
        </p:nvCxnSpPr>
        <p:spPr>
          <a:xfrm flipV="1">
            <a:off x="439647" y="3667558"/>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3" name="Conector recto 282"/>
          <p:cNvCxnSpPr/>
          <p:nvPr/>
        </p:nvCxnSpPr>
        <p:spPr>
          <a:xfrm flipV="1">
            <a:off x="439184" y="6002410"/>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6" name="CuadroTexto 325"/>
          <p:cNvSpPr txBox="1"/>
          <p:nvPr/>
        </p:nvSpPr>
        <p:spPr>
          <a:xfrm>
            <a:off x="1403331" y="130366"/>
            <a:ext cx="6419895" cy="569387"/>
          </a:xfrm>
          <a:prstGeom prst="rect">
            <a:avLst/>
          </a:prstGeom>
          <a:noFill/>
        </p:spPr>
        <p:txBody>
          <a:bodyPr wrap="square" rtlCol="0">
            <a:spAutoFit/>
          </a:bodyPr>
          <a:lstStyle/>
          <a:p>
            <a:pPr algn="ctr"/>
            <a:r>
              <a:rPr lang="es-MX" sz="1600" b="1" dirty="0">
                <a:latin typeface="Arial" panose="020B0604020202020204" pitchFamily="34" charset="0"/>
                <a:cs typeface="Arial" panose="020B0604020202020204" pitchFamily="34" charset="0"/>
              </a:rPr>
              <a:t>ORGANIGRAMA</a:t>
            </a:r>
          </a:p>
          <a:p>
            <a:pPr algn="ctr"/>
            <a:r>
              <a:rPr lang="es-MX" sz="1500" b="1" dirty="0">
                <a:latin typeface="Arial" panose="020B0604020202020204" pitchFamily="34" charset="0"/>
                <a:cs typeface="Arial" panose="020B0604020202020204" pitchFamily="34" charset="0"/>
              </a:rPr>
              <a:t>MINISTERIO DE DESARROLLO PRODUCTIVO Y ECONOMÍA PLURAL</a:t>
            </a:r>
          </a:p>
        </p:txBody>
      </p:sp>
      <p:cxnSp>
        <p:nvCxnSpPr>
          <p:cNvPr id="182" name="Conector recto 181"/>
          <p:cNvCxnSpPr/>
          <p:nvPr/>
        </p:nvCxnSpPr>
        <p:spPr>
          <a:xfrm flipV="1">
            <a:off x="440132" y="1211262"/>
            <a:ext cx="8280000" cy="8466"/>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1" name="Conector recto 200"/>
          <p:cNvCxnSpPr/>
          <p:nvPr/>
        </p:nvCxnSpPr>
        <p:spPr>
          <a:xfrm flipV="1">
            <a:off x="440700" y="1920859"/>
            <a:ext cx="8280000" cy="8466"/>
          </a:xfrm>
          <a:prstGeom prst="line">
            <a:avLst/>
          </a:prstGeom>
          <a:ln w="12700">
            <a:solidFill>
              <a:srgbClr val="00FFFF"/>
            </a:solidFill>
            <a:prstDash val="sysDash"/>
          </a:ln>
        </p:spPr>
        <p:style>
          <a:lnRef idx="1">
            <a:schemeClr val="accent1"/>
          </a:lnRef>
          <a:fillRef idx="0">
            <a:schemeClr val="accent1"/>
          </a:fillRef>
          <a:effectRef idx="0">
            <a:schemeClr val="accent1"/>
          </a:effectRef>
          <a:fontRef idx="minor">
            <a:schemeClr val="tx1"/>
          </a:fontRef>
        </p:style>
      </p:cxnSp>
      <p:cxnSp>
        <p:nvCxnSpPr>
          <p:cNvPr id="202" name="Conector recto 201"/>
          <p:cNvCxnSpPr/>
          <p:nvPr/>
        </p:nvCxnSpPr>
        <p:spPr>
          <a:xfrm flipV="1">
            <a:off x="449794" y="2351661"/>
            <a:ext cx="8280000" cy="8466"/>
          </a:xfrm>
          <a:prstGeom prst="line">
            <a:avLst/>
          </a:prstGeom>
          <a:ln w="12700">
            <a:solidFill>
              <a:srgbClr val="00FFFF"/>
            </a:solidFill>
            <a:prstDash val="sysDash"/>
          </a:ln>
        </p:spPr>
        <p:style>
          <a:lnRef idx="1">
            <a:schemeClr val="accent1"/>
          </a:lnRef>
          <a:fillRef idx="0">
            <a:schemeClr val="accent1"/>
          </a:fillRef>
          <a:effectRef idx="0">
            <a:schemeClr val="accent1"/>
          </a:effectRef>
          <a:fontRef idx="minor">
            <a:schemeClr val="tx1"/>
          </a:fontRef>
        </p:style>
      </p:cxnSp>
      <p:cxnSp>
        <p:nvCxnSpPr>
          <p:cNvPr id="204" name="Conector recto 203"/>
          <p:cNvCxnSpPr/>
          <p:nvPr/>
        </p:nvCxnSpPr>
        <p:spPr>
          <a:xfrm flipV="1">
            <a:off x="436480" y="2973714"/>
            <a:ext cx="8280000" cy="8466"/>
          </a:xfrm>
          <a:prstGeom prst="line">
            <a:avLst/>
          </a:prstGeom>
          <a:ln w="12700">
            <a:solidFill>
              <a:srgbClr val="00FFFF"/>
            </a:solidFill>
            <a:prstDash val="sysDash"/>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8498845" y="1133361"/>
            <a:ext cx="307777" cy="795964"/>
          </a:xfrm>
          <a:prstGeom prst="rect">
            <a:avLst/>
          </a:prstGeom>
          <a:noFill/>
        </p:spPr>
        <p:txBody>
          <a:bodyPr vert="vert" wrap="square" rtlCol="0">
            <a:spAutoFit/>
          </a:bodyPr>
          <a:lstStyle/>
          <a:p>
            <a:pPr algn="ctr"/>
            <a:r>
              <a:rPr lang="es-MX" sz="800" dirty="0">
                <a:solidFill>
                  <a:srgbClr val="002060"/>
                </a:solidFill>
                <a:latin typeface="Arial Narrow" panose="020B0606020202030204" pitchFamily="34" charset="0"/>
                <a:cs typeface="Arial" panose="020B0604020202020204" pitchFamily="34" charset="0"/>
              </a:rPr>
              <a:t>ASESORÍAS</a:t>
            </a:r>
          </a:p>
        </p:txBody>
      </p:sp>
      <p:sp>
        <p:nvSpPr>
          <p:cNvPr id="205" name="CuadroTexto 204"/>
          <p:cNvSpPr txBox="1"/>
          <p:nvPr/>
        </p:nvSpPr>
        <p:spPr>
          <a:xfrm>
            <a:off x="8503709" y="1827945"/>
            <a:ext cx="307777" cy="619457"/>
          </a:xfrm>
          <a:prstGeom prst="rect">
            <a:avLst/>
          </a:prstGeom>
          <a:noFill/>
        </p:spPr>
        <p:txBody>
          <a:bodyPr vert="vert" wrap="square" rtlCol="0">
            <a:spAutoFit/>
          </a:bodyPr>
          <a:lstStyle/>
          <a:p>
            <a:pPr algn="ctr"/>
            <a:r>
              <a:rPr lang="es-MX" sz="800" dirty="0">
                <a:solidFill>
                  <a:srgbClr val="002060"/>
                </a:solidFill>
                <a:latin typeface="Arial Narrow" panose="020B0606020202030204" pitchFamily="34" charset="0"/>
                <a:cs typeface="Arial" panose="020B0604020202020204" pitchFamily="34" charset="0"/>
              </a:rPr>
              <a:t>CONTROL</a:t>
            </a:r>
          </a:p>
        </p:txBody>
      </p:sp>
      <p:sp>
        <p:nvSpPr>
          <p:cNvPr id="206" name="CuadroTexto 205"/>
          <p:cNvSpPr txBox="1"/>
          <p:nvPr/>
        </p:nvSpPr>
        <p:spPr>
          <a:xfrm>
            <a:off x="8496752" y="2382269"/>
            <a:ext cx="307777" cy="619457"/>
          </a:xfrm>
          <a:prstGeom prst="rect">
            <a:avLst/>
          </a:prstGeom>
          <a:noFill/>
        </p:spPr>
        <p:txBody>
          <a:bodyPr vert="vert" wrap="square" rtlCol="0">
            <a:spAutoFit/>
          </a:bodyPr>
          <a:lstStyle/>
          <a:p>
            <a:pPr algn="ctr"/>
            <a:r>
              <a:rPr lang="es-MX" sz="800" dirty="0">
                <a:solidFill>
                  <a:srgbClr val="002060"/>
                </a:solidFill>
                <a:latin typeface="Arial Narrow" panose="020B0606020202030204" pitchFamily="34" charset="0"/>
                <a:cs typeface="Arial" panose="020B0604020202020204" pitchFamily="34" charset="0"/>
              </a:rPr>
              <a:t>DIRECTIVO</a:t>
            </a:r>
          </a:p>
        </p:txBody>
      </p:sp>
      <p:sp>
        <p:nvSpPr>
          <p:cNvPr id="207" name="CuadroTexto 206"/>
          <p:cNvSpPr txBox="1"/>
          <p:nvPr/>
        </p:nvSpPr>
        <p:spPr>
          <a:xfrm>
            <a:off x="8492392" y="3029339"/>
            <a:ext cx="307777" cy="619457"/>
          </a:xfrm>
          <a:prstGeom prst="rect">
            <a:avLst/>
          </a:prstGeom>
          <a:noFill/>
        </p:spPr>
        <p:txBody>
          <a:bodyPr vert="vert" wrap="square" rtlCol="0">
            <a:spAutoFit/>
          </a:bodyPr>
          <a:lstStyle/>
          <a:p>
            <a:pPr algn="ctr"/>
            <a:r>
              <a:rPr lang="es-MX" sz="800" dirty="0">
                <a:solidFill>
                  <a:srgbClr val="002060"/>
                </a:solidFill>
                <a:latin typeface="Arial Narrow" panose="020B0606020202030204" pitchFamily="34" charset="0"/>
                <a:cs typeface="Arial" panose="020B0604020202020204" pitchFamily="34" charset="0"/>
              </a:rPr>
              <a:t>EJECUTIVO</a:t>
            </a:r>
          </a:p>
        </p:txBody>
      </p:sp>
      <p:sp>
        <p:nvSpPr>
          <p:cNvPr id="208" name="CuadroTexto 207"/>
          <p:cNvSpPr txBox="1"/>
          <p:nvPr/>
        </p:nvSpPr>
        <p:spPr>
          <a:xfrm>
            <a:off x="8490815" y="3622813"/>
            <a:ext cx="430887" cy="992980"/>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ENTIDADES DESCONCENTRADAS</a:t>
            </a:r>
          </a:p>
        </p:txBody>
      </p:sp>
      <p:sp>
        <p:nvSpPr>
          <p:cNvPr id="209" name="CuadroTexto 208"/>
          <p:cNvSpPr txBox="1"/>
          <p:nvPr/>
        </p:nvSpPr>
        <p:spPr>
          <a:xfrm>
            <a:off x="8466582" y="5174196"/>
            <a:ext cx="430887" cy="992980"/>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ENTIDADES DESCENTRALIZADAS</a:t>
            </a:r>
          </a:p>
        </p:txBody>
      </p:sp>
      <p:sp>
        <p:nvSpPr>
          <p:cNvPr id="210" name="CuadroTexto 209"/>
          <p:cNvSpPr txBox="1"/>
          <p:nvPr/>
        </p:nvSpPr>
        <p:spPr>
          <a:xfrm>
            <a:off x="29780" y="4519055"/>
            <a:ext cx="430887" cy="885591"/>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EMPRESAS PÚBLICAS</a:t>
            </a:r>
          </a:p>
        </p:txBody>
      </p:sp>
      <p:sp>
        <p:nvSpPr>
          <p:cNvPr id="212" name="CuadroTexto 211"/>
          <p:cNvSpPr txBox="1"/>
          <p:nvPr/>
        </p:nvSpPr>
        <p:spPr>
          <a:xfrm>
            <a:off x="16049" y="5924123"/>
            <a:ext cx="430887" cy="885591"/>
          </a:xfrm>
          <a:prstGeom prst="rect">
            <a:avLst/>
          </a:prstGeom>
          <a:noFill/>
        </p:spPr>
        <p:txBody>
          <a:bodyPr vert="vert" wrap="square" rtlCol="0">
            <a:spAutoFit/>
          </a:bodyPr>
          <a:lstStyle/>
          <a:p>
            <a:pPr algn="ctr"/>
            <a:r>
              <a:rPr lang="es-MX" sz="800" dirty="0">
                <a:latin typeface="Arial Narrow" panose="020B0606020202030204" pitchFamily="34" charset="0"/>
                <a:cs typeface="Arial" panose="020B0604020202020204" pitchFamily="34" charset="0"/>
              </a:rPr>
              <a:t>EMPRESAS PÚBLICAS</a:t>
            </a:r>
          </a:p>
        </p:txBody>
      </p:sp>
      <p:grpSp>
        <p:nvGrpSpPr>
          <p:cNvPr id="216" name="Grupo 215"/>
          <p:cNvGrpSpPr/>
          <p:nvPr/>
        </p:nvGrpSpPr>
        <p:grpSpPr>
          <a:xfrm>
            <a:off x="3007630" y="3123818"/>
            <a:ext cx="684000" cy="396000"/>
            <a:chOff x="4142137" y="2767443"/>
            <a:chExt cx="919783" cy="879626"/>
          </a:xfrm>
          <a:solidFill>
            <a:srgbClr val="BCCDEE"/>
          </a:solidFill>
        </p:grpSpPr>
        <p:sp>
          <p:nvSpPr>
            <p:cNvPr id="217" name="Rectángulo 216"/>
            <p:cNvSpPr/>
            <p:nvPr/>
          </p:nvSpPr>
          <p:spPr>
            <a:xfrm>
              <a:off x="4142137" y="2767443"/>
              <a:ext cx="919783" cy="879626"/>
            </a:xfrm>
            <a:prstGeom prst="rect">
              <a:avLst/>
            </a:prstGeom>
            <a:grpFill/>
          </p:spPr>
          <p:style>
            <a:lnRef idx="2">
              <a:schemeClr val="accent5"/>
            </a:lnRef>
            <a:fillRef idx="1">
              <a:schemeClr val="lt1"/>
            </a:fillRef>
            <a:effectRef idx="0">
              <a:schemeClr val="accent5"/>
            </a:effectRef>
            <a:fontRef idx="minor">
              <a:schemeClr val="dk1"/>
            </a:fontRef>
          </p:style>
        </p:sp>
        <p:sp>
          <p:nvSpPr>
            <p:cNvPr id="218" name="Rectángulo 217"/>
            <p:cNvSpPr/>
            <p:nvPr/>
          </p:nvSpPr>
          <p:spPr>
            <a:xfrm>
              <a:off x="4142137" y="2767443"/>
              <a:ext cx="919783" cy="879626"/>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4301" tIns="4301" rIns="4301" bIns="4301" numCol="1" spcCol="1270" anchor="ctr" anchorCtr="0">
              <a:noAutofit/>
            </a:bodyPr>
            <a:lstStyle/>
            <a:p>
              <a:pPr algn="ctr" defTabSz="301087">
                <a:lnSpc>
                  <a:spcPct val="90000"/>
                </a:lnSpc>
                <a:spcBef>
                  <a:spcPct val="0"/>
                </a:spcBef>
                <a:spcAft>
                  <a:spcPct val="35000"/>
                </a:spcAft>
              </a:pPr>
              <a:r>
                <a:rPr lang="es-BO" sz="677" dirty="0">
                  <a:solidFill>
                    <a:prstClr val="black"/>
                  </a:solidFill>
                  <a:latin typeface="Arial" panose="020B0604020202020204" pitchFamily="34" charset="0"/>
                  <a:ea typeface="Times New Roman"/>
                  <a:cs typeface="Arial" panose="020B0604020202020204" pitchFamily="34" charset="0"/>
                </a:rPr>
                <a:t>Dirección General de Servicios y Control Industrial</a:t>
              </a:r>
              <a:endParaRPr lang="es-ES" sz="677" dirty="0">
                <a:latin typeface="Arial" panose="020B0604020202020204" pitchFamily="34" charset="0"/>
                <a:cs typeface="Arial" panose="020B0604020202020204" pitchFamily="34" charset="0"/>
              </a:endParaRPr>
            </a:p>
          </p:txBody>
        </p:sp>
      </p:grpSp>
      <p:cxnSp>
        <p:nvCxnSpPr>
          <p:cNvPr id="5" name="Conector angular 4"/>
          <p:cNvCxnSpPr>
            <a:stCxn id="35" idx="2"/>
            <a:endCxn id="41" idx="0"/>
          </p:cNvCxnSpPr>
          <p:nvPr/>
        </p:nvCxnSpPr>
        <p:spPr>
          <a:xfrm rot="16200000" flipH="1">
            <a:off x="1461054" y="2802171"/>
            <a:ext cx="223410" cy="4170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 name="Conector angular 6"/>
          <p:cNvCxnSpPr>
            <a:stCxn id="35" idx="2"/>
            <a:endCxn id="37" idx="0"/>
          </p:cNvCxnSpPr>
          <p:nvPr/>
        </p:nvCxnSpPr>
        <p:spPr>
          <a:xfrm rot="5400000">
            <a:off x="1024071" y="2782253"/>
            <a:ext cx="223410" cy="4569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Conector angular 11"/>
          <p:cNvCxnSpPr>
            <a:stCxn id="44" idx="2"/>
            <a:endCxn id="47" idx="0"/>
          </p:cNvCxnSpPr>
          <p:nvPr/>
        </p:nvCxnSpPr>
        <p:spPr>
          <a:xfrm rot="5400000">
            <a:off x="2869526" y="2642684"/>
            <a:ext cx="223411" cy="73603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Conector angular 14"/>
          <p:cNvCxnSpPr>
            <a:stCxn id="44" idx="2"/>
            <a:endCxn id="50" idx="0"/>
          </p:cNvCxnSpPr>
          <p:nvPr/>
        </p:nvCxnSpPr>
        <p:spPr>
          <a:xfrm rot="16200000" flipH="1">
            <a:off x="3629418" y="2618829"/>
            <a:ext cx="223411" cy="78374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44" idx="2"/>
            <a:endCxn id="218" idx="0"/>
          </p:cNvCxnSpPr>
          <p:nvPr/>
        </p:nvCxnSpPr>
        <p:spPr>
          <a:xfrm rot="16200000" flipH="1">
            <a:off x="3237030" y="3011218"/>
            <a:ext cx="224820" cy="38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0CE87B6-011A-2044-831C-9C14E42DD6D2}"/>
              </a:ext>
            </a:extLst>
          </p:cNvPr>
          <p:cNvSpPr txBox="1"/>
          <p:nvPr/>
        </p:nvSpPr>
        <p:spPr>
          <a:xfrm>
            <a:off x="322298" y="948018"/>
            <a:ext cx="1512000" cy="246221"/>
          </a:xfrm>
          <a:prstGeom prst="rect">
            <a:avLst/>
          </a:prstGeom>
          <a:noFill/>
        </p:spPr>
        <p:txBody>
          <a:bodyPr wrap="square" rtlCol="0">
            <a:spAutoFit/>
          </a:bodyPr>
          <a:lstStyle/>
          <a:p>
            <a:pPr algn="ctr"/>
            <a:r>
              <a:rPr lang="es-MX" sz="1000" b="1" dirty="0">
                <a:latin typeface="Arial" panose="020B0604020202020204" pitchFamily="34" charset="0"/>
                <a:cs typeface="Arial" panose="020B0604020202020204" pitchFamily="34" charset="0"/>
              </a:rPr>
              <a:t>D.S. 4857 - 06/01/2023</a:t>
            </a:r>
          </a:p>
        </p:txBody>
      </p:sp>
      <p:pic>
        <p:nvPicPr>
          <p:cNvPr id="213" name="Imagen 212">
            <a:extLst>
              <a:ext uri="{FF2B5EF4-FFF2-40B4-BE49-F238E27FC236}">
                <a16:creationId xmlns:a16="http://schemas.microsoft.com/office/drawing/2014/main" id="{975CEF27-E7FF-EC50-47AB-05130AAF1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Tree>
    <p:extLst>
      <p:ext uri="{BB962C8B-B14F-4D97-AF65-F5344CB8AC3E}">
        <p14:creationId xmlns:p14="http://schemas.microsoft.com/office/powerpoint/2010/main" val="105494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9" y="9616"/>
            <a:ext cx="1015613" cy="779991"/>
          </a:xfrm>
          <a:prstGeom prst="rect">
            <a:avLst/>
          </a:prstGeom>
        </p:spPr>
      </p:pic>
      <p:sp>
        <p:nvSpPr>
          <p:cNvPr id="9" name="1 Rectángulo redondeado">
            <a:extLst>
              <a:ext uri="{FF2B5EF4-FFF2-40B4-BE49-F238E27FC236}">
                <a16:creationId xmlns:a16="http://schemas.microsoft.com/office/drawing/2014/main" id="{77FA0213-139E-6801-1982-931C6D4DC1F5}"/>
              </a:ext>
            </a:extLst>
          </p:cNvPr>
          <p:cNvSpPr/>
          <p:nvPr/>
        </p:nvSpPr>
        <p:spPr>
          <a:xfrm>
            <a:off x="1542472" y="202216"/>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RECURSOS HUMANOS</a:t>
            </a:r>
          </a:p>
        </p:txBody>
      </p:sp>
      <p:graphicFrame>
        <p:nvGraphicFramePr>
          <p:cNvPr id="13" name="Tabla 12">
            <a:extLst>
              <a:ext uri="{FF2B5EF4-FFF2-40B4-BE49-F238E27FC236}">
                <a16:creationId xmlns:a16="http://schemas.microsoft.com/office/drawing/2014/main" id="{739DD3CA-2D05-894B-D763-E43F2C6E2872}"/>
              </a:ext>
            </a:extLst>
          </p:cNvPr>
          <p:cNvGraphicFramePr>
            <a:graphicFrameLocks noGrp="1"/>
          </p:cNvGraphicFramePr>
          <p:nvPr>
            <p:extLst>
              <p:ext uri="{D42A27DB-BD31-4B8C-83A1-F6EECF244321}">
                <p14:modId xmlns:p14="http://schemas.microsoft.com/office/powerpoint/2010/main" val="3419750235"/>
              </p:ext>
            </p:extLst>
          </p:nvPr>
        </p:nvGraphicFramePr>
        <p:xfrm>
          <a:off x="343432" y="915323"/>
          <a:ext cx="8290882" cy="1890092"/>
        </p:xfrm>
        <a:graphic>
          <a:graphicData uri="http://schemas.openxmlformats.org/drawingml/2006/table">
            <a:tbl>
              <a:tblPr firstRow="1" firstCol="1" bandRow="1">
                <a:tableStyleId>{BDBED569-4797-4DF1-A0F4-6AAB3CD982D8}</a:tableStyleId>
              </a:tblPr>
              <a:tblGrid>
                <a:gridCol w="6306750">
                  <a:extLst>
                    <a:ext uri="{9D8B030D-6E8A-4147-A177-3AD203B41FA5}">
                      <a16:colId xmlns:a16="http://schemas.microsoft.com/office/drawing/2014/main" val="2350639843"/>
                    </a:ext>
                  </a:extLst>
                </a:gridCol>
                <a:gridCol w="1984132">
                  <a:extLst>
                    <a:ext uri="{9D8B030D-6E8A-4147-A177-3AD203B41FA5}">
                      <a16:colId xmlns:a16="http://schemas.microsoft.com/office/drawing/2014/main" val="1778184100"/>
                    </a:ext>
                  </a:extLst>
                </a:gridCol>
              </a:tblGrid>
              <a:tr h="300349">
                <a:tc>
                  <a:txBody>
                    <a:bodyPr/>
                    <a:lstStyle/>
                    <a:p>
                      <a:pPr marL="457200" algn="ctr"/>
                      <a:r>
                        <a:rPr lang="es-MX" sz="1400" dirty="0">
                          <a:solidFill>
                            <a:schemeClr val="bg1"/>
                          </a:solidFill>
                          <a:effectLst/>
                          <a:latin typeface="Century Gothic" panose="020B0502020202020204" pitchFamily="34" charset="0"/>
                          <a:ea typeface="Times New Roman" panose="02020603050405020304" pitchFamily="18" charset="0"/>
                        </a:rPr>
                        <a:t>NIVEL</a:t>
                      </a:r>
                    </a:p>
                  </a:txBody>
                  <a:tcPr marL="68580" marR="68580" marT="0" marB="0" anchor="ctr">
                    <a:solidFill>
                      <a:schemeClr val="accent1">
                        <a:lumMod val="50000"/>
                      </a:schemeClr>
                    </a:solidFill>
                  </a:tcPr>
                </a:tc>
                <a:tc>
                  <a:txBody>
                    <a:bodyPr/>
                    <a:lstStyle/>
                    <a:p>
                      <a:pPr marL="457200" algn="ctr"/>
                      <a:r>
                        <a:rPr lang="es-MX" sz="1400" dirty="0">
                          <a:solidFill>
                            <a:schemeClr val="bg1"/>
                          </a:solidFill>
                          <a:effectLst/>
                          <a:latin typeface="Century Gothic" panose="020B0502020202020204" pitchFamily="34" charset="0"/>
                          <a:ea typeface="Times New Roman" panose="02020603050405020304" pitchFamily="18" charset="0"/>
                        </a:rPr>
                        <a:t>CATIDAD</a:t>
                      </a:r>
                    </a:p>
                  </a:txBody>
                  <a:tcPr marL="68580" marR="68580" marT="0" marB="0" anchor="ctr">
                    <a:solidFill>
                      <a:schemeClr val="accent1">
                        <a:lumMod val="50000"/>
                      </a:schemeClr>
                    </a:solidFill>
                  </a:tcPr>
                </a:tc>
                <a:extLst>
                  <a:ext uri="{0D108BD9-81ED-4DB2-BD59-A6C34878D82A}">
                    <a16:rowId xmlns:a16="http://schemas.microsoft.com/office/drawing/2014/main" val="3356034344"/>
                  </a:ext>
                </a:extLst>
              </a:tr>
              <a:tr h="429798">
                <a:tc>
                  <a:txBody>
                    <a:bodyPr/>
                    <a:lstStyle/>
                    <a:p>
                      <a:pPr marL="457200" algn="l"/>
                      <a:r>
                        <a:rPr lang="es-ES" sz="1400" b="0" dirty="0">
                          <a:effectLst/>
                          <a:latin typeface="Century Gothic" panose="020B0502020202020204" pitchFamily="34" charset="0"/>
                        </a:rPr>
                        <a:t>Superior</a:t>
                      </a:r>
                      <a:endParaRPr lang="es-MX" sz="1400" b="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marL="457200" algn="ctr"/>
                      <a:r>
                        <a:rPr lang="es-ES" sz="1400" b="0" dirty="0">
                          <a:effectLst/>
                          <a:latin typeface="Century Gothic" panose="020B0502020202020204" pitchFamily="34" charset="0"/>
                        </a:rPr>
                        <a:t>1</a:t>
                      </a:r>
                      <a:endParaRPr lang="es-MX" sz="1400" b="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468339835"/>
                  </a:ext>
                </a:extLst>
              </a:tr>
              <a:tr h="429798">
                <a:tc>
                  <a:txBody>
                    <a:bodyPr/>
                    <a:lstStyle/>
                    <a:p>
                      <a:pPr marL="457200" algn="l"/>
                      <a:r>
                        <a:rPr lang="es-ES" sz="1400" b="0" dirty="0">
                          <a:effectLst/>
                          <a:latin typeface="Century Gothic" panose="020B0502020202020204" pitchFamily="34" charset="0"/>
                        </a:rPr>
                        <a:t>Ejecutivo (viceministros, directores y jefes de unidad)</a:t>
                      </a:r>
                      <a:endParaRPr lang="es-MX" sz="1400" b="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marL="457200" algn="ctr"/>
                      <a:r>
                        <a:rPr lang="es-ES" sz="1400" b="0" dirty="0">
                          <a:effectLst/>
                          <a:latin typeface="Century Gothic" panose="020B0502020202020204" pitchFamily="34" charset="0"/>
                        </a:rPr>
                        <a:t>43</a:t>
                      </a:r>
                      <a:endParaRPr lang="es-MX" sz="1400" b="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0346007"/>
                  </a:ext>
                </a:extLst>
              </a:tr>
              <a:tr h="429798">
                <a:tc>
                  <a:txBody>
                    <a:bodyPr/>
                    <a:lstStyle/>
                    <a:p>
                      <a:pPr marL="457200" algn="l"/>
                      <a:r>
                        <a:rPr lang="es-ES" sz="1400" b="0" dirty="0">
                          <a:effectLst/>
                          <a:latin typeface="Century Gothic" panose="020B0502020202020204" pitchFamily="34" charset="0"/>
                        </a:rPr>
                        <a:t>Operativo (Responsables, profesionales y técnicos)</a:t>
                      </a:r>
                      <a:endParaRPr lang="es-MX" sz="1400" b="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marL="457200" algn="ctr"/>
                      <a:r>
                        <a:rPr lang="es-ES" sz="1400" b="0" dirty="0">
                          <a:effectLst/>
                          <a:latin typeface="Century Gothic" panose="020B0502020202020204" pitchFamily="34" charset="0"/>
                        </a:rPr>
                        <a:t>189</a:t>
                      </a:r>
                      <a:endParaRPr lang="es-MX" sz="1400" b="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630160021"/>
                  </a:ext>
                </a:extLst>
              </a:tr>
              <a:tr h="300349">
                <a:tc>
                  <a:txBody>
                    <a:bodyPr/>
                    <a:lstStyle/>
                    <a:p>
                      <a:pPr marL="457200" algn="ctr"/>
                      <a:r>
                        <a:rPr lang="es-ES" sz="1400" dirty="0">
                          <a:solidFill>
                            <a:schemeClr val="bg1"/>
                          </a:solidFill>
                          <a:effectLst/>
                          <a:latin typeface="Century Gothic" panose="020B0502020202020204" pitchFamily="34" charset="0"/>
                        </a:rPr>
                        <a:t>TOTAL ÍTEMS </a:t>
                      </a:r>
                      <a:endParaRPr lang="es-MX" sz="14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nchor="ctr">
                    <a:solidFill>
                      <a:schemeClr val="accent1">
                        <a:lumMod val="50000"/>
                      </a:schemeClr>
                    </a:solidFill>
                  </a:tcPr>
                </a:tc>
                <a:tc>
                  <a:txBody>
                    <a:bodyPr/>
                    <a:lstStyle/>
                    <a:p>
                      <a:pPr marL="457200" algn="ctr"/>
                      <a:r>
                        <a:rPr lang="es-ES" sz="1400" dirty="0">
                          <a:solidFill>
                            <a:schemeClr val="bg1"/>
                          </a:solidFill>
                          <a:effectLst/>
                          <a:latin typeface="Century Gothic" panose="020B0502020202020204" pitchFamily="34" charset="0"/>
                        </a:rPr>
                        <a:t>233</a:t>
                      </a:r>
                      <a:endParaRPr lang="es-MX" sz="1400" dirty="0">
                        <a:solidFill>
                          <a:schemeClr val="bg1"/>
                        </a:solidFill>
                        <a:effectLst/>
                        <a:latin typeface="Century Gothic" panose="020B0502020202020204" pitchFamily="34" charset="0"/>
                        <a:ea typeface="Times New Roman" panose="02020603050405020304" pitchFamily="18" charset="0"/>
                      </a:endParaRPr>
                    </a:p>
                  </a:txBody>
                  <a:tcPr marL="68580" marR="68580" marT="0" marB="0" anchor="ctr">
                    <a:solidFill>
                      <a:schemeClr val="accent1">
                        <a:lumMod val="50000"/>
                      </a:schemeClr>
                    </a:solidFill>
                  </a:tcPr>
                </a:tc>
                <a:extLst>
                  <a:ext uri="{0D108BD9-81ED-4DB2-BD59-A6C34878D82A}">
                    <a16:rowId xmlns:a16="http://schemas.microsoft.com/office/drawing/2014/main" val="1339023679"/>
                  </a:ext>
                </a:extLst>
              </a:tr>
            </a:tbl>
          </a:graphicData>
        </a:graphic>
      </p:graphicFrame>
      <p:graphicFrame>
        <p:nvGraphicFramePr>
          <p:cNvPr id="16" name="Tabla 15">
            <a:extLst>
              <a:ext uri="{FF2B5EF4-FFF2-40B4-BE49-F238E27FC236}">
                <a16:creationId xmlns:a16="http://schemas.microsoft.com/office/drawing/2014/main" id="{E09BFF51-6F02-23D3-EB2B-3070263ED53B}"/>
              </a:ext>
            </a:extLst>
          </p:cNvPr>
          <p:cNvGraphicFramePr>
            <a:graphicFrameLocks noGrp="1"/>
          </p:cNvGraphicFramePr>
          <p:nvPr>
            <p:extLst>
              <p:ext uri="{D42A27DB-BD31-4B8C-83A1-F6EECF244321}">
                <p14:modId xmlns:p14="http://schemas.microsoft.com/office/powerpoint/2010/main" val="2693895148"/>
              </p:ext>
            </p:extLst>
          </p:nvPr>
        </p:nvGraphicFramePr>
        <p:xfrm>
          <a:off x="1248295" y="3593828"/>
          <a:ext cx="6932024" cy="1717885"/>
        </p:xfrm>
        <a:graphic>
          <a:graphicData uri="http://schemas.openxmlformats.org/drawingml/2006/table">
            <a:tbl>
              <a:tblPr firstRow="1" firstCol="1" bandRow="1">
                <a:tableStyleId>{69012ECD-51FC-41F1-AA8D-1B2483CD663E}</a:tableStyleId>
              </a:tblPr>
              <a:tblGrid>
                <a:gridCol w="408675">
                  <a:extLst>
                    <a:ext uri="{9D8B030D-6E8A-4147-A177-3AD203B41FA5}">
                      <a16:colId xmlns:a16="http://schemas.microsoft.com/office/drawing/2014/main" val="839361474"/>
                    </a:ext>
                  </a:extLst>
                </a:gridCol>
                <a:gridCol w="3261675">
                  <a:extLst>
                    <a:ext uri="{9D8B030D-6E8A-4147-A177-3AD203B41FA5}">
                      <a16:colId xmlns:a16="http://schemas.microsoft.com/office/drawing/2014/main" val="736249477"/>
                    </a:ext>
                  </a:extLst>
                </a:gridCol>
                <a:gridCol w="1630837">
                  <a:extLst>
                    <a:ext uri="{9D8B030D-6E8A-4147-A177-3AD203B41FA5}">
                      <a16:colId xmlns:a16="http://schemas.microsoft.com/office/drawing/2014/main" val="2693524921"/>
                    </a:ext>
                  </a:extLst>
                </a:gridCol>
                <a:gridCol w="1630837">
                  <a:extLst>
                    <a:ext uri="{9D8B030D-6E8A-4147-A177-3AD203B41FA5}">
                      <a16:colId xmlns:a16="http://schemas.microsoft.com/office/drawing/2014/main" val="2158463945"/>
                    </a:ext>
                  </a:extLst>
                </a:gridCol>
              </a:tblGrid>
              <a:tr h="288000">
                <a:tc>
                  <a:txBody>
                    <a:bodyPr/>
                    <a:lstStyle/>
                    <a:p>
                      <a:r>
                        <a:rPr lang="es-ES" sz="1400" dirty="0" err="1">
                          <a:effectLst/>
                          <a:latin typeface="Century Gothic" panose="020B0502020202020204" pitchFamily="34" charset="0"/>
                        </a:rPr>
                        <a:t>Nº</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r>
                        <a:rPr lang="es-ES" sz="1400" dirty="0">
                          <a:effectLst/>
                          <a:latin typeface="Century Gothic" panose="020B0502020202020204" pitchFamily="34" charset="0"/>
                        </a:rPr>
                        <a:t>MODALIDAD</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r>
                        <a:rPr lang="es-ES" sz="1400" dirty="0">
                          <a:effectLst/>
                          <a:latin typeface="Century Gothic" panose="020B0502020202020204" pitchFamily="34" charset="0"/>
                        </a:rPr>
                        <a:t>CANTIDAD DE REGISTROS PAC</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r>
                        <a:rPr lang="es-ES" sz="1400" dirty="0">
                          <a:effectLst/>
                          <a:latin typeface="Century Gothic" panose="020B0502020202020204" pitchFamily="34" charset="0"/>
                        </a:rPr>
                        <a:t>PRESUPUESTO REFERENCIAL BS.</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65225873"/>
                  </a:ext>
                </a:extLst>
              </a:tr>
              <a:tr h="516466">
                <a:tc>
                  <a:txBody>
                    <a:bodyPr/>
                    <a:lstStyle/>
                    <a:p>
                      <a:pPr algn="ctr"/>
                      <a:r>
                        <a:rPr lang="es-ES" sz="1400">
                          <a:effectLst/>
                          <a:latin typeface="Century Gothic" panose="020B0502020202020204" pitchFamily="34" charset="0"/>
                        </a:rPr>
                        <a:t>1</a:t>
                      </a:r>
                      <a:endParaRPr lang="es-MX" sz="14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r>
                        <a:rPr lang="es-ES" sz="1400" dirty="0">
                          <a:effectLst/>
                          <a:latin typeface="Century Gothic" panose="020B0502020202020204" pitchFamily="34" charset="0"/>
                        </a:rPr>
                        <a:t>APOYO NACIONAL A LA PRODUCCIÓN Y EMPLEO (ANPE)</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r>
                        <a:rPr lang="es-ES" sz="1400" dirty="0">
                          <a:effectLst/>
                          <a:latin typeface="Century Gothic" panose="020B0502020202020204" pitchFamily="34" charset="0"/>
                        </a:rPr>
                        <a:t>12</a:t>
                      </a:r>
                      <a:endParaRPr lang="es-MX" sz="1400" dirty="0">
                        <a:effectLst/>
                        <a:latin typeface="Century Gothic" panose="020B0502020202020204" pitchFamily="34" charset="0"/>
                      </a:endParaRPr>
                    </a:p>
                    <a:p>
                      <a:pPr algn="ctr"/>
                      <a:r>
                        <a:rPr lang="es-ES" sz="1400" dirty="0">
                          <a:effectLst/>
                          <a:latin typeface="Century Gothic" panose="020B0502020202020204" pitchFamily="34" charset="0"/>
                        </a:rPr>
                        <a:t> </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r"/>
                      <a:r>
                        <a:rPr lang="es-ES" sz="1400" dirty="0">
                          <a:effectLst/>
                          <a:latin typeface="Century Gothic" panose="020B0502020202020204" pitchFamily="34" charset="0"/>
                        </a:rPr>
                        <a:t>1.388.017,00</a:t>
                      </a:r>
                      <a:endParaRPr lang="es-MX" sz="1400" dirty="0">
                        <a:effectLst/>
                        <a:latin typeface="Century Gothic" panose="020B0502020202020204" pitchFamily="34" charset="0"/>
                      </a:endParaRPr>
                    </a:p>
                    <a:p>
                      <a:pPr algn="r"/>
                      <a:r>
                        <a:rPr lang="es-ES" sz="1400" dirty="0">
                          <a:effectLst/>
                          <a:latin typeface="Century Gothic" panose="020B0502020202020204" pitchFamily="34" charset="0"/>
                        </a:rPr>
                        <a:t> </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973825692"/>
                  </a:ext>
                </a:extLst>
              </a:tr>
              <a:tr h="258233">
                <a:tc>
                  <a:txBody>
                    <a:bodyPr/>
                    <a:lstStyle/>
                    <a:p>
                      <a:pPr algn="ctr"/>
                      <a:r>
                        <a:rPr lang="es-ES" sz="1400">
                          <a:effectLst/>
                          <a:latin typeface="Century Gothic" panose="020B0502020202020204" pitchFamily="34" charset="0"/>
                        </a:rPr>
                        <a:t>2</a:t>
                      </a:r>
                      <a:endParaRPr lang="es-MX" sz="14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r>
                        <a:rPr lang="es-ES" sz="1400" dirty="0">
                          <a:effectLst/>
                          <a:latin typeface="Century Gothic" panose="020B0502020202020204" pitchFamily="34" charset="0"/>
                        </a:rPr>
                        <a:t>CONTRATACIONES DIRECTAS</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r>
                        <a:rPr lang="es-ES" sz="1400" dirty="0">
                          <a:effectLst/>
                          <a:latin typeface="Century Gothic" panose="020B0502020202020204" pitchFamily="34" charset="0"/>
                        </a:rPr>
                        <a:t>25</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r"/>
                      <a:r>
                        <a:rPr lang="es-ES" sz="1400" dirty="0">
                          <a:effectLst/>
                          <a:latin typeface="Century Gothic" panose="020B0502020202020204" pitchFamily="34" charset="0"/>
                        </a:rPr>
                        <a:t>2.016.307,59</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201469408"/>
                  </a:ext>
                </a:extLst>
              </a:tr>
              <a:tr h="258233">
                <a:tc>
                  <a:txBody>
                    <a:bodyPr/>
                    <a:lstStyle/>
                    <a:p>
                      <a:pPr algn="ctr"/>
                      <a:r>
                        <a:rPr lang="es-ES" sz="1400">
                          <a:effectLst/>
                          <a:latin typeface="Century Gothic" panose="020B0502020202020204" pitchFamily="34" charset="0"/>
                        </a:rPr>
                        <a:t>3</a:t>
                      </a:r>
                      <a:endParaRPr lang="es-MX" sz="140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r>
                        <a:rPr lang="es-ES" sz="1400" dirty="0">
                          <a:effectLst/>
                          <a:latin typeface="Century Gothic" panose="020B0502020202020204" pitchFamily="34" charset="0"/>
                        </a:rPr>
                        <a:t>CONTRATACIONES MENORES</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ctr"/>
                      <a:r>
                        <a:rPr lang="es-ES" sz="1400" dirty="0">
                          <a:effectLst/>
                          <a:latin typeface="Century Gothic" panose="020B0502020202020204" pitchFamily="34" charset="0"/>
                        </a:rPr>
                        <a:t>25</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tc>
                  <a:txBody>
                    <a:bodyPr/>
                    <a:lstStyle/>
                    <a:p>
                      <a:pPr algn="r"/>
                      <a:r>
                        <a:rPr lang="es-ES" sz="1400" dirty="0">
                          <a:effectLst/>
                          <a:latin typeface="Century Gothic" panose="020B0502020202020204" pitchFamily="34" charset="0"/>
                        </a:rPr>
                        <a:t>829.372,00</a:t>
                      </a:r>
                      <a:endParaRPr lang="es-MX" sz="1400"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257458421"/>
                  </a:ext>
                </a:extLst>
              </a:tr>
              <a:tr h="258233">
                <a:tc gridSpan="3">
                  <a:txBody>
                    <a:bodyPr/>
                    <a:lstStyle/>
                    <a:p>
                      <a:pPr algn="ctr"/>
                      <a:r>
                        <a:rPr lang="es-ES" sz="1400" b="1" dirty="0">
                          <a:effectLst/>
                          <a:latin typeface="Century Gothic" panose="020B0502020202020204" pitchFamily="34" charset="0"/>
                        </a:rPr>
                        <a:t>TOTAL BS.</a:t>
                      </a:r>
                      <a:endParaRPr lang="es-MX" sz="1400" b="1" dirty="0">
                        <a:effectLst/>
                        <a:latin typeface="Century Gothic" panose="020B0502020202020204" pitchFamily="34" charset="0"/>
                        <a:ea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a:txBody>
                    <a:bodyPr/>
                    <a:lstStyle/>
                    <a:p>
                      <a:pPr algn="r"/>
                      <a:r>
                        <a:rPr lang="es-ES" sz="1400" b="1" dirty="0">
                          <a:effectLst/>
                          <a:latin typeface="Century Gothic" panose="020B0502020202020204" pitchFamily="34" charset="0"/>
                        </a:rPr>
                        <a:t>4.233.696,59</a:t>
                      </a:r>
                      <a:endParaRPr lang="es-MX" sz="1400" b="1" dirty="0">
                        <a:effectLst/>
                        <a:latin typeface="Century Gothic" panose="020B0502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358711710"/>
                  </a:ext>
                </a:extLst>
              </a:tr>
            </a:tbl>
          </a:graphicData>
        </a:graphic>
      </p:graphicFrame>
      <p:sp>
        <p:nvSpPr>
          <p:cNvPr id="17" name="1 Rectángulo redondeado">
            <a:extLst>
              <a:ext uri="{FF2B5EF4-FFF2-40B4-BE49-F238E27FC236}">
                <a16:creationId xmlns:a16="http://schemas.microsoft.com/office/drawing/2014/main" id="{ED1FF6CE-4998-72FE-B017-7F654B1E1C41}"/>
              </a:ext>
            </a:extLst>
          </p:cNvPr>
          <p:cNvSpPr/>
          <p:nvPr/>
        </p:nvSpPr>
        <p:spPr>
          <a:xfrm>
            <a:off x="1694872" y="3115818"/>
            <a:ext cx="6077525" cy="324262"/>
          </a:xfrm>
          <a:prstGeom prst="roundRect">
            <a:avLst/>
          </a:prstGeom>
          <a:solidFill>
            <a:srgbClr val="1C476E"/>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b="1" dirty="0">
                <a:solidFill>
                  <a:schemeClr val="bg1"/>
                </a:solidFill>
                <a:latin typeface="Century Gothic" panose="020B0502020202020204" pitchFamily="34" charset="0"/>
              </a:rPr>
              <a:t>CONTRATACIONES </a:t>
            </a:r>
            <a:r>
              <a:rPr lang="es-MX" sz="1600" b="1" dirty="0" err="1">
                <a:solidFill>
                  <a:schemeClr val="bg1"/>
                </a:solidFill>
                <a:latin typeface="Century Gothic" panose="020B0502020202020204" pitchFamily="34" charset="0"/>
              </a:rPr>
              <a:t>MDPyEP</a:t>
            </a:r>
            <a:r>
              <a:rPr lang="es-MX" sz="1600" b="1" dirty="0">
                <a:solidFill>
                  <a:schemeClr val="bg1"/>
                </a:solidFill>
                <a:latin typeface="Century Gothic" panose="020B0502020202020204" pitchFamily="34" charset="0"/>
              </a:rPr>
              <a:t> - GESTIÓN 2023</a:t>
            </a:r>
          </a:p>
        </p:txBody>
      </p:sp>
      <p:sp>
        <p:nvSpPr>
          <p:cNvPr id="18" name="CuadroTexto 17">
            <a:extLst>
              <a:ext uri="{FF2B5EF4-FFF2-40B4-BE49-F238E27FC236}">
                <a16:creationId xmlns:a16="http://schemas.microsoft.com/office/drawing/2014/main" id="{313A6E4F-7971-5113-F150-720A41A2E5EB}"/>
              </a:ext>
            </a:extLst>
          </p:cNvPr>
          <p:cNvSpPr txBox="1"/>
          <p:nvPr/>
        </p:nvSpPr>
        <p:spPr>
          <a:xfrm>
            <a:off x="1095895" y="5937022"/>
            <a:ext cx="7948086" cy="830997"/>
          </a:xfrm>
          <a:prstGeom prst="rect">
            <a:avLst/>
          </a:prstGeom>
          <a:noFill/>
          <a:ln w="38100">
            <a:solidFill>
              <a:srgbClr val="00B050"/>
            </a:solidFill>
          </a:ln>
        </p:spPr>
        <p:txBody>
          <a:bodyPr wrap="square" rtlCol="0">
            <a:spAutoFit/>
          </a:bodyPr>
          <a:lstStyle/>
          <a:p>
            <a:pPr algn="just"/>
            <a:r>
              <a:rPr lang="es-MX" sz="1600" dirty="0">
                <a:latin typeface="Century Gothic" panose="020B0502020202020204" pitchFamily="34" charset="0"/>
              </a:rPr>
              <a:t>En la gestión 2023, el </a:t>
            </a:r>
            <a:r>
              <a:rPr lang="es-MX" sz="1600" dirty="0" err="1">
                <a:latin typeface="Century Gothic" panose="020B0502020202020204" pitchFamily="34" charset="0"/>
              </a:rPr>
              <a:t>MDPyEP</a:t>
            </a:r>
            <a:r>
              <a:rPr lang="es-MX" sz="1600" dirty="0">
                <a:latin typeface="Century Gothic" panose="020B0502020202020204" pitchFamily="34" charset="0"/>
              </a:rPr>
              <a:t> cuenta con 233 servidores públicos.</a:t>
            </a:r>
          </a:p>
          <a:p>
            <a:pPr algn="just"/>
            <a:r>
              <a:rPr lang="es-MX" sz="1600" dirty="0">
                <a:latin typeface="Century Gothic" panose="020B0502020202020204" pitchFamily="34" charset="0"/>
              </a:rPr>
              <a:t>Se tiene previsto realizar contrataciones en las diferentes modalidades por </a:t>
            </a:r>
            <a:r>
              <a:rPr lang="es-MX" sz="1600" b="1" dirty="0">
                <a:latin typeface="Century Gothic" panose="020B0502020202020204" pitchFamily="34" charset="0"/>
              </a:rPr>
              <a:t>Bs. </a:t>
            </a:r>
            <a:r>
              <a:rPr lang="es-ES" sz="1600" b="1" dirty="0">
                <a:latin typeface="Century Gothic" panose="020B0502020202020204" pitchFamily="34" charset="0"/>
              </a:rPr>
              <a:t>4.233.696,59.</a:t>
            </a:r>
            <a:endParaRPr lang="es-MX" sz="1600" b="1" dirty="0">
              <a:latin typeface="Century Gothic" panose="020B0502020202020204" pitchFamily="34" charset="0"/>
            </a:endParaRPr>
          </a:p>
        </p:txBody>
      </p:sp>
      <p:sp>
        <p:nvSpPr>
          <p:cNvPr id="19" name="Flecha: a la derecha 18">
            <a:extLst>
              <a:ext uri="{FF2B5EF4-FFF2-40B4-BE49-F238E27FC236}">
                <a16:creationId xmlns:a16="http://schemas.microsoft.com/office/drawing/2014/main" id="{31473034-EF2E-8933-A189-048FC3FA711B}"/>
              </a:ext>
            </a:extLst>
          </p:cNvPr>
          <p:cNvSpPr/>
          <p:nvPr/>
        </p:nvSpPr>
        <p:spPr>
          <a:xfrm>
            <a:off x="195430" y="5976383"/>
            <a:ext cx="900465" cy="7153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dirty="0">
              <a:solidFill>
                <a:srgbClr val="FFFF00"/>
              </a:solidFill>
            </a:endParaRPr>
          </a:p>
        </p:txBody>
      </p:sp>
    </p:spTree>
    <p:extLst>
      <p:ext uri="{BB962C8B-B14F-4D97-AF65-F5344CB8AC3E}">
        <p14:creationId xmlns:p14="http://schemas.microsoft.com/office/powerpoint/2010/main" val="1665483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6970</TotalTime>
  <Words>6729</Words>
  <Application>Microsoft Office PowerPoint</Application>
  <PresentationFormat>Presentación en pantalla (4:3)</PresentationFormat>
  <Paragraphs>811</Paragraphs>
  <Slides>38</Slides>
  <Notes>14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38</vt:i4>
      </vt:variant>
    </vt:vector>
  </HeadingPairs>
  <TitlesOfParts>
    <vt:vector size="49" baseType="lpstr">
      <vt:lpstr>Arial</vt:lpstr>
      <vt:lpstr>Arial Narrow</vt:lpstr>
      <vt:lpstr>Calibri</vt:lpstr>
      <vt:lpstr>Calibri Light</vt:lpstr>
      <vt:lpstr>Century Gothic</vt:lpstr>
      <vt:lpstr>Lucida Calligraphy</vt:lpstr>
      <vt:lpstr>Roboto Light</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Virgilio Panozo- DGP</dc:creator>
  <cp:lastModifiedBy>Roger Troche Gutierrez</cp:lastModifiedBy>
  <cp:revision>631</cp:revision>
  <cp:lastPrinted>2023-04-13T12:50:33Z</cp:lastPrinted>
  <dcterms:created xsi:type="dcterms:W3CDTF">2018-01-15T04:03:42Z</dcterms:created>
  <dcterms:modified xsi:type="dcterms:W3CDTF">2023-04-21T22:59:54Z</dcterms:modified>
</cp:coreProperties>
</file>