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7" r:id="rId2"/>
  </p:sldMasterIdLst>
  <p:notesMasterIdLst>
    <p:notesMasterId r:id="rId25"/>
  </p:notesMasterIdLst>
  <p:sldIdLst>
    <p:sldId id="3793" r:id="rId3"/>
    <p:sldId id="3917" r:id="rId4"/>
    <p:sldId id="3990" r:id="rId5"/>
    <p:sldId id="3914" r:id="rId6"/>
    <p:sldId id="4291" r:id="rId7"/>
    <p:sldId id="4288" r:id="rId8"/>
    <p:sldId id="4289" r:id="rId9"/>
    <p:sldId id="2718" r:id="rId10"/>
    <p:sldId id="4292" r:id="rId11"/>
    <p:sldId id="4293" r:id="rId12"/>
    <p:sldId id="4252" r:id="rId13"/>
    <p:sldId id="281" r:id="rId14"/>
    <p:sldId id="284" r:id="rId15"/>
    <p:sldId id="1095" r:id="rId16"/>
    <p:sldId id="1096" r:id="rId17"/>
    <p:sldId id="2756" r:id="rId18"/>
    <p:sldId id="4279" r:id="rId19"/>
    <p:sldId id="4275" r:id="rId20"/>
    <p:sldId id="4284" r:id="rId21"/>
    <p:sldId id="4286" r:id="rId22"/>
    <p:sldId id="4285" r:id="rId23"/>
    <p:sldId id="4281" r:id="rId24"/>
  </p:sldIdLst>
  <p:sldSz cx="12192000" cy="6858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tificación Smart +" initials="NS" lastIdx="4" clrIdx="0">
    <p:extLst>
      <p:ext uri="{19B8F6BF-5375-455C-9EA6-DF929625EA0E}">
        <p15:presenceInfo xmlns:p15="http://schemas.microsoft.com/office/powerpoint/2012/main" userId="32ae056ce0228ae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78"/>
    <a:srgbClr val="9CB5C4"/>
    <a:srgbClr val="4382C1"/>
    <a:srgbClr val="5F5F8F"/>
    <a:srgbClr val="7C7CA8"/>
    <a:srgbClr val="006666"/>
    <a:srgbClr val="3366CC"/>
    <a:srgbClr val="2B5681"/>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92749" autoAdjust="0"/>
  </p:normalViewPr>
  <p:slideViewPr>
    <p:cSldViewPr snapToGrid="0">
      <p:cViewPr varScale="1">
        <p:scale>
          <a:sx n="108" d="100"/>
          <a:sy n="108" d="100"/>
        </p:scale>
        <p:origin x="768" y="78"/>
      </p:cViewPr>
      <p:guideLst/>
    </p:cSldViewPr>
  </p:slideViewPr>
  <p:notesTextViewPr>
    <p:cViewPr>
      <p:scale>
        <a:sx n="1" d="1"/>
        <a:sy n="1" d="1"/>
      </p:scale>
      <p:origin x="0" y="0"/>
    </p:cViewPr>
  </p:notesTextViewPr>
  <p:sorterViewPr>
    <p:cViewPr varScale="1">
      <p:scale>
        <a:sx n="1" d="1"/>
        <a:sy n="1" d="1"/>
      </p:scale>
      <p:origin x="0" y="-19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LAURA%20PRUDENCIO\Downloads\FIIREDIN%20al%2031%20de%20Diciembre%20de%202023%20Rolando%20V2.0%20(Consolidado).xlsm"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LAURA%20PRUDENCIO\Downloads\FIIREDIN%20al%2031%20de%20Diciembre%20de%202023%20Rolando%20V2.0%20(Consolidado).xlsm"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D:\PERFIL\valeria.torrez\Downloads\Base%20Empresarial.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DPyEP\Desktop\LIZETH\GESTI&#211;N%202024\RENDICI&#211;N%20DE%20CUENTAS\RENDICI&#211;N%20DE%20CUENTAS%202023\VENTAS%20EMPRESAS%202023.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017861316580454E-2"/>
          <c:y val="2.7058426759498905E-2"/>
          <c:w val="0.84642661606778535"/>
          <c:h val="0.88000913377008361"/>
        </c:manualLayout>
      </c:layout>
      <c:barChart>
        <c:barDir val="col"/>
        <c:grouping val="clustered"/>
        <c:varyColors val="0"/>
        <c:ser>
          <c:idx val="0"/>
          <c:order val="0"/>
          <c:tx>
            <c:strRef>
              <c:f>'2019 2020 2021 2022'!$D$9</c:f>
              <c:strCache>
                <c:ptCount val="1"/>
                <c:pt idx="0">
                  <c:v>PPTO. EJECUTADO</c:v>
                </c:pt>
              </c:strCache>
            </c:strRef>
          </c:tx>
          <c:spPr>
            <a:solidFill>
              <a:schemeClr val="accent1"/>
            </a:solidFill>
            <a:ln>
              <a:noFill/>
            </a:ln>
            <a:effectLst/>
          </c:spPr>
          <c:invertIfNegative val="0"/>
          <c:dPt>
            <c:idx val="0"/>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5B7E-4373-ADE3-255FBA0A08B1}"/>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5B7E-4373-ADE3-255FBA0A08B1}"/>
              </c:ext>
            </c:extLst>
          </c:dPt>
          <c:dPt>
            <c:idx val="2"/>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5-5B7E-4373-ADE3-255FBA0A08B1}"/>
              </c:ext>
            </c:extLst>
          </c:dPt>
          <c:dPt>
            <c:idx val="3"/>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7-5B7E-4373-ADE3-255FBA0A08B1}"/>
              </c:ext>
            </c:extLst>
          </c:dPt>
          <c:dPt>
            <c:idx val="4"/>
            <c:invertIfNegative val="0"/>
            <c:bubble3D val="0"/>
            <c:spPr>
              <a:solidFill>
                <a:srgbClr val="FF6600"/>
              </a:solidFill>
              <a:ln>
                <a:noFill/>
              </a:ln>
              <a:effectLst/>
            </c:spPr>
            <c:extLst xmlns:c16r2="http://schemas.microsoft.com/office/drawing/2015/06/chart">
              <c:ext xmlns:c16="http://schemas.microsoft.com/office/drawing/2014/chart" uri="{C3380CC4-5D6E-409C-BE32-E72D297353CC}">
                <c16:uniqueId val="{00000009-5B7E-4373-ADE3-255FBA0A08B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B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28575" cap="rnd">
                <a:solidFill>
                  <a:srgbClr val="00B050"/>
                </a:solidFill>
                <a:prstDash val="sysDot"/>
              </a:ln>
              <a:effectLst/>
            </c:spPr>
            <c:trendlineType val="exp"/>
            <c:dispRSqr val="0"/>
            <c:dispEq val="0"/>
          </c:trendline>
          <c:cat>
            <c:numRef>
              <c:f>'2019 2020 2021 2022'!$B$10:$B$14</c:f>
              <c:numCache>
                <c:formatCode>General</c:formatCode>
                <c:ptCount val="5"/>
                <c:pt idx="0">
                  <c:v>2020</c:v>
                </c:pt>
                <c:pt idx="1">
                  <c:v>2021</c:v>
                </c:pt>
                <c:pt idx="2">
                  <c:v>2022</c:v>
                </c:pt>
                <c:pt idx="3">
                  <c:v>2023</c:v>
                </c:pt>
                <c:pt idx="4">
                  <c:v>2024</c:v>
                </c:pt>
              </c:numCache>
            </c:numRef>
          </c:cat>
          <c:val>
            <c:numRef>
              <c:f>'2019 2020 2021 2022'!$D$10:$D$14</c:f>
              <c:numCache>
                <c:formatCode>#,##0</c:formatCode>
                <c:ptCount val="5"/>
                <c:pt idx="0">
                  <c:v>182.95910413999999</c:v>
                </c:pt>
                <c:pt idx="1">
                  <c:v>261.22206883000001</c:v>
                </c:pt>
                <c:pt idx="2">
                  <c:v>709.95465884999999</c:v>
                </c:pt>
                <c:pt idx="3">
                  <c:v>1286.9909963199998</c:v>
                </c:pt>
                <c:pt idx="4">
                  <c:v>2862.5456989999998</c:v>
                </c:pt>
              </c:numCache>
            </c:numRef>
          </c:val>
          <c:extLst xmlns:c16r2="http://schemas.microsoft.com/office/drawing/2015/06/chart">
            <c:ext xmlns:c16="http://schemas.microsoft.com/office/drawing/2014/chart" uri="{C3380CC4-5D6E-409C-BE32-E72D297353CC}">
              <c16:uniqueId val="{0000000B-5B7E-4373-ADE3-255FBA0A08B1}"/>
            </c:ext>
          </c:extLst>
        </c:ser>
        <c:dLbls>
          <c:showLegendKey val="0"/>
          <c:showVal val="0"/>
          <c:showCatName val="0"/>
          <c:showSerName val="0"/>
          <c:showPercent val="0"/>
          <c:showBubbleSize val="0"/>
        </c:dLbls>
        <c:gapWidth val="134"/>
        <c:overlap val="-27"/>
        <c:axId val="737128448"/>
        <c:axId val="737117024"/>
      </c:barChart>
      <c:catAx>
        <c:axId val="73712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ysClr val="windowText" lastClr="000000"/>
                </a:solidFill>
                <a:latin typeface="+mn-lt"/>
                <a:ea typeface="+mn-ea"/>
                <a:cs typeface="+mn-cs"/>
              </a:defRPr>
            </a:pPr>
            <a:endParaRPr lang="es-BO"/>
          </a:p>
        </c:txPr>
        <c:crossAx val="737117024"/>
        <c:crosses val="autoZero"/>
        <c:auto val="1"/>
        <c:lblAlgn val="ctr"/>
        <c:lblOffset val="100"/>
        <c:noMultiLvlLbl val="0"/>
      </c:catAx>
      <c:valAx>
        <c:axId val="737117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BO"/>
          </a:p>
        </c:txPr>
        <c:crossAx val="737128448"/>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70C0"/>
      </a:solidFill>
      <a:round/>
    </a:ln>
    <a:effectLst/>
  </c:spPr>
  <c:txPr>
    <a:bodyPr/>
    <a:lstStyle/>
    <a:p>
      <a:pPr>
        <a:defRPr/>
      </a:pPr>
      <a:endParaRPr lang="es-B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Cuadros!$L$277</c:f>
              <c:strCache>
                <c:ptCount val="1"/>
                <c:pt idx="0">
                  <c:v>MONTO DESEMB.</c:v>
                </c:pt>
              </c:strCache>
            </c:strRef>
          </c:tx>
          <c:spPr>
            <a:gradFill flip="none" rotWithShape="1">
              <a:gsLst>
                <a:gs pos="0">
                  <a:schemeClr val="accent2">
                    <a:lumMod val="89000"/>
                  </a:schemeClr>
                </a:gs>
                <a:gs pos="23000">
                  <a:schemeClr val="accent2">
                    <a:lumMod val="89000"/>
                  </a:schemeClr>
                </a:gs>
                <a:gs pos="69000">
                  <a:schemeClr val="accent2">
                    <a:lumMod val="75000"/>
                  </a:schemeClr>
                </a:gs>
                <a:gs pos="97000">
                  <a:srgbClr val="C00000"/>
                </a:gs>
              </a:gsLst>
              <a:path path="circle">
                <a:fillToRect l="50000" t="50000" r="50000" b="50000"/>
              </a:path>
              <a:tileRect/>
            </a:gradFill>
            <a:effectLst/>
          </c:spPr>
          <c:dPt>
            <c:idx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E1C-49D1-85E8-557E6A3D6EE8}"/>
              </c:ext>
            </c:extLst>
          </c:dPt>
          <c:dPt>
            <c:idx val="1"/>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3-DE1C-49D1-85E8-557E6A3D6EE8}"/>
              </c:ext>
            </c:extLst>
          </c:dPt>
          <c:dPt>
            <c:idx val="2"/>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5-DE1C-49D1-85E8-557E6A3D6EE8}"/>
              </c:ext>
            </c:extLst>
          </c:dPt>
          <c:dLbls>
            <c:dLbl>
              <c:idx val="0"/>
              <c:layout>
                <c:manualLayout>
                  <c:x val="0.10796794194652409"/>
                  <c:y val="3.2664824361731043E-2"/>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s-BO"/>
                </a:p>
              </c:txPr>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1-DE1C-49D1-85E8-557E6A3D6EE8}"/>
                </c:ext>
                <c:ext xmlns:c15="http://schemas.microsoft.com/office/drawing/2012/chart" uri="{CE6537A1-D6FC-4f65-9D91-7224C49458BB}">
                  <c15:layout>
                    <c:manualLayout>
                      <c:w val="0.5251250150361727"/>
                      <c:h val="0.26121559336382555"/>
                    </c:manualLayout>
                  </c15:layout>
                </c:ext>
              </c:extLst>
            </c:dLbl>
            <c:dLbl>
              <c:idx val="1"/>
              <c:layout>
                <c:manualLayout>
                  <c:x val="-0.33071635631565521"/>
                  <c:y val="-0.11666087343766535"/>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s-BO"/>
                </a:p>
              </c:txPr>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3-DE1C-49D1-85E8-557E6A3D6EE8}"/>
                </c:ext>
                <c:ext xmlns:c15="http://schemas.microsoft.com/office/drawing/2012/chart" uri="{CE6537A1-D6FC-4f65-9D91-7224C49458BB}">
                  <c15:spPr xmlns:c15="http://schemas.microsoft.com/office/drawing/2012/chart">
                    <a:prstGeom prst="rect">
                      <a:avLst/>
                    </a:prstGeom>
                  </c15:spPr>
                  <c15:layout>
                    <c:manualLayout>
                      <c:w val="0.52965159700677711"/>
                      <c:h val="0.22677992980517109"/>
                    </c:manualLayout>
                  </c15:layout>
                </c:ext>
              </c:extLst>
            </c:dLbl>
            <c:dLbl>
              <c:idx val="2"/>
              <c:layout>
                <c:manualLayout>
                  <c:x val="4.3647861426632066E-2"/>
                  <c:y val="-7.4662841420828033E-2"/>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s-BO"/>
                </a:p>
              </c:txPr>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5-DE1C-49D1-85E8-557E6A3D6EE8}"/>
                </c:ext>
                <c:ext xmlns:c15="http://schemas.microsoft.com/office/drawing/2012/chart" uri="{CE6537A1-D6FC-4f65-9D91-7224C49458BB}">
                  <c15:layout>
                    <c:manualLayout>
                      <c:w val="0.49302043994189099"/>
                      <c:h val="0.26487083916330584"/>
                    </c:manualLayout>
                  </c15:layout>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s-BO"/>
              </a:p>
            </c:txPr>
            <c:showLegendKey val="0"/>
            <c:showVal val="1"/>
            <c:showCatName val="1"/>
            <c:showSerName val="0"/>
            <c:showPercent val="1"/>
            <c:showBubbleSize val="0"/>
            <c:separator>
</c:separator>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Cuadros!$K$278:$K$280</c:f>
              <c:strCache>
                <c:ptCount val="3"/>
                <c:pt idx="0">
                  <c:v>INDUSTRIA MANUFACTURERA</c:v>
                </c:pt>
                <c:pt idx="1">
                  <c:v>AGRICULTURA Y GANADERÍA</c:v>
                </c:pt>
                <c:pt idx="2">
                  <c:v>CAZA, SILVICULTURA Y PESCA</c:v>
                </c:pt>
              </c:strCache>
            </c:strRef>
          </c:cat>
          <c:val>
            <c:numRef>
              <c:f>Cuadros!$L$278:$L$280</c:f>
              <c:numCache>
                <c:formatCode>#,##0.0,,\ "M"</c:formatCode>
                <c:ptCount val="3"/>
                <c:pt idx="0">
                  <c:v>1038490205.22</c:v>
                </c:pt>
                <c:pt idx="1">
                  <c:v>500113623.50999999</c:v>
                </c:pt>
                <c:pt idx="2">
                  <c:v>21177320</c:v>
                </c:pt>
              </c:numCache>
            </c:numRef>
          </c:val>
          <c:extLst xmlns:c16r2="http://schemas.microsoft.com/office/drawing/2015/06/chart">
            <c:ext xmlns:c16="http://schemas.microsoft.com/office/drawing/2014/chart" uri="{C3380CC4-5D6E-409C-BE32-E72D297353CC}">
              <c16:uniqueId val="{00000006-DE1C-49D1-85E8-557E6A3D6EE8}"/>
            </c:ext>
          </c:extLst>
        </c:ser>
        <c:dLbls>
          <c:showLegendKey val="0"/>
          <c:showVal val="1"/>
          <c:showCatName val="0"/>
          <c:showSerName val="0"/>
          <c:showPercent val="0"/>
          <c:showBubbleSize val="0"/>
          <c:showLeaderLines val="1"/>
        </c:dLbls>
        <c:firstSliceAng val="90"/>
        <c:holeSize val="50"/>
      </c:doughnut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B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Cuadros!$G$66</c:f>
              <c:strCache>
                <c:ptCount val="1"/>
                <c:pt idx="0">
                  <c:v>TOTAL N° OPERACIONES</c:v>
                </c:pt>
              </c:strCache>
            </c:strRef>
          </c:tx>
          <c:dPt>
            <c:idx val="0"/>
            <c:bubble3D val="0"/>
            <c:spPr>
              <a:solidFill>
                <a:srgbClr val="C00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69D0-4A35-A290-9B2976A9CE5F}"/>
              </c:ext>
            </c:extLst>
          </c:dPt>
          <c:dPt>
            <c:idx val="1"/>
            <c:bubble3D val="0"/>
            <c:spPr>
              <a:solidFill>
                <a:srgbClr val="FFFFCC"/>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69D0-4A35-A290-9B2976A9CE5F}"/>
              </c:ext>
            </c:extLst>
          </c:dPt>
          <c:dPt>
            <c:idx val="2"/>
            <c:bubble3D val="0"/>
            <c:spPr>
              <a:solidFill>
                <a:schemeClr val="accent6">
                  <a:lumMod val="60000"/>
                  <a:lumOff val="4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69D0-4A35-A290-9B2976A9CE5F}"/>
              </c:ext>
            </c:extLst>
          </c:dPt>
          <c:dLbls>
            <c:dLbl>
              <c:idx val="0"/>
              <c:layout>
                <c:manualLayout>
                  <c:x val="0.1477121474043176"/>
                  <c:y val="0.12149035718361292"/>
                </c:manualLayout>
              </c:layout>
              <c:numFmt formatCode="General"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s-BO"/>
                </a:p>
              </c:txPr>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1-69D0-4A35-A290-9B2976A9CE5F}"/>
                </c:ext>
                <c:ext xmlns:c15="http://schemas.microsoft.com/office/drawing/2012/chart" uri="{CE6537A1-D6FC-4f65-9D91-7224C49458BB}">
                  <c15:layout>
                    <c:manualLayout>
                      <c:w val="0.53965109762645003"/>
                      <c:h val="0.28567203012666897"/>
                    </c:manualLayout>
                  </c15:layout>
                </c:ext>
              </c:extLst>
            </c:dLbl>
            <c:dLbl>
              <c:idx val="1"/>
              <c:layout>
                <c:manualLayout>
                  <c:x val="-0.48809696724497559"/>
                  <c:y val="-0.18012050667579596"/>
                </c:manualLayout>
              </c:layout>
              <c:numFmt formatCode="General"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s-BO"/>
                </a:p>
              </c:txPr>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3-69D0-4A35-A290-9B2976A9CE5F}"/>
                </c:ext>
                <c:ext xmlns:c15="http://schemas.microsoft.com/office/drawing/2012/chart" uri="{CE6537A1-D6FC-4f65-9D91-7224C49458BB}">
                  <c15:layout>
                    <c:manualLayout>
                      <c:w val="0.18905925377513991"/>
                      <c:h val="0.2382499144128723"/>
                    </c:manualLayout>
                  </c15:layout>
                </c:ext>
              </c:extLst>
            </c:dLbl>
            <c:dLbl>
              <c:idx val="2"/>
              <c:layout>
                <c:manualLayout>
                  <c:x val="0.13763155434207966"/>
                  <c:y val="-0.19564372931644414"/>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s-BO"/>
                </a:p>
              </c:txPr>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5-69D0-4A35-A290-9B2976A9CE5F}"/>
                </c:ext>
                <c:ext xmlns:c15="http://schemas.microsoft.com/office/drawing/2012/chart" uri="{CE6537A1-D6FC-4f65-9D91-7224C49458BB}">
                  <c15:layout>
                    <c:manualLayout>
                      <c:w val="0.36279390050060772"/>
                      <c:h val="0.27292799269656504"/>
                    </c:manualLayout>
                  </c15:layout>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s-BO"/>
              </a:p>
            </c:txPr>
            <c:showLegendKey val="0"/>
            <c:showVal val="1"/>
            <c:showCatName val="1"/>
            <c:showSerName val="0"/>
            <c:showPercent val="1"/>
            <c:showBubbleSize val="0"/>
            <c:separator>
</c:separator>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Cuadros!$A$67:$A$69</c:f>
              <c:strCache>
                <c:ptCount val="3"/>
                <c:pt idx="0">
                  <c:v>MICRO EMPRESA</c:v>
                </c:pt>
                <c:pt idx="1">
                  <c:v>PYME</c:v>
                </c:pt>
                <c:pt idx="2">
                  <c:v>GRAN EMPRESA</c:v>
                </c:pt>
              </c:strCache>
            </c:strRef>
          </c:cat>
          <c:val>
            <c:numRef>
              <c:f>Cuadros!$G$67:$G$69</c:f>
              <c:numCache>
                <c:formatCode>#,##0</c:formatCode>
                <c:ptCount val="3"/>
                <c:pt idx="0">
                  <c:v>11535</c:v>
                </c:pt>
                <c:pt idx="1">
                  <c:v>215</c:v>
                </c:pt>
                <c:pt idx="2">
                  <c:v>54</c:v>
                </c:pt>
              </c:numCache>
            </c:numRef>
          </c:val>
          <c:extLst xmlns:c16r2="http://schemas.microsoft.com/office/drawing/2015/06/chart">
            <c:ext xmlns:c16="http://schemas.microsoft.com/office/drawing/2014/chart" uri="{C3380CC4-5D6E-409C-BE32-E72D297353CC}">
              <c16:uniqueId val="{00000006-69D0-4A35-A290-9B2976A9CE5F}"/>
            </c:ext>
          </c:extLst>
        </c:ser>
        <c:dLbls>
          <c:showLegendKey val="0"/>
          <c:showVal val="0"/>
          <c:showCatName val="0"/>
          <c:showSerName val="0"/>
          <c:showPercent val="1"/>
          <c:showBubbleSize val="0"/>
          <c:showLeaderLines val="1"/>
        </c:dLbls>
        <c:firstSliceAng val="6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s-B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32531074551382E-2"/>
          <c:y val="0.10291841264810603"/>
          <c:w val="0.87570735576751579"/>
          <c:h val="0.82703013536971859"/>
        </c:manualLayout>
      </c:layout>
      <c:barChart>
        <c:barDir val="col"/>
        <c:grouping val="clustered"/>
        <c:varyColors val="0"/>
        <c:ser>
          <c:idx val="0"/>
          <c:order val="0"/>
          <c:tx>
            <c:strRef>
              <c:f>BE!$B$1</c:f>
              <c:strCache>
                <c:ptCount val="1"/>
                <c:pt idx="0">
                  <c:v>Cantidad</c:v>
                </c:pt>
              </c:strCache>
            </c:strRef>
          </c:tx>
          <c:spPr>
            <a:solidFill>
              <a:schemeClr val="accent1">
                <a:lumMod val="75000"/>
              </a:schemeClr>
            </a:solidFill>
            <a:ln>
              <a:noFill/>
            </a:ln>
            <a:effectLst/>
          </c:spPr>
          <c:invertIfNegative val="0"/>
          <c:dPt>
            <c:idx val="0"/>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2-0A71-4E64-B33F-D6BEEBD53897}"/>
              </c:ext>
            </c:extLst>
          </c:dPt>
          <c:dPt>
            <c:idx val="1"/>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3-0A71-4E64-B33F-D6BEEBD53897}"/>
              </c:ext>
            </c:extLst>
          </c:dPt>
          <c:dPt>
            <c:idx val="2"/>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4-0A71-4E64-B33F-D6BEEBD53897}"/>
              </c:ext>
            </c:extLst>
          </c:dPt>
          <c:dPt>
            <c:idx val="3"/>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5-0A71-4E64-B33F-D6BEEBD53897}"/>
              </c:ext>
            </c:extLst>
          </c:dPt>
          <c:dPt>
            <c:idx val="4"/>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6-0A71-4E64-B33F-D6BEEBD53897}"/>
              </c:ext>
            </c:extLst>
          </c:dPt>
          <c:dPt>
            <c:idx val="5"/>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7-0A71-4E64-B33F-D6BEEBD53897}"/>
              </c:ext>
            </c:extLst>
          </c:dPt>
          <c:dPt>
            <c:idx val="6"/>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8-0A71-4E64-B33F-D6BEEBD53897}"/>
              </c:ext>
            </c:extLst>
          </c:dPt>
          <c:dPt>
            <c:idx val="7"/>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9-0A71-4E64-B33F-D6BEEBD53897}"/>
              </c:ext>
            </c:extLst>
          </c:dPt>
          <c:dPt>
            <c:idx val="8"/>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A-0A71-4E64-B33F-D6BEEBD53897}"/>
              </c:ext>
            </c:extLst>
          </c:dPt>
          <c:dPt>
            <c:idx val="9"/>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B-0A71-4E64-B33F-D6BEEBD53897}"/>
              </c:ext>
            </c:extLst>
          </c:dPt>
          <c:dPt>
            <c:idx val="10"/>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C-0A71-4E64-B33F-D6BEEBD53897}"/>
              </c:ext>
            </c:extLst>
          </c:dPt>
          <c:dPt>
            <c:idx val="11"/>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D-0A71-4E64-B33F-D6BEEBD53897}"/>
              </c:ext>
            </c:extLst>
          </c:dPt>
          <c:dPt>
            <c:idx val="12"/>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E-0A71-4E64-B33F-D6BEEBD53897}"/>
              </c:ext>
            </c:extLst>
          </c:dPt>
          <c:dPt>
            <c:idx val="13"/>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F-0A71-4E64-B33F-D6BEEBD53897}"/>
              </c:ext>
            </c:extLst>
          </c:dPt>
          <c:dPt>
            <c:idx val="14"/>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10-0A71-4E64-B33F-D6BEEBD53897}"/>
              </c:ext>
            </c:extLst>
          </c:dPt>
          <c:dPt>
            <c:idx val="15"/>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11-0A71-4E64-B33F-D6BEEBD53897}"/>
              </c:ext>
            </c:extLst>
          </c:dPt>
          <c:dLbls>
            <c:dLbl>
              <c:idx val="18"/>
              <c:layout>
                <c:manualLayout>
                  <c:x val="-1.2577663357354689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A71-4E64-B33F-D6BEEBD53897}"/>
                </c:ex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B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BE!$A$2:$A$20</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BE!$B$2:$B$20</c:f>
              <c:numCache>
                <c:formatCode>#,##0</c:formatCode>
                <c:ptCount val="19"/>
                <c:pt idx="0">
                  <c:v>64633</c:v>
                </c:pt>
                <c:pt idx="1">
                  <c:v>72968</c:v>
                </c:pt>
                <c:pt idx="2">
                  <c:v>81189</c:v>
                </c:pt>
                <c:pt idx="3">
                  <c:v>90397</c:v>
                </c:pt>
                <c:pt idx="4">
                  <c:v>103351</c:v>
                </c:pt>
                <c:pt idx="5">
                  <c:v>116855</c:v>
                </c:pt>
                <c:pt idx="6">
                  <c:v>129724</c:v>
                </c:pt>
                <c:pt idx="7">
                  <c:v>153792</c:v>
                </c:pt>
                <c:pt idx="8">
                  <c:v>217164</c:v>
                </c:pt>
                <c:pt idx="9">
                  <c:v>257564</c:v>
                </c:pt>
                <c:pt idx="10">
                  <c:v>272249</c:v>
                </c:pt>
                <c:pt idx="11">
                  <c:v>284271</c:v>
                </c:pt>
                <c:pt idx="12">
                  <c:v>295829</c:v>
                </c:pt>
                <c:pt idx="13">
                  <c:v>315868</c:v>
                </c:pt>
                <c:pt idx="14">
                  <c:v>327803</c:v>
                </c:pt>
                <c:pt idx="15">
                  <c:v>336823</c:v>
                </c:pt>
                <c:pt idx="16">
                  <c:v>351107</c:v>
                </c:pt>
                <c:pt idx="17">
                  <c:v>365047</c:v>
                </c:pt>
                <c:pt idx="18">
                  <c:v>377377</c:v>
                </c:pt>
              </c:numCache>
            </c:numRef>
          </c:val>
          <c:extLst xmlns:c16r2="http://schemas.microsoft.com/office/drawing/2015/06/chart">
            <c:ext xmlns:c16="http://schemas.microsoft.com/office/drawing/2014/chart" uri="{C3380CC4-5D6E-409C-BE32-E72D297353CC}">
              <c16:uniqueId val="{00000000-0A71-4E64-B33F-D6BEEBD53897}"/>
            </c:ext>
          </c:extLst>
        </c:ser>
        <c:dLbls>
          <c:showLegendKey val="0"/>
          <c:showVal val="0"/>
          <c:showCatName val="0"/>
          <c:showSerName val="0"/>
          <c:showPercent val="0"/>
          <c:showBubbleSize val="0"/>
        </c:dLbls>
        <c:gapWidth val="179"/>
        <c:overlap val="-27"/>
        <c:axId val="732867184"/>
        <c:axId val="732861200"/>
      </c:barChart>
      <c:catAx>
        <c:axId val="73286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BO"/>
          </a:p>
        </c:txPr>
        <c:crossAx val="732861200"/>
        <c:crosses val="autoZero"/>
        <c:auto val="1"/>
        <c:lblAlgn val="ctr"/>
        <c:lblOffset val="100"/>
        <c:noMultiLvlLbl val="0"/>
      </c:catAx>
      <c:valAx>
        <c:axId val="732861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BO"/>
          </a:p>
        </c:txPr>
        <c:crossAx val="732867184"/>
        <c:crosses val="autoZero"/>
        <c:crossBetween val="between"/>
      </c:valAx>
      <c:spPr>
        <a:noFill/>
        <a:ln>
          <a:noFill/>
        </a:ln>
        <a:effectLst/>
      </c:spPr>
    </c:plotArea>
    <c:plotVisOnly val="1"/>
    <c:dispBlanksAs val="gap"/>
    <c:showDLblsOverMax val="0"/>
  </c:chart>
  <c:spPr>
    <a:solidFill>
      <a:srgbClr val="F3F3F3"/>
    </a:solidFill>
    <a:ln w="9525" cap="flat" cmpd="sng" algn="ctr">
      <a:solidFill>
        <a:srgbClr val="0070C0"/>
      </a:solidFill>
      <a:round/>
    </a:ln>
    <a:effectLst/>
  </c:spPr>
  <c:txPr>
    <a:bodyPr/>
    <a:lstStyle/>
    <a:p>
      <a:pPr>
        <a:defRPr/>
      </a:pPr>
      <a:endParaRPr lang="es-B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VENTAS</c:v>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Narrow" panose="020B0606020202030204" pitchFamily="34" charset="0"/>
                    <a:ea typeface="+mn-ea"/>
                    <a:cs typeface="+mn-cs"/>
                  </a:defRPr>
                </a:pPr>
                <a:endParaRPr lang="es-B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Hoja1!$C$4:$G$4</c:f>
              <c:numCache>
                <c:formatCode>General</c:formatCode>
                <c:ptCount val="5"/>
                <c:pt idx="0">
                  <c:v>2019</c:v>
                </c:pt>
                <c:pt idx="1">
                  <c:v>2020</c:v>
                </c:pt>
                <c:pt idx="2">
                  <c:v>2021</c:v>
                </c:pt>
                <c:pt idx="3">
                  <c:v>2022</c:v>
                </c:pt>
                <c:pt idx="4">
                  <c:v>2023</c:v>
                </c:pt>
              </c:numCache>
            </c:numRef>
          </c:cat>
          <c:val>
            <c:numRef>
              <c:f>Hoja1!$C$18:$G$18</c:f>
              <c:numCache>
                <c:formatCode>#,##0.00</c:formatCode>
                <c:ptCount val="5"/>
                <c:pt idx="0">
                  <c:v>1285.7</c:v>
                </c:pt>
                <c:pt idx="1">
                  <c:v>995.99999999999989</c:v>
                </c:pt>
                <c:pt idx="2">
                  <c:v>1264.1000000000001</c:v>
                </c:pt>
                <c:pt idx="3">
                  <c:v>1851.4999999999998</c:v>
                </c:pt>
                <c:pt idx="4">
                  <c:v>1914.72</c:v>
                </c:pt>
              </c:numCache>
            </c:numRef>
          </c:val>
          <c:extLst xmlns:c16r2="http://schemas.microsoft.com/office/drawing/2015/06/chart">
            <c:ext xmlns:c16="http://schemas.microsoft.com/office/drawing/2014/chart" uri="{C3380CC4-5D6E-409C-BE32-E72D297353CC}">
              <c16:uniqueId val="{00000000-6892-804F-BF16-B1C05F0FD39A}"/>
            </c:ext>
          </c:extLst>
        </c:ser>
        <c:dLbls>
          <c:showLegendKey val="0"/>
          <c:showVal val="0"/>
          <c:showCatName val="0"/>
          <c:showSerName val="0"/>
          <c:showPercent val="0"/>
          <c:showBubbleSize val="0"/>
        </c:dLbls>
        <c:gapWidth val="100"/>
        <c:overlap val="-24"/>
        <c:axId val="732865552"/>
        <c:axId val="732862832"/>
      </c:barChart>
      <c:catAx>
        <c:axId val="732865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s-BO"/>
          </a:p>
        </c:txPr>
        <c:crossAx val="732862832"/>
        <c:crosses val="autoZero"/>
        <c:auto val="1"/>
        <c:lblAlgn val="ctr"/>
        <c:lblOffset val="100"/>
        <c:noMultiLvlLbl val="0"/>
      </c:catAx>
      <c:valAx>
        <c:axId val="73286283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7328655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rgbClr val="0070C0"/>
      </a:solidFill>
      <a:round/>
    </a:ln>
    <a:effectLst/>
  </c:spPr>
  <c:txPr>
    <a:bodyPr/>
    <a:lstStyle/>
    <a:p>
      <a:pPr>
        <a:defRPr sz="1400">
          <a:solidFill>
            <a:schemeClr val="tx1"/>
          </a:solidFill>
          <a:latin typeface="Arial Narrow" panose="020B0606020202030204" pitchFamily="34" charset="0"/>
        </a:defRPr>
      </a:pPr>
      <a:endParaRPr lang="es-B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90B082-458B-44B9-8B90-5EC188273B4D}" type="doc">
      <dgm:prSet loTypeId="urn:microsoft.com/office/officeart/2005/8/layout/vList6" loCatId="process" qsTypeId="urn:microsoft.com/office/officeart/2005/8/quickstyle/simple2" qsCatId="simple" csTypeId="urn:microsoft.com/office/officeart/2005/8/colors/accent1_2" csCatId="accent1" phldr="1"/>
      <dgm:spPr/>
      <dgm:t>
        <a:bodyPr/>
        <a:lstStyle/>
        <a:p>
          <a:endParaRPr lang="es-MX"/>
        </a:p>
      </dgm:t>
    </dgm:pt>
    <dgm:pt modelId="{A305B7E9-3051-415A-9289-C3777F559C28}">
      <dgm:prSet phldrT="[Texto]"/>
      <dgm:spPr/>
      <dgm:t>
        <a:bodyPr/>
        <a:lstStyle/>
        <a:p>
          <a:r>
            <a:rPr lang="es-MX" b="1" dirty="0">
              <a:latin typeface="Century Gothic" panose="020B0502020202020204" pitchFamily="34" charset="0"/>
            </a:rPr>
            <a:t>MISIÓN</a:t>
          </a:r>
        </a:p>
      </dgm:t>
    </dgm:pt>
    <dgm:pt modelId="{39615DA9-2E0D-43E6-A068-09EE5A4287A9}" type="parTrans" cxnId="{101407A7-2599-451A-BFD5-F3BF4BC5224F}">
      <dgm:prSet/>
      <dgm:spPr/>
      <dgm:t>
        <a:bodyPr/>
        <a:lstStyle/>
        <a:p>
          <a:endParaRPr lang="es-MX"/>
        </a:p>
      </dgm:t>
    </dgm:pt>
    <dgm:pt modelId="{4CC16550-C25C-4183-9A01-718E6E50A871}" type="sibTrans" cxnId="{101407A7-2599-451A-BFD5-F3BF4BC5224F}">
      <dgm:prSet/>
      <dgm:spPr/>
      <dgm:t>
        <a:bodyPr/>
        <a:lstStyle/>
        <a:p>
          <a:endParaRPr lang="es-MX"/>
        </a:p>
      </dgm:t>
    </dgm:pt>
    <dgm:pt modelId="{E0CD491B-4974-4782-B727-D075CA7E0C7B}">
      <dgm:prSet phldrT="[Texto]" custT="1"/>
      <dgm:spPr/>
      <dgm:t>
        <a:bodyPr anchor="ctr"/>
        <a:lstStyle/>
        <a:p>
          <a:pPr algn="just">
            <a:buFontTx/>
            <a:buNone/>
          </a:pPr>
          <a:r>
            <a:rPr lang="es-MX" sz="1400" dirty="0">
              <a:latin typeface="Century Gothic" panose="020B0502020202020204" pitchFamily="34" charset="0"/>
            </a:rPr>
            <a:t>   Promover el desarrollo productivo del país para fortalecer la Economía Plural en armonía con la Madre Tierra.</a:t>
          </a:r>
        </a:p>
      </dgm:t>
    </dgm:pt>
    <dgm:pt modelId="{046E0B72-EA5F-43F7-AE1B-2FDD778F8785}" type="parTrans" cxnId="{95A6F738-E929-45BE-955B-A40DFF8CD5AA}">
      <dgm:prSet/>
      <dgm:spPr/>
      <dgm:t>
        <a:bodyPr/>
        <a:lstStyle/>
        <a:p>
          <a:endParaRPr lang="es-MX"/>
        </a:p>
      </dgm:t>
    </dgm:pt>
    <dgm:pt modelId="{B0839AF0-5697-4B24-8343-B607E3AD6AB7}" type="sibTrans" cxnId="{95A6F738-E929-45BE-955B-A40DFF8CD5AA}">
      <dgm:prSet/>
      <dgm:spPr/>
      <dgm:t>
        <a:bodyPr/>
        <a:lstStyle/>
        <a:p>
          <a:endParaRPr lang="es-MX"/>
        </a:p>
      </dgm:t>
    </dgm:pt>
    <dgm:pt modelId="{190741E8-9368-458A-B238-1BDD4EDDD0D2}">
      <dgm:prSet phldrT="[Texto]"/>
      <dgm:spPr/>
      <dgm:t>
        <a:bodyPr/>
        <a:lstStyle/>
        <a:p>
          <a:r>
            <a:rPr lang="es-MX" b="1" dirty="0">
              <a:latin typeface="Century Gothic" panose="020B0502020202020204" pitchFamily="34" charset="0"/>
            </a:rPr>
            <a:t>VISIÓN</a:t>
          </a:r>
        </a:p>
      </dgm:t>
    </dgm:pt>
    <dgm:pt modelId="{D8614FCE-14BF-4ADC-9CDB-2250E6D70005}" type="parTrans" cxnId="{E9AFC18B-1BF6-402E-8E17-2806C64BAC84}">
      <dgm:prSet/>
      <dgm:spPr/>
      <dgm:t>
        <a:bodyPr/>
        <a:lstStyle/>
        <a:p>
          <a:endParaRPr lang="es-MX"/>
        </a:p>
      </dgm:t>
    </dgm:pt>
    <dgm:pt modelId="{98D1C44F-3AA4-461A-A65F-4751CC56082E}" type="sibTrans" cxnId="{E9AFC18B-1BF6-402E-8E17-2806C64BAC84}">
      <dgm:prSet/>
      <dgm:spPr/>
      <dgm:t>
        <a:bodyPr/>
        <a:lstStyle/>
        <a:p>
          <a:endParaRPr lang="es-MX"/>
        </a:p>
      </dgm:t>
    </dgm:pt>
    <dgm:pt modelId="{EE7C8B38-12C5-4632-B3AA-C766B57F7F49}">
      <dgm:prSet phldrT="[Texto]" custT="1"/>
      <dgm:spPr/>
      <dgm:t>
        <a:bodyPr anchor="ctr"/>
        <a:lstStyle/>
        <a:p>
          <a:pPr algn="just">
            <a:buFontTx/>
            <a:buNone/>
          </a:pPr>
          <a:r>
            <a:rPr lang="es-MX" sz="1400" dirty="0"/>
            <a:t>   El MDPyEP es</a:t>
          </a:r>
          <a:r>
            <a:rPr lang="es-MX" sz="1400" dirty="0">
              <a:latin typeface="Century Gothic" panose="020B0502020202020204" pitchFamily="34" charset="0"/>
            </a:rPr>
            <a:t> una institución eficiente, transparente y comprometida para promover el desarrollo productivo con valor agregado, la diversificación de la industria, comercio y turismo.</a:t>
          </a:r>
        </a:p>
      </dgm:t>
    </dgm:pt>
    <dgm:pt modelId="{B41F9D29-ECE5-4C54-A682-1D9ACFDF24EB}" type="parTrans" cxnId="{D066CDD8-5D46-4634-89C7-F89212152BE2}">
      <dgm:prSet/>
      <dgm:spPr/>
      <dgm:t>
        <a:bodyPr/>
        <a:lstStyle/>
        <a:p>
          <a:endParaRPr lang="es-MX"/>
        </a:p>
      </dgm:t>
    </dgm:pt>
    <dgm:pt modelId="{D8BDE345-6660-4AB5-970B-A12D752F8B4F}" type="sibTrans" cxnId="{D066CDD8-5D46-4634-89C7-F89212152BE2}">
      <dgm:prSet/>
      <dgm:spPr/>
      <dgm:t>
        <a:bodyPr/>
        <a:lstStyle/>
        <a:p>
          <a:endParaRPr lang="es-MX"/>
        </a:p>
      </dgm:t>
    </dgm:pt>
    <dgm:pt modelId="{7DE11334-C3F7-48C7-B863-E862DDFA555B}" type="pres">
      <dgm:prSet presAssocID="{5490B082-458B-44B9-8B90-5EC188273B4D}" presName="Name0" presStyleCnt="0">
        <dgm:presLayoutVars>
          <dgm:dir/>
          <dgm:animLvl val="lvl"/>
          <dgm:resizeHandles/>
        </dgm:presLayoutVars>
      </dgm:prSet>
      <dgm:spPr/>
      <dgm:t>
        <a:bodyPr/>
        <a:lstStyle/>
        <a:p>
          <a:endParaRPr lang="es-ES"/>
        </a:p>
      </dgm:t>
    </dgm:pt>
    <dgm:pt modelId="{2BC03194-58C0-4583-A8EF-86534AF87A85}" type="pres">
      <dgm:prSet presAssocID="{A305B7E9-3051-415A-9289-C3777F559C28}" presName="linNode" presStyleCnt="0"/>
      <dgm:spPr/>
    </dgm:pt>
    <dgm:pt modelId="{82B43F0F-FB4D-4F95-B0E1-B2A55538C581}" type="pres">
      <dgm:prSet presAssocID="{A305B7E9-3051-415A-9289-C3777F559C28}" presName="parentShp" presStyleLbl="node1" presStyleIdx="0" presStyleCnt="2" custScaleX="55789" custScaleY="86829">
        <dgm:presLayoutVars>
          <dgm:bulletEnabled val="1"/>
        </dgm:presLayoutVars>
      </dgm:prSet>
      <dgm:spPr/>
      <dgm:t>
        <a:bodyPr/>
        <a:lstStyle/>
        <a:p>
          <a:endParaRPr lang="es-ES"/>
        </a:p>
      </dgm:t>
    </dgm:pt>
    <dgm:pt modelId="{C707DCA7-1BA6-4CF8-B5F3-E9FBDF611513}" type="pres">
      <dgm:prSet presAssocID="{A305B7E9-3051-415A-9289-C3777F559C28}" presName="childShp" presStyleLbl="bgAccFollowNode1" presStyleIdx="0" presStyleCnt="2" custScaleX="173443" custScaleY="131727">
        <dgm:presLayoutVars>
          <dgm:bulletEnabled val="1"/>
        </dgm:presLayoutVars>
      </dgm:prSet>
      <dgm:spPr/>
      <dgm:t>
        <a:bodyPr/>
        <a:lstStyle/>
        <a:p>
          <a:endParaRPr lang="es-ES"/>
        </a:p>
      </dgm:t>
    </dgm:pt>
    <dgm:pt modelId="{5EA0E658-9B3D-4D50-8EE6-10B965D26D87}" type="pres">
      <dgm:prSet presAssocID="{4CC16550-C25C-4183-9A01-718E6E50A871}" presName="spacing" presStyleCnt="0"/>
      <dgm:spPr/>
    </dgm:pt>
    <dgm:pt modelId="{A1B74E63-602C-4258-AF34-5A7FAA78445F}" type="pres">
      <dgm:prSet presAssocID="{190741E8-9368-458A-B238-1BDD4EDDD0D2}" presName="linNode" presStyleCnt="0"/>
      <dgm:spPr/>
    </dgm:pt>
    <dgm:pt modelId="{9488B13A-621C-44A4-AEB5-377F21B5A6CD}" type="pres">
      <dgm:prSet presAssocID="{190741E8-9368-458A-B238-1BDD4EDDD0D2}" presName="parentShp" presStyleLbl="node1" presStyleIdx="1" presStyleCnt="2" custScaleX="50537" custScaleY="75262">
        <dgm:presLayoutVars>
          <dgm:bulletEnabled val="1"/>
        </dgm:presLayoutVars>
      </dgm:prSet>
      <dgm:spPr/>
      <dgm:t>
        <a:bodyPr/>
        <a:lstStyle/>
        <a:p>
          <a:endParaRPr lang="es-ES"/>
        </a:p>
      </dgm:t>
    </dgm:pt>
    <dgm:pt modelId="{52D27120-0821-40C0-BCEB-8E8960A1DCB7}" type="pres">
      <dgm:prSet presAssocID="{190741E8-9368-458A-B238-1BDD4EDDD0D2}" presName="childShp" presStyleLbl="bgAccFollowNode1" presStyleIdx="1" presStyleCnt="2" custScaleX="162114" custScaleY="126716" custLinFactNeighborY="-610">
        <dgm:presLayoutVars>
          <dgm:bulletEnabled val="1"/>
        </dgm:presLayoutVars>
      </dgm:prSet>
      <dgm:spPr/>
      <dgm:t>
        <a:bodyPr/>
        <a:lstStyle/>
        <a:p>
          <a:endParaRPr lang="es-ES"/>
        </a:p>
      </dgm:t>
    </dgm:pt>
  </dgm:ptLst>
  <dgm:cxnLst>
    <dgm:cxn modelId="{E9AFC18B-1BF6-402E-8E17-2806C64BAC84}" srcId="{5490B082-458B-44B9-8B90-5EC188273B4D}" destId="{190741E8-9368-458A-B238-1BDD4EDDD0D2}" srcOrd="1" destOrd="0" parTransId="{D8614FCE-14BF-4ADC-9CDB-2250E6D70005}" sibTransId="{98D1C44F-3AA4-461A-A65F-4751CC56082E}"/>
    <dgm:cxn modelId="{2C2AB57F-EB76-4A62-8749-E5508207CF18}" type="presOf" srcId="{190741E8-9368-458A-B238-1BDD4EDDD0D2}" destId="{9488B13A-621C-44A4-AEB5-377F21B5A6CD}" srcOrd="0" destOrd="0" presId="urn:microsoft.com/office/officeart/2005/8/layout/vList6"/>
    <dgm:cxn modelId="{D066CDD8-5D46-4634-89C7-F89212152BE2}" srcId="{190741E8-9368-458A-B238-1BDD4EDDD0D2}" destId="{EE7C8B38-12C5-4632-B3AA-C766B57F7F49}" srcOrd="0" destOrd="0" parTransId="{B41F9D29-ECE5-4C54-A682-1D9ACFDF24EB}" sibTransId="{D8BDE345-6660-4AB5-970B-A12D752F8B4F}"/>
    <dgm:cxn modelId="{101407A7-2599-451A-BFD5-F3BF4BC5224F}" srcId="{5490B082-458B-44B9-8B90-5EC188273B4D}" destId="{A305B7E9-3051-415A-9289-C3777F559C28}" srcOrd="0" destOrd="0" parTransId="{39615DA9-2E0D-43E6-A068-09EE5A4287A9}" sibTransId="{4CC16550-C25C-4183-9A01-718E6E50A871}"/>
    <dgm:cxn modelId="{95A6F738-E929-45BE-955B-A40DFF8CD5AA}" srcId="{A305B7E9-3051-415A-9289-C3777F559C28}" destId="{E0CD491B-4974-4782-B727-D075CA7E0C7B}" srcOrd="0" destOrd="0" parTransId="{046E0B72-EA5F-43F7-AE1B-2FDD778F8785}" sibTransId="{B0839AF0-5697-4B24-8343-B607E3AD6AB7}"/>
    <dgm:cxn modelId="{11D1FC2A-9F4C-4589-A1C3-2CF62E07F4F6}" type="presOf" srcId="{5490B082-458B-44B9-8B90-5EC188273B4D}" destId="{7DE11334-C3F7-48C7-B863-E862DDFA555B}" srcOrd="0" destOrd="0" presId="urn:microsoft.com/office/officeart/2005/8/layout/vList6"/>
    <dgm:cxn modelId="{5B91C2DD-734F-4A1A-AD1D-C8DE8F86467A}" type="presOf" srcId="{EE7C8B38-12C5-4632-B3AA-C766B57F7F49}" destId="{52D27120-0821-40C0-BCEB-8E8960A1DCB7}" srcOrd="0" destOrd="0" presId="urn:microsoft.com/office/officeart/2005/8/layout/vList6"/>
    <dgm:cxn modelId="{286B99EC-1F61-4B4C-99C1-EB79AA044A8F}" type="presOf" srcId="{E0CD491B-4974-4782-B727-D075CA7E0C7B}" destId="{C707DCA7-1BA6-4CF8-B5F3-E9FBDF611513}" srcOrd="0" destOrd="0" presId="urn:microsoft.com/office/officeart/2005/8/layout/vList6"/>
    <dgm:cxn modelId="{2E1B1701-9F74-4671-BF4B-4A879CDBF2F8}" type="presOf" srcId="{A305B7E9-3051-415A-9289-C3777F559C28}" destId="{82B43F0F-FB4D-4F95-B0E1-B2A55538C581}" srcOrd="0" destOrd="0" presId="urn:microsoft.com/office/officeart/2005/8/layout/vList6"/>
    <dgm:cxn modelId="{748A82D4-9A0A-4D0F-A49A-6F709E4BD141}" type="presParOf" srcId="{7DE11334-C3F7-48C7-B863-E862DDFA555B}" destId="{2BC03194-58C0-4583-A8EF-86534AF87A85}" srcOrd="0" destOrd="0" presId="urn:microsoft.com/office/officeart/2005/8/layout/vList6"/>
    <dgm:cxn modelId="{53F396AE-AA4D-498A-BB87-8D6A943E9D56}" type="presParOf" srcId="{2BC03194-58C0-4583-A8EF-86534AF87A85}" destId="{82B43F0F-FB4D-4F95-B0E1-B2A55538C581}" srcOrd="0" destOrd="0" presId="urn:microsoft.com/office/officeart/2005/8/layout/vList6"/>
    <dgm:cxn modelId="{F88CDE0D-51F7-4011-8033-417863C38A23}" type="presParOf" srcId="{2BC03194-58C0-4583-A8EF-86534AF87A85}" destId="{C707DCA7-1BA6-4CF8-B5F3-E9FBDF611513}" srcOrd="1" destOrd="0" presId="urn:microsoft.com/office/officeart/2005/8/layout/vList6"/>
    <dgm:cxn modelId="{B9ECB384-CF8D-4681-948D-989593BDC69E}" type="presParOf" srcId="{7DE11334-C3F7-48C7-B863-E862DDFA555B}" destId="{5EA0E658-9B3D-4D50-8EE6-10B965D26D87}" srcOrd="1" destOrd="0" presId="urn:microsoft.com/office/officeart/2005/8/layout/vList6"/>
    <dgm:cxn modelId="{E56AA989-1B14-4BA4-B833-4E93A9F816C8}" type="presParOf" srcId="{7DE11334-C3F7-48C7-B863-E862DDFA555B}" destId="{A1B74E63-602C-4258-AF34-5A7FAA78445F}" srcOrd="2" destOrd="0" presId="urn:microsoft.com/office/officeart/2005/8/layout/vList6"/>
    <dgm:cxn modelId="{B1F6FE4E-72CA-489B-A4DC-F5D76F5360D3}" type="presParOf" srcId="{A1B74E63-602C-4258-AF34-5A7FAA78445F}" destId="{9488B13A-621C-44A4-AEB5-377F21B5A6CD}" srcOrd="0" destOrd="0" presId="urn:microsoft.com/office/officeart/2005/8/layout/vList6"/>
    <dgm:cxn modelId="{636D3BD0-C6A9-412E-A73B-2CEFAE1E9177}" type="presParOf" srcId="{A1B74E63-602C-4258-AF34-5A7FAA78445F}" destId="{52D27120-0821-40C0-BCEB-8E8960A1DCB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D9ECA0-7504-4441-9168-4921E795A68A}" type="doc">
      <dgm:prSet loTypeId="urn:microsoft.com/office/officeart/2005/8/layout/process2" loCatId="" qsTypeId="urn:microsoft.com/office/officeart/2005/8/quickstyle/simple1" qsCatId="simple" csTypeId="urn:microsoft.com/office/officeart/2005/8/colors/accent2_1" csCatId="accent2" phldr="1"/>
      <dgm:spPr/>
    </dgm:pt>
    <dgm:pt modelId="{09B3C2EC-CB4D-124C-8497-3DECF7D622F7}">
      <dgm:prSet phldrT="[Texto]" custT="1"/>
      <dgm:spPr/>
      <dgm:t>
        <a:bodyPr/>
        <a:lstStyle/>
        <a:p>
          <a:r>
            <a:rPr lang="es-ES" sz="1000" dirty="0"/>
            <a:t>La industria de la química que suministrará materias primas e insumos a sectores estratégicos como la agricultura, la energía, la construcción, la salud, la alimentación, farmacia, minería, hidrocarburos, entre otros.</a:t>
          </a:r>
          <a:endParaRPr lang="es-MX" sz="1000" dirty="0"/>
        </a:p>
      </dgm:t>
    </dgm:pt>
    <dgm:pt modelId="{2132EF0D-D950-784B-A5BE-4CAC0810CE7E}" type="parTrans" cxnId="{CD591BA1-5D66-FE44-A540-17D0B2849004}">
      <dgm:prSet/>
      <dgm:spPr/>
      <dgm:t>
        <a:bodyPr/>
        <a:lstStyle/>
        <a:p>
          <a:endParaRPr lang="es-MX" sz="1000"/>
        </a:p>
      </dgm:t>
    </dgm:pt>
    <dgm:pt modelId="{E85B1DCD-9AD6-B94F-8BEE-52E452EA705D}" type="sibTrans" cxnId="{CD591BA1-5D66-FE44-A540-17D0B2849004}">
      <dgm:prSet custT="1"/>
      <dgm:spPr/>
      <dgm:t>
        <a:bodyPr/>
        <a:lstStyle/>
        <a:p>
          <a:endParaRPr lang="es-MX" sz="1000"/>
        </a:p>
      </dgm:t>
    </dgm:pt>
    <dgm:pt modelId="{81FB630E-284C-214F-984F-23BB0F56BCD6}">
      <dgm:prSet phldrT="[Texto]" custT="1"/>
      <dgm:spPr/>
      <dgm:t>
        <a:bodyPr/>
        <a:lstStyle/>
        <a:p>
          <a:r>
            <a:rPr lang="es-ES" sz="1000" dirty="0"/>
            <a:t>La industria de la farmacia que producirá principios activos, medicamentos de base natural y química, además de insumos para la industria </a:t>
          </a:r>
          <a:r>
            <a:rPr lang="es-ES" sz="1000" dirty="0" err="1"/>
            <a:t>farmaceútica</a:t>
          </a:r>
          <a:r>
            <a:rPr lang="es-ES" sz="1000" dirty="0"/>
            <a:t>.</a:t>
          </a:r>
          <a:endParaRPr lang="es-MX" sz="1000" dirty="0"/>
        </a:p>
      </dgm:t>
    </dgm:pt>
    <dgm:pt modelId="{5FEC0D0F-587B-9547-B247-C8F20CEBE1A5}" type="parTrans" cxnId="{58F85985-47AF-844B-B516-C2A2F7D9DD99}">
      <dgm:prSet/>
      <dgm:spPr/>
      <dgm:t>
        <a:bodyPr/>
        <a:lstStyle/>
        <a:p>
          <a:endParaRPr lang="es-MX" sz="1000"/>
        </a:p>
      </dgm:t>
    </dgm:pt>
    <dgm:pt modelId="{3E4DF3F3-E55E-E041-B08C-6726DDACB8D0}" type="sibTrans" cxnId="{58F85985-47AF-844B-B516-C2A2F7D9DD99}">
      <dgm:prSet custT="1"/>
      <dgm:spPr/>
      <dgm:t>
        <a:bodyPr/>
        <a:lstStyle/>
        <a:p>
          <a:endParaRPr lang="es-MX" sz="1000"/>
        </a:p>
      </dgm:t>
    </dgm:pt>
    <dgm:pt modelId="{93AF4EDE-2EA8-4340-A692-EEFD4F5EA171}">
      <dgm:prSet phldrT="[Texto]" custT="1"/>
      <dgm:spPr/>
      <dgm:t>
        <a:bodyPr/>
        <a:lstStyle/>
        <a:p>
          <a:r>
            <a:rPr lang="es-ES" sz="1000" dirty="0"/>
            <a:t>Plantas de extracción de aceite de palma y </a:t>
          </a:r>
          <a:r>
            <a:rPr lang="es-ES" sz="1000" dirty="0" err="1"/>
            <a:t>macororo</a:t>
          </a:r>
          <a:r>
            <a:rPr lang="es-ES" sz="1000" dirty="0"/>
            <a:t>, plantas de acopio y procesamiento de aceites y grasas usadas, para la producción de diésel ecológico.</a:t>
          </a:r>
          <a:endParaRPr lang="es-MX" sz="1000" dirty="0"/>
        </a:p>
      </dgm:t>
    </dgm:pt>
    <dgm:pt modelId="{E38077E5-B0D1-8E42-80CE-96E8A29071CC}" type="parTrans" cxnId="{BD6CBD45-0471-A545-9745-4AC00A3F1374}">
      <dgm:prSet/>
      <dgm:spPr/>
      <dgm:t>
        <a:bodyPr/>
        <a:lstStyle/>
        <a:p>
          <a:endParaRPr lang="es-MX" sz="1000"/>
        </a:p>
      </dgm:t>
    </dgm:pt>
    <dgm:pt modelId="{1999C50D-0125-764E-9FD6-82F44115B2E2}" type="sibTrans" cxnId="{BD6CBD45-0471-A545-9745-4AC00A3F1374}">
      <dgm:prSet custT="1"/>
      <dgm:spPr/>
      <dgm:t>
        <a:bodyPr/>
        <a:lstStyle/>
        <a:p>
          <a:endParaRPr lang="es-MX" sz="1000"/>
        </a:p>
      </dgm:t>
    </dgm:pt>
    <dgm:pt modelId="{63015117-5111-2C40-95F0-7987D073F5B8}">
      <dgm:prSet phldrT="[Texto]" custT="1"/>
      <dgm:spPr/>
      <dgm:t>
        <a:bodyPr/>
        <a:lstStyle/>
        <a:p>
          <a:r>
            <a:rPr lang="es-ES" sz="1000" dirty="0"/>
            <a:t>Industrialización de nuestra hoja sagrada y otras plantas medicinales, frutos amazónicos, productos del chaco, tubérculos como la papa y la yuca, leche, frutas de los valles y el trópico,  la soya, bovinos, camélidos; produciremos abonos y biofertilizantes que nos permitirán garantizar una producción agrícola sostenible y eficiente</a:t>
          </a:r>
          <a:endParaRPr lang="es-MX" sz="1000" dirty="0"/>
        </a:p>
      </dgm:t>
    </dgm:pt>
    <dgm:pt modelId="{DD1A3FB3-07EE-4B4D-A778-0F764139BA0F}" type="parTrans" cxnId="{1AD6BE75-5C58-5844-AA0E-684D6D5A69D1}">
      <dgm:prSet/>
      <dgm:spPr/>
      <dgm:t>
        <a:bodyPr/>
        <a:lstStyle/>
        <a:p>
          <a:endParaRPr lang="es-MX" sz="1000"/>
        </a:p>
      </dgm:t>
    </dgm:pt>
    <dgm:pt modelId="{3B322460-026A-9B48-971E-D94276B4749D}" type="sibTrans" cxnId="{1AD6BE75-5C58-5844-AA0E-684D6D5A69D1}">
      <dgm:prSet/>
      <dgm:spPr/>
      <dgm:t>
        <a:bodyPr/>
        <a:lstStyle/>
        <a:p>
          <a:endParaRPr lang="es-MX" sz="1000"/>
        </a:p>
      </dgm:t>
    </dgm:pt>
    <dgm:pt modelId="{65A79C41-378A-BE4C-B936-3F212240D17C}" type="pres">
      <dgm:prSet presAssocID="{08D9ECA0-7504-4441-9168-4921E795A68A}" presName="linearFlow" presStyleCnt="0">
        <dgm:presLayoutVars>
          <dgm:resizeHandles val="exact"/>
        </dgm:presLayoutVars>
      </dgm:prSet>
      <dgm:spPr/>
    </dgm:pt>
    <dgm:pt modelId="{18CD64C6-BA70-4247-92F2-A0B1F0D12062}" type="pres">
      <dgm:prSet presAssocID="{09B3C2EC-CB4D-124C-8497-3DECF7D622F7}" presName="node" presStyleLbl="node1" presStyleIdx="0" presStyleCnt="4" custScaleX="155372">
        <dgm:presLayoutVars>
          <dgm:bulletEnabled val="1"/>
        </dgm:presLayoutVars>
      </dgm:prSet>
      <dgm:spPr/>
      <dgm:t>
        <a:bodyPr/>
        <a:lstStyle/>
        <a:p>
          <a:endParaRPr lang="es-ES"/>
        </a:p>
      </dgm:t>
    </dgm:pt>
    <dgm:pt modelId="{752F7762-0AF0-414E-8A63-B94210578313}" type="pres">
      <dgm:prSet presAssocID="{E85B1DCD-9AD6-B94F-8BEE-52E452EA705D}" presName="sibTrans" presStyleLbl="sibTrans2D1" presStyleIdx="0" presStyleCnt="3"/>
      <dgm:spPr/>
      <dgm:t>
        <a:bodyPr/>
        <a:lstStyle/>
        <a:p>
          <a:endParaRPr lang="es-ES"/>
        </a:p>
      </dgm:t>
    </dgm:pt>
    <dgm:pt modelId="{24E349E2-A5A8-2A45-8943-FCA8DD83C524}" type="pres">
      <dgm:prSet presAssocID="{E85B1DCD-9AD6-B94F-8BEE-52E452EA705D}" presName="connectorText" presStyleLbl="sibTrans2D1" presStyleIdx="0" presStyleCnt="3"/>
      <dgm:spPr/>
      <dgm:t>
        <a:bodyPr/>
        <a:lstStyle/>
        <a:p>
          <a:endParaRPr lang="es-ES"/>
        </a:p>
      </dgm:t>
    </dgm:pt>
    <dgm:pt modelId="{97999E09-6043-174E-8447-5FC59F10A8D1}" type="pres">
      <dgm:prSet presAssocID="{81FB630E-284C-214F-984F-23BB0F56BCD6}" presName="node" presStyleLbl="node1" presStyleIdx="1" presStyleCnt="4" custScaleX="155372">
        <dgm:presLayoutVars>
          <dgm:bulletEnabled val="1"/>
        </dgm:presLayoutVars>
      </dgm:prSet>
      <dgm:spPr/>
      <dgm:t>
        <a:bodyPr/>
        <a:lstStyle/>
        <a:p>
          <a:endParaRPr lang="es-ES"/>
        </a:p>
      </dgm:t>
    </dgm:pt>
    <dgm:pt modelId="{21F1C6DE-24FE-044B-ABFE-D1730BEF180E}" type="pres">
      <dgm:prSet presAssocID="{3E4DF3F3-E55E-E041-B08C-6726DDACB8D0}" presName="sibTrans" presStyleLbl="sibTrans2D1" presStyleIdx="1" presStyleCnt="3"/>
      <dgm:spPr/>
      <dgm:t>
        <a:bodyPr/>
        <a:lstStyle/>
        <a:p>
          <a:endParaRPr lang="es-ES"/>
        </a:p>
      </dgm:t>
    </dgm:pt>
    <dgm:pt modelId="{D37046E0-641A-4E43-9E0C-3FB8EFC40801}" type="pres">
      <dgm:prSet presAssocID="{3E4DF3F3-E55E-E041-B08C-6726DDACB8D0}" presName="connectorText" presStyleLbl="sibTrans2D1" presStyleIdx="1" presStyleCnt="3"/>
      <dgm:spPr/>
      <dgm:t>
        <a:bodyPr/>
        <a:lstStyle/>
        <a:p>
          <a:endParaRPr lang="es-ES"/>
        </a:p>
      </dgm:t>
    </dgm:pt>
    <dgm:pt modelId="{AED30A97-A042-D84C-A463-F5AF814CEEF7}" type="pres">
      <dgm:prSet presAssocID="{93AF4EDE-2EA8-4340-A692-EEFD4F5EA171}" presName="node" presStyleLbl="node1" presStyleIdx="2" presStyleCnt="4" custScaleX="155372">
        <dgm:presLayoutVars>
          <dgm:bulletEnabled val="1"/>
        </dgm:presLayoutVars>
      </dgm:prSet>
      <dgm:spPr/>
      <dgm:t>
        <a:bodyPr/>
        <a:lstStyle/>
        <a:p>
          <a:endParaRPr lang="es-ES"/>
        </a:p>
      </dgm:t>
    </dgm:pt>
    <dgm:pt modelId="{90DC0504-E8F3-6744-9980-95AB93CA394C}" type="pres">
      <dgm:prSet presAssocID="{1999C50D-0125-764E-9FD6-82F44115B2E2}" presName="sibTrans" presStyleLbl="sibTrans2D1" presStyleIdx="2" presStyleCnt="3"/>
      <dgm:spPr/>
      <dgm:t>
        <a:bodyPr/>
        <a:lstStyle/>
        <a:p>
          <a:endParaRPr lang="es-ES"/>
        </a:p>
      </dgm:t>
    </dgm:pt>
    <dgm:pt modelId="{62F2E953-8FA0-E04B-AE58-4B53F158314D}" type="pres">
      <dgm:prSet presAssocID="{1999C50D-0125-764E-9FD6-82F44115B2E2}" presName="connectorText" presStyleLbl="sibTrans2D1" presStyleIdx="2" presStyleCnt="3"/>
      <dgm:spPr/>
      <dgm:t>
        <a:bodyPr/>
        <a:lstStyle/>
        <a:p>
          <a:endParaRPr lang="es-ES"/>
        </a:p>
      </dgm:t>
    </dgm:pt>
    <dgm:pt modelId="{171ABC7F-9393-4647-A41C-D922F61F4768}" type="pres">
      <dgm:prSet presAssocID="{63015117-5111-2C40-95F0-7987D073F5B8}" presName="node" presStyleLbl="node1" presStyleIdx="3" presStyleCnt="4" custScaleX="155372" custScaleY="135744">
        <dgm:presLayoutVars>
          <dgm:bulletEnabled val="1"/>
        </dgm:presLayoutVars>
      </dgm:prSet>
      <dgm:spPr/>
      <dgm:t>
        <a:bodyPr/>
        <a:lstStyle/>
        <a:p>
          <a:endParaRPr lang="es-ES"/>
        </a:p>
      </dgm:t>
    </dgm:pt>
  </dgm:ptLst>
  <dgm:cxnLst>
    <dgm:cxn modelId="{BDF7BBAE-834E-7743-A8E2-234397B1F0F2}" type="presOf" srcId="{1999C50D-0125-764E-9FD6-82F44115B2E2}" destId="{62F2E953-8FA0-E04B-AE58-4B53F158314D}" srcOrd="1" destOrd="0" presId="urn:microsoft.com/office/officeart/2005/8/layout/process2"/>
    <dgm:cxn modelId="{D576944C-815D-A949-B97B-F7955BE8E2FF}" type="presOf" srcId="{E85B1DCD-9AD6-B94F-8BEE-52E452EA705D}" destId="{24E349E2-A5A8-2A45-8943-FCA8DD83C524}" srcOrd="1" destOrd="0" presId="urn:microsoft.com/office/officeart/2005/8/layout/process2"/>
    <dgm:cxn modelId="{A1E93D3B-6927-F448-94F9-83733C1F273F}" type="presOf" srcId="{1999C50D-0125-764E-9FD6-82F44115B2E2}" destId="{90DC0504-E8F3-6744-9980-95AB93CA394C}" srcOrd="0" destOrd="0" presId="urn:microsoft.com/office/officeart/2005/8/layout/process2"/>
    <dgm:cxn modelId="{BC2D4D73-BAFA-DD40-B25B-D9785D7E412A}" type="presOf" srcId="{93AF4EDE-2EA8-4340-A692-EEFD4F5EA171}" destId="{AED30A97-A042-D84C-A463-F5AF814CEEF7}" srcOrd="0" destOrd="0" presId="urn:microsoft.com/office/officeart/2005/8/layout/process2"/>
    <dgm:cxn modelId="{7DC6FAFA-4754-D943-AEFC-043A170358BE}" type="presOf" srcId="{3E4DF3F3-E55E-E041-B08C-6726DDACB8D0}" destId="{21F1C6DE-24FE-044B-ABFE-D1730BEF180E}" srcOrd="0" destOrd="0" presId="urn:microsoft.com/office/officeart/2005/8/layout/process2"/>
    <dgm:cxn modelId="{DBDA10CF-9038-AB4A-B596-8A522968ED0A}" type="presOf" srcId="{09B3C2EC-CB4D-124C-8497-3DECF7D622F7}" destId="{18CD64C6-BA70-4247-92F2-A0B1F0D12062}" srcOrd="0" destOrd="0" presId="urn:microsoft.com/office/officeart/2005/8/layout/process2"/>
    <dgm:cxn modelId="{CD591BA1-5D66-FE44-A540-17D0B2849004}" srcId="{08D9ECA0-7504-4441-9168-4921E795A68A}" destId="{09B3C2EC-CB4D-124C-8497-3DECF7D622F7}" srcOrd="0" destOrd="0" parTransId="{2132EF0D-D950-784B-A5BE-4CAC0810CE7E}" sibTransId="{E85B1DCD-9AD6-B94F-8BEE-52E452EA705D}"/>
    <dgm:cxn modelId="{F801AB46-ADA8-274E-B3F6-EEA468090330}" type="presOf" srcId="{63015117-5111-2C40-95F0-7987D073F5B8}" destId="{171ABC7F-9393-4647-A41C-D922F61F4768}" srcOrd="0" destOrd="0" presId="urn:microsoft.com/office/officeart/2005/8/layout/process2"/>
    <dgm:cxn modelId="{58F85985-47AF-844B-B516-C2A2F7D9DD99}" srcId="{08D9ECA0-7504-4441-9168-4921E795A68A}" destId="{81FB630E-284C-214F-984F-23BB0F56BCD6}" srcOrd="1" destOrd="0" parTransId="{5FEC0D0F-587B-9547-B247-C8F20CEBE1A5}" sibTransId="{3E4DF3F3-E55E-E041-B08C-6726DDACB8D0}"/>
    <dgm:cxn modelId="{BD6CBD45-0471-A545-9745-4AC00A3F1374}" srcId="{08D9ECA0-7504-4441-9168-4921E795A68A}" destId="{93AF4EDE-2EA8-4340-A692-EEFD4F5EA171}" srcOrd="2" destOrd="0" parTransId="{E38077E5-B0D1-8E42-80CE-96E8A29071CC}" sibTransId="{1999C50D-0125-764E-9FD6-82F44115B2E2}"/>
    <dgm:cxn modelId="{6821B0B7-F97C-0F44-95ED-2919407497E6}" type="presOf" srcId="{81FB630E-284C-214F-984F-23BB0F56BCD6}" destId="{97999E09-6043-174E-8447-5FC59F10A8D1}" srcOrd="0" destOrd="0" presId="urn:microsoft.com/office/officeart/2005/8/layout/process2"/>
    <dgm:cxn modelId="{FD1097E9-99A7-DD4C-B42B-D31923667ECC}" type="presOf" srcId="{3E4DF3F3-E55E-E041-B08C-6726DDACB8D0}" destId="{D37046E0-641A-4E43-9E0C-3FB8EFC40801}" srcOrd="1" destOrd="0" presId="urn:microsoft.com/office/officeart/2005/8/layout/process2"/>
    <dgm:cxn modelId="{0FA8ECD5-7E90-9846-9132-8B4633A52390}" type="presOf" srcId="{08D9ECA0-7504-4441-9168-4921E795A68A}" destId="{65A79C41-378A-BE4C-B936-3F212240D17C}" srcOrd="0" destOrd="0" presId="urn:microsoft.com/office/officeart/2005/8/layout/process2"/>
    <dgm:cxn modelId="{9567F391-FB84-0242-8DA5-B2C9F7B72D15}" type="presOf" srcId="{E85B1DCD-9AD6-B94F-8BEE-52E452EA705D}" destId="{752F7762-0AF0-414E-8A63-B94210578313}" srcOrd="0" destOrd="0" presId="urn:microsoft.com/office/officeart/2005/8/layout/process2"/>
    <dgm:cxn modelId="{1AD6BE75-5C58-5844-AA0E-684D6D5A69D1}" srcId="{08D9ECA0-7504-4441-9168-4921E795A68A}" destId="{63015117-5111-2C40-95F0-7987D073F5B8}" srcOrd="3" destOrd="0" parTransId="{DD1A3FB3-07EE-4B4D-A778-0F764139BA0F}" sibTransId="{3B322460-026A-9B48-971E-D94276B4749D}"/>
    <dgm:cxn modelId="{689A4AC6-B46D-8B4A-97F6-F1A534A477A8}" type="presParOf" srcId="{65A79C41-378A-BE4C-B936-3F212240D17C}" destId="{18CD64C6-BA70-4247-92F2-A0B1F0D12062}" srcOrd="0" destOrd="0" presId="urn:microsoft.com/office/officeart/2005/8/layout/process2"/>
    <dgm:cxn modelId="{915876CD-9033-D343-B1D5-D84E19CC630E}" type="presParOf" srcId="{65A79C41-378A-BE4C-B936-3F212240D17C}" destId="{752F7762-0AF0-414E-8A63-B94210578313}" srcOrd="1" destOrd="0" presId="urn:microsoft.com/office/officeart/2005/8/layout/process2"/>
    <dgm:cxn modelId="{8E6549C8-3DAF-CC4B-83AF-0364B7D06904}" type="presParOf" srcId="{752F7762-0AF0-414E-8A63-B94210578313}" destId="{24E349E2-A5A8-2A45-8943-FCA8DD83C524}" srcOrd="0" destOrd="0" presId="urn:microsoft.com/office/officeart/2005/8/layout/process2"/>
    <dgm:cxn modelId="{3EE64E07-B2B2-ED45-89E4-C8A71D786834}" type="presParOf" srcId="{65A79C41-378A-BE4C-B936-3F212240D17C}" destId="{97999E09-6043-174E-8447-5FC59F10A8D1}" srcOrd="2" destOrd="0" presId="urn:microsoft.com/office/officeart/2005/8/layout/process2"/>
    <dgm:cxn modelId="{FC23D3D0-4CB4-7141-980C-95A4E04CBC3B}" type="presParOf" srcId="{65A79C41-378A-BE4C-B936-3F212240D17C}" destId="{21F1C6DE-24FE-044B-ABFE-D1730BEF180E}" srcOrd="3" destOrd="0" presId="urn:microsoft.com/office/officeart/2005/8/layout/process2"/>
    <dgm:cxn modelId="{0B12BC19-88D5-3B42-B516-890FD907C295}" type="presParOf" srcId="{21F1C6DE-24FE-044B-ABFE-D1730BEF180E}" destId="{D37046E0-641A-4E43-9E0C-3FB8EFC40801}" srcOrd="0" destOrd="0" presId="urn:microsoft.com/office/officeart/2005/8/layout/process2"/>
    <dgm:cxn modelId="{AA56AE5D-4F12-9644-9221-C07B58A44BA2}" type="presParOf" srcId="{65A79C41-378A-BE4C-B936-3F212240D17C}" destId="{AED30A97-A042-D84C-A463-F5AF814CEEF7}" srcOrd="4" destOrd="0" presId="urn:microsoft.com/office/officeart/2005/8/layout/process2"/>
    <dgm:cxn modelId="{A8770E59-C295-D147-AD3C-CDEC68B09A31}" type="presParOf" srcId="{65A79C41-378A-BE4C-B936-3F212240D17C}" destId="{90DC0504-E8F3-6744-9980-95AB93CA394C}" srcOrd="5" destOrd="0" presId="urn:microsoft.com/office/officeart/2005/8/layout/process2"/>
    <dgm:cxn modelId="{26BD1EF8-7CB9-9346-A293-A0722B0BF85D}" type="presParOf" srcId="{90DC0504-E8F3-6744-9980-95AB93CA394C}" destId="{62F2E953-8FA0-E04B-AE58-4B53F158314D}" srcOrd="0" destOrd="0" presId="urn:microsoft.com/office/officeart/2005/8/layout/process2"/>
    <dgm:cxn modelId="{1799B295-1E80-D742-B87F-C46A25FDADCC}" type="presParOf" srcId="{65A79C41-378A-BE4C-B936-3F212240D17C}" destId="{171ABC7F-9393-4647-A41C-D922F61F4768}"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85F302-2E4E-4A0C-9864-C198B1208DD8}" type="doc">
      <dgm:prSet loTypeId="urn:microsoft.com/office/officeart/2005/8/layout/process1" loCatId="process" qsTypeId="urn:microsoft.com/office/officeart/2005/8/quickstyle/simple1" qsCatId="simple" csTypeId="urn:microsoft.com/office/officeart/2005/8/colors/accent2_1" csCatId="accent2" phldr="1"/>
      <dgm:spPr/>
    </dgm:pt>
    <dgm:pt modelId="{F24D6F7F-C5FB-4D42-A3A4-948030D822ED}">
      <dgm:prSet phldrT="[Texto]" custT="1"/>
      <dgm:spPr/>
      <dgm:t>
        <a:bodyPr/>
        <a:lstStyle/>
        <a:p>
          <a:r>
            <a:rPr lang="es-ES" sz="1200" dirty="0"/>
            <a:t>Establecimiento de banda de precios, Certificados de Abastecimiento a Precio Justo (CAIPJ) y convenios de abastecimiento.</a:t>
          </a:r>
          <a:endParaRPr lang="es-BO" sz="1200" dirty="0"/>
        </a:p>
      </dgm:t>
    </dgm:pt>
    <dgm:pt modelId="{CB73ACAB-2D67-40D4-A231-99F7D3DEF7FF}" type="parTrans" cxnId="{EBA91980-4D33-4C4E-96EB-F4B76E666B74}">
      <dgm:prSet/>
      <dgm:spPr/>
      <dgm:t>
        <a:bodyPr/>
        <a:lstStyle/>
        <a:p>
          <a:endParaRPr lang="es-BO" sz="300"/>
        </a:p>
      </dgm:t>
    </dgm:pt>
    <dgm:pt modelId="{1481B8EE-00B7-4056-B0B6-F36B2F9B7B28}" type="sibTrans" cxnId="{EBA91980-4D33-4C4E-96EB-F4B76E666B74}">
      <dgm:prSet custT="1"/>
      <dgm:spPr/>
      <dgm:t>
        <a:bodyPr/>
        <a:lstStyle/>
        <a:p>
          <a:endParaRPr lang="es-BO" sz="500"/>
        </a:p>
      </dgm:t>
    </dgm:pt>
    <dgm:pt modelId="{50025D74-3B98-4201-94F4-F300B98BF945}">
      <dgm:prSet phldrT="[Texto]" custT="1"/>
      <dgm:spPr/>
      <dgm:t>
        <a:bodyPr/>
        <a:lstStyle/>
        <a:p>
          <a:pPr algn="l"/>
          <a:r>
            <a:rPr lang="es-ES" sz="1200" dirty="0"/>
            <a:t>Con la producción alcanzada, se garantizó el abastecimiento de:</a:t>
          </a:r>
        </a:p>
        <a:p>
          <a:pPr algn="l"/>
          <a:r>
            <a:rPr lang="es-ES" sz="1200" dirty="0">
              <a:solidFill>
                <a:schemeClr val="tx1"/>
              </a:solidFill>
            </a:rPr>
            <a:t>- 450 mil </a:t>
          </a:r>
          <a:r>
            <a:rPr lang="es-ES" sz="1200" dirty="0" err="1">
              <a:solidFill>
                <a:schemeClr val="tx1"/>
              </a:solidFill>
            </a:rPr>
            <a:t>Tn</a:t>
          </a:r>
          <a:r>
            <a:rPr lang="es-ES" sz="1200" dirty="0">
              <a:solidFill>
                <a:schemeClr val="tx1"/>
              </a:solidFill>
            </a:rPr>
            <a:t> de harina solvente (torta de soya).</a:t>
          </a:r>
        </a:p>
        <a:p>
          <a:pPr algn="l"/>
          <a:r>
            <a:rPr lang="es-ES" sz="1200" dirty="0">
              <a:solidFill>
                <a:schemeClr val="tx1"/>
              </a:solidFill>
            </a:rPr>
            <a:t>- 26 mil </a:t>
          </a:r>
          <a:r>
            <a:rPr lang="es-ES" sz="1200" dirty="0" err="1">
              <a:solidFill>
                <a:schemeClr val="tx1"/>
              </a:solidFill>
            </a:rPr>
            <a:t>Tn</a:t>
          </a:r>
          <a:r>
            <a:rPr lang="es-ES" sz="1200" dirty="0">
              <a:solidFill>
                <a:schemeClr val="tx1"/>
              </a:solidFill>
            </a:rPr>
            <a:t> de harina integral soya</a:t>
          </a:r>
          <a:r>
            <a:rPr lang="es-ES" sz="1200" dirty="0">
              <a:solidFill>
                <a:schemeClr val="tx1"/>
              </a:solidFill>
              <a:sym typeface="Wingdings" panose="05000000000000000000" pitchFamily="2" charset="2"/>
            </a:rPr>
            <a:t>.</a:t>
          </a:r>
          <a:endParaRPr lang="es-ES" sz="1200" dirty="0">
            <a:solidFill>
              <a:schemeClr val="tx1"/>
            </a:solidFill>
          </a:endParaRPr>
        </a:p>
        <a:p>
          <a:pPr algn="l"/>
          <a:r>
            <a:rPr lang="es-ES" sz="1200" dirty="0">
              <a:solidFill>
                <a:schemeClr val="tx1"/>
              </a:solidFill>
            </a:rPr>
            <a:t>- 106 mil </a:t>
          </a:r>
          <a:r>
            <a:rPr lang="es-ES" sz="1200" dirty="0" err="1">
              <a:solidFill>
                <a:schemeClr val="tx1"/>
              </a:solidFill>
            </a:rPr>
            <a:t>Tn</a:t>
          </a:r>
          <a:r>
            <a:rPr lang="es-ES" sz="1200" dirty="0">
              <a:solidFill>
                <a:schemeClr val="tx1"/>
              </a:solidFill>
            </a:rPr>
            <a:t> de cascarilla de soya, para mas de  7.000 granjas pecuarias.</a:t>
          </a:r>
        </a:p>
        <a:p>
          <a:r>
            <a:rPr lang="pt-BR" sz="1200">
              <a:solidFill>
                <a:schemeClr val="tx1"/>
              </a:solidFill>
            </a:rPr>
            <a:t>- 62 </a:t>
          </a:r>
          <a:r>
            <a:rPr lang="pt-BR" sz="1200" dirty="0">
              <a:solidFill>
                <a:schemeClr val="tx1"/>
              </a:solidFill>
            </a:rPr>
            <a:t>mil </a:t>
          </a:r>
          <a:r>
            <a:rPr lang="pt-BR" sz="1200" dirty="0" err="1">
              <a:solidFill>
                <a:schemeClr val="tx1"/>
              </a:solidFill>
            </a:rPr>
            <a:t>Tn</a:t>
          </a:r>
          <a:r>
            <a:rPr lang="pt-BR" sz="1200" dirty="0">
              <a:solidFill>
                <a:schemeClr val="tx1"/>
              </a:solidFill>
            </a:rPr>
            <a:t> de aceite refinado.</a:t>
          </a:r>
          <a:endParaRPr lang="es-ES" sz="1200" dirty="0">
            <a:solidFill>
              <a:schemeClr val="tx1"/>
            </a:solidFill>
          </a:endParaRPr>
        </a:p>
      </dgm:t>
    </dgm:pt>
    <dgm:pt modelId="{F315B9BB-D82B-430A-A299-8D13DE3603A8}" type="parTrans" cxnId="{4B749FE6-031C-4706-8C41-4C0B62191DCE}">
      <dgm:prSet/>
      <dgm:spPr/>
      <dgm:t>
        <a:bodyPr/>
        <a:lstStyle/>
        <a:p>
          <a:endParaRPr lang="es-BO" sz="300"/>
        </a:p>
      </dgm:t>
    </dgm:pt>
    <dgm:pt modelId="{4E1BC8CD-5237-4323-8ECA-3B04D624DC9E}" type="sibTrans" cxnId="{4B749FE6-031C-4706-8C41-4C0B62191DCE}">
      <dgm:prSet custT="1"/>
      <dgm:spPr/>
      <dgm:t>
        <a:bodyPr/>
        <a:lstStyle/>
        <a:p>
          <a:endParaRPr lang="es-BO" sz="500"/>
        </a:p>
      </dgm:t>
    </dgm:pt>
    <dgm:pt modelId="{208660EE-E58B-4007-BCA3-B9CBFC840EB6}">
      <dgm:prSet phldrT="[Texto]" custT="1"/>
      <dgm:spPr/>
      <dgm:t>
        <a:bodyPr/>
        <a:lstStyle/>
        <a:p>
          <a:pPr algn="l"/>
          <a:r>
            <a:rPr lang="es-BO" sz="1200" dirty="0">
              <a:solidFill>
                <a:schemeClr val="tx1"/>
              </a:solidFill>
            </a:rPr>
            <a:t>Lo cual ha permitido garantizar la producción de los principales alimentos para el abastecimiento suficiente al mercado interno a precio justo, de acuerdo al siguiente detalle:</a:t>
          </a:r>
        </a:p>
        <a:p>
          <a:pPr algn="l"/>
          <a:r>
            <a:rPr lang="es-BO" sz="1200" dirty="0">
              <a:solidFill>
                <a:schemeClr val="tx1"/>
              </a:solidFill>
            </a:rPr>
            <a:t>- 521,8 </a:t>
          </a:r>
          <a:r>
            <a:rPr lang="es-BO" sz="1200" dirty="0"/>
            <a:t>mil toneladas de carne de pollo.</a:t>
          </a:r>
        </a:p>
        <a:p>
          <a:pPr algn="l"/>
          <a:r>
            <a:rPr lang="es-BO" sz="1200" dirty="0">
              <a:solidFill>
                <a:schemeClr val="tx1"/>
              </a:solidFill>
            </a:rPr>
            <a:t>- 124,1 mil toneladas de carne de cerdo.</a:t>
          </a:r>
        </a:p>
        <a:p>
          <a:pPr algn="l"/>
          <a:r>
            <a:rPr lang="es-BO" sz="1200" b="0" dirty="0">
              <a:solidFill>
                <a:schemeClr val="tx1"/>
              </a:solidFill>
            </a:rPr>
            <a:t>- 2.303 </a:t>
          </a:r>
          <a:r>
            <a:rPr lang="es-BO" sz="1200" dirty="0">
              <a:solidFill>
                <a:schemeClr val="tx1"/>
              </a:solidFill>
            </a:rPr>
            <a:t>millones de unidades de huevo</a:t>
          </a:r>
        </a:p>
        <a:p>
          <a:pPr algn="l"/>
          <a:r>
            <a:rPr lang="es-BO" sz="1200" dirty="0">
              <a:solidFill>
                <a:schemeClr val="tx1"/>
              </a:solidFill>
            </a:rPr>
            <a:t>- 553,7 millones de litros de leche.</a:t>
          </a:r>
        </a:p>
      </dgm:t>
    </dgm:pt>
    <dgm:pt modelId="{021CDAEF-7CC9-4893-BBBC-9D567BAFF2AA}" type="parTrans" cxnId="{681D77D2-6072-4627-BFB8-26F34DB9AD90}">
      <dgm:prSet/>
      <dgm:spPr/>
      <dgm:t>
        <a:bodyPr/>
        <a:lstStyle/>
        <a:p>
          <a:endParaRPr lang="es-BO" sz="300"/>
        </a:p>
      </dgm:t>
    </dgm:pt>
    <dgm:pt modelId="{3CBD1226-6D61-4CE7-8954-144E487B0758}" type="sibTrans" cxnId="{681D77D2-6072-4627-BFB8-26F34DB9AD90}">
      <dgm:prSet/>
      <dgm:spPr/>
      <dgm:t>
        <a:bodyPr/>
        <a:lstStyle/>
        <a:p>
          <a:endParaRPr lang="es-BO" sz="300"/>
        </a:p>
      </dgm:t>
    </dgm:pt>
    <dgm:pt modelId="{560BC1E0-B67C-4118-87DF-75708501B1C8}">
      <dgm:prSet phldrT="[Texto]" custT="1"/>
      <dgm:spPr/>
      <dgm:t>
        <a:bodyPr/>
        <a:lstStyle/>
        <a:p>
          <a:r>
            <a:rPr lang="es-BO" sz="1100" b="1" dirty="0"/>
            <a:t>SOYA</a:t>
          </a:r>
        </a:p>
      </dgm:t>
    </dgm:pt>
    <dgm:pt modelId="{92635BE0-597F-4EBB-87B1-45D51665CED9}" type="parTrans" cxnId="{D86D7199-ECC5-4411-9795-E8D4CE64870F}">
      <dgm:prSet/>
      <dgm:spPr/>
      <dgm:t>
        <a:bodyPr/>
        <a:lstStyle/>
        <a:p>
          <a:endParaRPr lang="es-BO" sz="1600"/>
        </a:p>
      </dgm:t>
    </dgm:pt>
    <dgm:pt modelId="{E2A5306C-C0AB-40B0-AD31-1AD2A12830A3}" type="sibTrans" cxnId="{D86D7199-ECC5-4411-9795-E8D4CE64870F}">
      <dgm:prSet custT="1"/>
      <dgm:spPr/>
      <dgm:t>
        <a:bodyPr/>
        <a:lstStyle/>
        <a:p>
          <a:endParaRPr lang="es-BO" sz="1600"/>
        </a:p>
      </dgm:t>
    </dgm:pt>
    <dgm:pt modelId="{9017953E-39B8-4754-AAE0-A52FBD43B982}" type="pres">
      <dgm:prSet presAssocID="{0385F302-2E4E-4A0C-9864-C198B1208DD8}" presName="Name0" presStyleCnt="0">
        <dgm:presLayoutVars>
          <dgm:dir/>
          <dgm:resizeHandles val="exact"/>
        </dgm:presLayoutVars>
      </dgm:prSet>
      <dgm:spPr/>
    </dgm:pt>
    <dgm:pt modelId="{8A6FD0CF-4EB6-42D2-8CD8-EC735E433676}" type="pres">
      <dgm:prSet presAssocID="{560BC1E0-B67C-4118-87DF-75708501B1C8}" presName="node" presStyleLbl="node1" presStyleIdx="0" presStyleCnt="4" custScaleX="38630">
        <dgm:presLayoutVars>
          <dgm:bulletEnabled val="1"/>
        </dgm:presLayoutVars>
      </dgm:prSet>
      <dgm:spPr/>
      <dgm:t>
        <a:bodyPr/>
        <a:lstStyle/>
        <a:p>
          <a:endParaRPr lang="es-ES"/>
        </a:p>
      </dgm:t>
    </dgm:pt>
    <dgm:pt modelId="{39F7C304-B7C4-402C-B854-66CED6AA3E4E}" type="pres">
      <dgm:prSet presAssocID="{E2A5306C-C0AB-40B0-AD31-1AD2A12830A3}" presName="sibTrans" presStyleLbl="sibTrans2D1" presStyleIdx="0" presStyleCnt="3"/>
      <dgm:spPr/>
      <dgm:t>
        <a:bodyPr/>
        <a:lstStyle/>
        <a:p>
          <a:endParaRPr lang="es-ES"/>
        </a:p>
      </dgm:t>
    </dgm:pt>
    <dgm:pt modelId="{2BC7A25B-F271-4681-8430-F3F5F5ADF052}" type="pres">
      <dgm:prSet presAssocID="{E2A5306C-C0AB-40B0-AD31-1AD2A12830A3}" presName="connectorText" presStyleLbl="sibTrans2D1" presStyleIdx="0" presStyleCnt="3"/>
      <dgm:spPr/>
      <dgm:t>
        <a:bodyPr/>
        <a:lstStyle/>
        <a:p>
          <a:endParaRPr lang="es-ES"/>
        </a:p>
      </dgm:t>
    </dgm:pt>
    <dgm:pt modelId="{0DB0D26C-B8F2-4568-ABBF-A982B71C2EF6}" type="pres">
      <dgm:prSet presAssocID="{F24D6F7F-C5FB-4D42-A3A4-948030D822ED}" presName="node" presStyleLbl="node1" presStyleIdx="1" presStyleCnt="4" custScaleX="92525" custLinFactNeighborX="1817" custLinFactNeighborY="1334">
        <dgm:presLayoutVars>
          <dgm:bulletEnabled val="1"/>
        </dgm:presLayoutVars>
      </dgm:prSet>
      <dgm:spPr/>
      <dgm:t>
        <a:bodyPr/>
        <a:lstStyle/>
        <a:p>
          <a:endParaRPr lang="es-ES"/>
        </a:p>
      </dgm:t>
    </dgm:pt>
    <dgm:pt modelId="{E55D8B46-9051-4A7A-A5C7-D9EA25F2BB1C}" type="pres">
      <dgm:prSet presAssocID="{1481B8EE-00B7-4056-B0B6-F36B2F9B7B28}" presName="sibTrans" presStyleLbl="sibTrans2D1" presStyleIdx="1" presStyleCnt="3"/>
      <dgm:spPr/>
      <dgm:t>
        <a:bodyPr/>
        <a:lstStyle/>
        <a:p>
          <a:endParaRPr lang="es-ES"/>
        </a:p>
      </dgm:t>
    </dgm:pt>
    <dgm:pt modelId="{60FA2154-9BFC-4219-9DB0-2A96F3862B3C}" type="pres">
      <dgm:prSet presAssocID="{1481B8EE-00B7-4056-B0B6-F36B2F9B7B28}" presName="connectorText" presStyleLbl="sibTrans2D1" presStyleIdx="1" presStyleCnt="3"/>
      <dgm:spPr/>
      <dgm:t>
        <a:bodyPr/>
        <a:lstStyle/>
        <a:p>
          <a:endParaRPr lang="es-ES"/>
        </a:p>
      </dgm:t>
    </dgm:pt>
    <dgm:pt modelId="{C109246F-F1C3-4A59-9DCD-83160AFC4B57}" type="pres">
      <dgm:prSet presAssocID="{50025D74-3B98-4201-94F4-F300B98BF945}" presName="node" presStyleLbl="node1" presStyleIdx="2" presStyleCnt="4" custScaleX="103272">
        <dgm:presLayoutVars>
          <dgm:bulletEnabled val="1"/>
        </dgm:presLayoutVars>
      </dgm:prSet>
      <dgm:spPr/>
      <dgm:t>
        <a:bodyPr/>
        <a:lstStyle/>
        <a:p>
          <a:endParaRPr lang="es-ES"/>
        </a:p>
      </dgm:t>
    </dgm:pt>
    <dgm:pt modelId="{1F434078-E6EB-4756-9AFF-6E4B48873DD1}" type="pres">
      <dgm:prSet presAssocID="{4E1BC8CD-5237-4323-8ECA-3B04D624DC9E}" presName="sibTrans" presStyleLbl="sibTrans2D1" presStyleIdx="2" presStyleCnt="3"/>
      <dgm:spPr/>
      <dgm:t>
        <a:bodyPr/>
        <a:lstStyle/>
        <a:p>
          <a:endParaRPr lang="es-ES"/>
        </a:p>
      </dgm:t>
    </dgm:pt>
    <dgm:pt modelId="{F10E274E-46FF-4F0D-BFAD-DC87EE950CD1}" type="pres">
      <dgm:prSet presAssocID="{4E1BC8CD-5237-4323-8ECA-3B04D624DC9E}" presName="connectorText" presStyleLbl="sibTrans2D1" presStyleIdx="2" presStyleCnt="3"/>
      <dgm:spPr/>
      <dgm:t>
        <a:bodyPr/>
        <a:lstStyle/>
        <a:p>
          <a:endParaRPr lang="es-ES"/>
        </a:p>
      </dgm:t>
    </dgm:pt>
    <dgm:pt modelId="{DCD62D93-3093-4E51-B9F1-1AEBE7936A3D}" type="pres">
      <dgm:prSet presAssocID="{208660EE-E58B-4007-BCA3-B9CBFC840EB6}" presName="node" presStyleLbl="node1" presStyleIdx="3" presStyleCnt="4" custScaleX="116453">
        <dgm:presLayoutVars>
          <dgm:bulletEnabled val="1"/>
        </dgm:presLayoutVars>
      </dgm:prSet>
      <dgm:spPr/>
      <dgm:t>
        <a:bodyPr/>
        <a:lstStyle/>
        <a:p>
          <a:endParaRPr lang="es-ES"/>
        </a:p>
      </dgm:t>
    </dgm:pt>
  </dgm:ptLst>
  <dgm:cxnLst>
    <dgm:cxn modelId="{36C02FE7-9B7E-4FBA-8D71-23B17A0A3AF4}" type="presOf" srcId="{E2A5306C-C0AB-40B0-AD31-1AD2A12830A3}" destId="{39F7C304-B7C4-402C-B854-66CED6AA3E4E}" srcOrd="0" destOrd="0" presId="urn:microsoft.com/office/officeart/2005/8/layout/process1"/>
    <dgm:cxn modelId="{97888068-C336-4601-AA5D-51F1AC6B2084}" type="presOf" srcId="{4E1BC8CD-5237-4323-8ECA-3B04D624DC9E}" destId="{1F434078-E6EB-4756-9AFF-6E4B48873DD1}" srcOrd="0" destOrd="0" presId="urn:microsoft.com/office/officeart/2005/8/layout/process1"/>
    <dgm:cxn modelId="{F1D3125D-4975-4543-9471-7AD89285A9E0}" type="presOf" srcId="{0385F302-2E4E-4A0C-9864-C198B1208DD8}" destId="{9017953E-39B8-4754-AAE0-A52FBD43B982}" srcOrd="0" destOrd="0" presId="urn:microsoft.com/office/officeart/2005/8/layout/process1"/>
    <dgm:cxn modelId="{41A48053-F7BE-418B-B6E1-DB5A8108CD7E}" type="presOf" srcId="{560BC1E0-B67C-4118-87DF-75708501B1C8}" destId="{8A6FD0CF-4EB6-42D2-8CD8-EC735E433676}" srcOrd="0" destOrd="0" presId="urn:microsoft.com/office/officeart/2005/8/layout/process1"/>
    <dgm:cxn modelId="{71EB5FA3-4646-4FBD-9F70-3AEF9A7AF151}" type="presOf" srcId="{F24D6F7F-C5FB-4D42-A3A4-948030D822ED}" destId="{0DB0D26C-B8F2-4568-ABBF-A982B71C2EF6}" srcOrd="0" destOrd="0" presId="urn:microsoft.com/office/officeart/2005/8/layout/process1"/>
    <dgm:cxn modelId="{D86D7199-ECC5-4411-9795-E8D4CE64870F}" srcId="{0385F302-2E4E-4A0C-9864-C198B1208DD8}" destId="{560BC1E0-B67C-4118-87DF-75708501B1C8}" srcOrd="0" destOrd="0" parTransId="{92635BE0-597F-4EBB-87B1-45D51665CED9}" sibTransId="{E2A5306C-C0AB-40B0-AD31-1AD2A12830A3}"/>
    <dgm:cxn modelId="{F849C172-32C0-4553-9821-ACACB4A479B1}" type="presOf" srcId="{1481B8EE-00B7-4056-B0B6-F36B2F9B7B28}" destId="{E55D8B46-9051-4A7A-A5C7-D9EA25F2BB1C}" srcOrd="0" destOrd="0" presId="urn:microsoft.com/office/officeart/2005/8/layout/process1"/>
    <dgm:cxn modelId="{1782D599-ADC1-4087-A741-8F99F49FDA2B}" type="presOf" srcId="{E2A5306C-C0AB-40B0-AD31-1AD2A12830A3}" destId="{2BC7A25B-F271-4681-8430-F3F5F5ADF052}" srcOrd="1" destOrd="0" presId="urn:microsoft.com/office/officeart/2005/8/layout/process1"/>
    <dgm:cxn modelId="{ECCE3D8A-CE03-4281-A49B-F6F92A086058}" type="presOf" srcId="{208660EE-E58B-4007-BCA3-B9CBFC840EB6}" destId="{DCD62D93-3093-4E51-B9F1-1AEBE7936A3D}" srcOrd="0" destOrd="0" presId="urn:microsoft.com/office/officeart/2005/8/layout/process1"/>
    <dgm:cxn modelId="{681D77D2-6072-4627-BFB8-26F34DB9AD90}" srcId="{0385F302-2E4E-4A0C-9864-C198B1208DD8}" destId="{208660EE-E58B-4007-BCA3-B9CBFC840EB6}" srcOrd="3" destOrd="0" parTransId="{021CDAEF-7CC9-4893-BBBC-9D567BAFF2AA}" sibTransId="{3CBD1226-6D61-4CE7-8954-144E487B0758}"/>
    <dgm:cxn modelId="{EB6D5F74-5592-4AF6-82C6-99925290034B}" type="presOf" srcId="{1481B8EE-00B7-4056-B0B6-F36B2F9B7B28}" destId="{60FA2154-9BFC-4219-9DB0-2A96F3862B3C}" srcOrd="1" destOrd="0" presId="urn:microsoft.com/office/officeart/2005/8/layout/process1"/>
    <dgm:cxn modelId="{4B749FE6-031C-4706-8C41-4C0B62191DCE}" srcId="{0385F302-2E4E-4A0C-9864-C198B1208DD8}" destId="{50025D74-3B98-4201-94F4-F300B98BF945}" srcOrd="2" destOrd="0" parTransId="{F315B9BB-D82B-430A-A299-8D13DE3603A8}" sibTransId="{4E1BC8CD-5237-4323-8ECA-3B04D624DC9E}"/>
    <dgm:cxn modelId="{EBA91980-4D33-4C4E-96EB-F4B76E666B74}" srcId="{0385F302-2E4E-4A0C-9864-C198B1208DD8}" destId="{F24D6F7F-C5FB-4D42-A3A4-948030D822ED}" srcOrd="1" destOrd="0" parTransId="{CB73ACAB-2D67-40D4-A231-99F7D3DEF7FF}" sibTransId="{1481B8EE-00B7-4056-B0B6-F36B2F9B7B28}"/>
    <dgm:cxn modelId="{11D062E2-33E5-4735-8DE9-EF5246B302C3}" type="presOf" srcId="{50025D74-3B98-4201-94F4-F300B98BF945}" destId="{C109246F-F1C3-4A59-9DCD-83160AFC4B57}" srcOrd="0" destOrd="0" presId="urn:microsoft.com/office/officeart/2005/8/layout/process1"/>
    <dgm:cxn modelId="{E3EAFB2F-8820-41E6-85EF-536A08030260}" type="presOf" srcId="{4E1BC8CD-5237-4323-8ECA-3B04D624DC9E}" destId="{F10E274E-46FF-4F0D-BFAD-DC87EE950CD1}" srcOrd="1" destOrd="0" presId="urn:microsoft.com/office/officeart/2005/8/layout/process1"/>
    <dgm:cxn modelId="{AC2756E6-B746-4687-990D-23EA32CA02DD}" type="presParOf" srcId="{9017953E-39B8-4754-AAE0-A52FBD43B982}" destId="{8A6FD0CF-4EB6-42D2-8CD8-EC735E433676}" srcOrd="0" destOrd="0" presId="urn:microsoft.com/office/officeart/2005/8/layout/process1"/>
    <dgm:cxn modelId="{EE11A41F-F8A3-46FA-9749-303099ECC4FE}" type="presParOf" srcId="{9017953E-39B8-4754-AAE0-A52FBD43B982}" destId="{39F7C304-B7C4-402C-B854-66CED6AA3E4E}" srcOrd="1" destOrd="0" presId="urn:microsoft.com/office/officeart/2005/8/layout/process1"/>
    <dgm:cxn modelId="{D720A419-9BE5-4728-B7AA-957F1D33A6B6}" type="presParOf" srcId="{39F7C304-B7C4-402C-B854-66CED6AA3E4E}" destId="{2BC7A25B-F271-4681-8430-F3F5F5ADF052}" srcOrd="0" destOrd="0" presId="urn:microsoft.com/office/officeart/2005/8/layout/process1"/>
    <dgm:cxn modelId="{ED137092-198F-4043-B7D9-CD0C39F13635}" type="presParOf" srcId="{9017953E-39B8-4754-AAE0-A52FBD43B982}" destId="{0DB0D26C-B8F2-4568-ABBF-A982B71C2EF6}" srcOrd="2" destOrd="0" presId="urn:microsoft.com/office/officeart/2005/8/layout/process1"/>
    <dgm:cxn modelId="{5E4C2115-B4BC-4D2F-B974-5ADB19DF9085}" type="presParOf" srcId="{9017953E-39B8-4754-AAE0-A52FBD43B982}" destId="{E55D8B46-9051-4A7A-A5C7-D9EA25F2BB1C}" srcOrd="3" destOrd="0" presId="urn:microsoft.com/office/officeart/2005/8/layout/process1"/>
    <dgm:cxn modelId="{4ABBCB46-9C42-4EDF-A76A-59CB591FFCEF}" type="presParOf" srcId="{E55D8B46-9051-4A7A-A5C7-D9EA25F2BB1C}" destId="{60FA2154-9BFC-4219-9DB0-2A96F3862B3C}" srcOrd="0" destOrd="0" presId="urn:microsoft.com/office/officeart/2005/8/layout/process1"/>
    <dgm:cxn modelId="{9E2EE138-369A-4B3F-9320-503B08FFEE21}" type="presParOf" srcId="{9017953E-39B8-4754-AAE0-A52FBD43B982}" destId="{C109246F-F1C3-4A59-9DCD-83160AFC4B57}" srcOrd="4" destOrd="0" presId="urn:microsoft.com/office/officeart/2005/8/layout/process1"/>
    <dgm:cxn modelId="{93FE49E8-8800-4F37-B0A3-5786F4147F13}" type="presParOf" srcId="{9017953E-39B8-4754-AAE0-A52FBD43B982}" destId="{1F434078-E6EB-4756-9AFF-6E4B48873DD1}" srcOrd="5" destOrd="0" presId="urn:microsoft.com/office/officeart/2005/8/layout/process1"/>
    <dgm:cxn modelId="{9CEE8EB2-9767-4AD8-8D36-5F83A050108A}" type="presParOf" srcId="{1F434078-E6EB-4756-9AFF-6E4B48873DD1}" destId="{F10E274E-46FF-4F0D-BFAD-DC87EE950CD1}" srcOrd="0" destOrd="0" presId="urn:microsoft.com/office/officeart/2005/8/layout/process1"/>
    <dgm:cxn modelId="{B47836B7-65BE-4E16-8BE6-891881AA0D61}" type="presParOf" srcId="{9017953E-39B8-4754-AAE0-A52FBD43B982}" destId="{DCD62D93-3093-4E51-B9F1-1AEBE7936A3D}"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85F302-2E4E-4A0C-9864-C198B1208DD8}" type="doc">
      <dgm:prSet loTypeId="urn:microsoft.com/office/officeart/2005/8/layout/process1" loCatId="process" qsTypeId="urn:microsoft.com/office/officeart/2005/8/quickstyle/simple1" qsCatId="simple" csTypeId="urn:microsoft.com/office/officeart/2005/8/colors/accent1_1" csCatId="accent1" phldr="1"/>
      <dgm:spPr/>
    </dgm:pt>
    <dgm:pt modelId="{F24D6F7F-C5FB-4D42-A3A4-948030D822ED}">
      <dgm:prSet phldrT="[Texto]" custT="1"/>
      <dgm:spPr/>
      <dgm:t>
        <a:bodyPr/>
        <a:lstStyle/>
        <a:p>
          <a:r>
            <a:rPr lang="es-ES" sz="1200" dirty="0"/>
            <a:t>Certificados de Abastecimiento a Precio Justo (CAIPJ)  y aplicación de la Ley 307 (coparticipación</a:t>
          </a:r>
          <a:r>
            <a:rPr lang="es-ES" sz="1100" dirty="0"/>
            <a:t>).</a:t>
          </a:r>
          <a:endParaRPr lang="es-BO" sz="1100" dirty="0"/>
        </a:p>
      </dgm:t>
    </dgm:pt>
    <dgm:pt modelId="{CB73ACAB-2D67-40D4-A231-99F7D3DEF7FF}" type="parTrans" cxnId="{EBA91980-4D33-4C4E-96EB-F4B76E666B74}">
      <dgm:prSet/>
      <dgm:spPr/>
      <dgm:t>
        <a:bodyPr/>
        <a:lstStyle/>
        <a:p>
          <a:endParaRPr lang="es-BO" sz="300"/>
        </a:p>
      </dgm:t>
    </dgm:pt>
    <dgm:pt modelId="{1481B8EE-00B7-4056-B0B6-F36B2F9B7B28}" type="sibTrans" cxnId="{EBA91980-4D33-4C4E-96EB-F4B76E666B74}">
      <dgm:prSet custT="1"/>
      <dgm:spPr/>
      <dgm:t>
        <a:bodyPr/>
        <a:lstStyle/>
        <a:p>
          <a:endParaRPr lang="es-BO" sz="500"/>
        </a:p>
      </dgm:t>
    </dgm:pt>
    <dgm:pt modelId="{50025D74-3B98-4201-94F4-F300B98BF945}">
      <dgm:prSet phldrT="[Texto]" custT="1"/>
      <dgm:spPr/>
      <dgm:t>
        <a:bodyPr/>
        <a:lstStyle/>
        <a:p>
          <a:r>
            <a:rPr lang="es-MX" sz="1200" dirty="0"/>
            <a:t>Molienda de 9,3 millones de toneladas de caña de azúcar.</a:t>
          </a:r>
          <a:endParaRPr lang="es-ES" sz="1200" dirty="0"/>
        </a:p>
      </dgm:t>
    </dgm:pt>
    <dgm:pt modelId="{F315B9BB-D82B-430A-A299-8D13DE3603A8}" type="parTrans" cxnId="{4B749FE6-031C-4706-8C41-4C0B62191DCE}">
      <dgm:prSet/>
      <dgm:spPr/>
      <dgm:t>
        <a:bodyPr/>
        <a:lstStyle/>
        <a:p>
          <a:endParaRPr lang="es-BO" sz="300"/>
        </a:p>
      </dgm:t>
    </dgm:pt>
    <dgm:pt modelId="{4E1BC8CD-5237-4323-8ECA-3B04D624DC9E}" type="sibTrans" cxnId="{4B749FE6-031C-4706-8C41-4C0B62191DCE}">
      <dgm:prSet custT="1"/>
      <dgm:spPr/>
      <dgm:t>
        <a:bodyPr/>
        <a:lstStyle/>
        <a:p>
          <a:endParaRPr lang="es-BO" sz="500"/>
        </a:p>
      </dgm:t>
    </dgm:pt>
    <dgm:pt modelId="{208660EE-E58B-4007-BCA3-B9CBFC840EB6}">
      <dgm:prSet phldrT="[Texto]" custT="1"/>
      <dgm:spPr/>
      <dgm:t>
        <a:bodyPr/>
        <a:lstStyle/>
        <a:p>
          <a:r>
            <a:rPr lang="es-MX" sz="1200" dirty="0"/>
            <a:t>Se ha garantizado la producción de 12,3 millones de toneladas de </a:t>
          </a:r>
          <a:r>
            <a:rPr lang="es-MX" sz="1200" dirty="0" err="1"/>
            <a:t>qq</a:t>
          </a:r>
          <a:r>
            <a:rPr lang="es-MX" sz="1200" dirty="0"/>
            <a:t> de azúcar, suficientes para el abastecimiento al mercado interno.</a:t>
          </a:r>
          <a:endParaRPr lang="es-ES" sz="1200" dirty="0"/>
        </a:p>
      </dgm:t>
    </dgm:pt>
    <dgm:pt modelId="{021CDAEF-7CC9-4893-BBBC-9D567BAFF2AA}" type="parTrans" cxnId="{681D77D2-6072-4627-BFB8-26F34DB9AD90}">
      <dgm:prSet/>
      <dgm:spPr/>
      <dgm:t>
        <a:bodyPr/>
        <a:lstStyle/>
        <a:p>
          <a:endParaRPr lang="es-BO" sz="300"/>
        </a:p>
      </dgm:t>
    </dgm:pt>
    <dgm:pt modelId="{3CBD1226-6D61-4CE7-8954-144E487B0758}" type="sibTrans" cxnId="{681D77D2-6072-4627-BFB8-26F34DB9AD90}">
      <dgm:prSet/>
      <dgm:spPr/>
      <dgm:t>
        <a:bodyPr/>
        <a:lstStyle/>
        <a:p>
          <a:endParaRPr lang="es-BO" sz="300"/>
        </a:p>
      </dgm:t>
    </dgm:pt>
    <dgm:pt modelId="{560BC1E0-B67C-4118-87DF-75708501B1C8}">
      <dgm:prSet phldrT="[Texto]" custT="1"/>
      <dgm:spPr/>
      <dgm:t>
        <a:bodyPr/>
        <a:lstStyle/>
        <a:p>
          <a:r>
            <a:rPr lang="es-ES" sz="1100" b="1" dirty="0"/>
            <a:t>CAÑA DE AZUCAR</a:t>
          </a:r>
          <a:endParaRPr lang="es-BO" sz="1100" b="1" dirty="0"/>
        </a:p>
      </dgm:t>
    </dgm:pt>
    <dgm:pt modelId="{92635BE0-597F-4EBB-87B1-45D51665CED9}" type="parTrans" cxnId="{D86D7199-ECC5-4411-9795-E8D4CE64870F}">
      <dgm:prSet/>
      <dgm:spPr/>
      <dgm:t>
        <a:bodyPr/>
        <a:lstStyle/>
        <a:p>
          <a:endParaRPr lang="es-BO" sz="1600"/>
        </a:p>
      </dgm:t>
    </dgm:pt>
    <dgm:pt modelId="{E2A5306C-C0AB-40B0-AD31-1AD2A12830A3}" type="sibTrans" cxnId="{D86D7199-ECC5-4411-9795-E8D4CE64870F}">
      <dgm:prSet custT="1"/>
      <dgm:spPr/>
      <dgm:t>
        <a:bodyPr/>
        <a:lstStyle/>
        <a:p>
          <a:endParaRPr lang="es-BO" sz="1600"/>
        </a:p>
      </dgm:t>
    </dgm:pt>
    <dgm:pt modelId="{9017953E-39B8-4754-AAE0-A52FBD43B982}" type="pres">
      <dgm:prSet presAssocID="{0385F302-2E4E-4A0C-9864-C198B1208DD8}" presName="Name0" presStyleCnt="0">
        <dgm:presLayoutVars>
          <dgm:dir/>
          <dgm:resizeHandles val="exact"/>
        </dgm:presLayoutVars>
      </dgm:prSet>
      <dgm:spPr/>
    </dgm:pt>
    <dgm:pt modelId="{8A6FD0CF-4EB6-42D2-8CD8-EC735E433676}" type="pres">
      <dgm:prSet presAssocID="{560BC1E0-B67C-4118-87DF-75708501B1C8}" presName="node" presStyleLbl="node1" presStyleIdx="0" presStyleCnt="4" custScaleX="38066">
        <dgm:presLayoutVars>
          <dgm:bulletEnabled val="1"/>
        </dgm:presLayoutVars>
      </dgm:prSet>
      <dgm:spPr/>
      <dgm:t>
        <a:bodyPr/>
        <a:lstStyle/>
        <a:p>
          <a:endParaRPr lang="es-ES"/>
        </a:p>
      </dgm:t>
    </dgm:pt>
    <dgm:pt modelId="{39F7C304-B7C4-402C-B854-66CED6AA3E4E}" type="pres">
      <dgm:prSet presAssocID="{E2A5306C-C0AB-40B0-AD31-1AD2A12830A3}" presName="sibTrans" presStyleLbl="sibTrans2D1" presStyleIdx="0" presStyleCnt="3"/>
      <dgm:spPr/>
      <dgm:t>
        <a:bodyPr/>
        <a:lstStyle/>
        <a:p>
          <a:endParaRPr lang="es-ES"/>
        </a:p>
      </dgm:t>
    </dgm:pt>
    <dgm:pt modelId="{2BC7A25B-F271-4681-8430-F3F5F5ADF052}" type="pres">
      <dgm:prSet presAssocID="{E2A5306C-C0AB-40B0-AD31-1AD2A12830A3}" presName="connectorText" presStyleLbl="sibTrans2D1" presStyleIdx="0" presStyleCnt="3"/>
      <dgm:spPr/>
      <dgm:t>
        <a:bodyPr/>
        <a:lstStyle/>
        <a:p>
          <a:endParaRPr lang="es-ES"/>
        </a:p>
      </dgm:t>
    </dgm:pt>
    <dgm:pt modelId="{0DB0D26C-B8F2-4568-ABBF-A982B71C2EF6}" type="pres">
      <dgm:prSet presAssocID="{F24D6F7F-C5FB-4D42-A3A4-948030D822ED}" presName="node" presStyleLbl="node1" presStyleIdx="1" presStyleCnt="4" custScaleX="87954" custLinFactNeighborX="-1168" custLinFactNeighborY="4341">
        <dgm:presLayoutVars>
          <dgm:bulletEnabled val="1"/>
        </dgm:presLayoutVars>
      </dgm:prSet>
      <dgm:spPr/>
      <dgm:t>
        <a:bodyPr/>
        <a:lstStyle/>
        <a:p>
          <a:endParaRPr lang="es-ES"/>
        </a:p>
      </dgm:t>
    </dgm:pt>
    <dgm:pt modelId="{E55D8B46-9051-4A7A-A5C7-D9EA25F2BB1C}" type="pres">
      <dgm:prSet presAssocID="{1481B8EE-00B7-4056-B0B6-F36B2F9B7B28}" presName="sibTrans" presStyleLbl="sibTrans2D1" presStyleIdx="1" presStyleCnt="3"/>
      <dgm:spPr/>
      <dgm:t>
        <a:bodyPr/>
        <a:lstStyle/>
        <a:p>
          <a:endParaRPr lang="es-ES"/>
        </a:p>
      </dgm:t>
    </dgm:pt>
    <dgm:pt modelId="{60FA2154-9BFC-4219-9DB0-2A96F3862B3C}" type="pres">
      <dgm:prSet presAssocID="{1481B8EE-00B7-4056-B0B6-F36B2F9B7B28}" presName="connectorText" presStyleLbl="sibTrans2D1" presStyleIdx="1" presStyleCnt="3"/>
      <dgm:spPr/>
      <dgm:t>
        <a:bodyPr/>
        <a:lstStyle/>
        <a:p>
          <a:endParaRPr lang="es-ES"/>
        </a:p>
      </dgm:t>
    </dgm:pt>
    <dgm:pt modelId="{C109246F-F1C3-4A59-9DCD-83160AFC4B57}" type="pres">
      <dgm:prSet presAssocID="{50025D74-3B98-4201-94F4-F300B98BF945}" presName="node" presStyleLbl="node1" presStyleIdx="2" presStyleCnt="4" custScaleX="95265" custLinFactNeighborX="-6007" custLinFactNeighborY="4341">
        <dgm:presLayoutVars>
          <dgm:bulletEnabled val="1"/>
        </dgm:presLayoutVars>
      </dgm:prSet>
      <dgm:spPr/>
      <dgm:t>
        <a:bodyPr/>
        <a:lstStyle/>
        <a:p>
          <a:endParaRPr lang="es-ES"/>
        </a:p>
      </dgm:t>
    </dgm:pt>
    <dgm:pt modelId="{1F434078-E6EB-4756-9AFF-6E4B48873DD1}" type="pres">
      <dgm:prSet presAssocID="{4E1BC8CD-5237-4323-8ECA-3B04D624DC9E}" presName="sibTrans" presStyleLbl="sibTrans2D1" presStyleIdx="2" presStyleCnt="3"/>
      <dgm:spPr/>
      <dgm:t>
        <a:bodyPr/>
        <a:lstStyle/>
        <a:p>
          <a:endParaRPr lang="es-ES"/>
        </a:p>
      </dgm:t>
    </dgm:pt>
    <dgm:pt modelId="{F10E274E-46FF-4F0D-BFAD-DC87EE950CD1}" type="pres">
      <dgm:prSet presAssocID="{4E1BC8CD-5237-4323-8ECA-3B04D624DC9E}" presName="connectorText" presStyleLbl="sibTrans2D1" presStyleIdx="2" presStyleCnt="3"/>
      <dgm:spPr/>
      <dgm:t>
        <a:bodyPr/>
        <a:lstStyle/>
        <a:p>
          <a:endParaRPr lang="es-ES"/>
        </a:p>
      </dgm:t>
    </dgm:pt>
    <dgm:pt modelId="{DCD62D93-3093-4E51-B9F1-1AEBE7936A3D}" type="pres">
      <dgm:prSet presAssocID="{208660EE-E58B-4007-BCA3-B9CBFC840EB6}" presName="node" presStyleLbl="node1" presStyleIdx="3" presStyleCnt="4" custScaleX="112749" custLinFactNeighborX="683" custLinFactNeighborY="1917">
        <dgm:presLayoutVars>
          <dgm:bulletEnabled val="1"/>
        </dgm:presLayoutVars>
      </dgm:prSet>
      <dgm:spPr/>
      <dgm:t>
        <a:bodyPr/>
        <a:lstStyle/>
        <a:p>
          <a:endParaRPr lang="es-ES"/>
        </a:p>
      </dgm:t>
    </dgm:pt>
  </dgm:ptLst>
  <dgm:cxnLst>
    <dgm:cxn modelId="{36C02FE7-9B7E-4FBA-8D71-23B17A0A3AF4}" type="presOf" srcId="{E2A5306C-C0AB-40B0-AD31-1AD2A12830A3}" destId="{39F7C304-B7C4-402C-B854-66CED6AA3E4E}" srcOrd="0" destOrd="0" presId="urn:microsoft.com/office/officeart/2005/8/layout/process1"/>
    <dgm:cxn modelId="{97888068-C336-4601-AA5D-51F1AC6B2084}" type="presOf" srcId="{4E1BC8CD-5237-4323-8ECA-3B04D624DC9E}" destId="{1F434078-E6EB-4756-9AFF-6E4B48873DD1}" srcOrd="0" destOrd="0" presId="urn:microsoft.com/office/officeart/2005/8/layout/process1"/>
    <dgm:cxn modelId="{F1D3125D-4975-4543-9471-7AD89285A9E0}" type="presOf" srcId="{0385F302-2E4E-4A0C-9864-C198B1208DD8}" destId="{9017953E-39B8-4754-AAE0-A52FBD43B982}" srcOrd="0" destOrd="0" presId="urn:microsoft.com/office/officeart/2005/8/layout/process1"/>
    <dgm:cxn modelId="{41A48053-F7BE-418B-B6E1-DB5A8108CD7E}" type="presOf" srcId="{560BC1E0-B67C-4118-87DF-75708501B1C8}" destId="{8A6FD0CF-4EB6-42D2-8CD8-EC735E433676}" srcOrd="0" destOrd="0" presId="urn:microsoft.com/office/officeart/2005/8/layout/process1"/>
    <dgm:cxn modelId="{71EB5FA3-4646-4FBD-9F70-3AEF9A7AF151}" type="presOf" srcId="{F24D6F7F-C5FB-4D42-A3A4-948030D822ED}" destId="{0DB0D26C-B8F2-4568-ABBF-A982B71C2EF6}" srcOrd="0" destOrd="0" presId="urn:microsoft.com/office/officeart/2005/8/layout/process1"/>
    <dgm:cxn modelId="{D86D7199-ECC5-4411-9795-E8D4CE64870F}" srcId="{0385F302-2E4E-4A0C-9864-C198B1208DD8}" destId="{560BC1E0-B67C-4118-87DF-75708501B1C8}" srcOrd="0" destOrd="0" parTransId="{92635BE0-597F-4EBB-87B1-45D51665CED9}" sibTransId="{E2A5306C-C0AB-40B0-AD31-1AD2A12830A3}"/>
    <dgm:cxn modelId="{F849C172-32C0-4553-9821-ACACB4A479B1}" type="presOf" srcId="{1481B8EE-00B7-4056-B0B6-F36B2F9B7B28}" destId="{E55D8B46-9051-4A7A-A5C7-D9EA25F2BB1C}" srcOrd="0" destOrd="0" presId="urn:microsoft.com/office/officeart/2005/8/layout/process1"/>
    <dgm:cxn modelId="{1782D599-ADC1-4087-A741-8F99F49FDA2B}" type="presOf" srcId="{E2A5306C-C0AB-40B0-AD31-1AD2A12830A3}" destId="{2BC7A25B-F271-4681-8430-F3F5F5ADF052}" srcOrd="1" destOrd="0" presId="urn:microsoft.com/office/officeart/2005/8/layout/process1"/>
    <dgm:cxn modelId="{ECCE3D8A-CE03-4281-A49B-F6F92A086058}" type="presOf" srcId="{208660EE-E58B-4007-BCA3-B9CBFC840EB6}" destId="{DCD62D93-3093-4E51-B9F1-1AEBE7936A3D}" srcOrd="0" destOrd="0" presId="urn:microsoft.com/office/officeart/2005/8/layout/process1"/>
    <dgm:cxn modelId="{681D77D2-6072-4627-BFB8-26F34DB9AD90}" srcId="{0385F302-2E4E-4A0C-9864-C198B1208DD8}" destId="{208660EE-E58B-4007-BCA3-B9CBFC840EB6}" srcOrd="3" destOrd="0" parTransId="{021CDAEF-7CC9-4893-BBBC-9D567BAFF2AA}" sibTransId="{3CBD1226-6D61-4CE7-8954-144E487B0758}"/>
    <dgm:cxn modelId="{EB6D5F74-5592-4AF6-82C6-99925290034B}" type="presOf" srcId="{1481B8EE-00B7-4056-B0B6-F36B2F9B7B28}" destId="{60FA2154-9BFC-4219-9DB0-2A96F3862B3C}" srcOrd="1" destOrd="0" presId="urn:microsoft.com/office/officeart/2005/8/layout/process1"/>
    <dgm:cxn modelId="{4B749FE6-031C-4706-8C41-4C0B62191DCE}" srcId="{0385F302-2E4E-4A0C-9864-C198B1208DD8}" destId="{50025D74-3B98-4201-94F4-F300B98BF945}" srcOrd="2" destOrd="0" parTransId="{F315B9BB-D82B-430A-A299-8D13DE3603A8}" sibTransId="{4E1BC8CD-5237-4323-8ECA-3B04D624DC9E}"/>
    <dgm:cxn modelId="{EBA91980-4D33-4C4E-96EB-F4B76E666B74}" srcId="{0385F302-2E4E-4A0C-9864-C198B1208DD8}" destId="{F24D6F7F-C5FB-4D42-A3A4-948030D822ED}" srcOrd="1" destOrd="0" parTransId="{CB73ACAB-2D67-40D4-A231-99F7D3DEF7FF}" sibTransId="{1481B8EE-00B7-4056-B0B6-F36B2F9B7B28}"/>
    <dgm:cxn modelId="{11D062E2-33E5-4735-8DE9-EF5246B302C3}" type="presOf" srcId="{50025D74-3B98-4201-94F4-F300B98BF945}" destId="{C109246F-F1C3-4A59-9DCD-83160AFC4B57}" srcOrd="0" destOrd="0" presId="urn:microsoft.com/office/officeart/2005/8/layout/process1"/>
    <dgm:cxn modelId="{E3EAFB2F-8820-41E6-85EF-536A08030260}" type="presOf" srcId="{4E1BC8CD-5237-4323-8ECA-3B04D624DC9E}" destId="{F10E274E-46FF-4F0D-BFAD-DC87EE950CD1}" srcOrd="1" destOrd="0" presId="urn:microsoft.com/office/officeart/2005/8/layout/process1"/>
    <dgm:cxn modelId="{AC2756E6-B746-4687-990D-23EA32CA02DD}" type="presParOf" srcId="{9017953E-39B8-4754-AAE0-A52FBD43B982}" destId="{8A6FD0CF-4EB6-42D2-8CD8-EC735E433676}" srcOrd="0" destOrd="0" presId="urn:microsoft.com/office/officeart/2005/8/layout/process1"/>
    <dgm:cxn modelId="{EE11A41F-F8A3-46FA-9749-303099ECC4FE}" type="presParOf" srcId="{9017953E-39B8-4754-AAE0-A52FBD43B982}" destId="{39F7C304-B7C4-402C-B854-66CED6AA3E4E}" srcOrd="1" destOrd="0" presId="urn:microsoft.com/office/officeart/2005/8/layout/process1"/>
    <dgm:cxn modelId="{D720A419-9BE5-4728-B7AA-957F1D33A6B6}" type="presParOf" srcId="{39F7C304-B7C4-402C-B854-66CED6AA3E4E}" destId="{2BC7A25B-F271-4681-8430-F3F5F5ADF052}" srcOrd="0" destOrd="0" presId="urn:microsoft.com/office/officeart/2005/8/layout/process1"/>
    <dgm:cxn modelId="{ED137092-198F-4043-B7D9-CD0C39F13635}" type="presParOf" srcId="{9017953E-39B8-4754-AAE0-A52FBD43B982}" destId="{0DB0D26C-B8F2-4568-ABBF-A982B71C2EF6}" srcOrd="2" destOrd="0" presId="urn:microsoft.com/office/officeart/2005/8/layout/process1"/>
    <dgm:cxn modelId="{5E4C2115-B4BC-4D2F-B974-5ADB19DF9085}" type="presParOf" srcId="{9017953E-39B8-4754-AAE0-A52FBD43B982}" destId="{E55D8B46-9051-4A7A-A5C7-D9EA25F2BB1C}" srcOrd="3" destOrd="0" presId="urn:microsoft.com/office/officeart/2005/8/layout/process1"/>
    <dgm:cxn modelId="{4ABBCB46-9C42-4EDF-A76A-59CB591FFCEF}" type="presParOf" srcId="{E55D8B46-9051-4A7A-A5C7-D9EA25F2BB1C}" destId="{60FA2154-9BFC-4219-9DB0-2A96F3862B3C}" srcOrd="0" destOrd="0" presId="urn:microsoft.com/office/officeart/2005/8/layout/process1"/>
    <dgm:cxn modelId="{9E2EE138-369A-4B3F-9320-503B08FFEE21}" type="presParOf" srcId="{9017953E-39B8-4754-AAE0-A52FBD43B982}" destId="{C109246F-F1C3-4A59-9DCD-83160AFC4B57}" srcOrd="4" destOrd="0" presId="urn:microsoft.com/office/officeart/2005/8/layout/process1"/>
    <dgm:cxn modelId="{93FE49E8-8800-4F37-B0A3-5786F4147F13}" type="presParOf" srcId="{9017953E-39B8-4754-AAE0-A52FBD43B982}" destId="{1F434078-E6EB-4756-9AFF-6E4B48873DD1}" srcOrd="5" destOrd="0" presId="urn:microsoft.com/office/officeart/2005/8/layout/process1"/>
    <dgm:cxn modelId="{9CEE8EB2-9767-4AD8-8D36-5F83A050108A}" type="presParOf" srcId="{1F434078-E6EB-4756-9AFF-6E4B48873DD1}" destId="{F10E274E-46FF-4F0D-BFAD-DC87EE950CD1}" srcOrd="0" destOrd="0" presId="urn:microsoft.com/office/officeart/2005/8/layout/process1"/>
    <dgm:cxn modelId="{B47836B7-65BE-4E16-8BE6-891881AA0D61}" type="presParOf" srcId="{9017953E-39B8-4754-AAE0-A52FBD43B982}" destId="{DCD62D93-3093-4E51-B9F1-1AEBE7936A3D}"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85F302-2E4E-4A0C-9864-C198B1208DD8}" type="doc">
      <dgm:prSet loTypeId="urn:microsoft.com/office/officeart/2005/8/layout/process1" loCatId="process" qsTypeId="urn:microsoft.com/office/officeart/2005/8/quickstyle/simple1" qsCatId="simple" csTypeId="urn:microsoft.com/office/officeart/2005/8/colors/accent3_1" csCatId="accent3" phldr="1"/>
      <dgm:spPr/>
    </dgm:pt>
    <dgm:pt modelId="{F24D6F7F-C5FB-4D42-A3A4-948030D822ED}">
      <dgm:prSet phldrT="[Texto]" custT="1"/>
      <dgm:spPr/>
      <dgm:t>
        <a:bodyPr/>
        <a:lstStyle/>
        <a:p>
          <a:r>
            <a:rPr lang="es-ES" sz="1200" dirty="0"/>
            <a:t>Certificados de Abastecimiento a Precio Justo (CAIPJ).</a:t>
          </a:r>
          <a:endParaRPr lang="es-BO" sz="1200" dirty="0"/>
        </a:p>
      </dgm:t>
    </dgm:pt>
    <dgm:pt modelId="{CB73ACAB-2D67-40D4-A231-99F7D3DEF7FF}" type="parTrans" cxnId="{EBA91980-4D33-4C4E-96EB-F4B76E666B74}">
      <dgm:prSet/>
      <dgm:spPr/>
      <dgm:t>
        <a:bodyPr/>
        <a:lstStyle/>
        <a:p>
          <a:endParaRPr lang="es-BO" sz="300"/>
        </a:p>
      </dgm:t>
    </dgm:pt>
    <dgm:pt modelId="{1481B8EE-00B7-4056-B0B6-F36B2F9B7B28}" type="sibTrans" cxnId="{EBA91980-4D33-4C4E-96EB-F4B76E666B74}">
      <dgm:prSet custT="1"/>
      <dgm:spPr/>
      <dgm:t>
        <a:bodyPr/>
        <a:lstStyle/>
        <a:p>
          <a:endParaRPr lang="es-BO" sz="500"/>
        </a:p>
      </dgm:t>
    </dgm:pt>
    <dgm:pt modelId="{50025D74-3B98-4201-94F4-F300B98BF945}">
      <dgm:prSet phldrT="[Texto]" custT="1"/>
      <dgm:spPr/>
      <dgm:t>
        <a:bodyPr/>
        <a:lstStyle/>
        <a:p>
          <a:r>
            <a:rPr lang="es-BO" sz="1200" dirty="0">
              <a:solidFill>
                <a:schemeClr val="tx1"/>
              </a:solidFill>
            </a:rPr>
            <a:t>Alrededor de 1,3 millones de cabezas de ganado.</a:t>
          </a:r>
        </a:p>
      </dgm:t>
    </dgm:pt>
    <dgm:pt modelId="{F315B9BB-D82B-430A-A299-8D13DE3603A8}" type="parTrans" cxnId="{4B749FE6-031C-4706-8C41-4C0B62191DCE}">
      <dgm:prSet/>
      <dgm:spPr/>
      <dgm:t>
        <a:bodyPr/>
        <a:lstStyle/>
        <a:p>
          <a:endParaRPr lang="es-BO" sz="300"/>
        </a:p>
      </dgm:t>
    </dgm:pt>
    <dgm:pt modelId="{4E1BC8CD-5237-4323-8ECA-3B04D624DC9E}" type="sibTrans" cxnId="{4B749FE6-031C-4706-8C41-4C0B62191DCE}">
      <dgm:prSet custT="1"/>
      <dgm:spPr/>
      <dgm:t>
        <a:bodyPr/>
        <a:lstStyle/>
        <a:p>
          <a:endParaRPr lang="es-BO" sz="500"/>
        </a:p>
      </dgm:t>
    </dgm:pt>
    <dgm:pt modelId="{208660EE-E58B-4007-BCA3-B9CBFC840EB6}">
      <dgm:prSet phldrT="[Texto]" custT="1"/>
      <dgm:spPr/>
      <dgm:t>
        <a:bodyPr/>
        <a:lstStyle/>
        <a:p>
          <a:r>
            <a:rPr lang="es-MX" sz="1200" dirty="0">
              <a:solidFill>
                <a:schemeClr val="tx1"/>
              </a:solidFill>
            </a:rPr>
            <a:t>Se ha garantizado a la población boliviana la producción de más de 326 mil toneladas de carne de res año, para el abastecimiento interno a precio justo.</a:t>
          </a:r>
          <a:endParaRPr lang="es-ES" sz="1200" dirty="0">
            <a:solidFill>
              <a:schemeClr val="tx1"/>
            </a:solidFill>
          </a:endParaRPr>
        </a:p>
      </dgm:t>
    </dgm:pt>
    <dgm:pt modelId="{021CDAEF-7CC9-4893-BBBC-9D567BAFF2AA}" type="parTrans" cxnId="{681D77D2-6072-4627-BFB8-26F34DB9AD90}">
      <dgm:prSet/>
      <dgm:spPr/>
      <dgm:t>
        <a:bodyPr/>
        <a:lstStyle/>
        <a:p>
          <a:endParaRPr lang="es-BO" sz="300"/>
        </a:p>
      </dgm:t>
    </dgm:pt>
    <dgm:pt modelId="{3CBD1226-6D61-4CE7-8954-144E487B0758}" type="sibTrans" cxnId="{681D77D2-6072-4627-BFB8-26F34DB9AD90}">
      <dgm:prSet/>
      <dgm:spPr/>
      <dgm:t>
        <a:bodyPr/>
        <a:lstStyle/>
        <a:p>
          <a:endParaRPr lang="es-BO" sz="300"/>
        </a:p>
      </dgm:t>
    </dgm:pt>
    <dgm:pt modelId="{560BC1E0-B67C-4118-87DF-75708501B1C8}">
      <dgm:prSet phldrT="[Texto]" custT="1"/>
      <dgm:spPr/>
      <dgm:t>
        <a:bodyPr/>
        <a:lstStyle/>
        <a:p>
          <a:r>
            <a:rPr lang="es-ES" sz="1100" b="1" dirty="0"/>
            <a:t>CARNE DE RES</a:t>
          </a:r>
          <a:endParaRPr lang="es-BO" sz="1100" b="1" dirty="0"/>
        </a:p>
      </dgm:t>
    </dgm:pt>
    <dgm:pt modelId="{92635BE0-597F-4EBB-87B1-45D51665CED9}" type="parTrans" cxnId="{D86D7199-ECC5-4411-9795-E8D4CE64870F}">
      <dgm:prSet/>
      <dgm:spPr/>
      <dgm:t>
        <a:bodyPr/>
        <a:lstStyle/>
        <a:p>
          <a:endParaRPr lang="es-BO" sz="1600"/>
        </a:p>
      </dgm:t>
    </dgm:pt>
    <dgm:pt modelId="{E2A5306C-C0AB-40B0-AD31-1AD2A12830A3}" type="sibTrans" cxnId="{D86D7199-ECC5-4411-9795-E8D4CE64870F}">
      <dgm:prSet custT="1"/>
      <dgm:spPr/>
      <dgm:t>
        <a:bodyPr/>
        <a:lstStyle/>
        <a:p>
          <a:endParaRPr lang="es-BO" sz="1600"/>
        </a:p>
      </dgm:t>
    </dgm:pt>
    <dgm:pt modelId="{9017953E-39B8-4754-AAE0-A52FBD43B982}" type="pres">
      <dgm:prSet presAssocID="{0385F302-2E4E-4A0C-9864-C198B1208DD8}" presName="Name0" presStyleCnt="0">
        <dgm:presLayoutVars>
          <dgm:dir/>
          <dgm:resizeHandles val="exact"/>
        </dgm:presLayoutVars>
      </dgm:prSet>
      <dgm:spPr/>
    </dgm:pt>
    <dgm:pt modelId="{8A6FD0CF-4EB6-42D2-8CD8-EC735E433676}" type="pres">
      <dgm:prSet presAssocID="{560BC1E0-B67C-4118-87DF-75708501B1C8}" presName="node" presStyleLbl="node1" presStyleIdx="0" presStyleCnt="4" custScaleX="38878">
        <dgm:presLayoutVars>
          <dgm:bulletEnabled val="1"/>
        </dgm:presLayoutVars>
      </dgm:prSet>
      <dgm:spPr/>
      <dgm:t>
        <a:bodyPr/>
        <a:lstStyle/>
        <a:p>
          <a:endParaRPr lang="es-ES"/>
        </a:p>
      </dgm:t>
    </dgm:pt>
    <dgm:pt modelId="{39F7C304-B7C4-402C-B854-66CED6AA3E4E}" type="pres">
      <dgm:prSet presAssocID="{E2A5306C-C0AB-40B0-AD31-1AD2A12830A3}" presName="sibTrans" presStyleLbl="sibTrans2D1" presStyleIdx="0" presStyleCnt="3"/>
      <dgm:spPr/>
      <dgm:t>
        <a:bodyPr/>
        <a:lstStyle/>
        <a:p>
          <a:endParaRPr lang="es-ES"/>
        </a:p>
      </dgm:t>
    </dgm:pt>
    <dgm:pt modelId="{2BC7A25B-F271-4681-8430-F3F5F5ADF052}" type="pres">
      <dgm:prSet presAssocID="{E2A5306C-C0AB-40B0-AD31-1AD2A12830A3}" presName="connectorText" presStyleLbl="sibTrans2D1" presStyleIdx="0" presStyleCnt="3"/>
      <dgm:spPr/>
      <dgm:t>
        <a:bodyPr/>
        <a:lstStyle/>
        <a:p>
          <a:endParaRPr lang="es-ES"/>
        </a:p>
      </dgm:t>
    </dgm:pt>
    <dgm:pt modelId="{0DB0D26C-B8F2-4568-ABBF-A982B71C2EF6}" type="pres">
      <dgm:prSet presAssocID="{F24D6F7F-C5FB-4D42-A3A4-948030D822ED}" presName="node" presStyleLbl="node1" presStyleIdx="1" presStyleCnt="4" custScaleX="88703" custLinFactNeighborX="-3482" custLinFactNeighborY="-1232">
        <dgm:presLayoutVars>
          <dgm:bulletEnabled val="1"/>
        </dgm:presLayoutVars>
      </dgm:prSet>
      <dgm:spPr/>
      <dgm:t>
        <a:bodyPr/>
        <a:lstStyle/>
        <a:p>
          <a:endParaRPr lang="es-ES"/>
        </a:p>
      </dgm:t>
    </dgm:pt>
    <dgm:pt modelId="{E55D8B46-9051-4A7A-A5C7-D9EA25F2BB1C}" type="pres">
      <dgm:prSet presAssocID="{1481B8EE-00B7-4056-B0B6-F36B2F9B7B28}" presName="sibTrans" presStyleLbl="sibTrans2D1" presStyleIdx="1" presStyleCnt="3"/>
      <dgm:spPr/>
      <dgm:t>
        <a:bodyPr/>
        <a:lstStyle/>
        <a:p>
          <a:endParaRPr lang="es-ES"/>
        </a:p>
      </dgm:t>
    </dgm:pt>
    <dgm:pt modelId="{60FA2154-9BFC-4219-9DB0-2A96F3862B3C}" type="pres">
      <dgm:prSet presAssocID="{1481B8EE-00B7-4056-B0B6-F36B2F9B7B28}" presName="connectorText" presStyleLbl="sibTrans2D1" presStyleIdx="1" presStyleCnt="3"/>
      <dgm:spPr/>
      <dgm:t>
        <a:bodyPr/>
        <a:lstStyle/>
        <a:p>
          <a:endParaRPr lang="es-ES"/>
        </a:p>
      </dgm:t>
    </dgm:pt>
    <dgm:pt modelId="{C109246F-F1C3-4A59-9DCD-83160AFC4B57}" type="pres">
      <dgm:prSet presAssocID="{50025D74-3B98-4201-94F4-F300B98BF945}" presName="node" presStyleLbl="node1" presStyleIdx="2" presStyleCnt="4" custScaleX="96438" custLinFactNeighborX="-7355" custLinFactNeighborY="-98">
        <dgm:presLayoutVars>
          <dgm:bulletEnabled val="1"/>
        </dgm:presLayoutVars>
      </dgm:prSet>
      <dgm:spPr/>
      <dgm:t>
        <a:bodyPr/>
        <a:lstStyle/>
        <a:p>
          <a:endParaRPr lang="es-ES"/>
        </a:p>
      </dgm:t>
    </dgm:pt>
    <dgm:pt modelId="{1F434078-E6EB-4756-9AFF-6E4B48873DD1}" type="pres">
      <dgm:prSet presAssocID="{4E1BC8CD-5237-4323-8ECA-3B04D624DC9E}" presName="sibTrans" presStyleLbl="sibTrans2D1" presStyleIdx="2" presStyleCnt="3"/>
      <dgm:spPr/>
      <dgm:t>
        <a:bodyPr/>
        <a:lstStyle/>
        <a:p>
          <a:endParaRPr lang="es-ES"/>
        </a:p>
      </dgm:t>
    </dgm:pt>
    <dgm:pt modelId="{F10E274E-46FF-4F0D-BFAD-DC87EE950CD1}" type="pres">
      <dgm:prSet presAssocID="{4E1BC8CD-5237-4323-8ECA-3B04D624DC9E}" presName="connectorText" presStyleLbl="sibTrans2D1" presStyleIdx="2" presStyleCnt="3"/>
      <dgm:spPr/>
      <dgm:t>
        <a:bodyPr/>
        <a:lstStyle/>
        <a:p>
          <a:endParaRPr lang="es-ES"/>
        </a:p>
      </dgm:t>
    </dgm:pt>
    <dgm:pt modelId="{DCD62D93-3093-4E51-B9F1-1AEBE7936A3D}" type="pres">
      <dgm:prSet presAssocID="{208660EE-E58B-4007-BCA3-B9CBFC840EB6}" presName="node" presStyleLbl="node1" presStyleIdx="3" presStyleCnt="4" custScaleX="112386">
        <dgm:presLayoutVars>
          <dgm:bulletEnabled val="1"/>
        </dgm:presLayoutVars>
      </dgm:prSet>
      <dgm:spPr/>
      <dgm:t>
        <a:bodyPr/>
        <a:lstStyle/>
        <a:p>
          <a:endParaRPr lang="es-ES"/>
        </a:p>
      </dgm:t>
    </dgm:pt>
  </dgm:ptLst>
  <dgm:cxnLst>
    <dgm:cxn modelId="{36C02FE7-9B7E-4FBA-8D71-23B17A0A3AF4}" type="presOf" srcId="{E2A5306C-C0AB-40B0-AD31-1AD2A12830A3}" destId="{39F7C304-B7C4-402C-B854-66CED6AA3E4E}" srcOrd="0" destOrd="0" presId="urn:microsoft.com/office/officeart/2005/8/layout/process1"/>
    <dgm:cxn modelId="{97888068-C336-4601-AA5D-51F1AC6B2084}" type="presOf" srcId="{4E1BC8CD-5237-4323-8ECA-3B04D624DC9E}" destId="{1F434078-E6EB-4756-9AFF-6E4B48873DD1}" srcOrd="0" destOrd="0" presId="urn:microsoft.com/office/officeart/2005/8/layout/process1"/>
    <dgm:cxn modelId="{F1D3125D-4975-4543-9471-7AD89285A9E0}" type="presOf" srcId="{0385F302-2E4E-4A0C-9864-C198B1208DD8}" destId="{9017953E-39B8-4754-AAE0-A52FBD43B982}" srcOrd="0" destOrd="0" presId="urn:microsoft.com/office/officeart/2005/8/layout/process1"/>
    <dgm:cxn modelId="{41A48053-F7BE-418B-B6E1-DB5A8108CD7E}" type="presOf" srcId="{560BC1E0-B67C-4118-87DF-75708501B1C8}" destId="{8A6FD0CF-4EB6-42D2-8CD8-EC735E433676}" srcOrd="0" destOrd="0" presId="urn:microsoft.com/office/officeart/2005/8/layout/process1"/>
    <dgm:cxn modelId="{71EB5FA3-4646-4FBD-9F70-3AEF9A7AF151}" type="presOf" srcId="{F24D6F7F-C5FB-4D42-A3A4-948030D822ED}" destId="{0DB0D26C-B8F2-4568-ABBF-A982B71C2EF6}" srcOrd="0" destOrd="0" presId="urn:microsoft.com/office/officeart/2005/8/layout/process1"/>
    <dgm:cxn modelId="{D86D7199-ECC5-4411-9795-E8D4CE64870F}" srcId="{0385F302-2E4E-4A0C-9864-C198B1208DD8}" destId="{560BC1E0-B67C-4118-87DF-75708501B1C8}" srcOrd="0" destOrd="0" parTransId="{92635BE0-597F-4EBB-87B1-45D51665CED9}" sibTransId="{E2A5306C-C0AB-40B0-AD31-1AD2A12830A3}"/>
    <dgm:cxn modelId="{F849C172-32C0-4553-9821-ACACB4A479B1}" type="presOf" srcId="{1481B8EE-00B7-4056-B0B6-F36B2F9B7B28}" destId="{E55D8B46-9051-4A7A-A5C7-D9EA25F2BB1C}" srcOrd="0" destOrd="0" presId="urn:microsoft.com/office/officeart/2005/8/layout/process1"/>
    <dgm:cxn modelId="{1782D599-ADC1-4087-A741-8F99F49FDA2B}" type="presOf" srcId="{E2A5306C-C0AB-40B0-AD31-1AD2A12830A3}" destId="{2BC7A25B-F271-4681-8430-F3F5F5ADF052}" srcOrd="1" destOrd="0" presId="urn:microsoft.com/office/officeart/2005/8/layout/process1"/>
    <dgm:cxn modelId="{ECCE3D8A-CE03-4281-A49B-F6F92A086058}" type="presOf" srcId="{208660EE-E58B-4007-BCA3-B9CBFC840EB6}" destId="{DCD62D93-3093-4E51-B9F1-1AEBE7936A3D}" srcOrd="0" destOrd="0" presId="urn:microsoft.com/office/officeart/2005/8/layout/process1"/>
    <dgm:cxn modelId="{681D77D2-6072-4627-BFB8-26F34DB9AD90}" srcId="{0385F302-2E4E-4A0C-9864-C198B1208DD8}" destId="{208660EE-E58B-4007-BCA3-B9CBFC840EB6}" srcOrd="3" destOrd="0" parTransId="{021CDAEF-7CC9-4893-BBBC-9D567BAFF2AA}" sibTransId="{3CBD1226-6D61-4CE7-8954-144E487B0758}"/>
    <dgm:cxn modelId="{EB6D5F74-5592-4AF6-82C6-99925290034B}" type="presOf" srcId="{1481B8EE-00B7-4056-B0B6-F36B2F9B7B28}" destId="{60FA2154-9BFC-4219-9DB0-2A96F3862B3C}" srcOrd="1" destOrd="0" presId="urn:microsoft.com/office/officeart/2005/8/layout/process1"/>
    <dgm:cxn modelId="{4B749FE6-031C-4706-8C41-4C0B62191DCE}" srcId="{0385F302-2E4E-4A0C-9864-C198B1208DD8}" destId="{50025D74-3B98-4201-94F4-F300B98BF945}" srcOrd="2" destOrd="0" parTransId="{F315B9BB-D82B-430A-A299-8D13DE3603A8}" sibTransId="{4E1BC8CD-5237-4323-8ECA-3B04D624DC9E}"/>
    <dgm:cxn modelId="{EBA91980-4D33-4C4E-96EB-F4B76E666B74}" srcId="{0385F302-2E4E-4A0C-9864-C198B1208DD8}" destId="{F24D6F7F-C5FB-4D42-A3A4-948030D822ED}" srcOrd="1" destOrd="0" parTransId="{CB73ACAB-2D67-40D4-A231-99F7D3DEF7FF}" sibTransId="{1481B8EE-00B7-4056-B0B6-F36B2F9B7B28}"/>
    <dgm:cxn modelId="{11D062E2-33E5-4735-8DE9-EF5246B302C3}" type="presOf" srcId="{50025D74-3B98-4201-94F4-F300B98BF945}" destId="{C109246F-F1C3-4A59-9DCD-83160AFC4B57}" srcOrd="0" destOrd="0" presId="urn:microsoft.com/office/officeart/2005/8/layout/process1"/>
    <dgm:cxn modelId="{E3EAFB2F-8820-41E6-85EF-536A08030260}" type="presOf" srcId="{4E1BC8CD-5237-4323-8ECA-3B04D624DC9E}" destId="{F10E274E-46FF-4F0D-BFAD-DC87EE950CD1}" srcOrd="1" destOrd="0" presId="urn:microsoft.com/office/officeart/2005/8/layout/process1"/>
    <dgm:cxn modelId="{AC2756E6-B746-4687-990D-23EA32CA02DD}" type="presParOf" srcId="{9017953E-39B8-4754-AAE0-A52FBD43B982}" destId="{8A6FD0CF-4EB6-42D2-8CD8-EC735E433676}" srcOrd="0" destOrd="0" presId="urn:microsoft.com/office/officeart/2005/8/layout/process1"/>
    <dgm:cxn modelId="{EE11A41F-F8A3-46FA-9749-303099ECC4FE}" type="presParOf" srcId="{9017953E-39B8-4754-AAE0-A52FBD43B982}" destId="{39F7C304-B7C4-402C-B854-66CED6AA3E4E}" srcOrd="1" destOrd="0" presId="urn:microsoft.com/office/officeart/2005/8/layout/process1"/>
    <dgm:cxn modelId="{D720A419-9BE5-4728-B7AA-957F1D33A6B6}" type="presParOf" srcId="{39F7C304-B7C4-402C-B854-66CED6AA3E4E}" destId="{2BC7A25B-F271-4681-8430-F3F5F5ADF052}" srcOrd="0" destOrd="0" presId="urn:microsoft.com/office/officeart/2005/8/layout/process1"/>
    <dgm:cxn modelId="{ED137092-198F-4043-B7D9-CD0C39F13635}" type="presParOf" srcId="{9017953E-39B8-4754-AAE0-A52FBD43B982}" destId="{0DB0D26C-B8F2-4568-ABBF-A982B71C2EF6}" srcOrd="2" destOrd="0" presId="urn:microsoft.com/office/officeart/2005/8/layout/process1"/>
    <dgm:cxn modelId="{5E4C2115-B4BC-4D2F-B974-5ADB19DF9085}" type="presParOf" srcId="{9017953E-39B8-4754-AAE0-A52FBD43B982}" destId="{E55D8B46-9051-4A7A-A5C7-D9EA25F2BB1C}" srcOrd="3" destOrd="0" presId="urn:microsoft.com/office/officeart/2005/8/layout/process1"/>
    <dgm:cxn modelId="{4ABBCB46-9C42-4EDF-A76A-59CB591FFCEF}" type="presParOf" srcId="{E55D8B46-9051-4A7A-A5C7-D9EA25F2BB1C}" destId="{60FA2154-9BFC-4219-9DB0-2A96F3862B3C}" srcOrd="0" destOrd="0" presId="urn:microsoft.com/office/officeart/2005/8/layout/process1"/>
    <dgm:cxn modelId="{9E2EE138-369A-4B3F-9320-503B08FFEE21}" type="presParOf" srcId="{9017953E-39B8-4754-AAE0-A52FBD43B982}" destId="{C109246F-F1C3-4A59-9DCD-83160AFC4B57}" srcOrd="4" destOrd="0" presId="urn:microsoft.com/office/officeart/2005/8/layout/process1"/>
    <dgm:cxn modelId="{93FE49E8-8800-4F37-B0A3-5786F4147F13}" type="presParOf" srcId="{9017953E-39B8-4754-AAE0-A52FBD43B982}" destId="{1F434078-E6EB-4756-9AFF-6E4B48873DD1}" srcOrd="5" destOrd="0" presId="urn:microsoft.com/office/officeart/2005/8/layout/process1"/>
    <dgm:cxn modelId="{9CEE8EB2-9767-4AD8-8D36-5F83A050108A}" type="presParOf" srcId="{1F434078-E6EB-4756-9AFF-6E4B48873DD1}" destId="{F10E274E-46FF-4F0D-BFAD-DC87EE950CD1}" srcOrd="0" destOrd="0" presId="urn:microsoft.com/office/officeart/2005/8/layout/process1"/>
    <dgm:cxn modelId="{B47836B7-65BE-4E16-8BE6-891881AA0D61}" type="presParOf" srcId="{9017953E-39B8-4754-AAE0-A52FBD43B982}" destId="{DCD62D93-3093-4E51-B9F1-1AEBE7936A3D}" srcOrd="6"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85F302-2E4E-4A0C-9864-C198B1208DD8}" type="doc">
      <dgm:prSet loTypeId="urn:microsoft.com/office/officeart/2005/8/layout/process1" loCatId="process" qsTypeId="urn:microsoft.com/office/officeart/2005/8/quickstyle/simple1" qsCatId="simple" csTypeId="urn:microsoft.com/office/officeart/2005/8/colors/accent2_1" csCatId="accent2" phldr="1"/>
      <dgm:spPr/>
    </dgm:pt>
    <dgm:pt modelId="{F24D6F7F-C5FB-4D42-A3A4-948030D822ED}">
      <dgm:prSet phldrT="[Texto]" custT="1"/>
      <dgm:spPr/>
      <dgm:t>
        <a:bodyPr/>
        <a:lstStyle/>
        <a:p>
          <a:r>
            <a:rPr lang="es-ES" sz="1200" dirty="0"/>
            <a:t>Subvención para incentivar la producción y regular el mercado favoreciendo a la población boliviana. </a:t>
          </a:r>
          <a:endParaRPr lang="es-BO" sz="1200" dirty="0"/>
        </a:p>
      </dgm:t>
    </dgm:pt>
    <dgm:pt modelId="{CB73ACAB-2D67-40D4-A231-99F7D3DEF7FF}" type="parTrans" cxnId="{EBA91980-4D33-4C4E-96EB-F4B76E666B74}">
      <dgm:prSet/>
      <dgm:spPr/>
      <dgm:t>
        <a:bodyPr/>
        <a:lstStyle/>
        <a:p>
          <a:endParaRPr lang="es-BO" sz="400"/>
        </a:p>
      </dgm:t>
    </dgm:pt>
    <dgm:pt modelId="{1481B8EE-00B7-4056-B0B6-F36B2F9B7B28}" type="sibTrans" cxnId="{EBA91980-4D33-4C4E-96EB-F4B76E666B74}">
      <dgm:prSet custT="1"/>
      <dgm:spPr/>
      <dgm:t>
        <a:bodyPr/>
        <a:lstStyle/>
        <a:p>
          <a:endParaRPr lang="es-BO" sz="600"/>
        </a:p>
      </dgm:t>
    </dgm:pt>
    <dgm:pt modelId="{50025D74-3B98-4201-94F4-F300B98BF945}">
      <dgm:prSet phldrT="[Texto]" custT="1"/>
      <dgm:spPr/>
      <dgm:t>
        <a:bodyPr/>
        <a:lstStyle/>
        <a:p>
          <a:pPr algn="l"/>
          <a:r>
            <a:rPr lang="es-ES" sz="1200" dirty="0"/>
            <a:t>Se ha garantizado el abastecimiento de:</a:t>
          </a:r>
          <a:endParaRPr lang="es-BO" sz="1200" dirty="0"/>
        </a:p>
        <a:p>
          <a:pPr algn="l"/>
          <a:r>
            <a:rPr lang="es-ES" sz="1200" dirty="0"/>
            <a:t>- 900 mil toneladas de maíz amarillo duro / año para sector pecuario.</a:t>
          </a:r>
        </a:p>
        <a:p>
          <a:pPr algn="l"/>
          <a:r>
            <a:rPr lang="es-ES" sz="1200" dirty="0"/>
            <a:t>- 2 millones de quintales de harina / año para el sector panificador.</a:t>
          </a:r>
        </a:p>
        <a:p>
          <a:pPr algn="l"/>
          <a:r>
            <a:rPr lang="es-ES" sz="1200" dirty="0"/>
            <a:t>- 438 mil toneladas de arroz / año (9,5 millones de quintales).</a:t>
          </a:r>
          <a:endParaRPr lang="es-BO" sz="1200" dirty="0"/>
        </a:p>
      </dgm:t>
    </dgm:pt>
    <dgm:pt modelId="{F315B9BB-D82B-430A-A299-8D13DE3603A8}" type="parTrans" cxnId="{4B749FE6-031C-4706-8C41-4C0B62191DCE}">
      <dgm:prSet/>
      <dgm:spPr/>
      <dgm:t>
        <a:bodyPr/>
        <a:lstStyle/>
        <a:p>
          <a:endParaRPr lang="es-BO" sz="400"/>
        </a:p>
      </dgm:t>
    </dgm:pt>
    <dgm:pt modelId="{4E1BC8CD-5237-4323-8ECA-3B04D624DC9E}" type="sibTrans" cxnId="{4B749FE6-031C-4706-8C41-4C0B62191DCE}">
      <dgm:prSet custT="1"/>
      <dgm:spPr/>
      <dgm:t>
        <a:bodyPr/>
        <a:lstStyle/>
        <a:p>
          <a:endParaRPr lang="es-BO" sz="600"/>
        </a:p>
      </dgm:t>
    </dgm:pt>
    <dgm:pt modelId="{560BC1E0-B67C-4118-87DF-75708501B1C8}">
      <dgm:prSet phldrT="[Texto]" custT="1"/>
      <dgm:spPr/>
      <dgm:t>
        <a:bodyPr/>
        <a:lstStyle/>
        <a:p>
          <a:r>
            <a:rPr lang="es-ES" sz="1200" dirty="0"/>
            <a:t>TRIGO, MAÍZ y ARROZ</a:t>
          </a:r>
          <a:endParaRPr lang="es-BO" sz="1200" dirty="0"/>
        </a:p>
      </dgm:t>
    </dgm:pt>
    <dgm:pt modelId="{92635BE0-597F-4EBB-87B1-45D51665CED9}" type="parTrans" cxnId="{D86D7199-ECC5-4411-9795-E8D4CE64870F}">
      <dgm:prSet/>
      <dgm:spPr/>
      <dgm:t>
        <a:bodyPr/>
        <a:lstStyle/>
        <a:p>
          <a:endParaRPr lang="es-BO" sz="1800"/>
        </a:p>
      </dgm:t>
    </dgm:pt>
    <dgm:pt modelId="{E2A5306C-C0AB-40B0-AD31-1AD2A12830A3}" type="sibTrans" cxnId="{D86D7199-ECC5-4411-9795-E8D4CE64870F}">
      <dgm:prSet custT="1"/>
      <dgm:spPr/>
      <dgm:t>
        <a:bodyPr/>
        <a:lstStyle/>
        <a:p>
          <a:endParaRPr lang="es-BO" sz="1800"/>
        </a:p>
      </dgm:t>
    </dgm:pt>
    <dgm:pt modelId="{9017953E-39B8-4754-AAE0-A52FBD43B982}" type="pres">
      <dgm:prSet presAssocID="{0385F302-2E4E-4A0C-9864-C198B1208DD8}" presName="Name0" presStyleCnt="0">
        <dgm:presLayoutVars>
          <dgm:dir/>
          <dgm:resizeHandles val="exact"/>
        </dgm:presLayoutVars>
      </dgm:prSet>
      <dgm:spPr/>
    </dgm:pt>
    <dgm:pt modelId="{8A6FD0CF-4EB6-42D2-8CD8-EC735E433676}" type="pres">
      <dgm:prSet presAssocID="{560BC1E0-B67C-4118-87DF-75708501B1C8}" presName="node" presStyleLbl="node1" presStyleIdx="0" presStyleCnt="3" custScaleX="34413">
        <dgm:presLayoutVars>
          <dgm:bulletEnabled val="1"/>
        </dgm:presLayoutVars>
      </dgm:prSet>
      <dgm:spPr/>
      <dgm:t>
        <a:bodyPr/>
        <a:lstStyle/>
        <a:p>
          <a:endParaRPr lang="es-ES"/>
        </a:p>
      </dgm:t>
    </dgm:pt>
    <dgm:pt modelId="{39F7C304-B7C4-402C-B854-66CED6AA3E4E}" type="pres">
      <dgm:prSet presAssocID="{E2A5306C-C0AB-40B0-AD31-1AD2A12830A3}" presName="sibTrans" presStyleLbl="sibTrans2D1" presStyleIdx="0" presStyleCnt="2" custScaleX="136924" custLinFactNeighborX="-7617" custLinFactNeighborY="2374"/>
      <dgm:spPr/>
      <dgm:t>
        <a:bodyPr/>
        <a:lstStyle/>
        <a:p>
          <a:endParaRPr lang="es-ES"/>
        </a:p>
      </dgm:t>
    </dgm:pt>
    <dgm:pt modelId="{2BC7A25B-F271-4681-8430-F3F5F5ADF052}" type="pres">
      <dgm:prSet presAssocID="{E2A5306C-C0AB-40B0-AD31-1AD2A12830A3}" presName="connectorText" presStyleLbl="sibTrans2D1" presStyleIdx="0" presStyleCnt="2"/>
      <dgm:spPr/>
      <dgm:t>
        <a:bodyPr/>
        <a:lstStyle/>
        <a:p>
          <a:endParaRPr lang="es-ES"/>
        </a:p>
      </dgm:t>
    </dgm:pt>
    <dgm:pt modelId="{0DB0D26C-B8F2-4568-ABBF-A982B71C2EF6}" type="pres">
      <dgm:prSet presAssocID="{F24D6F7F-C5FB-4D42-A3A4-948030D822ED}" presName="node" presStyleLbl="node1" presStyleIdx="1" presStyleCnt="3" custScaleX="91623" custLinFactNeighborX="-2086" custLinFactNeighborY="0">
        <dgm:presLayoutVars>
          <dgm:bulletEnabled val="1"/>
        </dgm:presLayoutVars>
      </dgm:prSet>
      <dgm:spPr/>
      <dgm:t>
        <a:bodyPr/>
        <a:lstStyle/>
        <a:p>
          <a:endParaRPr lang="es-ES"/>
        </a:p>
      </dgm:t>
    </dgm:pt>
    <dgm:pt modelId="{E55D8B46-9051-4A7A-A5C7-D9EA25F2BB1C}" type="pres">
      <dgm:prSet presAssocID="{1481B8EE-00B7-4056-B0B6-F36B2F9B7B28}" presName="sibTrans" presStyleLbl="sibTrans2D1" presStyleIdx="1" presStyleCnt="2" custScaleX="134260" custLinFactNeighborX="-6343" custLinFactNeighborY="3815"/>
      <dgm:spPr/>
      <dgm:t>
        <a:bodyPr/>
        <a:lstStyle/>
        <a:p>
          <a:endParaRPr lang="es-ES"/>
        </a:p>
      </dgm:t>
    </dgm:pt>
    <dgm:pt modelId="{60FA2154-9BFC-4219-9DB0-2A96F3862B3C}" type="pres">
      <dgm:prSet presAssocID="{1481B8EE-00B7-4056-B0B6-F36B2F9B7B28}" presName="connectorText" presStyleLbl="sibTrans2D1" presStyleIdx="1" presStyleCnt="2"/>
      <dgm:spPr/>
      <dgm:t>
        <a:bodyPr/>
        <a:lstStyle/>
        <a:p>
          <a:endParaRPr lang="es-ES"/>
        </a:p>
      </dgm:t>
    </dgm:pt>
    <dgm:pt modelId="{C109246F-F1C3-4A59-9DCD-83160AFC4B57}" type="pres">
      <dgm:prSet presAssocID="{50025D74-3B98-4201-94F4-F300B98BF945}" presName="node" presStyleLbl="node1" presStyleIdx="2" presStyleCnt="3" custScaleX="227883">
        <dgm:presLayoutVars>
          <dgm:bulletEnabled val="1"/>
        </dgm:presLayoutVars>
      </dgm:prSet>
      <dgm:spPr/>
      <dgm:t>
        <a:bodyPr/>
        <a:lstStyle/>
        <a:p>
          <a:endParaRPr lang="es-ES"/>
        </a:p>
      </dgm:t>
    </dgm:pt>
  </dgm:ptLst>
  <dgm:cxnLst>
    <dgm:cxn modelId="{41A48053-F7BE-418B-B6E1-DB5A8108CD7E}" type="presOf" srcId="{560BC1E0-B67C-4118-87DF-75708501B1C8}" destId="{8A6FD0CF-4EB6-42D2-8CD8-EC735E433676}" srcOrd="0" destOrd="0" presId="urn:microsoft.com/office/officeart/2005/8/layout/process1"/>
    <dgm:cxn modelId="{F1D3125D-4975-4543-9471-7AD89285A9E0}" type="presOf" srcId="{0385F302-2E4E-4A0C-9864-C198B1208DD8}" destId="{9017953E-39B8-4754-AAE0-A52FBD43B982}" srcOrd="0" destOrd="0" presId="urn:microsoft.com/office/officeart/2005/8/layout/process1"/>
    <dgm:cxn modelId="{4B749FE6-031C-4706-8C41-4C0B62191DCE}" srcId="{0385F302-2E4E-4A0C-9864-C198B1208DD8}" destId="{50025D74-3B98-4201-94F4-F300B98BF945}" srcOrd="2" destOrd="0" parTransId="{F315B9BB-D82B-430A-A299-8D13DE3603A8}" sibTransId="{4E1BC8CD-5237-4323-8ECA-3B04D624DC9E}"/>
    <dgm:cxn modelId="{1782D599-ADC1-4087-A741-8F99F49FDA2B}" type="presOf" srcId="{E2A5306C-C0AB-40B0-AD31-1AD2A12830A3}" destId="{2BC7A25B-F271-4681-8430-F3F5F5ADF052}" srcOrd="1" destOrd="0" presId="urn:microsoft.com/office/officeart/2005/8/layout/process1"/>
    <dgm:cxn modelId="{36C02FE7-9B7E-4FBA-8D71-23B17A0A3AF4}" type="presOf" srcId="{E2A5306C-C0AB-40B0-AD31-1AD2A12830A3}" destId="{39F7C304-B7C4-402C-B854-66CED6AA3E4E}" srcOrd="0" destOrd="0" presId="urn:microsoft.com/office/officeart/2005/8/layout/process1"/>
    <dgm:cxn modelId="{F849C172-32C0-4553-9821-ACACB4A479B1}" type="presOf" srcId="{1481B8EE-00B7-4056-B0B6-F36B2F9B7B28}" destId="{E55D8B46-9051-4A7A-A5C7-D9EA25F2BB1C}" srcOrd="0" destOrd="0" presId="urn:microsoft.com/office/officeart/2005/8/layout/process1"/>
    <dgm:cxn modelId="{EB6D5F74-5592-4AF6-82C6-99925290034B}" type="presOf" srcId="{1481B8EE-00B7-4056-B0B6-F36B2F9B7B28}" destId="{60FA2154-9BFC-4219-9DB0-2A96F3862B3C}" srcOrd="1" destOrd="0" presId="urn:microsoft.com/office/officeart/2005/8/layout/process1"/>
    <dgm:cxn modelId="{D86D7199-ECC5-4411-9795-E8D4CE64870F}" srcId="{0385F302-2E4E-4A0C-9864-C198B1208DD8}" destId="{560BC1E0-B67C-4118-87DF-75708501B1C8}" srcOrd="0" destOrd="0" parTransId="{92635BE0-597F-4EBB-87B1-45D51665CED9}" sibTransId="{E2A5306C-C0AB-40B0-AD31-1AD2A12830A3}"/>
    <dgm:cxn modelId="{71EB5FA3-4646-4FBD-9F70-3AEF9A7AF151}" type="presOf" srcId="{F24D6F7F-C5FB-4D42-A3A4-948030D822ED}" destId="{0DB0D26C-B8F2-4568-ABBF-A982B71C2EF6}" srcOrd="0" destOrd="0" presId="urn:microsoft.com/office/officeart/2005/8/layout/process1"/>
    <dgm:cxn modelId="{EBA91980-4D33-4C4E-96EB-F4B76E666B74}" srcId="{0385F302-2E4E-4A0C-9864-C198B1208DD8}" destId="{F24D6F7F-C5FB-4D42-A3A4-948030D822ED}" srcOrd="1" destOrd="0" parTransId="{CB73ACAB-2D67-40D4-A231-99F7D3DEF7FF}" sibTransId="{1481B8EE-00B7-4056-B0B6-F36B2F9B7B28}"/>
    <dgm:cxn modelId="{11D062E2-33E5-4735-8DE9-EF5246B302C3}" type="presOf" srcId="{50025D74-3B98-4201-94F4-F300B98BF945}" destId="{C109246F-F1C3-4A59-9DCD-83160AFC4B57}" srcOrd="0" destOrd="0" presId="urn:microsoft.com/office/officeart/2005/8/layout/process1"/>
    <dgm:cxn modelId="{AC2756E6-B746-4687-990D-23EA32CA02DD}" type="presParOf" srcId="{9017953E-39B8-4754-AAE0-A52FBD43B982}" destId="{8A6FD0CF-4EB6-42D2-8CD8-EC735E433676}" srcOrd="0" destOrd="0" presId="urn:microsoft.com/office/officeart/2005/8/layout/process1"/>
    <dgm:cxn modelId="{EE11A41F-F8A3-46FA-9749-303099ECC4FE}" type="presParOf" srcId="{9017953E-39B8-4754-AAE0-A52FBD43B982}" destId="{39F7C304-B7C4-402C-B854-66CED6AA3E4E}" srcOrd="1" destOrd="0" presId="urn:microsoft.com/office/officeart/2005/8/layout/process1"/>
    <dgm:cxn modelId="{D720A419-9BE5-4728-B7AA-957F1D33A6B6}" type="presParOf" srcId="{39F7C304-B7C4-402C-B854-66CED6AA3E4E}" destId="{2BC7A25B-F271-4681-8430-F3F5F5ADF052}" srcOrd="0" destOrd="0" presId="urn:microsoft.com/office/officeart/2005/8/layout/process1"/>
    <dgm:cxn modelId="{ED137092-198F-4043-B7D9-CD0C39F13635}" type="presParOf" srcId="{9017953E-39B8-4754-AAE0-A52FBD43B982}" destId="{0DB0D26C-B8F2-4568-ABBF-A982B71C2EF6}" srcOrd="2" destOrd="0" presId="urn:microsoft.com/office/officeart/2005/8/layout/process1"/>
    <dgm:cxn modelId="{5E4C2115-B4BC-4D2F-B974-5ADB19DF9085}" type="presParOf" srcId="{9017953E-39B8-4754-AAE0-A52FBD43B982}" destId="{E55D8B46-9051-4A7A-A5C7-D9EA25F2BB1C}" srcOrd="3" destOrd="0" presId="urn:microsoft.com/office/officeart/2005/8/layout/process1"/>
    <dgm:cxn modelId="{4ABBCB46-9C42-4EDF-A76A-59CB591FFCEF}" type="presParOf" srcId="{E55D8B46-9051-4A7A-A5C7-D9EA25F2BB1C}" destId="{60FA2154-9BFC-4219-9DB0-2A96F3862B3C}" srcOrd="0" destOrd="0" presId="urn:microsoft.com/office/officeart/2005/8/layout/process1"/>
    <dgm:cxn modelId="{9E2EE138-369A-4B3F-9320-503B08FFEE21}" type="presParOf" srcId="{9017953E-39B8-4754-AAE0-A52FBD43B982}" destId="{C109246F-F1C3-4A59-9DCD-83160AFC4B5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7DCA7-1BA6-4CF8-B5F3-E9FBDF611513}">
      <dsp:nvSpPr>
        <dsp:cNvPr id="0" name=""/>
        <dsp:cNvSpPr/>
      </dsp:nvSpPr>
      <dsp:spPr>
        <a:xfrm>
          <a:off x="861303" y="2904"/>
          <a:ext cx="4013124" cy="236614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just" defTabSz="622300">
            <a:lnSpc>
              <a:spcPct val="90000"/>
            </a:lnSpc>
            <a:spcBef>
              <a:spcPct val="0"/>
            </a:spcBef>
            <a:spcAft>
              <a:spcPct val="15000"/>
            </a:spcAft>
            <a:buFontTx/>
            <a:buChar char="••"/>
          </a:pPr>
          <a:r>
            <a:rPr lang="es-MX" sz="1400" kern="1200" dirty="0">
              <a:latin typeface="Century Gothic" panose="020B0502020202020204" pitchFamily="34" charset="0"/>
            </a:rPr>
            <a:t>   Promover el desarrollo productivo del país para fortalecer la Economía Plural en armonía con la Madre Tierra.</a:t>
          </a:r>
        </a:p>
      </dsp:txBody>
      <dsp:txXfrm>
        <a:off x="861303" y="298673"/>
        <a:ext cx="3125818" cy="1774611"/>
      </dsp:txXfrm>
    </dsp:sp>
    <dsp:sp modelId="{82B43F0F-FB4D-4F95-B0E1-B2A55538C581}">
      <dsp:nvSpPr>
        <dsp:cNvPr id="0" name=""/>
        <dsp:cNvSpPr/>
      </dsp:nvSpPr>
      <dsp:spPr>
        <a:xfrm>
          <a:off x="739" y="406145"/>
          <a:ext cx="860563" cy="15596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MX" sz="1400" b="1" kern="1200" dirty="0">
              <a:latin typeface="Century Gothic" panose="020B0502020202020204" pitchFamily="34" charset="0"/>
            </a:rPr>
            <a:t>MISIÓN</a:t>
          </a:r>
        </a:p>
      </dsp:txBody>
      <dsp:txXfrm>
        <a:off x="42748" y="448154"/>
        <a:ext cx="776545" cy="1475650"/>
      </dsp:txXfrm>
    </dsp:sp>
    <dsp:sp modelId="{52D27120-0821-40C0-BCEB-8E8960A1DCB7}">
      <dsp:nvSpPr>
        <dsp:cNvPr id="0" name=""/>
        <dsp:cNvSpPr/>
      </dsp:nvSpPr>
      <dsp:spPr>
        <a:xfrm>
          <a:off x="839974" y="2537722"/>
          <a:ext cx="4033475" cy="227613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just" defTabSz="622300">
            <a:lnSpc>
              <a:spcPct val="90000"/>
            </a:lnSpc>
            <a:spcBef>
              <a:spcPct val="0"/>
            </a:spcBef>
            <a:spcAft>
              <a:spcPct val="15000"/>
            </a:spcAft>
            <a:buFontTx/>
            <a:buChar char="••"/>
          </a:pPr>
          <a:r>
            <a:rPr lang="es-MX" sz="1400" kern="1200" dirty="0"/>
            <a:t>   El MDPyEP es</a:t>
          </a:r>
          <a:r>
            <a:rPr lang="es-MX" sz="1400" kern="1200" dirty="0">
              <a:latin typeface="Century Gothic" panose="020B0502020202020204" pitchFamily="34" charset="0"/>
            </a:rPr>
            <a:t> una institución eficiente, transparente y comprometida para promover el desarrollo productivo con valor agregado, la diversificación de la industria, comercio y turismo.</a:t>
          </a:r>
        </a:p>
      </dsp:txBody>
      <dsp:txXfrm>
        <a:off x="839974" y="2822239"/>
        <a:ext cx="3179923" cy="1707105"/>
      </dsp:txXfrm>
    </dsp:sp>
    <dsp:sp modelId="{9488B13A-621C-44A4-AEB5-377F21B5A6CD}">
      <dsp:nvSpPr>
        <dsp:cNvPr id="0" name=""/>
        <dsp:cNvSpPr/>
      </dsp:nvSpPr>
      <dsp:spPr>
        <a:xfrm>
          <a:off x="1717" y="3010801"/>
          <a:ext cx="838256" cy="13518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MX" sz="1400" b="1" kern="1200" dirty="0">
              <a:latin typeface="Century Gothic" panose="020B0502020202020204" pitchFamily="34" charset="0"/>
            </a:rPr>
            <a:t>VISIÓN</a:t>
          </a:r>
        </a:p>
      </dsp:txBody>
      <dsp:txXfrm>
        <a:off x="42637" y="3051721"/>
        <a:ext cx="756416" cy="12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D64C6-BA70-4247-92F2-A0B1F0D12062}">
      <dsp:nvSpPr>
        <dsp:cNvPr id="0" name=""/>
        <dsp:cNvSpPr/>
      </dsp:nvSpPr>
      <dsp:spPr>
        <a:xfrm>
          <a:off x="0" y="2845"/>
          <a:ext cx="3296569" cy="70368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La industria de la química que suministrará materias primas e insumos a sectores estratégicos como la agricultura, la energía, la construcción, la salud, la alimentación, farmacia, minería, hidrocarburos, entre otros.</a:t>
          </a:r>
          <a:endParaRPr lang="es-MX" sz="1000" kern="1200" dirty="0"/>
        </a:p>
      </dsp:txBody>
      <dsp:txXfrm>
        <a:off x="20610" y="23455"/>
        <a:ext cx="3255349" cy="662467"/>
      </dsp:txXfrm>
    </dsp:sp>
    <dsp:sp modelId="{752F7762-0AF0-414E-8A63-B94210578313}">
      <dsp:nvSpPr>
        <dsp:cNvPr id="0" name=""/>
        <dsp:cNvSpPr/>
      </dsp:nvSpPr>
      <dsp:spPr>
        <a:xfrm rot="5400000">
          <a:off x="1516343" y="724125"/>
          <a:ext cx="263882" cy="31665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rot="-5400000">
        <a:off x="1553287" y="750514"/>
        <a:ext cx="189995" cy="184717"/>
      </dsp:txXfrm>
    </dsp:sp>
    <dsp:sp modelId="{97999E09-6043-174E-8447-5FC59F10A8D1}">
      <dsp:nvSpPr>
        <dsp:cNvPr id="0" name=""/>
        <dsp:cNvSpPr/>
      </dsp:nvSpPr>
      <dsp:spPr>
        <a:xfrm>
          <a:off x="0" y="1058377"/>
          <a:ext cx="3296569" cy="70368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La industria de la farmacia que producirá principios activos, medicamentos de base natural y química, además de insumos para la industria </a:t>
          </a:r>
          <a:r>
            <a:rPr lang="es-ES" sz="1000" kern="1200" dirty="0" err="1"/>
            <a:t>farmaceútica</a:t>
          </a:r>
          <a:r>
            <a:rPr lang="es-ES" sz="1000" kern="1200" dirty="0"/>
            <a:t>.</a:t>
          </a:r>
          <a:endParaRPr lang="es-MX" sz="1000" kern="1200" dirty="0"/>
        </a:p>
      </dsp:txBody>
      <dsp:txXfrm>
        <a:off x="20610" y="1078987"/>
        <a:ext cx="3255349" cy="662467"/>
      </dsp:txXfrm>
    </dsp:sp>
    <dsp:sp modelId="{21F1C6DE-24FE-044B-ABFE-D1730BEF180E}">
      <dsp:nvSpPr>
        <dsp:cNvPr id="0" name=""/>
        <dsp:cNvSpPr/>
      </dsp:nvSpPr>
      <dsp:spPr>
        <a:xfrm rot="5400000">
          <a:off x="1516343" y="1779657"/>
          <a:ext cx="263882" cy="31665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rot="-5400000">
        <a:off x="1553287" y="1806046"/>
        <a:ext cx="189995" cy="184717"/>
      </dsp:txXfrm>
    </dsp:sp>
    <dsp:sp modelId="{AED30A97-A042-D84C-A463-F5AF814CEEF7}">
      <dsp:nvSpPr>
        <dsp:cNvPr id="0" name=""/>
        <dsp:cNvSpPr/>
      </dsp:nvSpPr>
      <dsp:spPr>
        <a:xfrm>
          <a:off x="0" y="2113908"/>
          <a:ext cx="3296569" cy="70368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Plantas de extracción de aceite de palma y </a:t>
          </a:r>
          <a:r>
            <a:rPr lang="es-ES" sz="1000" kern="1200" dirty="0" err="1"/>
            <a:t>macororo</a:t>
          </a:r>
          <a:r>
            <a:rPr lang="es-ES" sz="1000" kern="1200" dirty="0"/>
            <a:t>, plantas de acopio y procesamiento de aceites y grasas usadas, para la producción de diésel ecológico.</a:t>
          </a:r>
          <a:endParaRPr lang="es-MX" sz="1000" kern="1200" dirty="0"/>
        </a:p>
      </dsp:txBody>
      <dsp:txXfrm>
        <a:off x="20610" y="2134518"/>
        <a:ext cx="3255349" cy="662467"/>
      </dsp:txXfrm>
    </dsp:sp>
    <dsp:sp modelId="{90DC0504-E8F3-6744-9980-95AB93CA394C}">
      <dsp:nvSpPr>
        <dsp:cNvPr id="0" name=""/>
        <dsp:cNvSpPr/>
      </dsp:nvSpPr>
      <dsp:spPr>
        <a:xfrm rot="5400000">
          <a:off x="1516343" y="2835188"/>
          <a:ext cx="263882" cy="31665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rot="-5400000">
        <a:off x="1553287" y="2861577"/>
        <a:ext cx="189995" cy="184717"/>
      </dsp:txXfrm>
    </dsp:sp>
    <dsp:sp modelId="{171ABC7F-9393-4647-A41C-D922F61F4768}">
      <dsp:nvSpPr>
        <dsp:cNvPr id="0" name=""/>
        <dsp:cNvSpPr/>
      </dsp:nvSpPr>
      <dsp:spPr>
        <a:xfrm>
          <a:off x="0" y="3169440"/>
          <a:ext cx="3296569" cy="95521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a:t>Industrialización de nuestra hoja sagrada y otras plantas medicinales, frutos amazónicos, productos del chaco, tubérculos como la papa y la yuca, leche, frutas de los valles y el trópico,  la soya, bovinos, camélidos; produciremos abonos y biofertilizantes que nos permitirán garantizar una producción agrícola sostenible y eficiente</a:t>
          </a:r>
          <a:endParaRPr lang="es-MX" sz="1000" kern="1200" dirty="0"/>
        </a:p>
      </dsp:txBody>
      <dsp:txXfrm>
        <a:off x="27977" y="3197417"/>
        <a:ext cx="3240615" cy="899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FD0CF-4EB6-42D2-8CD8-EC735E433676}">
      <dsp:nvSpPr>
        <dsp:cNvPr id="0" name=""/>
        <dsp:cNvSpPr/>
      </dsp:nvSpPr>
      <dsp:spPr>
        <a:xfrm>
          <a:off x="11064" y="115798"/>
          <a:ext cx="922014" cy="197849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BO" sz="1100" b="1" kern="1200" dirty="0"/>
            <a:t>SOYA</a:t>
          </a:r>
        </a:p>
      </dsp:txBody>
      <dsp:txXfrm>
        <a:off x="38069" y="142803"/>
        <a:ext cx="868004" cy="1924481"/>
      </dsp:txXfrm>
    </dsp:sp>
    <dsp:sp modelId="{39F7C304-B7C4-402C-B854-66CED6AA3E4E}">
      <dsp:nvSpPr>
        <dsp:cNvPr id="0" name=""/>
        <dsp:cNvSpPr/>
      </dsp:nvSpPr>
      <dsp:spPr>
        <a:xfrm rot="35759">
          <a:off x="1176079" y="819085"/>
          <a:ext cx="515219" cy="59192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BO" sz="1600" kern="1200"/>
        </a:p>
      </dsp:txBody>
      <dsp:txXfrm>
        <a:off x="1176083" y="936665"/>
        <a:ext cx="360653" cy="355154"/>
      </dsp:txXfrm>
    </dsp:sp>
    <dsp:sp modelId="{0DB0D26C-B8F2-4568-ABBF-A982B71C2EF6}">
      <dsp:nvSpPr>
        <dsp:cNvPr id="0" name=""/>
        <dsp:cNvSpPr/>
      </dsp:nvSpPr>
      <dsp:spPr>
        <a:xfrm>
          <a:off x="1905138" y="142191"/>
          <a:ext cx="2208371" cy="197849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t>Establecimiento de banda de precios, Certificados de Abastecimiento a Precio Justo (CAIPJ) y convenios de abastecimiento.</a:t>
          </a:r>
          <a:endParaRPr lang="es-BO" sz="1200" kern="1200" dirty="0"/>
        </a:p>
      </dsp:txBody>
      <dsp:txXfrm>
        <a:off x="1963086" y="200139"/>
        <a:ext cx="2092475" cy="1862595"/>
      </dsp:txXfrm>
    </dsp:sp>
    <dsp:sp modelId="{E55D8B46-9051-4A7A-A5C7-D9EA25F2BB1C}">
      <dsp:nvSpPr>
        <dsp:cNvPr id="0" name=""/>
        <dsp:cNvSpPr/>
      </dsp:nvSpPr>
      <dsp:spPr>
        <a:xfrm rot="21572287">
          <a:off x="4347843" y="822683"/>
          <a:ext cx="496820" cy="59192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BO" sz="500" kern="1200"/>
        </a:p>
      </dsp:txBody>
      <dsp:txXfrm>
        <a:off x="4347845" y="941668"/>
        <a:ext cx="347774" cy="355154"/>
      </dsp:txXfrm>
    </dsp:sp>
    <dsp:sp modelId="{C109246F-F1C3-4A59-9DCD-83160AFC4B57}">
      <dsp:nvSpPr>
        <dsp:cNvPr id="0" name=""/>
        <dsp:cNvSpPr/>
      </dsp:nvSpPr>
      <dsp:spPr>
        <a:xfrm>
          <a:off x="5050876" y="115798"/>
          <a:ext cx="2464878" cy="197849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a:t>Con la producción alcanzada, se garantizó el abastecimiento de:</a:t>
          </a:r>
        </a:p>
        <a:p>
          <a:pPr lvl="0" algn="l" defTabSz="533400">
            <a:lnSpc>
              <a:spcPct val="90000"/>
            </a:lnSpc>
            <a:spcBef>
              <a:spcPct val="0"/>
            </a:spcBef>
            <a:spcAft>
              <a:spcPct val="35000"/>
            </a:spcAft>
          </a:pPr>
          <a:r>
            <a:rPr lang="es-ES" sz="1200" kern="1200" dirty="0">
              <a:solidFill>
                <a:schemeClr val="tx1"/>
              </a:solidFill>
            </a:rPr>
            <a:t>- 450 mil </a:t>
          </a:r>
          <a:r>
            <a:rPr lang="es-ES" sz="1200" kern="1200" dirty="0" err="1">
              <a:solidFill>
                <a:schemeClr val="tx1"/>
              </a:solidFill>
            </a:rPr>
            <a:t>Tn</a:t>
          </a:r>
          <a:r>
            <a:rPr lang="es-ES" sz="1200" kern="1200" dirty="0">
              <a:solidFill>
                <a:schemeClr val="tx1"/>
              </a:solidFill>
            </a:rPr>
            <a:t> de harina solvente (torta de soya).</a:t>
          </a:r>
        </a:p>
        <a:p>
          <a:pPr lvl="0" algn="l" defTabSz="533400">
            <a:lnSpc>
              <a:spcPct val="90000"/>
            </a:lnSpc>
            <a:spcBef>
              <a:spcPct val="0"/>
            </a:spcBef>
            <a:spcAft>
              <a:spcPct val="35000"/>
            </a:spcAft>
          </a:pPr>
          <a:r>
            <a:rPr lang="es-ES" sz="1200" kern="1200" dirty="0">
              <a:solidFill>
                <a:schemeClr val="tx1"/>
              </a:solidFill>
            </a:rPr>
            <a:t>- 26 mil </a:t>
          </a:r>
          <a:r>
            <a:rPr lang="es-ES" sz="1200" kern="1200" dirty="0" err="1">
              <a:solidFill>
                <a:schemeClr val="tx1"/>
              </a:solidFill>
            </a:rPr>
            <a:t>Tn</a:t>
          </a:r>
          <a:r>
            <a:rPr lang="es-ES" sz="1200" kern="1200" dirty="0">
              <a:solidFill>
                <a:schemeClr val="tx1"/>
              </a:solidFill>
            </a:rPr>
            <a:t> de harina integral soya</a:t>
          </a:r>
          <a:r>
            <a:rPr lang="es-ES" sz="1200" kern="1200" dirty="0">
              <a:solidFill>
                <a:schemeClr val="tx1"/>
              </a:solidFill>
              <a:sym typeface="Wingdings" panose="05000000000000000000" pitchFamily="2" charset="2"/>
            </a:rPr>
            <a:t>.</a:t>
          </a:r>
          <a:endParaRPr lang="es-ES" sz="1200" kern="1200" dirty="0">
            <a:solidFill>
              <a:schemeClr val="tx1"/>
            </a:solidFill>
          </a:endParaRPr>
        </a:p>
        <a:p>
          <a:pPr lvl="0" algn="l" defTabSz="533400">
            <a:lnSpc>
              <a:spcPct val="90000"/>
            </a:lnSpc>
            <a:spcBef>
              <a:spcPct val="0"/>
            </a:spcBef>
            <a:spcAft>
              <a:spcPct val="35000"/>
            </a:spcAft>
          </a:pPr>
          <a:r>
            <a:rPr lang="es-ES" sz="1200" kern="1200" dirty="0">
              <a:solidFill>
                <a:schemeClr val="tx1"/>
              </a:solidFill>
            </a:rPr>
            <a:t>- 106 mil </a:t>
          </a:r>
          <a:r>
            <a:rPr lang="es-ES" sz="1200" kern="1200" dirty="0" err="1">
              <a:solidFill>
                <a:schemeClr val="tx1"/>
              </a:solidFill>
            </a:rPr>
            <a:t>Tn</a:t>
          </a:r>
          <a:r>
            <a:rPr lang="es-ES" sz="1200" kern="1200" dirty="0">
              <a:solidFill>
                <a:schemeClr val="tx1"/>
              </a:solidFill>
            </a:rPr>
            <a:t> de cascarilla de soya, para mas de  7.000 granjas pecuarias.</a:t>
          </a:r>
        </a:p>
        <a:p>
          <a:pPr lvl="0" defTabSz="533400">
            <a:lnSpc>
              <a:spcPct val="90000"/>
            </a:lnSpc>
            <a:spcBef>
              <a:spcPct val="0"/>
            </a:spcBef>
            <a:spcAft>
              <a:spcPct val="35000"/>
            </a:spcAft>
          </a:pPr>
          <a:r>
            <a:rPr lang="pt-BR" sz="1200" kern="1200">
              <a:solidFill>
                <a:schemeClr val="tx1"/>
              </a:solidFill>
            </a:rPr>
            <a:t>- 62 </a:t>
          </a:r>
          <a:r>
            <a:rPr lang="pt-BR" sz="1200" kern="1200" dirty="0">
              <a:solidFill>
                <a:schemeClr val="tx1"/>
              </a:solidFill>
            </a:rPr>
            <a:t>mil </a:t>
          </a:r>
          <a:r>
            <a:rPr lang="pt-BR" sz="1200" kern="1200" dirty="0" err="1">
              <a:solidFill>
                <a:schemeClr val="tx1"/>
              </a:solidFill>
            </a:rPr>
            <a:t>Tn</a:t>
          </a:r>
          <a:r>
            <a:rPr lang="pt-BR" sz="1200" kern="1200" dirty="0">
              <a:solidFill>
                <a:schemeClr val="tx1"/>
              </a:solidFill>
            </a:rPr>
            <a:t> de aceite refinado.</a:t>
          </a:r>
          <a:endParaRPr lang="es-ES" sz="1200" kern="1200" dirty="0">
            <a:solidFill>
              <a:schemeClr val="tx1"/>
            </a:solidFill>
          </a:endParaRPr>
        </a:p>
      </dsp:txBody>
      <dsp:txXfrm>
        <a:off x="5108824" y="173746"/>
        <a:ext cx="2348982" cy="1862595"/>
      </dsp:txXfrm>
    </dsp:sp>
    <dsp:sp modelId="{1F434078-E6EB-4756-9AFF-6E4B48873DD1}">
      <dsp:nvSpPr>
        <dsp:cNvPr id="0" name=""/>
        <dsp:cNvSpPr/>
      </dsp:nvSpPr>
      <dsp:spPr>
        <a:xfrm>
          <a:off x="7754433" y="809082"/>
          <a:ext cx="505998" cy="59192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BO" sz="500" kern="1200"/>
        </a:p>
      </dsp:txBody>
      <dsp:txXfrm>
        <a:off x="7754433" y="927466"/>
        <a:ext cx="354199" cy="355154"/>
      </dsp:txXfrm>
    </dsp:sp>
    <dsp:sp modelId="{DCD62D93-3093-4E51-B9F1-1AEBE7936A3D}">
      <dsp:nvSpPr>
        <dsp:cNvPr id="0" name=""/>
        <dsp:cNvSpPr/>
      </dsp:nvSpPr>
      <dsp:spPr>
        <a:xfrm>
          <a:off x="8470468" y="115798"/>
          <a:ext cx="2779480" cy="197849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BO" sz="1200" kern="1200" dirty="0">
              <a:solidFill>
                <a:schemeClr val="tx1"/>
              </a:solidFill>
            </a:rPr>
            <a:t>Lo cual ha permitido garantizar la producción de los principales alimentos para el abastecimiento suficiente al mercado interno a precio justo, de acuerdo al siguiente detalle:</a:t>
          </a:r>
        </a:p>
        <a:p>
          <a:pPr lvl="0" algn="l" defTabSz="533400">
            <a:lnSpc>
              <a:spcPct val="90000"/>
            </a:lnSpc>
            <a:spcBef>
              <a:spcPct val="0"/>
            </a:spcBef>
            <a:spcAft>
              <a:spcPct val="35000"/>
            </a:spcAft>
          </a:pPr>
          <a:r>
            <a:rPr lang="es-BO" sz="1200" kern="1200" dirty="0">
              <a:solidFill>
                <a:schemeClr val="tx1"/>
              </a:solidFill>
            </a:rPr>
            <a:t>- 521,8 </a:t>
          </a:r>
          <a:r>
            <a:rPr lang="es-BO" sz="1200" kern="1200" dirty="0"/>
            <a:t>mil toneladas de carne de pollo.</a:t>
          </a:r>
        </a:p>
        <a:p>
          <a:pPr lvl="0" algn="l" defTabSz="533400">
            <a:lnSpc>
              <a:spcPct val="90000"/>
            </a:lnSpc>
            <a:spcBef>
              <a:spcPct val="0"/>
            </a:spcBef>
            <a:spcAft>
              <a:spcPct val="35000"/>
            </a:spcAft>
          </a:pPr>
          <a:r>
            <a:rPr lang="es-BO" sz="1200" kern="1200" dirty="0">
              <a:solidFill>
                <a:schemeClr val="tx1"/>
              </a:solidFill>
            </a:rPr>
            <a:t>- 124,1 mil toneladas de carne de cerdo.</a:t>
          </a:r>
        </a:p>
        <a:p>
          <a:pPr lvl="0" algn="l" defTabSz="533400">
            <a:lnSpc>
              <a:spcPct val="90000"/>
            </a:lnSpc>
            <a:spcBef>
              <a:spcPct val="0"/>
            </a:spcBef>
            <a:spcAft>
              <a:spcPct val="35000"/>
            </a:spcAft>
          </a:pPr>
          <a:r>
            <a:rPr lang="es-BO" sz="1200" b="0" kern="1200" dirty="0">
              <a:solidFill>
                <a:schemeClr val="tx1"/>
              </a:solidFill>
            </a:rPr>
            <a:t>- 2.303 </a:t>
          </a:r>
          <a:r>
            <a:rPr lang="es-BO" sz="1200" kern="1200" dirty="0">
              <a:solidFill>
                <a:schemeClr val="tx1"/>
              </a:solidFill>
            </a:rPr>
            <a:t>millones de unidades de huevo</a:t>
          </a:r>
        </a:p>
        <a:p>
          <a:pPr lvl="0" algn="l" defTabSz="533400">
            <a:lnSpc>
              <a:spcPct val="90000"/>
            </a:lnSpc>
            <a:spcBef>
              <a:spcPct val="0"/>
            </a:spcBef>
            <a:spcAft>
              <a:spcPct val="35000"/>
            </a:spcAft>
          </a:pPr>
          <a:r>
            <a:rPr lang="es-BO" sz="1200" kern="1200" dirty="0">
              <a:solidFill>
                <a:schemeClr val="tx1"/>
              </a:solidFill>
            </a:rPr>
            <a:t>- 553,7 millones de litros de leche.</a:t>
          </a:r>
        </a:p>
      </dsp:txBody>
      <dsp:txXfrm>
        <a:off x="8528416" y="173746"/>
        <a:ext cx="2663584" cy="18625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FD0CF-4EB6-42D2-8CD8-EC735E433676}">
      <dsp:nvSpPr>
        <dsp:cNvPr id="0" name=""/>
        <dsp:cNvSpPr/>
      </dsp:nvSpPr>
      <dsp:spPr>
        <a:xfrm>
          <a:off x="6340" y="0"/>
          <a:ext cx="943054" cy="58813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t>CAÑA DE AZUCAR</a:t>
          </a:r>
          <a:endParaRPr lang="es-BO" sz="1100" b="1" kern="1200" dirty="0"/>
        </a:p>
      </dsp:txBody>
      <dsp:txXfrm>
        <a:off x="23566" y="17226"/>
        <a:ext cx="908602" cy="553683"/>
      </dsp:txXfrm>
    </dsp:sp>
    <dsp:sp modelId="{39F7C304-B7C4-402C-B854-66CED6AA3E4E}">
      <dsp:nvSpPr>
        <dsp:cNvPr id="0" name=""/>
        <dsp:cNvSpPr/>
      </dsp:nvSpPr>
      <dsp:spPr>
        <a:xfrm>
          <a:off x="1194244" y="0"/>
          <a:ext cx="519078" cy="5881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BO" sz="1600" kern="1200"/>
        </a:p>
      </dsp:txBody>
      <dsp:txXfrm>
        <a:off x="1194244" y="117627"/>
        <a:ext cx="363355" cy="352881"/>
      </dsp:txXfrm>
    </dsp:sp>
    <dsp:sp modelId="{0DB0D26C-B8F2-4568-ABBF-A982B71C2EF6}">
      <dsp:nvSpPr>
        <dsp:cNvPr id="0" name=""/>
        <dsp:cNvSpPr/>
      </dsp:nvSpPr>
      <dsp:spPr>
        <a:xfrm>
          <a:off x="1928789" y="0"/>
          <a:ext cx="2178990" cy="58813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t>Certificados de Abastecimiento a Precio Justo (CAIPJ)  y aplicación de la Ley 307 (coparticipación</a:t>
          </a:r>
          <a:r>
            <a:rPr lang="es-ES" sz="1100" kern="1200" dirty="0"/>
            <a:t>).</a:t>
          </a:r>
          <a:endParaRPr lang="es-BO" sz="1100" kern="1200" dirty="0"/>
        </a:p>
      </dsp:txBody>
      <dsp:txXfrm>
        <a:off x="1946015" y="17226"/>
        <a:ext cx="2144538" cy="553683"/>
      </dsp:txXfrm>
    </dsp:sp>
    <dsp:sp modelId="{E55D8B46-9051-4A7A-A5C7-D9EA25F2BB1C}">
      <dsp:nvSpPr>
        <dsp:cNvPr id="0" name=""/>
        <dsp:cNvSpPr/>
      </dsp:nvSpPr>
      <dsp:spPr>
        <a:xfrm>
          <a:off x="4343533" y="0"/>
          <a:ext cx="499798" cy="5881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BO" sz="500" kern="1200"/>
        </a:p>
      </dsp:txBody>
      <dsp:txXfrm>
        <a:off x="4343533" y="117627"/>
        <a:ext cx="349859" cy="352881"/>
      </dsp:txXfrm>
    </dsp:sp>
    <dsp:sp modelId="{C109246F-F1C3-4A59-9DCD-83160AFC4B57}">
      <dsp:nvSpPr>
        <dsp:cNvPr id="0" name=""/>
        <dsp:cNvSpPr/>
      </dsp:nvSpPr>
      <dsp:spPr>
        <a:xfrm>
          <a:off x="5050795" y="0"/>
          <a:ext cx="2360114" cy="58813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a:t>Molienda de 9,3 millones de toneladas de caña de azúcar.</a:t>
          </a:r>
          <a:endParaRPr lang="es-ES" sz="1200" kern="1200" dirty="0"/>
        </a:p>
      </dsp:txBody>
      <dsp:txXfrm>
        <a:off x="5068021" y="17226"/>
        <a:ext cx="2325662" cy="553683"/>
      </dsp:txXfrm>
    </dsp:sp>
    <dsp:sp modelId="{1F434078-E6EB-4756-9AFF-6E4B48873DD1}">
      <dsp:nvSpPr>
        <dsp:cNvPr id="0" name=""/>
        <dsp:cNvSpPr/>
      </dsp:nvSpPr>
      <dsp:spPr>
        <a:xfrm>
          <a:off x="7675118" y="0"/>
          <a:ext cx="560123" cy="5881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BO" sz="500" kern="1200"/>
        </a:p>
      </dsp:txBody>
      <dsp:txXfrm>
        <a:off x="7675118" y="117627"/>
        <a:ext cx="392086" cy="352881"/>
      </dsp:txXfrm>
    </dsp:sp>
    <dsp:sp modelId="{DCD62D93-3093-4E51-B9F1-1AEBE7936A3D}">
      <dsp:nvSpPr>
        <dsp:cNvPr id="0" name=""/>
        <dsp:cNvSpPr/>
      </dsp:nvSpPr>
      <dsp:spPr>
        <a:xfrm>
          <a:off x="8467746" y="0"/>
          <a:ext cx="2793266" cy="58813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a:t>Se ha garantizado la producción de 12,3 millones de toneladas de </a:t>
          </a:r>
          <a:r>
            <a:rPr lang="es-MX" sz="1200" kern="1200" dirty="0" err="1"/>
            <a:t>qq</a:t>
          </a:r>
          <a:r>
            <a:rPr lang="es-MX" sz="1200" kern="1200" dirty="0"/>
            <a:t> de azúcar, suficientes para el abastecimiento al mercado interno.</a:t>
          </a:r>
          <a:endParaRPr lang="es-ES" sz="1200" kern="1200" dirty="0"/>
        </a:p>
      </dsp:txBody>
      <dsp:txXfrm>
        <a:off x="8484972" y="17226"/>
        <a:ext cx="2758814" cy="5536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FD0CF-4EB6-42D2-8CD8-EC735E433676}">
      <dsp:nvSpPr>
        <dsp:cNvPr id="0" name=""/>
        <dsp:cNvSpPr/>
      </dsp:nvSpPr>
      <dsp:spPr>
        <a:xfrm>
          <a:off x="8309" y="0"/>
          <a:ext cx="957832" cy="64412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t>CARNE DE RES</a:t>
          </a:r>
          <a:endParaRPr lang="es-BO" sz="1100" b="1" kern="1200" dirty="0"/>
        </a:p>
      </dsp:txBody>
      <dsp:txXfrm>
        <a:off x="27175" y="18866"/>
        <a:ext cx="920100" cy="606394"/>
      </dsp:txXfrm>
    </dsp:sp>
    <dsp:sp modelId="{39F7C304-B7C4-402C-B854-66CED6AA3E4E}">
      <dsp:nvSpPr>
        <dsp:cNvPr id="0" name=""/>
        <dsp:cNvSpPr/>
      </dsp:nvSpPr>
      <dsp:spPr>
        <a:xfrm>
          <a:off x="1203932" y="16565"/>
          <a:ext cx="504115" cy="61099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BO" sz="1600" kern="1200"/>
        </a:p>
      </dsp:txBody>
      <dsp:txXfrm>
        <a:off x="1203932" y="138764"/>
        <a:ext cx="352881" cy="366596"/>
      </dsp:txXfrm>
    </dsp:sp>
    <dsp:sp modelId="{0DB0D26C-B8F2-4568-ABBF-A982B71C2EF6}">
      <dsp:nvSpPr>
        <dsp:cNvPr id="0" name=""/>
        <dsp:cNvSpPr/>
      </dsp:nvSpPr>
      <dsp:spPr>
        <a:xfrm>
          <a:off x="1917303" y="0"/>
          <a:ext cx="2185364" cy="64412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t>Certificados de Abastecimiento a Precio Justo (CAIPJ).</a:t>
          </a:r>
          <a:endParaRPr lang="es-BO" sz="1200" kern="1200" dirty="0"/>
        </a:p>
      </dsp:txBody>
      <dsp:txXfrm>
        <a:off x="1936169" y="18866"/>
        <a:ext cx="2147632" cy="606394"/>
      </dsp:txXfrm>
    </dsp:sp>
    <dsp:sp modelId="{E55D8B46-9051-4A7A-A5C7-D9EA25F2BB1C}">
      <dsp:nvSpPr>
        <dsp:cNvPr id="0" name=""/>
        <dsp:cNvSpPr/>
      </dsp:nvSpPr>
      <dsp:spPr>
        <a:xfrm>
          <a:off x="4339494" y="16565"/>
          <a:ext cx="502073" cy="61099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BO" sz="500" kern="1200"/>
        </a:p>
      </dsp:txBody>
      <dsp:txXfrm>
        <a:off x="4339494" y="138764"/>
        <a:ext cx="351451" cy="366596"/>
      </dsp:txXfrm>
    </dsp:sp>
    <dsp:sp modelId="{C109246F-F1C3-4A59-9DCD-83160AFC4B57}">
      <dsp:nvSpPr>
        <dsp:cNvPr id="0" name=""/>
        <dsp:cNvSpPr/>
      </dsp:nvSpPr>
      <dsp:spPr>
        <a:xfrm>
          <a:off x="5049975" y="0"/>
          <a:ext cx="2375931" cy="64412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BO" sz="1200" kern="1200" dirty="0">
              <a:solidFill>
                <a:schemeClr val="tx1"/>
              </a:solidFill>
            </a:rPr>
            <a:t>Alrededor de 1,3 millones de cabezas de ganado.</a:t>
          </a:r>
        </a:p>
      </dsp:txBody>
      <dsp:txXfrm>
        <a:off x="5068841" y="18866"/>
        <a:ext cx="2338199" cy="606394"/>
      </dsp:txXfrm>
    </dsp:sp>
    <dsp:sp modelId="{1F434078-E6EB-4756-9AFF-6E4B48873DD1}">
      <dsp:nvSpPr>
        <dsp:cNvPr id="0" name=""/>
        <dsp:cNvSpPr/>
      </dsp:nvSpPr>
      <dsp:spPr>
        <a:xfrm>
          <a:off x="7690395" y="16565"/>
          <a:ext cx="560717" cy="61099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BO" sz="500" kern="1200"/>
        </a:p>
      </dsp:txBody>
      <dsp:txXfrm>
        <a:off x="7690395" y="138764"/>
        <a:ext cx="392502" cy="366596"/>
      </dsp:txXfrm>
    </dsp:sp>
    <dsp:sp modelId="{DCD62D93-3093-4E51-B9F1-1AEBE7936A3D}">
      <dsp:nvSpPr>
        <dsp:cNvPr id="0" name=""/>
        <dsp:cNvSpPr/>
      </dsp:nvSpPr>
      <dsp:spPr>
        <a:xfrm>
          <a:off x="8483863" y="0"/>
          <a:ext cx="2768839" cy="64412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a:solidFill>
                <a:schemeClr val="tx1"/>
              </a:solidFill>
            </a:rPr>
            <a:t>Se ha garantizado a la población boliviana la producción de más de 326 mil toneladas de carne de res año, para el abastecimiento interno a precio justo.</a:t>
          </a:r>
          <a:endParaRPr lang="es-ES" sz="1200" kern="1200" dirty="0">
            <a:solidFill>
              <a:schemeClr val="tx1"/>
            </a:solidFill>
          </a:endParaRPr>
        </a:p>
      </dsp:txBody>
      <dsp:txXfrm>
        <a:off x="8502729" y="18866"/>
        <a:ext cx="2731107" cy="6063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FD0CF-4EB6-42D2-8CD8-EC735E433676}">
      <dsp:nvSpPr>
        <dsp:cNvPr id="0" name=""/>
        <dsp:cNvSpPr/>
      </dsp:nvSpPr>
      <dsp:spPr>
        <a:xfrm>
          <a:off x="8551" y="0"/>
          <a:ext cx="681183" cy="102395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t>TRIGO, MAÍZ y ARROZ</a:t>
          </a:r>
          <a:endParaRPr lang="es-BO" sz="1200" kern="1200" dirty="0"/>
        </a:p>
      </dsp:txBody>
      <dsp:txXfrm>
        <a:off x="28502" y="19951"/>
        <a:ext cx="641281" cy="984052"/>
      </dsp:txXfrm>
    </dsp:sp>
    <dsp:sp modelId="{39F7C304-B7C4-402C-B854-66CED6AA3E4E}">
      <dsp:nvSpPr>
        <dsp:cNvPr id="0" name=""/>
        <dsp:cNvSpPr/>
      </dsp:nvSpPr>
      <dsp:spPr>
        <a:xfrm>
          <a:off x="776865" y="278180"/>
          <a:ext cx="565661" cy="49090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BO" sz="1800" kern="1200"/>
        </a:p>
      </dsp:txBody>
      <dsp:txXfrm>
        <a:off x="776865" y="376360"/>
        <a:ext cx="418391" cy="294540"/>
      </dsp:txXfrm>
    </dsp:sp>
    <dsp:sp modelId="{0DB0D26C-B8F2-4568-ABBF-A982B71C2EF6}">
      <dsp:nvSpPr>
        <dsp:cNvPr id="0" name=""/>
        <dsp:cNvSpPr/>
      </dsp:nvSpPr>
      <dsp:spPr>
        <a:xfrm>
          <a:off x="1469207" y="0"/>
          <a:ext cx="1813619" cy="102395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t>Subvención para incentivar la producción y regular el mercado favoreciendo a la población boliviana. </a:t>
          </a:r>
          <a:endParaRPr lang="es-BO" sz="1200" kern="1200" dirty="0"/>
        </a:p>
      </dsp:txBody>
      <dsp:txXfrm>
        <a:off x="1499198" y="29991"/>
        <a:ext cx="1753637" cy="963972"/>
      </dsp:txXfrm>
    </dsp:sp>
    <dsp:sp modelId="{E55D8B46-9051-4A7A-A5C7-D9EA25F2BB1C}">
      <dsp:nvSpPr>
        <dsp:cNvPr id="0" name=""/>
        <dsp:cNvSpPr/>
      </dsp:nvSpPr>
      <dsp:spPr>
        <a:xfrm>
          <a:off x="3383813" y="285254"/>
          <a:ext cx="572163" cy="49090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BO" sz="600" kern="1200"/>
        </a:p>
      </dsp:txBody>
      <dsp:txXfrm>
        <a:off x="3383813" y="383434"/>
        <a:ext cx="424893" cy="294540"/>
      </dsp:txXfrm>
    </dsp:sp>
    <dsp:sp modelId="{C109246F-F1C3-4A59-9DCD-83160AFC4B57}">
      <dsp:nvSpPr>
        <dsp:cNvPr id="0" name=""/>
        <dsp:cNvSpPr/>
      </dsp:nvSpPr>
      <dsp:spPr>
        <a:xfrm>
          <a:off x="4086903" y="0"/>
          <a:ext cx="4510799" cy="102395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a:t>Se ha garantizado el abastecimiento de:</a:t>
          </a:r>
          <a:endParaRPr lang="es-BO" sz="1200" kern="1200" dirty="0"/>
        </a:p>
        <a:p>
          <a:pPr lvl="0" algn="l" defTabSz="533400">
            <a:lnSpc>
              <a:spcPct val="90000"/>
            </a:lnSpc>
            <a:spcBef>
              <a:spcPct val="0"/>
            </a:spcBef>
            <a:spcAft>
              <a:spcPct val="35000"/>
            </a:spcAft>
          </a:pPr>
          <a:r>
            <a:rPr lang="es-ES" sz="1200" kern="1200" dirty="0"/>
            <a:t>- 900 mil toneladas de maíz amarillo duro / año para sector pecuario.</a:t>
          </a:r>
        </a:p>
        <a:p>
          <a:pPr lvl="0" algn="l" defTabSz="533400">
            <a:lnSpc>
              <a:spcPct val="90000"/>
            </a:lnSpc>
            <a:spcBef>
              <a:spcPct val="0"/>
            </a:spcBef>
            <a:spcAft>
              <a:spcPct val="35000"/>
            </a:spcAft>
          </a:pPr>
          <a:r>
            <a:rPr lang="es-ES" sz="1200" kern="1200" dirty="0"/>
            <a:t>- 2 millones de quintales de harina / año para el sector panificador.</a:t>
          </a:r>
        </a:p>
        <a:p>
          <a:pPr lvl="0" algn="l" defTabSz="533400">
            <a:lnSpc>
              <a:spcPct val="90000"/>
            </a:lnSpc>
            <a:spcBef>
              <a:spcPct val="0"/>
            </a:spcBef>
            <a:spcAft>
              <a:spcPct val="35000"/>
            </a:spcAft>
          </a:pPr>
          <a:r>
            <a:rPr lang="es-ES" sz="1200" kern="1200" dirty="0"/>
            <a:t>- 438 mil toneladas de arroz / año (9,5 millones de quintales).</a:t>
          </a:r>
          <a:endParaRPr lang="es-BO" sz="1200" kern="1200" dirty="0"/>
        </a:p>
      </dsp:txBody>
      <dsp:txXfrm>
        <a:off x="4116894" y="29991"/>
        <a:ext cx="4450817" cy="96397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0.7465</cdr:x>
      <cdr:y>0.23081</cdr:y>
    </cdr:from>
    <cdr:to>
      <cdr:x>0.82773</cdr:x>
      <cdr:y>0.25589</cdr:y>
    </cdr:to>
    <cdr:cxnSp macro="">
      <cdr:nvCxnSpPr>
        <cdr:cNvPr id="3" name="Conector recto de flecha 2">
          <a:extLst xmlns:a="http://schemas.openxmlformats.org/drawingml/2006/main">
            <a:ext uri="{FF2B5EF4-FFF2-40B4-BE49-F238E27FC236}">
              <a16:creationId xmlns="" xmlns:a16="http://schemas.microsoft.com/office/drawing/2014/main" id="{571BDC19-7A5E-0484-5B9C-F829047A7808}"/>
            </a:ext>
          </a:extLst>
        </cdr:cNvPr>
        <cdr:cNvCxnSpPr/>
      </cdr:nvCxnSpPr>
      <cdr:spPr>
        <a:xfrm xmlns:a="http://schemas.openxmlformats.org/drawingml/2006/main" flipV="1">
          <a:off x="5103245" y="701313"/>
          <a:ext cx="555307" cy="76205"/>
        </a:xfrm>
        <a:prstGeom xmlns:a="http://schemas.openxmlformats.org/drawingml/2006/main" prst="straightConnector1">
          <a:avLst/>
        </a:prstGeom>
        <a:ln xmlns:a="http://schemas.openxmlformats.org/drawingml/2006/main" w="28575">
          <a:solidFill>
            <a:srgbClr val="FF0000"/>
          </a:solidFill>
          <a:tailEnd type="triangle"/>
        </a:ln>
      </cdr:spPr>
      <cdr:style>
        <a:lnRef xmlns:a="http://schemas.openxmlformats.org/drawingml/2006/main" idx="3">
          <a:schemeClr val="accent5"/>
        </a:lnRef>
        <a:fillRef xmlns:a="http://schemas.openxmlformats.org/drawingml/2006/main" idx="0">
          <a:schemeClr val="accent5"/>
        </a:fillRef>
        <a:effectRef xmlns:a="http://schemas.openxmlformats.org/drawingml/2006/main" idx="2">
          <a:schemeClr val="accent5"/>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970134" y="1"/>
            <a:ext cx="3038648" cy="466725"/>
          </a:xfrm>
          <a:prstGeom prst="rect">
            <a:avLst/>
          </a:prstGeom>
        </p:spPr>
        <p:txBody>
          <a:bodyPr vert="horz" lIns="91440" tIns="45720" rIns="91440" bIns="45720" rtlCol="0"/>
          <a:lstStyle>
            <a:lvl1pPr algn="r">
              <a:defRPr sz="1200"/>
            </a:lvl1pPr>
          </a:lstStyle>
          <a:p>
            <a:fld id="{99E92BC6-993C-47EB-8426-4E9E8C13739A}" type="datetimeFigureOut">
              <a:rPr lang="es-ES" smtClean="0"/>
              <a:t>21/03/2024</a:t>
            </a:fld>
            <a:endParaRPr lang="es-ES"/>
          </a:p>
        </p:txBody>
      </p:sp>
      <p:sp>
        <p:nvSpPr>
          <p:cNvPr id="4" name="Marcador de imagen de diapositiva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701848" y="4473576"/>
            <a:ext cx="5608320" cy="366077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829676"/>
            <a:ext cx="3038649" cy="46672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970134" y="8829676"/>
            <a:ext cx="3038648" cy="466725"/>
          </a:xfrm>
          <a:prstGeom prst="rect">
            <a:avLst/>
          </a:prstGeom>
        </p:spPr>
        <p:txBody>
          <a:bodyPr vert="horz" lIns="91440" tIns="45720" rIns="91440" bIns="45720" rtlCol="0" anchor="b"/>
          <a:lstStyle>
            <a:lvl1pPr algn="r">
              <a:defRPr sz="1200"/>
            </a:lvl1pPr>
          </a:lstStyle>
          <a:p>
            <a:fld id="{B8574DE0-F070-44B0-98B9-8B072628C517}" type="slidenum">
              <a:rPr lang="es-ES" smtClean="0"/>
              <a:t>‹Nº›</a:t>
            </a:fld>
            <a:endParaRPr lang="es-ES"/>
          </a:p>
        </p:txBody>
      </p:sp>
    </p:spTree>
    <p:extLst>
      <p:ext uri="{BB962C8B-B14F-4D97-AF65-F5344CB8AC3E}">
        <p14:creationId xmlns:p14="http://schemas.microsoft.com/office/powerpoint/2010/main" val="256302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77B01DB-F134-4D7A-BBFB-7133D5A2A01C}" type="slidenum">
              <a:rPr lang="es-MX" smtClean="0"/>
              <a:t>1</a:t>
            </a:fld>
            <a:endParaRPr lang="es-MX"/>
          </a:p>
        </p:txBody>
      </p:sp>
    </p:spTree>
    <p:extLst>
      <p:ext uri="{BB962C8B-B14F-4D97-AF65-F5344CB8AC3E}">
        <p14:creationId xmlns:p14="http://schemas.microsoft.com/office/powerpoint/2010/main" val="85954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77B01DB-F134-4D7A-BBFB-7133D5A2A01C}" type="slidenum">
              <a:rPr lang="es-MX" smtClean="0"/>
              <a:t>2</a:t>
            </a:fld>
            <a:endParaRPr lang="es-MX"/>
          </a:p>
        </p:txBody>
      </p:sp>
    </p:spTree>
    <p:extLst>
      <p:ext uri="{BB962C8B-B14F-4D97-AF65-F5344CB8AC3E}">
        <p14:creationId xmlns:p14="http://schemas.microsoft.com/office/powerpoint/2010/main" val="395944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77B01DB-F134-4D7A-BBFB-7133D5A2A01C}" type="slidenum">
              <a:rPr lang="es-MX" smtClean="0"/>
              <a:t>5</a:t>
            </a:fld>
            <a:endParaRPr lang="es-MX"/>
          </a:p>
        </p:txBody>
      </p:sp>
    </p:spTree>
    <p:extLst>
      <p:ext uri="{BB962C8B-B14F-4D97-AF65-F5344CB8AC3E}">
        <p14:creationId xmlns:p14="http://schemas.microsoft.com/office/powerpoint/2010/main" val="95182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8574DE0-F070-44B0-98B9-8B072628C517}" type="slidenum">
              <a:rPr lang="es-ES" smtClean="0"/>
              <a:t>7</a:t>
            </a:fld>
            <a:endParaRPr lang="es-ES"/>
          </a:p>
        </p:txBody>
      </p:sp>
    </p:spTree>
    <p:extLst>
      <p:ext uri="{BB962C8B-B14F-4D97-AF65-F5344CB8AC3E}">
        <p14:creationId xmlns:p14="http://schemas.microsoft.com/office/powerpoint/2010/main" val="196791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Marcador de imagen de diapositiva 1"/>
          <p:cNvSpPr>
            <a:spLocks noGrp="1" noRot="1" noChangeAspect="1"/>
          </p:cNvSpPr>
          <p:nvPr>
            <p:ph type="sldImg"/>
          </p:nvPr>
        </p:nvSpPr>
        <p:spPr/>
      </p:sp>
      <p:sp>
        <p:nvSpPr>
          <p:cNvPr id="1048675" name="Marcador de notas 2"/>
          <p:cNvSpPr>
            <a:spLocks noGrp="1"/>
          </p:cNvSpPr>
          <p:nvPr>
            <p:ph type="body" idx="1"/>
          </p:nvPr>
        </p:nvSpPr>
        <p:spPr/>
        <p:txBody>
          <a:bodyPr/>
          <a:lstStyle/>
          <a:p>
            <a:endParaRPr lang="en-US" dirty="0"/>
          </a:p>
        </p:txBody>
      </p:sp>
      <p:sp>
        <p:nvSpPr>
          <p:cNvPr id="1048676" name="Marcador de número de diapositiva 3"/>
          <p:cNvSpPr>
            <a:spLocks noGrp="1"/>
          </p:cNvSpPr>
          <p:nvPr>
            <p:ph type="sldNum" sz="quarter" idx="10"/>
          </p:nvPr>
        </p:nvSpPr>
        <p:spPr/>
        <p:txBody>
          <a:bodyPr/>
          <a:lstStyle/>
          <a:p>
            <a:fld id="{F3C37D00-EC57-44B1-A96F-E4C2036EA7E0}" type="slidenum">
              <a:rPr lang="es-BO" smtClean="0"/>
              <a:t>8</a:t>
            </a:fld>
            <a:endParaRPr lang="es-BO" dirty="0"/>
          </a:p>
        </p:txBody>
      </p:sp>
    </p:spTree>
    <p:extLst>
      <p:ext uri="{BB962C8B-B14F-4D97-AF65-F5344CB8AC3E}">
        <p14:creationId xmlns:p14="http://schemas.microsoft.com/office/powerpoint/2010/main" val="286555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77B01DB-F134-4D7A-BBFB-7133D5A2A01C}" type="slidenum">
              <a:rPr lang="es-MX" smtClean="0"/>
              <a:t>9</a:t>
            </a:fld>
            <a:endParaRPr lang="es-MX"/>
          </a:p>
        </p:txBody>
      </p:sp>
    </p:spTree>
    <p:extLst>
      <p:ext uri="{BB962C8B-B14F-4D97-AF65-F5344CB8AC3E}">
        <p14:creationId xmlns:p14="http://schemas.microsoft.com/office/powerpoint/2010/main" val="30401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77B01DB-F134-4D7A-BBFB-7133D5A2A01C}" type="slidenum">
              <a:rPr lang="es-MX" smtClean="0"/>
              <a:t>10</a:t>
            </a:fld>
            <a:endParaRPr lang="es-MX"/>
          </a:p>
        </p:txBody>
      </p:sp>
    </p:spTree>
    <p:extLst>
      <p:ext uri="{BB962C8B-B14F-4D97-AF65-F5344CB8AC3E}">
        <p14:creationId xmlns:p14="http://schemas.microsoft.com/office/powerpoint/2010/main" val="2289392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77B01DB-F134-4D7A-BBFB-7133D5A2A01C}" type="slidenum">
              <a:rPr lang="es-MX" smtClean="0"/>
              <a:t>20</a:t>
            </a:fld>
            <a:endParaRPr lang="es-MX"/>
          </a:p>
        </p:txBody>
      </p:sp>
    </p:spTree>
    <p:extLst>
      <p:ext uri="{BB962C8B-B14F-4D97-AF65-F5344CB8AC3E}">
        <p14:creationId xmlns:p14="http://schemas.microsoft.com/office/powerpoint/2010/main" val="15476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77B01DB-F134-4D7A-BBFB-7133D5A2A01C}" type="slidenum">
              <a:rPr lang="es-MX" smtClean="0"/>
              <a:t>21</a:t>
            </a:fld>
            <a:endParaRPr lang="es-MX"/>
          </a:p>
        </p:txBody>
      </p:sp>
    </p:spTree>
    <p:extLst>
      <p:ext uri="{BB962C8B-B14F-4D97-AF65-F5344CB8AC3E}">
        <p14:creationId xmlns:p14="http://schemas.microsoft.com/office/powerpoint/2010/main" val="1879440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829D8C10-B14B-400B-B46C-A8B71DD61D0D}" type="datetimeFigureOut">
              <a:rPr lang="es-ES" smtClean="0"/>
              <a:t>21/03/2024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BEFC69D-34A0-4DE8-B6CF-C819630DC827}"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29D8C10-B14B-400B-B46C-A8B71DD61D0D}" type="datetimeFigureOut">
              <a:rPr lang="es-ES" smtClean="0"/>
              <a:t>21/03/2024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BEFC69D-34A0-4DE8-B6CF-C819630DC827}"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29D8C10-B14B-400B-B46C-A8B71DD61D0D}" type="datetimeFigureOut">
              <a:rPr lang="es-ES" smtClean="0"/>
              <a:t>21/03/2024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BEFC69D-34A0-4DE8-B6CF-C819630DC827}"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3E810AD-0C6A-47D1-8D72-17C81EC23049}"/>
              </a:ext>
            </a:extLst>
          </p:cNvPr>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endParaRPr lang="es-MX"/>
          </a:p>
        </p:txBody>
      </p:sp>
      <p:sp>
        <p:nvSpPr>
          <p:cNvPr id="3" name="Subtítulo 2">
            <a:extLst>
              <a:ext uri="{FF2B5EF4-FFF2-40B4-BE49-F238E27FC236}">
                <a16:creationId xmlns="" xmlns:a16="http://schemas.microsoft.com/office/drawing/2014/main" id="{682BA7AF-ADA8-409F-ACEF-D9CCED19538F}"/>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a:extLst>
              <a:ext uri="{FF2B5EF4-FFF2-40B4-BE49-F238E27FC236}">
                <a16:creationId xmlns="" xmlns:a16="http://schemas.microsoft.com/office/drawing/2014/main" id="{D2E92C1D-8C5D-4A0F-8D57-0F2D193059A4}"/>
              </a:ext>
            </a:extLst>
          </p:cNvPr>
          <p:cNvSpPr>
            <a:spLocks noGrp="1"/>
          </p:cNvSpPr>
          <p:nvPr>
            <p:ph type="dt" sz="half" idx="10"/>
          </p:nvPr>
        </p:nvSpPr>
        <p:spPr/>
        <p:txBody>
          <a:bodyPr/>
          <a:lstStyle/>
          <a:p>
            <a:fld id="{5594EF04-1763-438B-9E92-0A207822CC62}" type="datetime2">
              <a:rPr lang="es-MX" smtClean="0"/>
              <a:t>jueves, 21 de marzo de 2024</a:t>
            </a:fld>
            <a:endParaRPr lang="es-MX"/>
          </a:p>
        </p:txBody>
      </p:sp>
      <p:sp>
        <p:nvSpPr>
          <p:cNvPr id="5" name="Marcador de pie de página 4">
            <a:extLst>
              <a:ext uri="{FF2B5EF4-FFF2-40B4-BE49-F238E27FC236}">
                <a16:creationId xmlns="" xmlns:a16="http://schemas.microsoft.com/office/drawing/2014/main" id="{1AD29E0D-9C81-4A96-87B5-CA9E6E9DE7C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192639CC-5C2A-4A8D-9A0D-A6B4DA577356}"/>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1064031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938089A-A2FC-4B4A-9B3D-F5FD03E849B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EEC3CAC8-312D-4DBC-A72A-D7F5939F24D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D6A8A78E-C1F4-4C6E-B547-C796FEFE7F79}"/>
              </a:ext>
            </a:extLst>
          </p:cNvPr>
          <p:cNvSpPr>
            <a:spLocks noGrp="1"/>
          </p:cNvSpPr>
          <p:nvPr>
            <p:ph type="dt" sz="half" idx="10"/>
          </p:nvPr>
        </p:nvSpPr>
        <p:spPr/>
        <p:txBody>
          <a:bodyPr/>
          <a:lstStyle/>
          <a:p>
            <a:fld id="{DC187452-D132-4CBE-8F0E-AF756538B5F2}" type="datetime2">
              <a:rPr lang="es-MX" smtClean="0"/>
              <a:t>jueves, 21 de marzo de 2024</a:t>
            </a:fld>
            <a:endParaRPr lang="es-MX"/>
          </a:p>
        </p:txBody>
      </p:sp>
      <p:sp>
        <p:nvSpPr>
          <p:cNvPr id="5" name="Marcador de pie de página 4">
            <a:extLst>
              <a:ext uri="{FF2B5EF4-FFF2-40B4-BE49-F238E27FC236}">
                <a16:creationId xmlns="" xmlns:a16="http://schemas.microsoft.com/office/drawing/2014/main" id="{C6A0FC33-317C-42EE-9960-4142141278C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35F1AA0C-D0DD-406F-A5B0-D93FFFFBDA98}"/>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1338427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8FD8C5A-6F15-44D0-A7DB-86B582713298}"/>
              </a:ext>
            </a:extLst>
          </p:cNvPr>
          <p:cNvSpPr>
            <a:spLocks noGrp="1"/>
          </p:cNvSpPr>
          <p:nvPr>
            <p:ph type="title"/>
          </p:nvPr>
        </p:nvSpPr>
        <p:spPr>
          <a:xfrm>
            <a:off x="831851" y="1709740"/>
            <a:ext cx="10515600" cy="2852737"/>
          </a:xfrm>
        </p:spPr>
        <p:txBody>
          <a:bodyPr anchor="b"/>
          <a:lstStyle>
            <a:lvl1pPr>
              <a:defRPr sz="4500"/>
            </a:lvl1p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1688AF74-AF6A-4665-AB83-AF00DAD411ED}"/>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9A35B24B-031C-453B-9C0B-E7A28FA3F00F}"/>
              </a:ext>
            </a:extLst>
          </p:cNvPr>
          <p:cNvSpPr>
            <a:spLocks noGrp="1"/>
          </p:cNvSpPr>
          <p:nvPr>
            <p:ph type="dt" sz="half" idx="10"/>
          </p:nvPr>
        </p:nvSpPr>
        <p:spPr/>
        <p:txBody>
          <a:bodyPr/>
          <a:lstStyle/>
          <a:p>
            <a:fld id="{042738CD-DB59-433E-82E4-FFE02CB3864F}" type="datetime2">
              <a:rPr lang="es-MX" smtClean="0"/>
              <a:t>jueves, 21 de marzo de 2024</a:t>
            </a:fld>
            <a:endParaRPr lang="es-MX"/>
          </a:p>
        </p:txBody>
      </p:sp>
      <p:sp>
        <p:nvSpPr>
          <p:cNvPr id="5" name="Marcador de pie de página 4">
            <a:extLst>
              <a:ext uri="{FF2B5EF4-FFF2-40B4-BE49-F238E27FC236}">
                <a16:creationId xmlns="" xmlns:a16="http://schemas.microsoft.com/office/drawing/2014/main" id="{7A685DB2-9FEF-489A-B526-CDBDCF62A39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A631E85C-76B7-4014-A426-29DB6918C865}"/>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3266835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C4F6A1A-60A0-45C0-9A39-A757B695FF3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FA3F8B11-E01B-4314-92EB-C5A6C02AC06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 xmlns:a16="http://schemas.microsoft.com/office/drawing/2014/main" id="{F39BDDD0-41CA-4D6D-B68C-B5E4226469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 xmlns:a16="http://schemas.microsoft.com/office/drawing/2014/main" id="{5C28B2FF-092A-4024-BB65-0050D9D53631}"/>
              </a:ext>
            </a:extLst>
          </p:cNvPr>
          <p:cNvSpPr>
            <a:spLocks noGrp="1"/>
          </p:cNvSpPr>
          <p:nvPr>
            <p:ph type="dt" sz="half" idx="10"/>
          </p:nvPr>
        </p:nvSpPr>
        <p:spPr/>
        <p:txBody>
          <a:bodyPr/>
          <a:lstStyle/>
          <a:p>
            <a:fld id="{46E393C2-65F5-4CD6-8844-0DC401C78950}" type="datetime2">
              <a:rPr lang="es-MX" smtClean="0"/>
              <a:t>jueves, 21 de marzo de 2024</a:t>
            </a:fld>
            <a:endParaRPr lang="es-MX"/>
          </a:p>
        </p:txBody>
      </p:sp>
      <p:sp>
        <p:nvSpPr>
          <p:cNvPr id="6" name="Marcador de pie de página 5">
            <a:extLst>
              <a:ext uri="{FF2B5EF4-FFF2-40B4-BE49-F238E27FC236}">
                <a16:creationId xmlns="" xmlns:a16="http://schemas.microsoft.com/office/drawing/2014/main" id="{09A29087-EE00-4442-8415-6CEC1263793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8E152511-23EE-4365-B0B4-5FF477A178AC}"/>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3392276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83FA973-0C9E-4F12-A27B-48806055840C}"/>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BC28AC2A-8FB6-4B11-B447-8767F1C46940}"/>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DE028759-A86E-46ED-ABA3-44E2FFC5D092}"/>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 xmlns:a16="http://schemas.microsoft.com/office/drawing/2014/main" id="{90AFF0B5-586A-4E24-9929-42BE7F2A82D0}"/>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EC5CEB24-48C1-4FF2-A443-BF1A62A943C7}"/>
              </a:ext>
            </a:extLst>
          </p:cNvPr>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 xmlns:a16="http://schemas.microsoft.com/office/drawing/2014/main" id="{2EB15A34-7043-4982-9B84-9894FD60AC10}"/>
              </a:ext>
            </a:extLst>
          </p:cNvPr>
          <p:cNvSpPr>
            <a:spLocks noGrp="1"/>
          </p:cNvSpPr>
          <p:nvPr>
            <p:ph type="dt" sz="half" idx="10"/>
          </p:nvPr>
        </p:nvSpPr>
        <p:spPr/>
        <p:txBody>
          <a:bodyPr/>
          <a:lstStyle/>
          <a:p>
            <a:fld id="{1AE510DB-4782-48D8-8480-EBF0D2E81E3F}" type="datetime2">
              <a:rPr lang="es-MX" smtClean="0"/>
              <a:t>jueves, 21 de marzo de 2024</a:t>
            </a:fld>
            <a:endParaRPr lang="es-MX"/>
          </a:p>
        </p:txBody>
      </p:sp>
      <p:sp>
        <p:nvSpPr>
          <p:cNvPr id="8" name="Marcador de pie de página 7">
            <a:extLst>
              <a:ext uri="{FF2B5EF4-FFF2-40B4-BE49-F238E27FC236}">
                <a16:creationId xmlns="" xmlns:a16="http://schemas.microsoft.com/office/drawing/2014/main" id="{85F359E1-2583-4944-B4D5-36EDE9511419}"/>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 xmlns:a16="http://schemas.microsoft.com/office/drawing/2014/main" id="{0CA9944B-321D-4A6B-9E15-10E6C854FDB6}"/>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2244751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C6F4683-3BC4-4C3F-9D46-146AC2503CC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 xmlns:a16="http://schemas.microsoft.com/office/drawing/2014/main" id="{C081AC05-77CD-402D-90DA-D674B9460D14}"/>
              </a:ext>
            </a:extLst>
          </p:cNvPr>
          <p:cNvSpPr>
            <a:spLocks noGrp="1"/>
          </p:cNvSpPr>
          <p:nvPr>
            <p:ph type="dt" sz="half" idx="10"/>
          </p:nvPr>
        </p:nvSpPr>
        <p:spPr/>
        <p:txBody>
          <a:bodyPr/>
          <a:lstStyle/>
          <a:p>
            <a:fld id="{2D60B6B9-6699-40F6-935C-7453EECC3DCC}" type="datetime2">
              <a:rPr lang="es-MX" smtClean="0"/>
              <a:t>jueves, 21 de marzo de 2024</a:t>
            </a:fld>
            <a:endParaRPr lang="es-MX"/>
          </a:p>
        </p:txBody>
      </p:sp>
      <p:sp>
        <p:nvSpPr>
          <p:cNvPr id="4" name="Marcador de pie de página 3">
            <a:extLst>
              <a:ext uri="{FF2B5EF4-FFF2-40B4-BE49-F238E27FC236}">
                <a16:creationId xmlns="" xmlns:a16="http://schemas.microsoft.com/office/drawing/2014/main" id="{EF1E68E7-4B68-49FF-B78F-B36389861BD2}"/>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 xmlns:a16="http://schemas.microsoft.com/office/drawing/2014/main" id="{5F4C667D-57C6-4B18-BB6B-AF86592219EB}"/>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647816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43B808CC-AFF5-49F6-BD9B-6630FC785E52}"/>
              </a:ext>
            </a:extLst>
          </p:cNvPr>
          <p:cNvSpPr>
            <a:spLocks noGrp="1"/>
          </p:cNvSpPr>
          <p:nvPr>
            <p:ph type="dt" sz="half" idx="10"/>
          </p:nvPr>
        </p:nvSpPr>
        <p:spPr/>
        <p:txBody>
          <a:bodyPr/>
          <a:lstStyle/>
          <a:p>
            <a:fld id="{CC337CB1-63CC-4D72-9F2F-F1BF640670D8}" type="datetime2">
              <a:rPr lang="es-MX" smtClean="0"/>
              <a:t>jueves, 21 de marzo de 2024</a:t>
            </a:fld>
            <a:endParaRPr lang="es-MX"/>
          </a:p>
        </p:txBody>
      </p:sp>
      <p:sp>
        <p:nvSpPr>
          <p:cNvPr id="3" name="Marcador de pie de página 2">
            <a:extLst>
              <a:ext uri="{FF2B5EF4-FFF2-40B4-BE49-F238E27FC236}">
                <a16:creationId xmlns="" xmlns:a16="http://schemas.microsoft.com/office/drawing/2014/main" id="{A824FFDD-B7B2-44B5-939E-3F4C26DE2C96}"/>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 xmlns:a16="http://schemas.microsoft.com/office/drawing/2014/main" id="{60C7BEDB-6363-4BB5-B8E4-4931482F4E8C}"/>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2778328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75BB073-BB3B-424A-BFCD-B1267DEA48DD}"/>
              </a:ext>
            </a:extLst>
          </p:cNvPr>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B81F2603-A390-418A-9CF3-37F15D958C53}"/>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 xmlns:a16="http://schemas.microsoft.com/office/drawing/2014/main" id="{C7A5CD52-85F5-4BF9-A118-BFBE0F807DA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B42F0827-4A1F-40F8-ADEA-ADD5BD8DA859}"/>
              </a:ext>
            </a:extLst>
          </p:cNvPr>
          <p:cNvSpPr>
            <a:spLocks noGrp="1"/>
          </p:cNvSpPr>
          <p:nvPr>
            <p:ph type="dt" sz="half" idx="10"/>
          </p:nvPr>
        </p:nvSpPr>
        <p:spPr/>
        <p:txBody>
          <a:bodyPr/>
          <a:lstStyle/>
          <a:p>
            <a:fld id="{52C40E7A-F993-4265-9D9E-C54F498EB0C4}" type="datetime2">
              <a:rPr lang="es-MX" smtClean="0"/>
              <a:t>jueves, 21 de marzo de 2024</a:t>
            </a:fld>
            <a:endParaRPr lang="es-MX"/>
          </a:p>
        </p:txBody>
      </p:sp>
      <p:sp>
        <p:nvSpPr>
          <p:cNvPr id="6" name="Marcador de pie de página 5">
            <a:extLst>
              <a:ext uri="{FF2B5EF4-FFF2-40B4-BE49-F238E27FC236}">
                <a16:creationId xmlns="" xmlns:a16="http://schemas.microsoft.com/office/drawing/2014/main" id="{7C2753EF-4804-4EAF-AE55-E203117635C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FA3F8F16-3BD2-4177-8269-389A8FFD4780}"/>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416005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29D8C10-B14B-400B-B46C-A8B71DD61D0D}" type="datetimeFigureOut">
              <a:rPr lang="es-ES" smtClean="0"/>
              <a:t>21/03/2024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BEFC69D-34A0-4DE8-B6CF-C819630DC827}" type="slidenum">
              <a:rPr lang="es-ES" smtClean="0"/>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1F09651-5E63-4AD6-AD09-956452C9C726}"/>
              </a:ext>
            </a:extLst>
          </p:cNvPr>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a:extLst>
              <a:ext uri="{FF2B5EF4-FFF2-40B4-BE49-F238E27FC236}">
                <a16:creationId xmlns="" xmlns:a16="http://schemas.microsoft.com/office/drawing/2014/main" id="{44C7BD3A-B89D-468E-8E57-9B8FC0C7C7C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a:extLst>
              <a:ext uri="{FF2B5EF4-FFF2-40B4-BE49-F238E27FC236}">
                <a16:creationId xmlns="" xmlns:a16="http://schemas.microsoft.com/office/drawing/2014/main" id="{3BB949E3-1248-4628-A90E-E92E1FF7566E}"/>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0A538946-5FEC-49EC-9D19-D8F0F6357CEF}"/>
              </a:ext>
            </a:extLst>
          </p:cNvPr>
          <p:cNvSpPr>
            <a:spLocks noGrp="1"/>
          </p:cNvSpPr>
          <p:nvPr>
            <p:ph type="dt" sz="half" idx="10"/>
          </p:nvPr>
        </p:nvSpPr>
        <p:spPr/>
        <p:txBody>
          <a:bodyPr/>
          <a:lstStyle/>
          <a:p>
            <a:fld id="{A9DC65C5-1E41-4D56-8C04-D64C27ED137C}" type="datetime2">
              <a:rPr lang="es-MX" smtClean="0"/>
              <a:t>jueves, 21 de marzo de 2024</a:t>
            </a:fld>
            <a:endParaRPr lang="es-MX"/>
          </a:p>
        </p:txBody>
      </p:sp>
      <p:sp>
        <p:nvSpPr>
          <p:cNvPr id="6" name="Marcador de pie de página 5">
            <a:extLst>
              <a:ext uri="{FF2B5EF4-FFF2-40B4-BE49-F238E27FC236}">
                <a16:creationId xmlns="" xmlns:a16="http://schemas.microsoft.com/office/drawing/2014/main" id="{A0E66F8F-2B55-4CF6-987E-1B04B50D0EE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34A44E8D-9232-43AB-8FCA-A1359508FED6}"/>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977867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4197884-52C7-491A-AFC7-E07BEDD5917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E1B19F33-5C30-4164-B850-BDC83A03AC1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E5D1BDDE-D66C-486B-95C1-038426B077E3}"/>
              </a:ext>
            </a:extLst>
          </p:cNvPr>
          <p:cNvSpPr>
            <a:spLocks noGrp="1"/>
          </p:cNvSpPr>
          <p:nvPr>
            <p:ph type="dt" sz="half" idx="10"/>
          </p:nvPr>
        </p:nvSpPr>
        <p:spPr/>
        <p:txBody>
          <a:bodyPr/>
          <a:lstStyle/>
          <a:p>
            <a:fld id="{BA9B6811-B52A-45DC-A392-BD522453952C}" type="datetime2">
              <a:rPr lang="es-MX" smtClean="0"/>
              <a:t>jueves, 21 de marzo de 2024</a:t>
            </a:fld>
            <a:endParaRPr lang="es-MX"/>
          </a:p>
        </p:txBody>
      </p:sp>
      <p:sp>
        <p:nvSpPr>
          <p:cNvPr id="5" name="Marcador de pie de página 4">
            <a:extLst>
              <a:ext uri="{FF2B5EF4-FFF2-40B4-BE49-F238E27FC236}">
                <a16:creationId xmlns="" xmlns:a16="http://schemas.microsoft.com/office/drawing/2014/main" id="{75A35995-C0B4-4CE2-AC80-40FCB43E46F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F450CAB5-8EB5-46D0-8D07-31FA82B2AE78}"/>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3532263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AA94795B-674C-472F-A864-431B664B9ACF}"/>
              </a:ext>
            </a:extLst>
          </p:cNvPr>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25C19F0C-3BB9-417C-8D1A-4ACF8E67FF5A}"/>
              </a:ext>
            </a:extLst>
          </p:cNvPr>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368EE6C2-9596-4862-8510-3D92B8D65D38}"/>
              </a:ext>
            </a:extLst>
          </p:cNvPr>
          <p:cNvSpPr>
            <a:spLocks noGrp="1"/>
          </p:cNvSpPr>
          <p:nvPr>
            <p:ph type="dt" sz="half" idx="10"/>
          </p:nvPr>
        </p:nvSpPr>
        <p:spPr/>
        <p:txBody>
          <a:bodyPr/>
          <a:lstStyle/>
          <a:p>
            <a:fld id="{3D2FBDE0-1956-44B2-BA46-0D66CFF2B236}" type="datetime2">
              <a:rPr lang="es-MX" smtClean="0"/>
              <a:t>jueves, 21 de marzo de 2024</a:t>
            </a:fld>
            <a:endParaRPr lang="es-MX"/>
          </a:p>
        </p:txBody>
      </p:sp>
      <p:sp>
        <p:nvSpPr>
          <p:cNvPr id="5" name="Marcador de pie de página 4">
            <a:extLst>
              <a:ext uri="{FF2B5EF4-FFF2-40B4-BE49-F238E27FC236}">
                <a16:creationId xmlns="" xmlns:a16="http://schemas.microsoft.com/office/drawing/2014/main" id="{0C1CD704-E862-4B38-B9F3-A0923FA9C54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9ABD50FA-F1D3-48DA-A48C-1C0498198AC5}"/>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370891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829D8C10-B14B-400B-B46C-A8B71DD61D0D}" type="datetimeFigureOut">
              <a:rPr lang="es-ES" smtClean="0"/>
              <a:t>21/03/2024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BEFC69D-34A0-4DE8-B6CF-C819630DC827}"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829D8C10-B14B-400B-B46C-A8B71DD61D0D}" type="datetimeFigureOut">
              <a:rPr lang="es-ES" smtClean="0"/>
              <a:t>21/03/2024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BEFC69D-34A0-4DE8-B6CF-C819630DC827}"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829D8C10-B14B-400B-B46C-A8B71DD61D0D}" type="datetimeFigureOut">
              <a:rPr lang="es-ES" smtClean="0"/>
              <a:t>21/03/2024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BEFC69D-34A0-4DE8-B6CF-C819630DC827}"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829D8C10-B14B-400B-B46C-A8B71DD61D0D}" type="datetimeFigureOut">
              <a:rPr lang="es-ES" smtClean="0"/>
              <a:t>21/03/2024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BEFC69D-34A0-4DE8-B6CF-C819630DC827}"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29D8C10-B14B-400B-B46C-A8B71DD61D0D}" type="datetimeFigureOut">
              <a:rPr lang="es-ES" smtClean="0"/>
              <a:t>21/03/2024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BEFC69D-34A0-4DE8-B6CF-C819630DC827}"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829D8C10-B14B-400B-B46C-A8B71DD61D0D}" type="datetimeFigureOut">
              <a:rPr lang="es-ES" smtClean="0"/>
              <a:t>21/03/2024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BEFC69D-34A0-4DE8-B6CF-C819630DC827}"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829D8C10-B14B-400B-B46C-A8B71DD61D0D}" type="datetimeFigureOut">
              <a:rPr lang="es-ES" smtClean="0"/>
              <a:t>21/03/2024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BEFC69D-34A0-4DE8-B6CF-C819630DC827}"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D8C10-B14B-400B-B46C-A8B71DD61D0D}" type="datetimeFigureOut">
              <a:rPr lang="es-ES" smtClean="0"/>
              <a:t>21/03/2024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FC69D-34A0-4DE8-B6CF-C819630DC827}"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5358149E-B684-4770-8074-ABEA3DEFEEA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F4B3FE50-60EB-4C9A-A249-F3B7EBAA91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91E2F2F1-50D6-4E21-A30E-5785199098C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749439-A1E3-4317-B48E-C604DC2CC8CE}" type="datetime2">
              <a:rPr lang="es-MX" smtClean="0"/>
              <a:t>jueves, 21 de marzo de 2024</a:t>
            </a:fld>
            <a:endParaRPr lang="es-MX"/>
          </a:p>
        </p:txBody>
      </p:sp>
      <p:sp>
        <p:nvSpPr>
          <p:cNvPr id="5" name="Marcador de pie de página 4">
            <a:extLst>
              <a:ext uri="{FF2B5EF4-FFF2-40B4-BE49-F238E27FC236}">
                <a16:creationId xmlns="" xmlns:a16="http://schemas.microsoft.com/office/drawing/2014/main" id="{01332D2A-750B-472F-8F14-B372D2E36FB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Marcador de número de diapositiva 5">
            <a:extLst>
              <a:ext uri="{FF2B5EF4-FFF2-40B4-BE49-F238E27FC236}">
                <a16:creationId xmlns="" xmlns:a16="http://schemas.microsoft.com/office/drawing/2014/main" id="{6FDA441C-CF80-4D58-94D5-8F97492590A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ABCCEB-98E6-4795-A974-45DF6D8407A6}" type="slidenum">
              <a:rPr lang="es-MX" smtClean="0"/>
              <a:t>‹Nº›</a:t>
            </a:fld>
            <a:endParaRPr lang="es-MX"/>
          </a:p>
        </p:txBody>
      </p:sp>
    </p:spTree>
    <p:extLst>
      <p:ext uri="{BB962C8B-B14F-4D97-AF65-F5344CB8AC3E}">
        <p14:creationId xmlns:p14="http://schemas.microsoft.com/office/powerpoint/2010/main" val="367932129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4.png"/><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a:extLst>
              <a:ext uri="{FF2B5EF4-FFF2-40B4-BE49-F238E27FC236}">
                <a16:creationId xmlns="" xmlns:a16="http://schemas.microsoft.com/office/drawing/2014/main" id="{7A6F2B72-1555-448C-A5EC-EA368A8134C9}"/>
              </a:ext>
            </a:extLst>
          </p:cNvPr>
          <p:cNvSpPr txBox="1"/>
          <p:nvPr/>
        </p:nvSpPr>
        <p:spPr>
          <a:xfrm>
            <a:off x="1952517" y="2879355"/>
            <a:ext cx="8270282" cy="1323439"/>
          </a:xfrm>
          <a:prstGeom prst="rect">
            <a:avLst/>
          </a:prstGeom>
          <a:solidFill>
            <a:srgbClr val="2B5681"/>
          </a:solidFill>
        </p:spPr>
        <p:txBody>
          <a:bodyPr wrap="square" rtlCol="0">
            <a:spAutoFit/>
          </a:bodyPr>
          <a:lstStyle/>
          <a:p>
            <a:pPr marL="342900" lvl="1" algn="ctr" defTabSz="685800"/>
            <a:r>
              <a:rPr lang="es-MX" sz="4000" b="1" kern="0" spc="750" dirty="0">
                <a:solidFill>
                  <a:srgbClr val="FFFFFF"/>
                </a:solidFill>
                <a:latin typeface="Century Gothic" panose="020B0502020202020204" pitchFamily="34" charset="0"/>
              </a:rPr>
              <a:t>RENDICIÓN PÚBLICA DE </a:t>
            </a:r>
          </a:p>
          <a:p>
            <a:pPr marL="342900" lvl="1" algn="ctr" defTabSz="685800"/>
            <a:r>
              <a:rPr lang="es-MX" sz="4000" b="1" kern="0" spc="750" dirty="0">
                <a:solidFill>
                  <a:srgbClr val="FFFFFF"/>
                </a:solidFill>
                <a:latin typeface="Century Gothic" panose="020B0502020202020204" pitchFamily="34" charset="0"/>
              </a:rPr>
              <a:t>CUENTAS FINAL 2023</a:t>
            </a:r>
          </a:p>
        </p:txBody>
      </p:sp>
      <p:sp>
        <p:nvSpPr>
          <p:cNvPr id="10" name="TextBox 17">
            <a:extLst>
              <a:ext uri="{FF2B5EF4-FFF2-40B4-BE49-F238E27FC236}">
                <a16:creationId xmlns="" xmlns:a16="http://schemas.microsoft.com/office/drawing/2014/main" id="{3A3BFA52-C3A3-4339-AFA2-1F2DD6CFE30F}"/>
              </a:ext>
            </a:extLst>
          </p:cNvPr>
          <p:cNvSpPr txBox="1"/>
          <p:nvPr/>
        </p:nvSpPr>
        <p:spPr>
          <a:xfrm>
            <a:off x="2101616" y="4321092"/>
            <a:ext cx="7952606" cy="1077218"/>
          </a:xfrm>
          <a:prstGeom prst="rect">
            <a:avLst/>
          </a:prstGeom>
          <a:solidFill>
            <a:schemeClr val="bg1"/>
          </a:solidFill>
        </p:spPr>
        <p:txBody>
          <a:bodyPr wrap="square" rtlCol="0">
            <a:spAutoFit/>
          </a:bodyPr>
          <a:lstStyle/>
          <a:p>
            <a:pPr algn="ctr" defTabSz="685800"/>
            <a:r>
              <a:rPr lang="es-ES" sz="1600" b="1" dirty="0">
                <a:latin typeface="Century Gothic" panose="020B0502020202020204" pitchFamily="34" charset="0"/>
                <a:cs typeface="Arial" panose="020B0604020202020204" pitchFamily="34" charset="0"/>
              </a:rPr>
              <a:t>Néstor Huanca Chura</a:t>
            </a:r>
            <a:br>
              <a:rPr lang="es-ES" sz="1600" b="1" dirty="0">
                <a:latin typeface="Century Gothic" panose="020B0502020202020204" pitchFamily="34" charset="0"/>
                <a:cs typeface="Arial" panose="020B0604020202020204" pitchFamily="34" charset="0"/>
              </a:rPr>
            </a:br>
            <a:r>
              <a:rPr lang="es-ES" sz="1600" b="1" dirty="0">
                <a:latin typeface="Century Gothic" panose="020B0502020202020204" pitchFamily="34" charset="0"/>
                <a:cs typeface="Arial" panose="020B0604020202020204" pitchFamily="34" charset="0"/>
              </a:rPr>
              <a:t>MINISTRO DE DESARROLLO PRODUCTIVO Y ECONOMÍA PLURAL</a:t>
            </a:r>
            <a:br>
              <a:rPr lang="es-ES" sz="1600" b="1" dirty="0">
                <a:latin typeface="Century Gothic" panose="020B0502020202020204" pitchFamily="34" charset="0"/>
                <a:cs typeface="Arial" panose="020B0604020202020204" pitchFamily="34" charset="0"/>
              </a:rPr>
            </a:br>
            <a:r>
              <a:rPr lang="es-ES" sz="1600" b="1" dirty="0">
                <a:latin typeface="Century Gothic" panose="020B0502020202020204" pitchFamily="34" charset="0"/>
                <a:cs typeface="Arial" panose="020B0604020202020204" pitchFamily="34" charset="0"/>
              </a:rPr>
              <a:t/>
            </a:r>
            <a:br>
              <a:rPr lang="es-ES" sz="1600" b="1" dirty="0">
                <a:latin typeface="Century Gothic" panose="020B0502020202020204" pitchFamily="34" charset="0"/>
                <a:cs typeface="Arial" panose="020B0604020202020204" pitchFamily="34" charset="0"/>
              </a:rPr>
            </a:br>
            <a:r>
              <a:rPr lang="es-ES" sz="1600" b="1" dirty="0">
                <a:latin typeface="Century Gothic" panose="020B0502020202020204" pitchFamily="34" charset="0"/>
                <a:cs typeface="Arial" panose="020B0604020202020204" pitchFamily="34" charset="0"/>
              </a:rPr>
              <a:t>Febrero</a:t>
            </a:r>
            <a:r>
              <a:rPr lang="es-BO" sz="1600" b="1" dirty="0">
                <a:latin typeface="Century Gothic" panose="020B0502020202020204" pitchFamily="34" charset="0"/>
                <a:cs typeface="Arial" panose="020B0604020202020204" pitchFamily="34" charset="0"/>
              </a:rPr>
              <a:t> 2024</a:t>
            </a:r>
            <a:endParaRPr lang="en-US" sz="1600" dirty="0">
              <a:latin typeface="Century Gothic" panose="020B0502020202020204" pitchFamily="34" charset="0"/>
              <a:ea typeface="Roboto Light" panose="02000000000000000000" pitchFamily="2" charset="0"/>
              <a:cs typeface="Roboto Light" panose="02000000000000000000" pitchFamily="2" charset="0"/>
            </a:endParaRPr>
          </a:p>
        </p:txBody>
      </p:sp>
      <p:pic>
        <p:nvPicPr>
          <p:cNvPr id="6" name="Imagen 5">
            <a:extLst>
              <a:ext uri="{FF2B5EF4-FFF2-40B4-BE49-F238E27FC236}">
                <a16:creationId xmlns="" xmlns:a16="http://schemas.microsoft.com/office/drawing/2014/main" id="{711B8832-83EF-0645-C224-D263B3A6A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712" y="150555"/>
            <a:ext cx="3874112" cy="2479431"/>
          </a:xfrm>
          <a:prstGeom prst="rect">
            <a:avLst/>
          </a:prstGeom>
        </p:spPr>
      </p:pic>
      <p:pic>
        <p:nvPicPr>
          <p:cNvPr id="7" name="Picture 2">
            <a:extLst>
              <a:ext uri="{FF2B5EF4-FFF2-40B4-BE49-F238E27FC236}">
                <a16:creationId xmlns="" xmlns:a16="http://schemas.microsoft.com/office/drawing/2014/main" id="{3C44BFB6-E078-0C68-F6F4-D9CD86F04CF2}"/>
              </a:ext>
            </a:extLst>
          </p:cNvPr>
          <p:cNvPicPr>
            <a:picLocks noChangeAspect="1" noChangeArrowheads="1"/>
          </p:cNvPicPr>
          <p:nvPr/>
        </p:nvPicPr>
        <p:blipFill>
          <a:blip r:embed="rId4"/>
          <a:srcRect/>
          <a:stretch>
            <a:fillRect/>
          </a:stretch>
        </p:blipFill>
        <p:spPr bwMode="auto">
          <a:xfrm>
            <a:off x="8667750" y="3042357"/>
            <a:ext cx="3519091" cy="3811827"/>
          </a:xfrm>
          <a:prstGeom prst="rect">
            <a:avLst/>
          </a:prstGeom>
          <a:noFill/>
          <a:ln>
            <a:noFill/>
          </a:ln>
        </p:spPr>
      </p:pic>
      <p:pic>
        <p:nvPicPr>
          <p:cNvPr id="8" name="Imagen 7">
            <a:extLst>
              <a:ext uri="{FF2B5EF4-FFF2-40B4-BE49-F238E27FC236}">
                <a16:creationId xmlns="" xmlns:a16="http://schemas.microsoft.com/office/drawing/2014/main" id="{E37A6E19-281B-4D6D-0B24-13B2998B3F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7561" y="5735092"/>
            <a:ext cx="1117013" cy="1044327"/>
          </a:xfrm>
          <a:prstGeom prst="rect">
            <a:avLst/>
          </a:prstGeom>
        </p:spPr>
      </p:pic>
    </p:spTree>
    <p:extLst>
      <p:ext uri="{BB962C8B-B14F-4D97-AF65-F5344CB8AC3E}">
        <p14:creationId xmlns:p14="http://schemas.microsoft.com/office/powerpoint/2010/main" val="535703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 xmlns:a16="http://schemas.microsoft.com/office/drawing/2014/main" id="{E2D946BF-5092-F07C-72CA-6538B8D0F16E}"/>
              </a:ext>
            </a:extLst>
          </p:cNvPr>
          <p:cNvPicPr>
            <a:picLocks noChangeAspect="1" noChangeArrowheads="1"/>
          </p:cNvPicPr>
          <p:nvPr/>
        </p:nvPicPr>
        <p:blipFill>
          <a:blip r:embed="rId3"/>
          <a:srcRect/>
          <a:stretch>
            <a:fillRect/>
          </a:stretch>
        </p:blipFill>
        <p:spPr bwMode="auto">
          <a:xfrm>
            <a:off x="8667750" y="3042357"/>
            <a:ext cx="3519091" cy="3811827"/>
          </a:xfrm>
          <a:prstGeom prst="rect">
            <a:avLst/>
          </a:prstGeom>
          <a:noFill/>
          <a:ln>
            <a:noFill/>
          </a:ln>
        </p:spPr>
      </p:pic>
      <p:pic>
        <p:nvPicPr>
          <p:cNvPr id="8" name="Imagen 7">
            <a:extLst>
              <a:ext uri="{FF2B5EF4-FFF2-40B4-BE49-F238E27FC236}">
                <a16:creationId xmlns="" xmlns:a16="http://schemas.microsoft.com/office/drawing/2014/main" id="{5C5E65A2-ADA9-444E-58D2-D69E0DFA4A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7561" y="5735092"/>
            <a:ext cx="1117013" cy="1044327"/>
          </a:xfrm>
          <a:prstGeom prst="rect">
            <a:avLst/>
          </a:prstGeom>
        </p:spPr>
      </p:pic>
      <p:sp>
        <p:nvSpPr>
          <p:cNvPr id="10" name="Rectángulo: esquinas redondeadas 6">
            <a:extLst>
              <a:ext uri="{FF2B5EF4-FFF2-40B4-BE49-F238E27FC236}">
                <a16:creationId xmlns="" xmlns:a16="http://schemas.microsoft.com/office/drawing/2014/main" id="{B824DC02-12C0-8966-EA60-C58B61EF6F68}"/>
              </a:ext>
            </a:extLst>
          </p:cNvPr>
          <p:cNvSpPr/>
          <p:nvPr/>
        </p:nvSpPr>
        <p:spPr>
          <a:xfrm>
            <a:off x="2574714" y="2936623"/>
            <a:ext cx="7037007" cy="1463928"/>
          </a:xfrm>
          <a:prstGeom prst="roundRect">
            <a:avLst/>
          </a:prstGeom>
          <a:solidFill>
            <a:srgbClr val="2B5681"/>
          </a:solid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MX" sz="2800" b="1" dirty="0">
                <a:solidFill>
                  <a:schemeClr val="bg1"/>
                </a:solidFill>
                <a:latin typeface="Century Gothic" panose="020B0502020202020204" pitchFamily="34" charset="0"/>
              </a:rPr>
              <a:t>PLANTAS INDUSTRIALES EN IMPLEMENTACIÓN </a:t>
            </a:r>
          </a:p>
          <a:p>
            <a:pPr algn="ctr">
              <a:defRPr/>
            </a:pPr>
            <a:r>
              <a:rPr lang="es-MX" sz="2800" b="1" dirty="0">
                <a:solidFill>
                  <a:schemeClr val="bg1"/>
                </a:solidFill>
                <a:latin typeface="Century Gothic" panose="020B0502020202020204" pitchFamily="34" charset="0"/>
              </a:rPr>
              <a:t>A NIVEL NACIONAL</a:t>
            </a:r>
          </a:p>
        </p:txBody>
      </p:sp>
      <p:pic>
        <p:nvPicPr>
          <p:cNvPr id="3" name="Imagen 2">
            <a:extLst>
              <a:ext uri="{FF2B5EF4-FFF2-40B4-BE49-F238E27FC236}">
                <a16:creationId xmlns="" xmlns:a16="http://schemas.microsoft.com/office/drawing/2014/main" id="{D604396A-1433-B3A8-5838-D70F565617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233" y="123882"/>
            <a:ext cx="5733333" cy="914286"/>
          </a:xfrm>
          <a:prstGeom prst="rect">
            <a:avLst/>
          </a:prstGeom>
        </p:spPr>
      </p:pic>
    </p:spTree>
    <p:extLst>
      <p:ext uri="{BB962C8B-B14F-4D97-AF65-F5344CB8AC3E}">
        <p14:creationId xmlns:p14="http://schemas.microsoft.com/office/powerpoint/2010/main" val="40391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1897;p26">
            <a:extLst>
              <a:ext uri="{FF2B5EF4-FFF2-40B4-BE49-F238E27FC236}">
                <a16:creationId xmlns="" xmlns:a16="http://schemas.microsoft.com/office/drawing/2014/main" id="{B2056686-3D08-1113-7DC8-C9B91C59C1BC}"/>
              </a:ext>
            </a:extLst>
          </p:cNvPr>
          <p:cNvGraphicFramePr/>
          <p:nvPr>
            <p:extLst>
              <p:ext uri="{D42A27DB-BD31-4B8C-83A1-F6EECF244321}">
                <p14:modId xmlns:p14="http://schemas.microsoft.com/office/powerpoint/2010/main" val="3567558932"/>
              </p:ext>
            </p:extLst>
          </p:nvPr>
        </p:nvGraphicFramePr>
        <p:xfrm>
          <a:off x="94534" y="1271451"/>
          <a:ext cx="7600346" cy="5507935"/>
        </p:xfrm>
        <a:graphic>
          <a:graphicData uri="http://schemas.openxmlformats.org/drawingml/2006/table">
            <a:tbl>
              <a:tblPr>
                <a:noFill/>
              </a:tblPr>
              <a:tblGrid>
                <a:gridCol w="5544000">
                  <a:extLst>
                    <a:ext uri="{9D8B030D-6E8A-4147-A177-3AD203B41FA5}">
                      <a16:colId xmlns="" xmlns:a16="http://schemas.microsoft.com/office/drawing/2014/main" val="20001"/>
                    </a:ext>
                  </a:extLst>
                </a:gridCol>
                <a:gridCol w="1300346">
                  <a:extLst>
                    <a:ext uri="{9D8B030D-6E8A-4147-A177-3AD203B41FA5}">
                      <a16:colId xmlns="" xmlns:a16="http://schemas.microsoft.com/office/drawing/2014/main" val="1116709244"/>
                    </a:ext>
                  </a:extLst>
                </a:gridCol>
                <a:gridCol w="756000">
                  <a:extLst>
                    <a:ext uri="{9D8B030D-6E8A-4147-A177-3AD203B41FA5}">
                      <a16:colId xmlns="" xmlns:a16="http://schemas.microsoft.com/office/drawing/2014/main" val="20002"/>
                    </a:ext>
                  </a:extLst>
                </a:gridCol>
              </a:tblGrid>
              <a:tr h="468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1" i="0" u="none" strike="noStrike" cap="none" dirty="0">
                          <a:solidFill>
                            <a:schemeClr val="tx1"/>
                          </a:solidFill>
                          <a:latin typeface="+mn-lt"/>
                          <a:ea typeface="Arial Narrow"/>
                          <a:cs typeface="Arial Narrow"/>
                          <a:sym typeface="Arial Narrow"/>
                        </a:rPr>
                        <a:t>DETALLE DE LAS PLANTAS</a:t>
                      </a:r>
                      <a:endParaRPr sz="1200" dirty="0">
                        <a:solidFill>
                          <a:schemeClr val="tx1"/>
                        </a:solidFill>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B5C4"/>
                    </a:solidFill>
                  </a:tcPr>
                </a:tc>
                <a:tc>
                  <a:txBody>
                    <a:bodyPr/>
                    <a:lstStyle/>
                    <a:p>
                      <a:pPr marL="0" marR="0" lvl="0" indent="0" algn="ctr" rtl="0">
                        <a:spcBef>
                          <a:spcPts val="0"/>
                        </a:spcBef>
                        <a:spcAft>
                          <a:spcPts val="0"/>
                        </a:spcAft>
                        <a:buNone/>
                      </a:pPr>
                      <a:r>
                        <a:rPr lang="es-MX" sz="1200" b="1" i="0" u="none" strike="noStrike" kern="1200" cap="none" dirty="0">
                          <a:solidFill>
                            <a:schemeClr val="tx1"/>
                          </a:solidFill>
                          <a:latin typeface="+mn-lt"/>
                        </a:rPr>
                        <a:t>CANTIDAD DE PLANTAS EN IMPLEMENTACIÓN</a:t>
                      </a:r>
                      <a:endParaRPr sz="1200" b="1" i="0" u="none" strike="noStrike" kern="1200" cap="none" dirty="0">
                        <a:solidFill>
                          <a:schemeClr val="tx1"/>
                        </a:solidFill>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B5C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1" i="0" u="none" strike="noStrike" cap="none" dirty="0">
                          <a:solidFill>
                            <a:schemeClr val="tx1"/>
                          </a:solidFill>
                          <a:latin typeface="+mn-lt"/>
                          <a:ea typeface="Arial Narrow"/>
                          <a:cs typeface="Arial Narrow"/>
                          <a:sym typeface="Arial Narrow"/>
                        </a:rPr>
                        <a:t>INVERSIÓN</a:t>
                      </a:r>
                      <a:br>
                        <a:rPr lang="es-MX" sz="1200" b="1" i="0" u="none" strike="noStrike" cap="none" dirty="0">
                          <a:solidFill>
                            <a:schemeClr val="tx1"/>
                          </a:solidFill>
                          <a:latin typeface="+mn-lt"/>
                          <a:ea typeface="Arial Narrow"/>
                          <a:cs typeface="Arial Narrow"/>
                          <a:sym typeface="Arial Narrow"/>
                        </a:rPr>
                      </a:br>
                      <a:r>
                        <a:rPr lang="es-MX" sz="1200" b="1" i="0" u="none" strike="noStrike" cap="none" dirty="0">
                          <a:solidFill>
                            <a:schemeClr val="tx1"/>
                          </a:solidFill>
                          <a:latin typeface="+mn-lt"/>
                          <a:ea typeface="Arial Narrow"/>
                          <a:cs typeface="Arial Narrow"/>
                          <a:sym typeface="Arial Narrow"/>
                        </a:rPr>
                        <a:t>(MM Bs)</a:t>
                      </a:r>
                      <a:endParaRPr sz="1200" dirty="0">
                        <a:solidFill>
                          <a:schemeClr val="tx1"/>
                        </a:solidFill>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B5C4"/>
                    </a:solidFill>
                  </a:tcPr>
                </a:tc>
                <a:extLst>
                  <a:ext uri="{0D108BD9-81ED-4DB2-BD59-A6C34878D82A}">
                    <a16:rowId xmlns="" xmlns:a16="http://schemas.microsoft.com/office/drawing/2014/main" val="10000"/>
                  </a:ext>
                </a:extLst>
              </a:tr>
              <a:tr h="324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Plantas de almacenamiento y transformación de alimentos estratégicos como el trigo, maíz, arroz y soya (2 Santa Cruz, 3 La Paz, 1 Tarija).</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6</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943,03</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1"/>
                  </a:ext>
                </a:extLst>
              </a:tr>
              <a:tr h="1661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Plantas procesadoras de lácteos en Oruro y La Paz.</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2</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a:solidFill>
                            <a:srgbClr val="000000"/>
                          </a:solidFill>
                          <a:latin typeface="+mn-lt"/>
                          <a:ea typeface="Arial Narrow"/>
                          <a:cs typeface="Arial Narrow"/>
                          <a:sym typeface="Arial Narrow"/>
                        </a:rPr>
                        <a:t>90,84</a:t>
                      </a:r>
                      <a:endParaRPr sz="120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2"/>
                  </a:ext>
                </a:extLst>
              </a:tr>
              <a:tr h="1661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Plantas de procesamiento de carne de  bovino ( 2 Beni).</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2</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294,83</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1661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Plantas de acopio y transformación de papa en La Paz y Chuquisaca.</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2</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a:solidFill>
                            <a:srgbClr val="000000"/>
                          </a:solidFill>
                          <a:latin typeface="+mn-lt"/>
                          <a:ea typeface="Arial Narrow"/>
                          <a:cs typeface="Arial Narrow"/>
                          <a:sym typeface="Arial Narrow"/>
                        </a:rPr>
                        <a:t>324,62</a:t>
                      </a:r>
                      <a:endParaRPr sz="120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4"/>
                  </a:ext>
                </a:extLst>
              </a:tr>
              <a:tr h="32771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Plantas de acopio e transformación de grasas y aceites usados (La Paz, Oruro, Cochabamba, Santa Cruz)</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4</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a:solidFill>
                            <a:srgbClr val="000000"/>
                          </a:solidFill>
                          <a:latin typeface="+mn-lt"/>
                          <a:ea typeface="Arial Narrow"/>
                          <a:cs typeface="Arial Narrow"/>
                          <a:sym typeface="Arial Narrow"/>
                        </a:rPr>
                        <a:t>272,50</a:t>
                      </a:r>
                      <a:endParaRPr sz="120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5"/>
                  </a:ext>
                </a:extLst>
              </a:tr>
              <a:tr h="32771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Plantas de </a:t>
                      </a:r>
                      <a:r>
                        <a:rPr lang="es-MX" sz="1200" b="0" i="0" u="none" strike="noStrike" cap="none" dirty="0" err="1">
                          <a:solidFill>
                            <a:srgbClr val="000000"/>
                          </a:solidFill>
                          <a:latin typeface="+mn-lt"/>
                          <a:ea typeface="Arial Narrow"/>
                          <a:cs typeface="Arial Narrow"/>
                          <a:sym typeface="Arial Narrow"/>
                        </a:rPr>
                        <a:t>agroinsumos</a:t>
                      </a:r>
                      <a:r>
                        <a:rPr lang="es-MX" sz="1200" b="0" i="0" u="none" strike="noStrike" cap="none" dirty="0">
                          <a:solidFill>
                            <a:srgbClr val="000000"/>
                          </a:solidFill>
                          <a:latin typeface="+mn-lt"/>
                          <a:ea typeface="Arial Narrow"/>
                          <a:cs typeface="Arial Narrow"/>
                          <a:sym typeface="Arial Narrow"/>
                        </a:rPr>
                        <a:t> para la fertilización de suelos (3 La Paz, 2 Cochabamba, 2 Tarija, 1 Santa Cruz,  1 Potosí, 1 Beni),</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10</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509,31</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6"/>
                  </a:ext>
                </a:extLst>
              </a:tr>
              <a:tr h="1661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1 Planta de Envases de Vidrio (Chuquisaca)</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1</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a:solidFill>
                            <a:srgbClr val="000000"/>
                          </a:solidFill>
                          <a:latin typeface="+mn-lt"/>
                          <a:ea typeface="Arial Narrow"/>
                          <a:cs typeface="Arial Narrow"/>
                          <a:sym typeface="Arial Narrow"/>
                        </a:rPr>
                        <a:t>260,70</a:t>
                      </a:r>
                      <a:endParaRPr sz="120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7"/>
                  </a:ext>
                </a:extLst>
              </a:tr>
              <a:tr h="32771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4 Plantas de industria Química (Acido sulfúrico, hidróxido de sodio, acido clorhídrico, hidróxido de calcio, carbonato de sodio)</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4</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3.409,89</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8"/>
                  </a:ext>
                </a:extLst>
              </a:tr>
              <a:tr h="32771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Plantas de extracción de aceite vegetal de palma </a:t>
                      </a:r>
                      <a:r>
                        <a:rPr lang="es-MX" sz="1200" b="0" i="0" u="none" strike="noStrike" cap="none" dirty="0" err="1">
                          <a:solidFill>
                            <a:srgbClr val="000000"/>
                          </a:solidFill>
                          <a:latin typeface="+mn-lt"/>
                          <a:ea typeface="Arial Narrow"/>
                          <a:cs typeface="Arial Narrow"/>
                          <a:sym typeface="Arial Narrow"/>
                        </a:rPr>
                        <a:t>macororo</a:t>
                      </a:r>
                      <a:r>
                        <a:rPr lang="es-MX" sz="1200" b="0" i="0" u="none" strike="noStrike" cap="none" dirty="0">
                          <a:solidFill>
                            <a:srgbClr val="000000"/>
                          </a:solidFill>
                          <a:latin typeface="+mn-lt"/>
                          <a:ea typeface="Arial Narrow"/>
                          <a:cs typeface="Arial Narrow"/>
                          <a:sym typeface="Arial Narrow"/>
                        </a:rPr>
                        <a:t> y </a:t>
                      </a:r>
                      <a:r>
                        <a:rPr lang="es-MX" sz="1200" b="0" i="0" u="none" strike="noStrike" cap="none" dirty="0" err="1">
                          <a:solidFill>
                            <a:srgbClr val="000000"/>
                          </a:solidFill>
                          <a:latin typeface="+mn-lt"/>
                          <a:ea typeface="Arial Narrow"/>
                          <a:cs typeface="Arial Narrow"/>
                          <a:sym typeface="Arial Narrow"/>
                        </a:rPr>
                        <a:t>jatropa</a:t>
                      </a:r>
                      <a:r>
                        <a:rPr lang="es-MX" sz="1200" b="0" i="0" u="none" strike="noStrike" cap="none" dirty="0">
                          <a:solidFill>
                            <a:srgbClr val="000000"/>
                          </a:solidFill>
                          <a:latin typeface="+mn-lt"/>
                          <a:ea typeface="Arial Narrow"/>
                          <a:cs typeface="Arial Narrow"/>
                          <a:sym typeface="Arial Narrow"/>
                        </a:rPr>
                        <a:t> (La Paz, Tarija, Cochabamba y Beni).</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4</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574,70</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9"/>
                  </a:ext>
                </a:extLst>
              </a:tr>
              <a:tr h="1661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Plantas piscícolas para industrializar carne de pescado.</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3</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a:solidFill>
                            <a:srgbClr val="000000"/>
                          </a:solidFill>
                          <a:latin typeface="+mn-lt"/>
                          <a:ea typeface="Calibri"/>
                          <a:cs typeface="Calibri"/>
                          <a:sym typeface="Calibri"/>
                        </a:rPr>
                        <a:t>262,75</a:t>
                      </a:r>
                      <a:endParaRPr sz="120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0"/>
                  </a:ext>
                </a:extLst>
              </a:tr>
              <a:tr h="108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Planta de industrialización de la hoja de coca y plantas medicinales en Cochabamba.</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1</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dirty="0">
                          <a:solidFill>
                            <a:srgbClr val="000000"/>
                          </a:solidFill>
                          <a:latin typeface="+mn-lt"/>
                          <a:ea typeface="Calibri"/>
                          <a:cs typeface="Calibri"/>
                          <a:sym typeface="Calibri"/>
                        </a:rPr>
                        <a:t>62,38</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1"/>
                  </a:ext>
                </a:extLst>
              </a:tr>
              <a:tr h="1661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Planta de industrialización de productos del chaco en Chuquisaca.</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1</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dirty="0">
                          <a:solidFill>
                            <a:srgbClr val="000000"/>
                          </a:solidFill>
                          <a:latin typeface="+mn-lt"/>
                          <a:ea typeface="Calibri"/>
                          <a:cs typeface="Calibri"/>
                          <a:sym typeface="Calibri"/>
                        </a:rPr>
                        <a:t>141,06</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2"/>
                  </a:ext>
                </a:extLst>
              </a:tr>
              <a:tr h="1661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a:solidFill>
                            <a:srgbClr val="000000"/>
                          </a:solidFill>
                          <a:latin typeface="+mn-lt"/>
                          <a:ea typeface="Arial Narrow"/>
                          <a:cs typeface="Arial Narrow"/>
                          <a:sym typeface="Arial Narrow"/>
                        </a:rPr>
                        <a:t>Plantas para la industrialización de fruta  (2 La Paz, 1 Cochabamba)</a:t>
                      </a:r>
                      <a:endParaRPr sz="120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3</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dirty="0">
                          <a:solidFill>
                            <a:srgbClr val="000000"/>
                          </a:solidFill>
                          <a:latin typeface="+mn-lt"/>
                          <a:ea typeface="Calibri"/>
                          <a:cs typeface="Calibri"/>
                          <a:sym typeface="Calibri"/>
                        </a:rPr>
                        <a:t>147,95</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3"/>
                  </a:ext>
                </a:extLst>
              </a:tr>
              <a:tr h="144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Plantas para la industrialización de frutos amazónicos y almendra en Pando y Beni.</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2</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dirty="0">
                          <a:solidFill>
                            <a:srgbClr val="000000"/>
                          </a:solidFill>
                          <a:latin typeface="+mn-lt"/>
                          <a:ea typeface="Calibri"/>
                          <a:cs typeface="Calibri"/>
                          <a:sym typeface="Calibri"/>
                        </a:rPr>
                        <a:t>169,29</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4"/>
                  </a:ext>
                </a:extLst>
              </a:tr>
              <a:tr h="1661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a:solidFill>
                            <a:srgbClr val="000000"/>
                          </a:solidFill>
                          <a:latin typeface="+mn-lt"/>
                          <a:ea typeface="Arial Narrow"/>
                          <a:cs typeface="Arial Narrow"/>
                          <a:sym typeface="Arial Narrow"/>
                        </a:rPr>
                        <a:t>Planta de procesamiento de carne de camélido en Oruro</a:t>
                      </a:r>
                      <a:endParaRPr sz="120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1</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dirty="0">
                          <a:solidFill>
                            <a:srgbClr val="000000"/>
                          </a:solidFill>
                          <a:latin typeface="+mn-lt"/>
                          <a:ea typeface="Calibri"/>
                          <a:cs typeface="Calibri"/>
                          <a:sym typeface="Calibri"/>
                        </a:rPr>
                        <a:t>73,37</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5"/>
                  </a:ext>
                </a:extLst>
              </a:tr>
              <a:tr h="1661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a:solidFill>
                            <a:srgbClr val="000000"/>
                          </a:solidFill>
                          <a:latin typeface="+mn-lt"/>
                          <a:ea typeface="Arial Narrow"/>
                          <a:cs typeface="Arial Narrow"/>
                          <a:sym typeface="Arial Narrow"/>
                        </a:rPr>
                        <a:t>Centro Nacional y Metrología e Investigación en La Paz.</a:t>
                      </a:r>
                      <a:endParaRPr sz="120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1</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dirty="0">
                          <a:solidFill>
                            <a:srgbClr val="000000"/>
                          </a:solidFill>
                          <a:latin typeface="+mn-lt"/>
                          <a:ea typeface="Calibri"/>
                          <a:cs typeface="Calibri"/>
                          <a:sym typeface="Calibri"/>
                        </a:rPr>
                        <a:t>42,61</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6"/>
                  </a:ext>
                </a:extLst>
              </a:tr>
              <a:tr h="1661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Planta de Industrialización de frutas en los </a:t>
                      </a:r>
                      <a:r>
                        <a:rPr lang="es-MX" sz="1200" b="0" i="0" u="none" strike="noStrike" cap="none" dirty="0" err="1">
                          <a:solidFill>
                            <a:srgbClr val="000000"/>
                          </a:solidFill>
                          <a:latin typeface="+mn-lt"/>
                          <a:ea typeface="Arial Narrow"/>
                          <a:cs typeface="Arial Narrow"/>
                          <a:sym typeface="Arial Narrow"/>
                        </a:rPr>
                        <a:t>Cintis</a:t>
                      </a:r>
                      <a:endParaRPr sz="1200" b="0" i="0" u="none" strike="noStrike" cap="none" dirty="0">
                        <a:solidFill>
                          <a:srgbClr val="000000"/>
                        </a:solidFill>
                        <a:latin typeface="+mn-lt"/>
                        <a:ea typeface="Arial Narrow"/>
                        <a:cs typeface="Arial Narrow"/>
                        <a:sym typeface="Arial Narrow"/>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1</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dirty="0">
                          <a:solidFill>
                            <a:srgbClr val="000000"/>
                          </a:solidFill>
                          <a:latin typeface="+mn-lt"/>
                          <a:ea typeface="Calibri"/>
                          <a:cs typeface="Calibri"/>
                          <a:sym typeface="Calibri"/>
                        </a:rPr>
                        <a:t>77,43</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7"/>
                  </a:ext>
                </a:extLst>
              </a:tr>
              <a:tr h="1661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a:solidFill>
                            <a:srgbClr val="000000"/>
                          </a:solidFill>
                          <a:latin typeface="+mn-lt"/>
                          <a:ea typeface="Arial Narrow"/>
                          <a:cs typeface="Arial Narrow"/>
                          <a:sym typeface="Arial Narrow"/>
                        </a:rPr>
                        <a:t>Industria del Plátano y Yuca</a:t>
                      </a:r>
                      <a:endParaRPr sz="120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1</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dirty="0">
                          <a:solidFill>
                            <a:srgbClr val="000000"/>
                          </a:solidFill>
                          <a:latin typeface="+mn-lt"/>
                          <a:ea typeface="Calibri"/>
                          <a:cs typeface="Calibri"/>
                          <a:sym typeface="Calibri"/>
                        </a:rPr>
                        <a:t>206,70</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8"/>
                  </a:ext>
                </a:extLst>
              </a:tr>
              <a:tr h="1661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Planta Procesadora de Hortalizas</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0" i="0" u="none" strike="noStrike" cap="none" dirty="0">
                          <a:solidFill>
                            <a:srgbClr val="000000"/>
                          </a:solidFill>
                          <a:latin typeface="+mn-lt"/>
                          <a:ea typeface="Arial Narrow"/>
                          <a:cs typeface="Arial Narrow"/>
                          <a:sym typeface="Arial Narrow"/>
                        </a:rPr>
                        <a:t>1</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0" i="0" u="none" strike="noStrike" cap="none" dirty="0">
                          <a:solidFill>
                            <a:srgbClr val="000000"/>
                          </a:solidFill>
                          <a:latin typeface="+mn-lt"/>
                          <a:ea typeface="Calibri"/>
                          <a:cs typeface="Calibri"/>
                          <a:sym typeface="Calibri"/>
                        </a:rPr>
                        <a:t>60,58</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9"/>
                  </a:ext>
                </a:extLst>
              </a:tr>
              <a:tr h="19479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es-ES" sz="1200" dirty="0">
                          <a:latin typeface="+mn-lt"/>
                        </a:rPr>
                        <a:t>Industria Farmacéutica Boliviana</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ES" sz="1200" dirty="0">
                          <a:latin typeface="+mn-lt"/>
                        </a:rPr>
                        <a:t>13</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ES" sz="1200" dirty="0">
                          <a:latin typeface="+mn-lt"/>
                        </a:rPr>
                        <a:t>3.348,98</a:t>
                      </a:r>
                      <a:endParaRPr sz="1200" dirty="0">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705327850"/>
                  </a:ext>
                </a:extLst>
              </a:tr>
              <a:tr h="2880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s-MX" sz="1200" b="1" i="0" u="none" strike="noStrike" cap="none" dirty="0">
                          <a:solidFill>
                            <a:schemeClr val="tx1"/>
                          </a:solidFill>
                          <a:latin typeface="+mn-lt"/>
                          <a:ea typeface="Arial Narrow"/>
                          <a:cs typeface="Arial Narrow"/>
                          <a:sym typeface="Arial Narrow"/>
                        </a:rPr>
                        <a:t>Total Plantas Industriales en Implementación</a:t>
                      </a:r>
                      <a:endParaRPr sz="1200" b="1" dirty="0">
                        <a:solidFill>
                          <a:schemeClr val="tx1"/>
                        </a:solidFill>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B5C4"/>
                    </a:solidFill>
                  </a:tcPr>
                </a:tc>
                <a:tc>
                  <a:txBody>
                    <a:bodyPr/>
                    <a:lstStyle/>
                    <a:p>
                      <a:pPr marL="0" marR="0" lvl="0" indent="0" algn="ctr" rtl="0">
                        <a:spcBef>
                          <a:spcPts val="0"/>
                        </a:spcBef>
                        <a:spcAft>
                          <a:spcPts val="0"/>
                        </a:spcAft>
                        <a:buNone/>
                      </a:pPr>
                      <a:r>
                        <a:rPr lang="es-MX" sz="1200" b="1" dirty="0">
                          <a:solidFill>
                            <a:schemeClr val="tx1"/>
                          </a:solidFill>
                          <a:latin typeface="+mn-lt"/>
                        </a:rPr>
                        <a:t>63</a:t>
                      </a:r>
                      <a:endParaRPr sz="1200" b="1" dirty="0">
                        <a:solidFill>
                          <a:schemeClr val="tx1"/>
                        </a:solidFill>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B5C4"/>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rtl="0">
                        <a:spcBef>
                          <a:spcPts val="0"/>
                        </a:spcBef>
                        <a:spcAft>
                          <a:spcPts val="0"/>
                        </a:spcAft>
                        <a:buNone/>
                      </a:pPr>
                      <a:r>
                        <a:rPr lang="es-MX" sz="1200" b="1" i="0" u="none" strike="noStrike" cap="none" dirty="0">
                          <a:solidFill>
                            <a:schemeClr val="tx1"/>
                          </a:solidFill>
                          <a:latin typeface="+mn-lt"/>
                          <a:ea typeface="Arial Narrow"/>
                          <a:cs typeface="Arial Narrow"/>
                          <a:sym typeface="Arial Narrow"/>
                        </a:rPr>
                        <a:t>11.274</a:t>
                      </a:r>
                      <a:endParaRPr sz="1200" b="1" dirty="0">
                        <a:solidFill>
                          <a:schemeClr val="tx1"/>
                        </a:solidFill>
                        <a:latin typeface="+mn-lt"/>
                      </a:endParaRPr>
                    </a:p>
                  </a:txBody>
                  <a:tcPr marL="4369" marR="4369" marT="43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B5C4"/>
                    </a:solidFill>
                  </a:tcPr>
                </a:tc>
                <a:extLst>
                  <a:ext uri="{0D108BD9-81ED-4DB2-BD59-A6C34878D82A}">
                    <a16:rowId xmlns="" xmlns:a16="http://schemas.microsoft.com/office/drawing/2014/main" val="10020"/>
                  </a:ext>
                </a:extLst>
              </a:tr>
            </a:tbl>
          </a:graphicData>
        </a:graphic>
      </p:graphicFrame>
      <p:graphicFrame>
        <p:nvGraphicFramePr>
          <p:cNvPr id="6" name="Diagrama 5">
            <a:extLst>
              <a:ext uri="{FF2B5EF4-FFF2-40B4-BE49-F238E27FC236}">
                <a16:creationId xmlns="" xmlns:a16="http://schemas.microsoft.com/office/drawing/2014/main" id="{6657C1D3-A12D-827D-1680-78DDAF24B634}"/>
              </a:ext>
            </a:extLst>
          </p:cNvPr>
          <p:cNvGraphicFramePr/>
          <p:nvPr>
            <p:extLst>
              <p:ext uri="{D42A27DB-BD31-4B8C-83A1-F6EECF244321}">
                <p14:modId xmlns:p14="http://schemas.microsoft.com/office/powerpoint/2010/main" val="1393507426"/>
              </p:ext>
            </p:extLst>
          </p:nvPr>
        </p:nvGraphicFramePr>
        <p:xfrm>
          <a:off x="8379986" y="1278798"/>
          <a:ext cx="3296569" cy="412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a 6">
            <a:extLst>
              <a:ext uri="{FF2B5EF4-FFF2-40B4-BE49-F238E27FC236}">
                <a16:creationId xmlns="" xmlns:a16="http://schemas.microsoft.com/office/drawing/2014/main" id="{C6E92530-FCB8-C549-9D25-359A6E909D55}"/>
              </a:ext>
            </a:extLst>
          </p:cNvPr>
          <p:cNvGraphicFramePr>
            <a:graphicFrameLocks noGrp="1"/>
          </p:cNvGraphicFramePr>
          <p:nvPr>
            <p:extLst>
              <p:ext uri="{D42A27DB-BD31-4B8C-83A1-F6EECF244321}">
                <p14:modId xmlns:p14="http://schemas.microsoft.com/office/powerpoint/2010/main" val="2297402798"/>
              </p:ext>
            </p:extLst>
          </p:nvPr>
        </p:nvGraphicFramePr>
        <p:xfrm>
          <a:off x="8243640" y="5720755"/>
          <a:ext cx="3569260" cy="721520"/>
        </p:xfrm>
        <a:graphic>
          <a:graphicData uri="http://schemas.openxmlformats.org/drawingml/2006/table">
            <a:tbl>
              <a:tblPr/>
              <a:tblGrid>
                <a:gridCol w="513000">
                  <a:extLst>
                    <a:ext uri="{9D8B030D-6E8A-4147-A177-3AD203B41FA5}">
                      <a16:colId xmlns="" xmlns:a16="http://schemas.microsoft.com/office/drawing/2014/main" val="3641071566"/>
                    </a:ext>
                  </a:extLst>
                </a:gridCol>
                <a:gridCol w="1084944">
                  <a:extLst>
                    <a:ext uri="{9D8B030D-6E8A-4147-A177-3AD203B41FA5}">
                      <a16:colId xmlns="" xmlns:a16="http://schemas.microsoft.com/office/drawing/2014/main" val="1159519261"/>
                    </a:ext>
                  </a:extLst>
                </a:gridCol>
                <a:gridCol w="1404316">
                  <a:extLst>
                    <a:ext uri="{9D8B030D-6E8A-4147-A177-3AD203B41FA5}">
                      <a16:colId xmlns="" xmlns:a16="http://schemas.microsoft.com/office/drawing/2014/main" val="1266543434"/>
                    </a:ext>
                  </a:extLst>
                </a:gridCol>
                <a:gridCol w="567000">
                  <a:extLst>
                    <a:ext uri="{9D8B030D-6E8A-4147-A177-3AD203B41FA5}">
                      <a16:colId xmlns="" xmlns:a16="http://schemas.microsoft.com/office/drawing/2014/main" val="4256050370"/>
                    </a:ext>
                  </a:extLst>
                </a:gridCol>
              </a:tblGrid>
              <a:tr h="113455">
                <a:tc rowSpan="5">
                  <a:txBody>
                    <a:bodyPr/>
                    <a:lstStyle/>
                    <a:p>
                      <a:pPr algn="ctr" fontAlgn="ctr"/>
                      <a:r>
                        <a:rPr lang="es-MX" sz="900" b="1" i="0" u="none" strike="noStrike" dirty="0">
                          <a:solidFill>
                            <a:srgbClr val="000000"/>
                          </a:solidFill>
                          <a:effectLst/>
                          <a:latin typeface="Calibri" panose="020F0502020204030204" pitchFamily="34" charset="0"/>
                        </a:rPr>
                        <a:t>EMPLEO GENERADO</a:t>
                      </a:r>
                    </a:p>
                  </a:txBody>
                  <a:tcPr marL="7144" marR="7144" marT="714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MX" sz="900" b="0" i="0" u="none" strike="noStrike" dirty="0">
                          <a:solidFill>
                            <a:srgbClr val="000000"/>
                          </a:solidFill>
                          <a:effectLst/>
                          <a:latin typeface="Arial" panose="020B0604020202020204" pitchFamily="34" charset="0"/>
                        </a:rPr>
                        <a:t>CONSTRUCCIÓN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0" i="0" u="none" strike="noStrike" dirty="0">
                          <a:solidFill>
                            <a:srgbClr val="000000"/>
                          </a:solidFill>
                          <a:effectLst/>
                          <a:latin typeface="Arial" panose="020B0604020202020204" pitchFamily="34" charset="0"/>
                        </a:rPr>
                        <a:t>EMPLEO DIRECTO</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900" b="0" i="0" u="none" strike="noStrike" dirty="0">
                          <a:solidFill>
                            <a:srgbClr val="000000"/>
                          </a:solidFill>
                          <a:effectLst/>
                          <a:latin typeface="Arial" panose="020B0604020202020204" pitchFamily="34" charset="0"/>
                        </a:rPr>
                        <a:t>7.345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1093247"/>
                  </a:ext>
                </a:extLst>
              </a:tr>
              <a:tr h="141335">
                <a:tc vMerge="1">
                  <a:txBody>
                    <a:bodyPr/>
                    <a:lstStyle/>
                    <a:p>
                      <a:endParaRPr lang="es-MX"/>
                    </a:p>
                  </a:txBody>
                  <a:tcPr/>
                </a:tc>
                <a:tc vMerge="1">
                  <a:txBody>
                    <a:bodyPr/>
                    <a:lstStyle/>
                    <a:p>
                      <a:endParaRPr lang="es-MX"/>
                    </a:p>
                  </a:txBody>
                  <a:tcPr/>
                </a:tc>
                <a:tc>
                  <a:txBody>
                    <a:bodyPr/>
                    <a:lstStyle/>
                    <a:p>
                      <a:pPr algn="l" fontAlgn="ctr"/>
                      <a:r>
                        <a:rPr lang="es-MX" sz="900" b="0" i="0" u="none" strike="noStrike">
                          <a:solidFill>
                            <a:srgbClr val="000000"/>
                          </a:solidFill>
                          <a:effectLst/>
                          <a:latin typeface="Arial" panose="020B0604020202020204" pitchFamily="34" charset="0"/>
                        </a:rPr>
                        <a:t>EMPLEO INDIRECTO</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900" b="0" i="0" u="none" strike="noStrike" dirty="0">
                          <a:solidFill>
                            <a:srgbClr val="000000"/>
                          </a:solidFill>
                          <a:effectLst/>
                          <a:latin typeface="Arial" panose="020B0604020202020204" pitchFamily="34" charset="0"/>
                        </a:rPr>
                        <a:t>31.050</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35954224"/>
                  </a:ext>
                </a:extLst>
              </a:tr>
              <a:tr h="113455">
                <a:tc vMerge="1">
                  <a:txBody>
                    <a:bodyPr/>
                    <a:lstStyle/>
                    <a:p>
                      <a:endParaRPr lang="es-MX"/>
                    </a:p>
                  </a:txBody>
                  <a:tcPr/>
                </a:tc>
                <a:tc rowSpan="2">
                  <a:txBody>
                    <a:bodyPr/>
                    <a:lstStyle/>
                    <a:p>
                      <a:pPr algn="l" fontAlgn="ctr"/>
                      <a:r>
                        <a:rPr lang="es-MX" sz="900" b="0" i="0" u="none" strike="noStrike" dirty="0">
                          <a:solidFill>
                            <a:srgbClr val="000000"/>
                          </a:solidFill>
                          <a:effectLst/>
                          <a:latin typeface="Arial" panose="020B0604020202020204" pitchFamily="34" charset="0"/>
                        </a:rPr>
                        <a:t>OPERACIÓN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0" i="0" u="none" strike="noStrike" dirty="0">
                          <a:solidFill>
                            <a:srgbClr val="000000"/>
                          </a:solidFill>
                          <a:effectLst/>
                          <a:latin typeface="Arial" panose="020B0604020202020204" pitchFamily="34" charset="0"/>
                        </a:rPr>
                        <a:t>EMPELO DIRECTO</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900" b="0" i="0" u="none" strike="noStrike" dirty="0">
                          <a:solidFill>
                            <a:srgbClr val="000000"/>
                          </a:solidFill>
                          <a:effectLst/>
                          <a:latin typeface="Arial" panose="020B0604020202020204" pitchFamily="34" charset="0"/>
                        </a:rPr>
                        <a:t>5.416</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02738852"/>
                  </a:ext>
                </a:extLst>
              </a:tr>
              <a:tr h="141335">
                <a:tc vMerge="1">
                  <a:txBody>
                    <a:bodyPr/>
                    <a:lstStyle/>
                    <a:p>
                      <a:endParaRPr lang="es-MX"/>
                    </a:p>
                  </a:txBody>
                  <a:tcPr/>
                </a:tc>
                <a:tc vMerge="1">
                  <a:txBody>
                    <a:bodyPr/>
                    <a:lstStyle/>
                    <a:p>
                      <a:endParaRPr lang="es-MX"/>
                    </a:p>
                  </a:txBody>
                  <a:tcPr/>
                </a:tc>
                <a:tc>
                  <a:txBody>
                    <a:bodyPr/>
                    <a:lstStyle/>
                    <a:p>
                      <a:pPr algn="l" fontAlgn="ctr"/>
                      <a:r>
                        <a:rPr lang="es-MX" sz="900" b="0" i="0" u="none" strike="noStrike" dirty="0">
                          <a:solidFill>
                            <a:srgbClr val="000000"/>
                          </a:solidFill>
                          <a:effectLst/>
                          <a:latin typeface="Arial" panose="020B0604020202020204" pitchFamily="34" charset="0"/>
                        </a:rPr>
                        <a:t>EMPLEO INDIRECTO</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900" b="0" i="0" u="none" strike="noStrike">
                          <a:solidFill>
                            <a:srgbClr val="000000"/>
                          </a:solidFill>
                          <a:effectLst/>
                          <a:latin typeface="Arial" panose="020B0604020202020204" pitchFamily="34" charset="0"/>
                        </a:rPr>
                        <a:t>19.154</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85228009"/>
                  </a:ext>
                </a:extLst>
              </a:tr>
              <a:tr h="141335">
                <a:tc vMerge="1">
                  <a:txBody>
                    <a:bodyPr/>
                    <a:lstStyle/>
                    <a:p>
                      <a:endParaRPr lang="es-MX"/>
                    </a:p>
                  </a:txBody>
                  <a:tcPr/>
                </a:tc>
                <a:tc gridSpan="2">
                  <a:txBody>
                    <a:bodyPr/>
                    <a:lstStyle/>
                    <a:p>
                      <a:pPr algn="ctr" fontAlgn="ctr"/>
                      <a:r>
                        <a:rPr lang="es-MX" sz="900" b="1" i="0" u="none" strike="noStrike" dirty="0">
                          <a:solidFill>
                            <a:srgbClr val="000000"/>
                          </a:solidFill>
                          <a:effectLst/>
                          <a:latin typeface="Arial" panose="020B0604020202020204" pitchFamily="34" charset="0"/>
                        </a:rPr>
                        <a:t>TOTAL EMPLEO</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s-MX"/>
                    </a:p>
                  </a:txBody>
                  <a:tcPr/>
                </a:tc>
                <a:tc>
                  <a:txBody>
                    <a:bodyPr/>
                    <a:lstStyle/>
                    <a:p>
                      <a:pPr algn="r" fontAlgn="ctr"/>
                      <a:r>
                        <a:rPr lang="es-MX" sz="900" b="1" i="0" u="none" strike="noStrike" dirty="0">
                          <a:solidFill>
                            <a:srgbClr val="000000"/>
                          </a:solidFill>
                          <a:effectLst/>
                          <a:latin typeface="Arial" panose="020B0604020202020204" pitchFamily="34" charset="0"/>
                        </a:rPr>
                        <a:t>62.965</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 xmlns:a16="http://schemas.microsoft.com/office/drawing/2014/main" val="2914917756"/>
                  </a:ext>
                </a:extLst>
              </a:tr>
            </a:tbl>
          </a:graphicData>
        </a:graphic>
      </p:graphicFrame>
      <p:sp>
        <p:nvSpPr>
          <p:cNvPr id="14" name="CuadroTexto 13">
            <a:extLst>
              <a:ext uri="{FF2B5EF4-FFF2-40B4-BE49-F238E27FC236}">
                <a16:creationId xmlns="" xmlns:a16="http://schemas.microsoft.com/office/drawing/2014/main" id="{92C39E27-2085-E3C5-19C5-1A9497E5E88F}"/>
              </a:ext>
            </a:extLst>
          </p:cNvPr>
          <p:cNvSpPr txBox="1"/>
          <p:nvPr/>
        </p:nvSpPr>
        <p:spPr>
          <a:xfrm>
            <a:off x="-861" y="776485"/>
            <a:ext cx="12192000" cy="369332"/>
          </a:xfrm>
          <a:prstGeom prst="rect">
            <a:avLst/>
          </a:prstGeom>
          <a:solidFill>
            <a:srgbClr val="2B5681"/>
          </a:solidFill>
        </p:spPr>
        <p:txBody>
          <a:bodyPr wrap="square">
            <a:spAutoFit/>
          </a:bodyPr>
          <a:lstStyle/>
          <a:p>
            <a:pPr algn="ctr" defTabSz="685800">
              <a:lnSpc>
                <a:spcPct val="90000"/>
              </a:lnSpc>
            </a:pPr>
            <a:r>
              <a:rPr lang="es-MX" altLang="es-ES" sz="2000" b="1" dirty="0">
                <a:solidFill>
                  <a:schemeClr val="bg1"/>
                </a:solidFill>
                <a:latin typeface="Century Gothic" panose="020B0502020202020204" pitchFamily="34" charset="0"/>
              </a:rPr>
              <a:t>PLANTAS INDUSTRIALES EN IMPLEMENTACIÓN POR EL </a:t>
            </a:r>
            <a:r>
              <a:rPr lang="es-MX" altLang="es-ES" sz="2000" b="1" dirty="0" err="1">
                <a:solidFill>
                  <a:schemeClr val="bg1"/>
                </a:solidFill>
                <a:latin typeface="Century Gothic" panose="020B0502020202020204" pitchFamily="34" charset="0"/>
              </a:rPr>
              <a:t>MDPyEP</a:t>
            </a:r>
            <a:endParaRPr lang="es-MX" altLang="es-ES" sz="2000" b="1" dirty="0">
              <a:solidFill>
                <a:schemeClr val="bg1"/>
              </a:solidFill>
              <a:latin typeface="Century Gothic" panose="020B0502020202020204" pitchFamily="34" charset="0"/>
            </a:endParaRPr>
          </a:p>
        </p:txBody>
      </p:sp>
      <p:pic>
        <p:nvPicPr>
          <p:cNvPr id="8" name="Imagen 7">
            <a:extLst>
              <a:ext uri="{FF2B5EF4-FFF2-40B4-BE49-F238E27FC236}">
                <a16:creationId xmlns="" xmlns:a16="http://schemas.microsoft.com/office/drawing/2014/main" id="{DDFB0BE7-90BD-4962-87CA-2BCC7897F9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3712548" cy="863853"/>
          </a:xfrm>
          <a:prstGeom prst="rect">
            <a:avLst/>
          </a:prstGeom>
        </p:spPr>
      </p:pic>
    </p:spTree>
    <p:extLst>
      <p:ext uri="{BB962C8B-B14F-4D97-AF65-F5344CB8AC3E}">
        <p14:creationId xmlns:p14="http://schemas.microsoft.com/office/powerpoint/2010/main" val="2152072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856274" y="1299544"/>
            <a:ext cx="8415862" cy="5442509"/>
          </a:xfrm>
          <a:prstGeom prst="rect">
            <a:avLst/>
          </a:prstGeom>
          <a:solidFill>
            <a:srgbClr val="C4DCF2">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2" name="CuadroTexto 1">
            <a:extLst>
              <a:ext uri="{FF2B5EF4-FFF2-40B4-BE49-F238E27FC236}">
                <a16:creationId xmlns="" xmlns:a16="http://schemas.microsoft.com/office/drawing/2014/main" id="{BBFF3B64-4CDE-6FB5-E5C0-EEF55582F7FE}"/>
              </a:ext>
            </a:extLst>
          </p:cNvPr>
          <p:cNvSpPr txBox="1"/>
          <p:nvPr/>
        </p:nvSpPr>
        <p:spPr>
          <a:xfrm>
            <a:off x="0" y="811945"/>
            <a:ext cx="12192000" cy="307189"/>
          </a:xfrm>
          <a:prstGeom prst="rect">
            <a:avLst/>
          </a:prstGeom>
          <a:solidFill>
            <a:schemeClr val="accent5">
              <a:lumMod val="50000"/>
            </a:schemeClr>
          </a:solidFill>
          <a:ln w="25400" cap="flat" cmpd="sng" algn="ctr">
            <a:noFill/>
            <a:prstDash val="solid"/>
          </a:ln>
          <a:effectLst/>
          <a:scene3d>
            <a:camera prst="orthographicFront">
              <a:rot lat="0" lon="0" rev="0"/>
            </a:camera>
            <a:lightRig rig="glow" dir="t">
              <a:rot lat="0" lon="0" rev="4800000"/>
            </a:lightRig>
          </a:scene3d>
          <a:sp3d prstMaterial="matte"/>
        </p:spPr>
        <p:style>
          <a:lnRef idx="2">
            <a:schemeClr val="accent2">
              <a:shade val="50000"/>
            </a:schemeClr>
          </a:lnRef>
          <a:fillRef idx="1">
            <a:schemeClr val="accent2"/>
          </a:fillRef>
          <a:effectRef idx="0">
            <a:schemeClr val="accent2"/>
          </a:effectRef>
          <a:fontRef idx="minor">
            <a:schemeClr val="lt1"/>
          </a:fontRef>
        </p:style>
        <p:txBody>
          <a:bodyPr rtlCol="0" anchor="ctr" anchorCtr="0">
            <a:noAutofit/>
          </a:bodyPr>
          <a:lstStyle>
            <a:defPPr>
              <a:defRPr lang="es-BO"/>
            </a:defPPr>
            <a:lvl1pPr algn="ctr" fontAlgn="auto">
              <a:spcBef>
                <a:spcPct val="0"/>
              </a:spcBef>
              <a:spcAft>
                <a:spcPts val="0"/>
              </a:spcAft>
              <a:defRPr sz="1400" b="1">
                <a:latin typeface="Tahoma" panose="020B0604030504040204" pitchFamily="34" charset="0"/>
                <a:ea typeface="Tahoma" panose="020B0604030504040204" pitchFamily="34" charset="0"/>
                <a:cs typeface="Tahoma" panose="020B0604030504040204" pitchFamily="34" charset="0"/>
              </a:defRPr>
            </a:lvl1pPr>
            <a:lvl2pPr algn="ctr" eaLnBrk="0" fontAlgn="base" hangingPunct="0">
              <a:spcBef>
                <a:spcPct val="0"/>
              </a:spcBef>
              <a:spcAft>
                <a:spcPct val="0"/>
              </a:spcAft>
              <a:defRPr sz="4400"/>
            </a:lvl2pPr>
            <a:lvl3pPr algn="ctr" eaLnBrk="0" fontAlgn="base" hangingPunct="0">
              <a:spcBef>
                <a:spcPct val="0"/>
              </a:spcBef>
              <a:spcAft>
                <a:spcPct val="0"/>
              </a:spcAft>
              <a:defRPr sz="4400"/>
            </a:lvl3pPr>
            <a:lvl4pPr algn="ctr" eaLnBrk="0" fontAlgn="base" hangingPunct="0">
              <a:spcBef>
                <a:spcPct val="0"/>
              </a:spcBef>
              <a:spcAft>
                <a:spcPct val="0"/>
              </a:spcAft>
              <a:defRPr sz="4400"/>
            </a:lvl4pPr>
            <a:lvl5pPr algn="ctr" eaLnBrk="0" fontAlgn="base" hangingPunct="0">
              <a:spcBef>
                <a:spcPct val="0"/>
              </a:spcBef>
              <a:spcAft>
                <a:spcPct val="0"/>
              </a:spcAft>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s-ES" sz="1800" dirty="0">
                <a:solidFill>
                  <a:schemeClr val="bg1"/>
                </a:solidFill>
                <a:latin typeface="Arial Narrow" panose="020B0606020202030204" pitchFamily="34" charset="0"/>
              </a:rPr>
              <a:t>COSECHA DE PLANTAS INDUSTRIALES 2024</a:t>
            </a:r>
          </a:p>
        </p:txBody>
      </p:sp>
      <p:graphicFrame>
        <p:nvGraphicFramePr>
          <p:cNvPr id="3" name="Tabla 2">
            <a:extLst>
              <a:ext uri="{FF2B5EF4-FFF2-40B4-BE49-F238E27FC236}">
                <a16:creationId xmlns="" xmlns:a16="http://schemas.microsoft.com/office/drawing/2014/main" id="{E9D9007A-0591-876F-C7C5-6B672D0B8D67}"/>
              </a:ext>
            </a:extLst>
          </p:cNvPr>
          <p:cNvGraphicFramePr>
            <a:graphicFrameLocks noGrp="1"/>
          </p:cNvGraphicFramePr>
          <p:nvPr>
            <p:extLst>
              <p:ext uri="{D42A27DB-BD31-4B8C-83A1-F6EECF244321}">
                <p14:modId xmlns:p14="http://schemas.microsoft.com/office/powerpoint/2010/main" val="1023240567"/>
              </p:ext>
            </p:extLst>
          </p:nvPr>
        </p:nvGraphicFramePr>
        <p:xfrm>
          <a:off x="2055260" y="1492093"/>
          <a:ext cx="8111295" cy="5068959"/>
        </p:xfrm>
        <a:graphic>
          <a:graphicData uri="http://schemas.openxmlformats.org/drawingml/2006/table">
            <a:tbl>
              <a:tblPr firstRow="1">
                <a:tableStyleId>{10A1B5D5-9B99-4C35-A422-299274C87663}</a:tableStyleId>
              </a:tblPr>
              <a:tblGrid>
                <a:gridCol w="417552">
                  <a:extLst>
                    <a:ext uri="{9D8B030D-6E8A-4147-A177-3AD203B41FA5}">
                      <a16:colId xmlns="" xmlns:a16="http://schemas.microsoft.com/office/drawing/2014/main" val="3005522479"/>
                    </a:ext>
                  </a:extLst>
                </a:gridCol>
                <a:gridCol w="3978030">
                  <a:extLst>
                    <a:ext uri="{9D8B030D-6E8A-4147-A177-3AD203B41FA5}">
                      <a16:colId xmlns="" xmlns:a16="http://schemas.microsoft.com/office/drawing/2014/main" val="3124704054"/>
                    </a:ext>
                  </a:extLst>
                </a:gridCol>
                <a:gridCol w="1160059">
                  <a:extLst>
                    <a:ext uri="{9D8B030D-6E8A-4147-A177-3AD203B41FA5}">
                      <a16:colId xmlns="" xmlns:a16="http://schemas.microsoft.com/office/drawing/2014/main" val="1966813481"/>
                    </a:ext>
                  </a:extLst>
                </a:gridCol>
                <a:gridCol w="1149070">
                  <a:extLst>
                    <a:ext uri="{9D8B030D-6E8A-4147-A177-3AD203B41FA5}">
                      <a16:colId xmlns="" xmlns:a16="http://schemas.microsoft.com/office/drawing/2014/main" val="1582277538"/>
                    </a:ext>
                  </a:extLst>
                </a:gridCol>
                <a:gridCol w="1406584">
                  <a:extLst>
                    <a:ext uri="{9D8B030D-6E8A-4147-A177-3AD203B41FA5}">
                      <a16:colId xmlns="" xmlns:a16="http://schemas.microsoft.com/office/drawing/2014/main" val="2050572186"/>
                    </a:ext>
                  </a:extLst>
                </a:gridCol>
              </a:tblGrid>
              <a:tr h="317617">
                <a:tc>
                  <a:txBody>
                    <a:bodyPr/>
                    <a:lstStyle/>
                    <a:p>
                      <a:pPr algn="ctr" rtl="0" fontAlgn="ctr"/>
                      <a:r>
                        <a:rPr lang="es-BO" sz="1000" u="none" strike="noStrike">
                          <a:effectLst/>
                        </a:rPr>
                        <a:t>N°</a:t>
                      </a:r>
                      <a:endParaRPr lang="es-BO" sz="1000" b="1"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DESCRIPCION</a:t>
                      </a:r>
                      <a:endParaRPr lang="es-BO" sz="1000" b="1"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DEPARTAMENTO</a:t>
                      </a:r>
                      <a:endParaRPr lang="es-BO" sz="1000" b="1"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MUNICIPIO</a:t>
                      </a:r>
                      <a:endParaRPr lang="es-BO" sz="1000" b="1"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dirty="0">
                          <a:effectLst/>
                        </a:rPr>
                        <a:t>INVERSION EN MILLONES  (BS)</a:t>
                      </a:r>
                      <a:endParaRPr lang="es-BO" sz="1000" b="1" i="0" u="none" strike="noStrike" dirty="0">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4161293235"/>
                  </a:ext>
                </a:extLst>
              </a:tr>
              <a:tr h="317617">
                <a:tc>
                  <a:txBody>
                    <a:bodyPr/>
                    <a:lstStyle/>
                    <a:p>
                      <a:pPr algn="ctr" rtl="0" fontAlgn="ctr"/>
                      <a:r>
                        <a:rPr lang="es-BO" sz="1000" u="none" strike="noStrike">
                          <a:effectLst/>
                        </a:rPr>
                        <a:t>1</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ES" sz="1000" u="none" strike="noStrike">
                          <a:effectLst/>
                        </a:rPr>
                        <a:t>Planta procesadora de la hoja de coca y otras plantas medicinales en Cochabamba</a:t>
                      </a:r>
                      <a:endParaRPr lang="es-ES"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dirty="0">
                          <a:effectLst/>
                        </a:rPr>
                        <a:t>Cochabamba</a:t>
                      </a:r>
                      <a:endParaRPr lang="es-BO" sz="1000" b="0" i="0" u="none" strike="noStrike" dirty="0">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Sacaba</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62</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3587484439"/>
                  </a:ext>
                </a:extLst>
              </a:tr>
              <a:tr h="317617">
                <a:tc>
                  <a:txBody>
                    <a:bodyPr/>
                    <a:lstStyle/>
                    <a:p>
                      <a:pPr algn="ctr" rtl="0" fontAlgn="ctr"/>
                      <a:r>
                        <a:rPr lang="es-BO" sz="1000" u="none" strike="noStrike">
                          <a:effectLst/>
                        </a:rPr>
                        <a:t>2</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ES" sz="1000" u="none" strike="noStrike" dirty="0">
                          <a:effectLst/>
                        </a:rPr>
                        <a:t>Planta de Almacenamiento y Transformación Cereales, Municipio Viacha del Departamento de La Paz</a:t>
                      </a:r>
                      <a:endParaRPr lang="es-ES" sz="1000" b="0" i="0" u="none" strike="noStrike" dirty="0">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dirty="0">
                          <a:effectLst/>
                        </a:rPr>
                        <a:t>La Paz</a:t>
                      </a:r>
                      <a:endParaRPr lang="es-BO" sz="1000" b="0" i="0" u="none" strike="noStrike" dirty="0">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Viacha</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b="0" i="0" u="none" strike="noStrike" dirty="0">
                          <a:solidFill>
                            <a:srgbClr val="000000"/>
                          </a:solidFill>
                          <a:effectLst/>
                          <a:latin typeface="Arial Narrow" panose="020B0606020202030204" pitchFamily="34" charset="0"/>
                        </a:rPr>
                        <a:t>182</a:t>
                      </a:r>
                    </a:p>
                  </a:txBody>
                  <a:tcPr marL="2964" marR="2964" marT="2964" marB="0" anchor="ctr"/>
                </a:tc>
                <a:extLst>
                  <a:ext uri="{0D108BD9-81ED-4DB2-BD59-A6C34878D82A}">
                    <a16:rowId xmlns="" xmlns:a16="http://schemas.microsoft.com/office/drawing/2014/main" val="3076026425"/>
                  </a:ext>
                </a:extLst>
              </a:tr>
              <a:tr h="317617">
                <a:tc>
                  <a:txBody>
                    <a:bodyPr/>
                    <a:lstStyle/>
                    <a:p>
                      <a:pPr algn="ctr" rtl="0" fontAlgn="ctr"/>
                      <a:r>
                        <a:rPr lang="es-BO" sz="1000" u="none" strike="noStrike">
                          <a:effectLst/>
                        </a:rPr>
                        <a:t>3</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ES" sz="1000" u="none" strike="noStrike">
                          <a:effectLst/>
                        </a:rPr>
                        <a:t>Centro de Almacenamiento y Transformación de Granos en el Municipio de Yacuiba del Departamento de Tarija</a:t>
                      </a:r>
                      <a:endParaRPr lang="es-ES"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Tarija</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Yacuiba</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122</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2277668353"/>
                  </a:ext>
                </a:extLst>
              </a:tr>
              <a:tr h="317617">
                <a:tc>
                  <a:txBody>
                    <a:bodyPr/>
                    <a:lstStyle/>
                    <a:p>
                      <a:pPr algn="ctr" rtl="0" fontAlgn="ctr"/>
                      <a:r>
                        <a:rPr lang="es-BO" sz="1000" u="none" strike="noStrike">
                          <a:effectLst/>
                        </a:rPr>
                        <a:t>4</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ES" sz="1000" u="none" strike="noStrike">
                          <a:effectLst/>
                        </a:rPr>
                        <a:t>Planta de Transformación, Centro de Acopio y Almacenamiento de Papa en La Paz - El Alto</a:t>
                      </a:r>
                      <a:endParaRPr lang="es-ES"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La Paz</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El Alto</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163</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3058580334"/>
                  </a:ext>
                </a:extLst>
              </a:tr>
              <a:tr h="160338">
                <a:tc>
                  <a:txBody>
                    <a:bodyPr/>
                    <a:lstStyle/>
                    <a:p>
                      <a:pPr algn="ctr" rtl="0" fontAlgn="ctr"/>
                      <a:r>
                        <a:rPr lang="es-BO" sz="1000" u="none" strike="noStrike">
                          <a:effectLst/>
                        </a:rPr>
                        <a:t>5</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ES" sz="1000" u="none" strike="noStrike">
                          <a:effectLst/>
                        </a:rPr>
                        <a:t>Industria de Camélidos en Oruro</a:t>
                      </a:r>
                      <a:endParaRPr lang="es-ES"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Oruro</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Turco</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73</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1443957042"/>
                  </a:ext>
                </a:extLst>
              </a:tr>
              <a:tr h="202342">
                <a:tc>
                  <a:txBody>
                    <a:bodyPr/>
                    <a:lstStyle/>
                    <a:p>
                      <a:pPr algn="ctr" rtl="0" fontAlgn="ctr"/>
                      <a:r>
                        <a:rPr lang="es-BO" sz="1000" u="none" strike="noStrike">
                          <a:effectLst/>
                        </a:rPr>
                        <a:t>6</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ES" sz="1000" u="none" strike="noStrike">
                          <a:effectLst/>
                        </a:rPr>
                        <a:t>Planta de Bioinsumos en el Municipio de Pampa Grande, Santa Cruz</a:t>
                      </a:r>
                      <a:endParaRPr lang="es-ES"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Santa Cruz</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Pampa Grande</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66</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1469623888"/>
                  </a:ext>
                </a:extLst>
              </a:tr>
              <a:tr h="160338">
                <a:tc>
                  <a:txBody>
                    <a:bodyPr/>
                    <a:lstStyle/>
                    <a:p>
                      <a:pPr algn="ctr" rtl="0" fontAlgn="ctr"/>
                      <a:r>
                        <a:rPr lang="es-BO" sz="1000" u="none" strike="noStrike">
                          <a:effectLst/>
                        </a:rPr>
                        <a:t>7</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ES" sz="1000" u="none" strike="noStrike">
                          <a:effectLst/>
                        </a:rPr>
                        <a:t>Planta de Agroinsumos en Tarija - Yacuiba</a:t>
                      </a:r>
                      <a:endParaRPr lang="es-ES"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Tarija</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Yacuiba</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65</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4031302456"/>
                  </a:ext>
                </a:extLst>
              </a:tr>
              <a:tr h="160338">
                <a:tc>
                  <a:txBody>
                    <a:bodyPr/>
                    <a:lstStyle/>
                    <a:p>
                      <a:pPr algn="ctr" rtl="0" fontAlgn="ctr"/>
                      <a:r>
                        <a:rPr lang="es-BO" sz="1000" u="none" strike="noStrike">
                          <a:effectLst/>
                        </a:rPr>
                        <a:t>8</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ES" sz="1000" u="none" strike="noStrike">
                          <a:effectLst/>
                        </a:rPr>
                        <a:t>Planta de Agroinsumos en Tarija - San Lorenzo</a:t>
                      </a:r>
                      <a:endParaRPr lang="es-ES"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Tarija</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San Lorenzo</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45</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4121264295"/>
                  </a:ext>
                </a:extLst>
              </a:tr>
              <a:tr h="317617">
                <a:tc>
                  <a:txBody>
                    <a:bodyPr/>
                    <a:lstStyle/>
                    <a:p>
                      <a:pPr algn="ctr" rtl="0" fontAlgn="ctr"/>
                      <a:r>
                        <a:rPr lang="es-BO" sz="1000" u="none" strike="noStrike">
                          <a:effectLst/>
                        </a:rPr>
                        <a:t>9</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ES" sz="1000" u="none" strike="noStrike">
                          <a:effectLst/>
                        </a:rPr>
                        <a:t>Planta Procesadora de Derivados de Cereales y Almendra, Municipio de Viacha, La Paz</a:t>
                      </a:r>
                      <a:endParaRPr lang="es-ES"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La Paz</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Viacha</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25</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584967036"/>
                  </a:ext>
                </a:extLst>
              </a:tr>
              <a:tr h="202342">
                <a:tc>
                  <a:txBody>
                    <a:bodyPr/>
                    <a:lstStyle/>
                    <a:p>
                      <a:pPr algn="ctr" rtl="0" fontAlgn="ctr"/>
                      <a:r>
                        <a:rPr lang="es-BO" sz="1000" u="none" strike="noStrike">
                          <a:effectLst/>
                        </a:rPr>
                        <a:t>10</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ES" sz="1000" u="none" strike="noStrike">
                          <a:effectLst/>
                        </a:rPr>
                        <a:t>Ampliación de la Planta de Procesamiento de Lácteos de Achacachi, La Paz</a:t>
                      </a:r>
                      <a:endParaRPr lang="es-ES"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La Paz</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Achacachi</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45</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2130690996"/>
                  </a:ext>
                </a:extLst>
              </a:tr>
              <a:tr h="202342">
                <a:tc>
                  <a:txBody>
                    <a:bodyPr/>
                    <a:lstStyle/>
                    <a:p>
                      <a:pPr algn="ctr" rtl="0" fontAlgn="ctr"/>
                      <a:r>
                        <a:rPr lang="es-BO" sz="1000" u="none" strike="noStrike">
                          <a:effectLst/>
                        </a:rPr>
                        <a:t>11</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ES" sz="1000" u="none" strike="noStrike">
                          <a:effectLst/>
                        </a:rPr>
                        <a:t>Ampliación de la Planta de Procesamiento de Lácteos Challapata, Oruro</a:t>
                      </a:r>
                      <a:endParaRPr lang="es-ES"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Oruro</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Challapata</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45</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3370830979"/>
                  </a:ext>
                </a:extLst>
              </a:tr>
              <a:tr h="160338">
                <a:tc rowSpan="2">
                  <a:txBody>
                    <a:bodyPr/>
                    <a:lstStyle/>
                    <a:p>
                      <a:pPr algn="ctr" rtl="0" fontAlgn="ctr"/>
                      <a:r>
                        <a:rPr lang="es-BO" sz="1000" u="none" strike="noStrike">
                          <a:effectLst/>
                        </a:rPr>
                        <a:t>12</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BO" sz="1000" u="none" strike="noStrike">
                          <a:effectLst/>
                        </a:rPr>
                        <a:t>Industria de Cárnicos Beni - Matadero Frigorífico, San Borja</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Beni</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San Borja</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141</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1342195360"/>
                  </a:ext>
                </a:extLst>
              </a:tr>
              <a:tr h="160338">
                <a:tc vMerge="1">
                  <a:txBody>
                    <a:bodyPr/>
                    <a:lstStyle/>
                    <a:p>
                      <a:endParaRPr lang="es-BO"/>
                    </a:p>
                  </a:txBody>
                  <a:tcPr/>
                </a:tc>
                <a:tc>
                  <a:txBody>
                    <a:bodyPr/>
                    <a:lstStyle/>
                    <a:p>
                      <a:pPr algn="l" rtl="0" fontAlgn="b"/>
                      <a:r>
                        <a:rPr lang="es-BO" sz="1000" u="none" strike="noStrike">
                          <a:effectLst/>
                        </a:rPr>
                        <a:t>Industria de Cárnicos Beni - Centro de Confinamiento, Reyes </a:t>
                      </a:r>
                      <a:endParaRPr lang="es-BO" sz="1000" b="0" i="0" u="none" strike="noStrike">
                        <a:solidFill>
                          <a:srgbClr val="000000"/>
                        </a:solidFill>
                        <a:effectLst/>
                        <a:latin typeface="Arial Narrow" panose="020B0606020202030204" pitchFamily="34" charset="0"/>
                      </a:endParaRPr>
                    </a:p>
                  </a:txBody>
                  <a:tcPr marL="2964" marR="2964" marT="2964" marB="0" anchor="b"/>
                </a:tc>
                <a:tc>
                  <a:txBody>
                    <a:bodyPr/>
                    <a:lstStyle/>
                    <a:p>
                      <a:pPr algn="ctr" rtl="0" fontAlgn="ctr"/>
                      <a:r>
                        <a:rPr lang="es-BO" sz="1000" u="none" strike="noStrike">
                          <a:effectLst/>
                        </a:rPr>
                        <a:t>Beni</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Reyes</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141</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2182902847"/>
                  </a:ext>
                </a:extLst>
              </a:tr>
              <a:tr h="317617">
                <a:tc>
                  <a:txBody>
                    <a:bodyPr/>
                    <a:lstStyle/>
                    <a:p>
                      <a:pPr algn="ctr" rtl="0" fontAlgn="ctr"/>
                      <a:r>
                        <a:rPr lang="es-BO" sz="1000" u="none" strike="noStrike">
                          <a:effectLst/>
                        </a:rPr>
                        <a:t>13</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ES" sz="1000" u="none" strike="noStrike">
                          <a:effectLst/>
                        </a:rPr>
                        <a:t>Planta de Transformación de Subproductos de Soya en el Municipio de San Julián Departamento de Santa Cruz</a:t>
                      </a:r>
                      <a:endParaRPr lang="es-ES"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Santa Cruz</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San Julián</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424</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2708166403"/>
                  </a:ext>
                </a:extLst>
              </a:tr>
              <a:tr h="160338">
                <a:tc>
                  <a:txBody>
                    <a:bodyPr/>
                    <a:lstStyle/>
                    <a:p>
                      <a:pPr algn="ctr" rtl="0" fontAlgn="ctr"/>
                      <a:r>
                        <a:rPr lang="es-BO" sz="1000" u="none" strike="noStrike">
                          <a:effectLst/>
                        </a:rPr>
                        <a:t>14</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ES" sz="1000" u="none" strike="noStrike">
                          <a:effectLst/>
                        </a:rPr>
                        <a:t>Planta Procesadora de Papa en Chuquisaca - Incahuasi</a:t>
                      </a:r>
                      <a:endParaRPr lang="es-ES"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Chuquisaca</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Incahuasi</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162</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2978467395"/>
                  </a:ext>
                </a:extLst>
              </a:tr>
              <a:tr h="160338">
                <a:tc>
                  <a:txBody>
                    <a:bodyPr/>
                    <a:lstStyle/>
                    <a:p>
                      <a:pPr algn="ctr" rtl="0" fontAlgn="ctr"/>
                      <a:r>
                        <a:rPr lang="es-BO" sz="1000" u="none" strike="noStrike">
                          <a:effectLst/>
                        </a:rPr>
                        <a:t>15</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ES" sz="1000" u="none" strike="noStrike">
                          <a:effectLst/>
                        </a:rPr>
                        <a:t>Planta Piscícola en el Lago Titicaca - La Paz - San Pedro de Tiquina</a:t>
                      </a:r>
                      <a:endParaRPr lang="es-ES"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La Paz</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San Pedro De Tiquina</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88</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1921711001"/>
                  </a:ext>
                </a:extLst>
              </a:tr>
              <a:tr h="160338">
                <a:tc>
                  <a:txBody>
                    <a:bodyPr/>
                    <a:lstStyle/>
                    <a:p>
                      <a:pPr algn="ctr" rtl="0" fontAlgn="ctr"/>
                      <a:r>
                        <a:rPr lang="es-BO" sz="1000" u="none" strike="noStrike">
                          <a:effectLst/>
                        </a:rPr>
                        <a:t>16</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ES" sz="1000" u="none" strike="noStrike">
                          <a:effectLst/>
                        </a:rPr>
                        <a:t>Planta Piscícola en el Chaco - Villa Montes</a:t>
                      </a:r>
                      <a:endParaRPr lang="es-ES"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Tarija</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Villa Montes</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88</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2969557786"/>
                  </a:ext>
                </a:extLst>
              </a:tr>
              <a:tr h="160338">
                <a:tc>
                  <a:txBody>
                    <a:bodyPr/>
                    <a:lstStyle/>
                    <a:p>
                      <a:pPr algn="ctr" rtl="0" fontAlgn="ctr"/>
                      <a:r>
                        <a:rPr lang="es-BO" sz="1000" u="none" strike="noStrike">
                          <a:effectLst/>
                        </a:rPr>
                        <a:t>17</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ES" sz="1000" u="none" strike="noStrike">
                          <a:effectLst/>
                        </a:rPr>
                        <a:t>Planta Piscícola en la Amazonía - Rurrenabaque</a:t>
                      </a:r>
                      <a:endParaRPr lang="es-ES"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Beni</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Rurrenabaque</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88</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2485185323"/>
                  </a:ext>
                </a:extLst>
              </a:tr>
              <a:tr h="317617">
                <a:tc>
                  <a:txBody>
                    <a:bodyPr/>
                    <a:lstStyle/>
                    <a:p>
                      <a:pPr algn="ctr" rtl="0" fontAlgn="ctr"/>
                      <a:r>
                        <a:rPr lang="es-BO" sz="1000" u="none" strike="noStrike">
                          <a:effectLst/>
                        </a:rPr>
                        <a:t>18</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ES" sz="1000" u="none" strike="noStrike">
                          <a:effectLst/>
                        </a:rPr>
                        <a:t>Planta de Acopio, Transformación, Almacenamiento de Granos Norte La Paz - Ixiamas</a:t>
                      </a:r>
                      <a:endParaRPr lang="es-ES"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La Paz</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Ixiamas</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88</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3650599502"/>
                  </a:ext>
                </a:extLst>
              </a:tr>
              <a:tr h="317617">
                <a:tc>
                  <a:txBody>
                    <a:bodyPr/>
                    <a:lstStyle/>
                    <a:p>
                      <a:pPr algn="ctr" rtl="0" fontAlgn="ctr"/>
                      <a:r>
                        <a:rPr lang="es-BO" sz="1000" u="none" strike="noStrike">
                          <a:effectLst/>
                        </a:rPr>
                        <a:t>19</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BO" sz="1000" u="none" strike="noStrike">
                          <a:effectLst/>
                        </a:rPr>
                        <a:t>Planta de Almacenamiento de Granos, Municipio Pailón del Departamento de Santa Cruz</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Santa Cruz</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Pailón</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88</a:t>
                      </a:r>
                      <a:endParaRPr lang="es-BO" sz="1000" b="0" i="0" u="none" strike="noStrike">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2082932794"/>
                  </a:ext>
                </a:extLst>
              </a:tr>
              <a:tr h="160338">
                <a:tc>
                  <a:txBody>
                    <a:bodyPr/>
                    <a:lstStyle/>
                    <a:p>
                      <a:pPr algn="ctr" rtl="0" fontAlgn="ctr"/>
                      <a:r>
                        <a:rPr lang="es-BO" sz="1000" u="none" strike="noStrike">
                          <a:effectLst/>
                        </a:rPr>
                        <a:t>20</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l" rtl="0" fontAlgn="ctr"/>
                      <a:r>
                        <a:rPr lang="es-ES" sz="1000" u="none" strike="noStrike">
                          <a:effectLst/>
                        </a:rPr>
                        <a:t>Laboratorios y Oficinas de IBMETRO La Paz - Achocalla</a:t>
                      </a:r>
                      <a:endParaRPr lang="es-ES"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a:effectLst/>
                        </a:rPr>
                        <a:t>La Paz</a:t>
                      </a:r>
                      <a:endParaRPr lang="es-BO" sz="1000" b="0" i="0" u="none" strike="noStrike">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dirty="0">
                          <a:effectLst/>
                        </a:rPr>
                        <a:t>Achocalla</a:t>
                      </a:r>
                      <a:endParaRPr lang="es-BO" sz="1000" b="0" i="0" u="none" strike="noStrike" dirty="0">
                        <a:solidFill>
                          <a:srgbClr val="000000"/>
                        </a:solidFill>
                        <a:effectLst/>
                        <a:latin typeface="Arial Narrow" panose="020B0606020202030204" pitchFamily="34" charset="0"/>
                      </a:endParaRPr>
                    </a:p>
                  </a:txBody>
                  <a:tcPr marL="2964" marR="2964" marT="2964" marB="0" anchor="ctr"/>
                </a:tc>
                <a:tc>
                  <a:txBody>
                    <a:bodyPr/>
                    <a:lstStyle/>
                    <a:p>
                      <a:pPr algn="ctr" rtl="0" fontAlgn="ctr"/>
                      <a:r>
                        <a:rPr lang="es-BO" sz="1000" u="none" strike="noStrike" dirty="0">
                          <a:effectLst/>
                        </a:rPr>
                        <a:t>88</a:t>
                      </a:r>
                      <a:endParaRPr lang="es-BO" sz="1000" b="0" i="0" u="none" strike="noStrike" dirty="0">
                        <a:solidFill>
                          <a:srgbClr val="000000"/>
                        </a:solidFill>
                        <a:effectLst/>
                        <a:latin typeface="Arial Narrow" panose="020B0606020202030204" pitchFamily="34" charset="0"/>
                      </a:endParaRPr>
                    </a:p>
                  </a:txBody>
                  <a:tcPr marL="2964" marR="2964" marT="2964" marB="0" anchor="ctr"/>
                </a:tc>
                <a:extLst>
                  <a:ext uri="{0D108BD9-81ED-4DB2-BD59-A6C34878D82A}">
                    <a16:rowId xmlns="" xmlns:a16="http://schemas.microsoft.com/office/drawing/2014/main" val="1114599395"/>
                  </a:ext>
                </a:extLst>
              </a:tr>
            </a:tbl>
          </a:graphicData>
        </a:graphic>
      </p:graphicFrame>
      <p:pic>
        <p:nvPicPr>
          <p:cNvPr id="5" name="Imagen 4">
            <a:extLst>
              <a:ext uri="{FF2B5EF4-FFF2-40B4-BE49-F238E27FC236}">
                <a16:creationId xmlns="" xmlns:a16="http://schemas.microsoft.com/office/drawing/2014/main" id="{243CC378-6CF7-46C6-B3AB-E09FE1CFD2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712548" cy="863853"/>
          </a:xfrm>
          <a:prstGeom prst="rect">
            <a:avLst/>
          </a:prstGeom>
        </p:spPr>
      </p:pic>
    </p:spTree>
    <p:extLst>
      <p:ext uri="{BB962C8B-B14F-4D97-AF65-F5344CB8AC3E}">
        <p14:creationId xmlns:p14="http://schemas.microsoft.com/office/powerpoint/2010/main" val="2555884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750690" y="1264484"/>
            <a:ext cx="8415862" cy="5442509"/>
          </a:xfrm>
          <a:prstGeom prst="rect">
            <a:avLst/>
          </a:prstGeom>
          <a:solidFill>
            <a:srgbClr val="C4DCF2">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2" name="CuadroTexto 1">
            <a:extLst>
              <a:ext uri="{FF2B5EF4-FFF2-40B4-BE49-F238E27FC236}">
                <a16:creationId xmlns="" xmlns:a16="http://schemas.microsoft.com/office/drawing/2014/main" id="{BBFF3B64-4CDE-6FB5-E5C0-EEF55582F7FE}"/>
              </a:ext>
            </a:extLst>
          </p:cNvPr>
          <p:cNvSpPr txBox="1"/>
          <p:nvPr/>
        </p:nvSpPr>
        <p:spPr>
          <a:xfrm>
            <a:off x="1" y="771397"/>
            <a:ext cx="12192000" cy="391856"/>
          </a:xfrm>
          <a:prstGeom prst="rect">
            <a:avLst/>
          </a:prstGeom>
          <a:solidFill>
            <a:schemeClr val="accent5">
              <a:lumMod val="50000"/>
            </a:schemeClr>
          </a:solidFill>
          <a:ln w="25400" cap="flat" cmpd="sng" algn="ctr">
            <a:noFill/>
            <a:prstDash val="solid"/>
          </a:ln>
          <a:effectLst/>
          <a:scene3d>
            <a:camera prst="orthographicFront">
              <a:rot lat="0" lon="0" rev="0"/>
            </a:camera>
            <a:lightRig rig="glow" dir="t">
              <a:rot lat="0" lon="0" rev="4800000"/>
            </a:lightRig>
          </a:scene3d>
          <a:sp3d prstMaterial="matte"/>
        </p:spPr>
        <p:style>
          <a:lnRef idx="2">
            <a:schemeClr val="accent2">
              <a:shade val="50000"/>
            </a:schemeClr>
          </a:lnRef>
          <a:fillRef idx="1">
            <a:schemeClr val="accent2"/>
          </a:fillRef>
          <a:effectRef idx="0">
            <a:schemeClr val="accent2"/>
          </a:effectRef>
          <a:fontRef idx="minor">
            <a:schemeClr val="lt1"/>
          </a:fontRef>
        </p:style>
        <p:txBody>
          <a:bodyPr rtlCol="0" anchor="ctr" anchorCtr="0">
            <a:noAutofit/>
          </a:bodyPr>
          <a:lstStyle>
            <a:defPPr>
              <a:defRPr lang="es-BO"/>
            </a:defPPr>
            <a:lvl1pPr algn="ctr" fontAlgn="auto">
              <a:spcBef>
                <a:spcPct val="0"/>
              </a:spcBef>
              <a:spcAft>
                <a:spcPts val="0"/>
              </a:spcAft>
              <a:defRPr sz="1400" b="1">
                <a:latin typeface="Tahoma" panose="020B0604030504040204" pitchFamily="34" charset="0"/>
                <a:ea typeface="Tahoma" panose="020B0604030504040204" pitchFamily="34" charset="0"/>
                <a:cs typeface="Tahoma" panose="020B0604030504040204" pitchFamily="34" charset="0"/>
              </a:defRPr>
            </a:lvl1pPr>
            <a:lvl2pPr algn="ctr" eaLnBrk="0" fontAlgn="base" hangingPunct="0">
              <a:spcBef>
                <a:spcPct val="0"/>
              </a:spcBef>
              <a:spcAft>
                <a:spcPct val="0"/>
              </a:spcAft>
              <a:defRPr sz="4400"/>
            </a:lvl2pPr>
            <a:lvl3pPr algn="ctr" eaLnBrk="0" fontAlgn="base" hangingPunct="0">
              <a:spcBef>
                <a:spcPct val="0"/>
              </a:spcBef>
              <a:spcAft>
                <a:spcPct val="0"/>
              </a:spcAft>
              <a:defRPr sz="4400"/>
            </a:lvl3pPr>
            <a:lvl4pPr algn="ctr" eaLnBrk="0" fontAlgn="base" hangingPunct="0">
              <a:spcBef>
                <a:spcPct val="0"/>
              </a:spcBef>
              <a:spcAft>
                <a:spcPct val="0"/>
              </a:spcAft>
              <a:defRPr sz="4400"/>
            </a:lvl4pPr>
            <a:lvl5pPr algn="ctr" eaLnBrk="0" fontAlgn="base" hangingPunct="0">
              <a:spcBef>
                <a:spcPct val="0"/>
              </a:spcBef>
              <a:spcAft>
                <a:spcPct val="0"/>
              </a:spcAft>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s-ES" sz="1800" dirty="0">
                <a:solidFill>
                  <a:schemeClr val="bg1"/>
                </a:solidFill>
                <a:latin typeface="Arial Narrow" panose="020B0606020202030204" pitchFamily="34" charset="0"/>
              </a:rPr>
              <a:t>PLANTAS INDUSTRIALES EN DISEÑO</a:t>
            </a:r>
          </a:p>
        </p:txBody>
      </p:sp>
      <p:graphicFrame>
        <p:nvGraphicFramePr>
          <p:cNvPr id="4" name="Tabla 4">
            <a:extLst>
              <a:ext uri="{FF2B5EF4-FFF2-40B4-BE49-F238E27FC236}">
                <a16:creationId xmlns="" xmlns:a16="http://schemas.microsoft.com/office/drawing/2014/main" id="{579B7486-9285-C42C-EEA0-58FA1C5C6A78}"/>
              </a:ext>
            </a:extLst>
          </p:cNvPr>
          <p:cNvGraphicFramePr>
            <a:graphicFrameLocks noGrp="1"/>
          </p:cNvGraphicFramePr>
          <p:nvPr>
            <p:extLst>
              <p:ext uri="{D42A27DB-BD31-4B8C-83A1-F6EECF244321}">
                <p14:modId xmlns:p14="http://schemas.microsoft.com/office/powerpoint/2010/main" val="3792417325"/>
              </p:ext>
            </p:extLst>
          </p:nvPr>
        </p:nvGraphicFramePr>
        <p:xfrm>
          <a:off x="1912324" y="1453878"/>
          <a:ext cx="8111294" cy="5116600"/>
        </p:xfrm>
        <a:graphic>
          <a:graphicData uri="http://schemas.openxmlformats.org/drawingml/2006/table">
            <a:tbl>
              <a:tblPr firstRow="1">
                <a:tableStyleId>{93296810-A885-4BE3-A3E7-6D5BEEA58F35}</a:tableStyleId>
              </a:tblPr>
              <a:tblGrid>
                <a:gridCol w="386463">
                  <a:extLst>
                    <a:ext uri="{9D8B030D-6E8A-4147-A177-3AD203B41FA5}">
                      <a16:colId xmlns="" xmlns:a16="http://schemas.microsoft.com/office/drawing/2014/main" val="1130134233"/>
                    </a:ext>
                  </a:extLst>
                </a:gridCol>
                <a:gridCol w="7724831">
                  <a:extLst>
                    <a:ext uri="{9D8B030D-6E8A-4147-A177-3AD203B41FA5}">
                      <a16:colId xmlns="" xmlns:a16="http://schemas.microsoft.com/office/drawing/2014/main" val="3414622863"/>
                    </a:ext>
                  </a:extLst>
                </a:gridCol>
              </a:tblGrid>
              <a:tr h="229858">
                <a:tc>
                  <a:txBody>
                    <a:bodyPr/>
                    <a:lstStyle/>
                    <a:p>
                      <a:pPr algn="ctr" fontAlgn="ctr"/>
                      <a:r>
                        <a:rPr lang="es-MX" sz="1300" b="1" u="none" strike="noStrike" dirty="0">
                          <a:solidFill>
                            <a:srgbClr val="FFFFFF"/>
                          </a:solidFill>
                          <a:effectLst/>
                          <a:latin typeface="Arial Narrow" pitchFamily="34" charset="0"/>
                        </a:rPr>
                        <a:t>N°</a:t>
                      </a:r>
                      <a:endParaRPr lang="es-MX" sz="1300" b="1" i="0" u="none" strike="noStrike" dirty="0">
                        <a:solidFill>
                          <a:srgbClr val="FFFFFF"/>
                        </a:solidFill>
                        <a:effectLst/>
                        <a:latin typeface="Arial Narrow" pitchFamily="34" charset="0"/>
                      </a:endParaRPr>
                    </a:p>
                  </a:txBody>
                  <a:tcPr marL="0" marR="0" marT="0" marB="0" anchor="ctr"/>
                </a:tc>
                <a:tc>
                  <a:txBody>
                    <a:bodyPr/>
                    <a:lstStyle/>
                    <a:p>
                      <a:pPr algn="ctr" fontAlgn="ctr"/>
                      <a:r>
                        <a:rPr lang="es-MX" sz="1400" b="1" u="none" strike="noStrike" dirty="0">
                          <a:solidFill>
                            <a:srgbClr val="FFFFFF"/>
                          </a:solidFill>
                          <a:effectLst/>
                          <a:latin typeface="Arial Narrow" pitchFamily="34" charset="0"/>
                        </a:rPr>
                        <a:t>PROYECTO</a:t>
                      </a:r>
                      <a:endParaRPr lang="es-MX" sz="1400" b="1" i="0" u="none" strike="noStrike" dirty="0">
                        <a:solidFill>
                          <a:srgbClr val="FFFFFF"/>
                        </a:solidFill>
                        <a:effectLst/>
                        <a:latin typeface="Arial Narrow" pitchFamily="34" charset="0"/>
                      </a:endParaRPr>
                    </a:p>
                  </a:txBody>
                  <a:tcPr marL="0" marR="0" marT="0" marB="0" anchor="ctr"/>
                </a:tc>
                <a:extLst>
                  <a:ext uri="{0D108BD9-81ED-4DB2-BD59-A6C34878D82A}">
                    <a16:rowId xmlns="" xmlns:a16="http://schemas.microsoft.com/office/drawing/2014/main" val="772475654"/>
                  </a:ext>
                </a:extLst>
              </a:tr>
              <a:tr h="349053">
                <a:tc>
                  <a:txBody>
                    <a:bodyPr/>
                    <a:lstStyle/>
                    <a:p>
                      <a:pPr algn="ctr" fontAlgn="ctr"/>
                      <a:r>
                        <a:rPr lang="es-MX" sz="1300" b="0" u="none" strike="noStrike" dirty="0">
                          <a:solidFill>
                            <a:srgbClr val="000000"/>
                          </a:solidFill>
                          <a:effectLst/>
                          <a:latin typeface="Arial Narrow" pitchFamily="34" charset="0"/>
                        </a:rPr>
                        <a:t>1</a:t>
                      </a:r>
                      <a:endParaRPr lang="es-MX" sz="1300" b="0" i="0" u="none" strike="noStrike" dirty="0">
                        <a:solidFill>
                          <a:srgbClr val="000000"/>
                        </a:solidFill>
                        <a:effectLst/>
                        <a:latin typeface="Arial Narrow" pitchFamily="34" charset="0"/>
                      </a:endParaRPr>
                    </a:p>
                  </a:txBody>
                  <a:tcPr marL="0" marR="0" marT="0" marB="0" anchor="ctr"/>
                </a:tc>
                <a:tc>
                  <a:txBody>
                    <a:bodyPr/>
                    <a:lstStyle/>
                    <a:p>
                      <a:pPr algn="just" fontAlgn="ctr"/>
                      <a:r>
                        <a:rPr lang="es-MX" sz="1400" b="0" u="none" strike="noStrike" dirty="0">
                          <a:solidFill>
                            <a:srgbClr val="000000"/>
                          </a:solidFill>
                          <a:effectLst/>
                          <a:latin typeface="Arial Narrow" pitchFamily="34" charset="0"/>
                        </a:rPr>
                        <a:t>Laboratorio de IBMETRO Cochabamba</a:t>
                      </a:r>
                      <a:endParaRPr lang="es-MX" sz="1400" b="0" i="0" u="none" strike="noStrike" dirty="0">
                        <a:solidFill>
                          <a:srgbClr val="000000"/>
                        </a:solidFill>
                        <a:effectLst/>
                        <a:latin typeface="Arial Narrow" pitchFamily="34" charset="0"/>
                      </a:endParaRPr>
                    </a:p>
                  </a:txBody>
                  <a:tcPr marL="0" marR="0" marT="0" marB="0" anchor="ctr"/>
                </a:tc>
                <a:extLst>
                  <a:ext uri="{0D108BD9-81ED-4DB2-BD59-A6C34878D82A}">
                    <a16:rowId xmlns="" xmlns:a16="http://schemas.microsoft.com/office/drawing/2014/main" val="1513143090"/>
                  </a:ext>
                </a:extLst>
              </a:tr>
              <a:tr h="349053">
                <a:tc>
                  <a:txBody>
                    <a:bodyPr/>
                    <a:lstStyle/>
                    <a:p>
                      <a:pPr algn="ctr" fontAlgn="ctr"/>
                      <a:r>
                        <a:rPr lang="es-MX" sz="1300" b="0" u="none" strike="noStrike" dirty="0">
                          <a:solidFill>
                            <a:srgbClr val="000000"/>
                          </a:solidFill>
                          <a:effectLst/>
                          <a:latin typeface="Arial Narrow" pitchFamily="34" charset="0"/>
                        </a:rPr>
                        <a:t>2</a:t>
                      </a:r>
                      <a:endParaRPr lang="es-MX" sz="1300" b="0" i="0" u="none" strike="noStrike" dirty="0">
                        <a:solidFill>
                          <a:srgbClr val="000000"/>
                        </a:solidFill>
                        <a:effectLst/>
                        <a:latin typeface="Arial Narrow" pitchFamily="34" charset="0"/>
                      </a:endParaRPr>
                    </a:p>
                  </a:txBody>
                  <a:tcPr marL="0" marR="0" marT="0" marB="0" anchor="ctr"/>
                </a:tc>
                <a:tc>
                  <a:txBody>
                    <a:bodyPr/>
                    <a:lstStyle/>
                    <a:p>
                      <a:pPr algn="just" fontAlgn="ctr"/>
                      <a:r>
                        <a:rPr lang="es-MX" sz="1400" b="0" u="none" strike="noStrike" dirty="0">
                          <a:solidFill>
                            <a:srgbClr val="000000"/>
                          </a:solidFill>
                          <a:effectLst/>
                          <a:latin typeface="Arial Narrow" pitchFamily="34" charset="0"/>
                        </a:rPr>
                        <a:t>Industria de Vidrio Plano en Bolivia</a:t>
                      </a:r>
                      <a:endParaRPr lang="es-MX" sz="1400" b="0" i="0" u="none" strike="noStrike" dirty="0">
                        <a:solidFill>
                          <a:srgbClr val="000000"/>
                        </a:solidFill>
                        <a:effectLst/>
                        <a:latin typeface="Arial Narrow" pitchFamily="34" charset="0"/>
                      </a:endParaRPr>
                    </a:p>
                  </a:txBody>
                  <a:tcPr marL="0" marR="0" marT="0" marB="0" anchor="ctr"/>
                </a:tc>
                <a:extLst>
                  <a:ext uri="{0D108BD9-81ED-4DB2-BD59-A6C34878D82A}">
                    <a16:rowId xmlns="" xmlns:a16="http://schemas.microsoft.com/office/drawing/2014/main" val="338534035"/>
                  </a:ext>
                </a:extLst>
              </a:tr>
              <a:tr h="349053">
                <a:tc>
                  <a:txBody>
                    <a:bodyPr/>
                    <a:lstStyle/>
                    <a:p>
                      <a:pPr algn="ctr" fontAlgn="ctr"/>
                      <a:r>
                        <a:rPr lang="es-MX" sz="1300" b="0" u="none" strike="noStrike" dirty="0">
                          <a:solidFill>
                            <a:srgbClr val="000000"/>
                          </a:solidFill>
                          <a:effectLst/>
                          <a:latin typeface="Arial Narrow" pitchFamily="34" charset="0"/>
                        </a:rPr>
                        <a:t>3</a:t>
                      </a:r>
                      <a:endParaRPr lang="es-MX" sz="1300" b="0" i="0" u="none" strike="noStrike" dirty="0">
                        <a:solidFill>
                          <a:srgbClr val="000000"/>
                        </a:solidFill>
                        <a:effectLst/>
                        <a:latin typeface="Arial Narrow" pitchFamily="34" charset="0"/>
                      </a:endParaRPr>
                    </a:p>
                  </a:txBody>
                  <a:tcPr marL="0" marR="0" marT="0" marB="0" anchor="ctr"/>
                </a:tc>
                <a:tc>
                  <a:txBody>
                    <a:bodyPr/>
                    <a:lstStyle/>
                    <a:p>
                      <a:pPr algn="just" fontAlgn="ctr"/>
                      <a:r>
                        <a:rPr lang="es-MX" sz="1400" b="0" u="none" strike="noStrike" dirty="0">
                          <a:solidFill>
                            <a:srgbClr val="000000"/>
                          </a:solidFill>
                          <a:effectLst/>
                          <a:latin typeface="Arial Narrow" pitchFamily="34" charset="0"/>
                        </a:rPr>
                        <a:t>Industria de la Coca La Paz</a:t>
                      </a:r>
                      <a:endParaRPr lang="es-MX" sz="1400" b="0" i="0" u="none" strike="noStrike" dirty="0">
                        <a:solidFill>
                          <a:srgbClr val="000000"/>
                        </a:solidFill>
                        <a:effectLst/>
                        <a:latin typeface="Arial Narrow" pitchFamily="34" charset="0"/>
                      </a:endParaRPr>
                    </a:p>
                  </a:txBody>
                  <a:tcPr marL="0" marR="0" marT="0" marB="0" anchor="ctr"/>
                </a:tc>
                <a:extLst>
                  <a:ext uri="{0D108BD9-81ED-4DB2-BD59-A6C34878D82A}">
                    <a16:rowId xmlns="" xmlns:a16="http://schemas.microsoft.com/office/drawing/2014/main" val="882967939"/>
                  </a:ext>
                </a:extLst>
              </a:tr>
              <a:tr h="349053">
                <a:tc>
                  <a:txBody>
                    <a:bodyPr/>
                    <a:lstStyle/>
                    <a:p>
                      <a:pPr algn="ctr" fontAlgn="ctr"/>
                      <a:r>
                        <a:rPr lang="es-MX" sz="1300" b="0" u="none" strike="noStrike" dirty="0">
                          <a:solidFill>
                            <a:srgbClr val="000000"/>
                          </a:solidFill>
                          <a:effectLst/>
                          <a:latin typeface="Arial Narrow" pitchFamily="34" charset="0"/>
                        </a:rPr>
                        <a:t>5</a:t>
                      </a:r>
                      <a:endParaRPr lang="es-MX" sz="1300" b="0" i="0" u="none" strike="noStrike" dirty="0">
                        <a:solidFill>
                          <a:srgbClr val="000000"/>
                        </a:solidFill>
                        <a:effectLst/>
                        <a:latin typeface="Arial Narrow" pitchFamily="34" charset="0"/>
                      </a:endParaRPr>
                    </a:p>
                  </a:txBody>
                  <a:tcPr marL="0" marR="0" marT="0" marB="0" anchor="ctr"/>
                </a:tc>
                <a:tc>
                  <a:txBody>
                    <a:bodyPr/>
                    <a:lstStyle/>
                    <a:p>
                      <a:pPr algn="l" fontAlgn="ctr"/>
                      <a:r>
                        <a:rPr lang="es-MX" sz="1400" b="0" u="none" strike="noStrike" dirty="0">
                          <a:solidFill>
                            <a:srgbClr val="000000"/>
                          </a:solidFill>
                          <a:effectLst/>
                          <a:latin typeface="Arial Narrow" pitchFamily="34" charset="0"/>
                        </a:rPr>
                        <a:t>Planta Piscícola en Yapacaní</a:t>
                      </a:r>
                      <a:endParaRPr lang="es-MX" sz="1400" b="0" i="0" u="none" strike="noStrike" dirty="0">
                        <a:solidFill>
                          <a:srgbClr val="000000"/>
                        </a:solidFill>
                        <a:effectLst/>
                        <a:latin typeface="Arial Narrow" pitchFamily="34" charset="0"/>
                      </a:endParaRPr>
                    </a:p>
                  </a:txBody>
                  <a:tcPr marL="0" marR="0" marT="0" marB="0" anchor="ctr"/>
                </a:tc>
                <a:extLst>
                  <a:ext uri="{0D108BD9-81ED-4DB2-BD59-A6C34878D82A}">
                    <a16:rowId xmlns="" xmlns:a16="http://schemas.microsoft.com/office/drawing/2014/main" val="2201353877"/>
                  </a:ext>
                </a:extLst>
              </a:tr>
              <a:tr h="349053">
                <a:tc>
                  <a:txBody>
                    <a:bodyPr/>
                    <a:lstStyle/>
                    <a:p>
                      <a:pPr algn="ctr" fontAlgn="ctr"/>
                      <a:r>
                        <a:rPr lang="es-MX" sz="1300" b="0" u="none" strike="noStrike" dirty="0">
                          <a:solidFill>
                            <a:srgbClr val="000000"/>
                          </a:solidFill>
                          <a:effectLst/>
                          <a:latin typeface="Arial Narrow" pitchFamily="34" charset="0"/>
                        </a:rPr>
                        <a:t>6</a:t>
                      </a:r>
                      <a:endParaRPr lang="es-MX" sz="1300" b="0" i="0" u="none" strike="noStrike" dirty="0">
                        <a:solidFill>
                          <a:srgbClr val="000000"/>
                        </a:solidFill>
                        <a:effectLst/>
                        <a:latin typeface="Arial Narrow" pitchFamily="34" charset="0"/>
                      </a:endParaRPr>
                    </a:p>
                  </a:txBody>
                  <a:tcPr marL="0" marR="0" marT="0" marB="0" anchor="ctr"/>
                </a:tc>
                <a:tc>
                  <a:txBody>
                    <a:bodyPr/>
                    <a:lstStyle/>
                    <a:p>
                      <a:pPr algn="l" fontAlgn="ctr"/>
                      <a:r>
                        <a:rPr lang="es-MX" sz="1400" b="0" u="none" strike="noStrike" dirty="0">
                          <a:solidFill>
                            <a:srgbClr val="000000"/>
                          </a:solidFill>
                          <a:effectLst/>
                          <a:latin typeface="Arial Narrow" pitchFamily="34" charset="0"/>
                        </a:rPr>
                        <a:t>Planta de Transformación y Centros de Acopio y Almacenamiento de Papa en Cochabamba</a:t>
                      </a:r>
                      <a:endParaRPr lang="es-MX" sz="1400" b="0" i="0" u="none" strike="noStrike" dirty="0">
                        <a:solidFill>
                          <a:srgbClr val="000000"/>
                        </a:solidFill>
                        <a:effectLst/>
                        <a:latin typeface="Arial Narrow" pitchFamily="34" charset="0"/>
                      </a:endParaRPr>
                    </a:p>
                  </a:txBody>
                  <a:tcPr marL="0" marR="0" marT="0" marB="0" anchor="ctr"/>
                </a:tc>
                <a:extLst>
                  <a:ext uri="{0D108BD9-81ED-4DB2-BD59-A6C34878D82A}">
                    <a16:rowId xmlns="" xmlns:a16="http://schemas.microsoft.com/office/drawing/2014/main" val="2230877987"/>
                  </a:ext>
                </a:extLst>
              </a:tr>
              <a:tr h="349053">
                <a:tc>
                  <a:txBody>
                    <a:bodyPr/>
                    <a:lstStyle/>
                    <a:p>
                      <a:pPr algn="ctr" fontAlgn="ctr"/>
                      <a:r>
                        <a:rPr lang="es-MX" sz="1300" b="0" u="none" strike="noStrike" dirty="0">
                          <a:solidFill>
                            <a:srgbClr val="000000"/>
                          </a:solidFill>
                          <a:effectLst/>
                          <a:latin typeface="Arial Narrow" pitchFamily="34" charset="0"/>
                        </a:rPr>
                        <a:t>7</a:t>
                      </a:r>
                      <a:endParaRPr lang="es-MX" sz="1300" b="0" i="0" u="none" strike="noStrike" dirty="0">
                        <a:solidFill>
                          <a:srgbClr val="000000"/>
                        </a:solidFill>
                        <a:effectLst/>
                        <a:latin typeface="Arial Narrow" pitchFamily="34" charset="0"/>
                      </a:endParaRPr>
                    </a:p>
                  </a:txBody>
                  <a:tcPr marL="0" marR="0" marT="0" marB="0" anchor="ctr"/>
                </a:tc>
                <a:tc>
                  <a:txBody>
                    <a:bodyPr/>
                    <a:lstStyle/>
                    <a:p>
                      <a:pPr algn="l" fontAlgn="ctr"/>
                      <a:r>
                        <a:rPr lang="es-MX" sz="1400" b="0" u="none" strike="noStrike" dirty="0">
                          <a:solidFill>
                            <a:srgbClr val="000000"/>
                          </a:solidFill>
                          <a:effectLst/>
                          <a:latin typeface="Arial Narrow" pitchFamily="34" charset="0"/>
                        </a:rPr>
                        <a:t>Planta Procesadora de Hortalizas en el Departamento de Cochabamba</a:t>
                      </a:r>
                      <a:endParaRPr lang="es-MX" sz="1400" b="0" i="0" u="none" strike="noStrike" dirty="0">
                        <a:solidFill>
                          <a:srgbClr val="000000"/>
                        </a:solidFill>
                        <a:effectLst/>
                        <a:latin typeface="Arial Narrow" pitchFamily="34" charset="0"/>
                      </a:endParaRPr>
                    </a:p>
                  </a:txBody>
                  <a:tcPr marL="0" marR="0" marT="0" marB="0" anchor="ctr"/>
                </a:tc>
                <a:extLst>
                  <a:ext uri="{0D108BD9-81ED-4DB2-BD59-A6C34878D82A}">
                    <a16:rowId xmlns="" xmlns:a16="http://schemas.microsoft.com/office/drawing/2014/main" val="215920048"/>
                  </a:ext>
                </a:extLst>
              </a:tr>
              <a:tr h="349053">
                <a:tc>
                  <a:txBody>
                    <a:bodyPr/>
                    <a:lstStyle/>
                    <a:p>
                      <a:pPr algn="ctr" fontAlgn="ctr"/>
                      <a:r>
                        <a:rPr lang="es-MX" sz="1300" b="0" u="none" strike="noStrike" dirty="0">
                          <a:solidFill>
                            <a:srgbClr val="000000"/>
                          </a:solidFill>
                          <a:effectLst/>
                          <a:latin typeface="Arial Narrow" pitchFamily="34" charset="0"/>
                        </a:rPr>
                        <a:t>8</a:t>
                      </a:r>
                      <a:endParaRPr lang="es-MX" sz="1300" b="0" i="0" u="none" strike="noStrike" dirty="0">
                        <a:solidFill>
                          <a:srgbClr val="000000"/>
                        </a:solidFill>
                        <a:effectLst/>
                        <a:latin typeface="Arial Narrow" pitchFamily="34" charset="0"/>
                      </a:endParaRPr>
                    </a:p>
                  </a:txBody>
                  <a:tcPr marL="0" marR="0" marT="0" marB="0" anchor="ctr"/>
                </a:tc>
                <a:tc>
                  <a:txBody>
                    <a:bodyPr/>
                    <a:lstStyle/>
                    <a:p>
                      <a:pPr algn="l" fontAlgn="ctr"/>
                      <a:r>
                        <a:rPr lang="es-MX" sz="1400" b="0" u="none" strike="noStrike" dirty="0">
                          <a:solidFill>
                            <a:srgbClr val="000000"/>
                          </a:solidFill>
                          <a:effectLst/>
                          <a:latin typeface="Arial Narrow" pitchFamily="34" charset="0"/>
                        </a:rPr>
                        <a:t>Centros de Almacenamiento de Alimentos (trigo, maíz y papa)</a:t>
                      </a:r>
                      <a:endParaRPr lang="es-MX" sz="1400" b="0" i="0" u="none" strike="noStrike" dirty="0">
                        <a:solidFill>
                          <a:srgbClr val="000000"/>
                        </a:solidFill>
                        <a:effectLst/>
                        <a:latin typeface="Arial Narrow" pitchFamily="34" charset="0"/>
                      </a:endParaRPr>
                    </a:p>
                  </a:txBody>
                  <a:tcPr marL="0" marR="0" marT="0" marB="0" anchor="ctr"/>
                </a:tc>
                <a:extLst>
                  <a:ext uri="{0D108BD9-81ED-4DB2-BD59-A6C34878D82A}">
                    <a16:rowId xmlns="" xmlns:a16="http://schemas.microsoft.com/office/drawing/2014/main" val="3858958542"/>
                  </a:ext>
                </a:extLst>
              </a:tr>
              <a:tr h="349053">
                <a:tc>
                  <a:txBody>
                    <a:bodyPr/>
                    <a:lstStyle/>
                    <a:p>
                      <a:pPr algn="ctr" fontAlgn="ctr"/>
                      <a:r>
                        <a:rPr lang="es-MX" sz="1300" b="0" u="none" strike="noStrike" dirty="0">
                          <a:solidFill>
                            <a:srgbClr val="000000"/>
                          </a:solidFill>
                          <a:effectLst/>
                          <a:latin typeface="Arial Narrow" pitchFamily="34" charset="0"/>
                        </a:rPr>
                        <a:t>9</a:t>
                      </a:r>
                      <a:endParaRPr lang="es-MX" sz="1300" b="0" i="0" u="none" strike="noStrike" dirty="0">
                        <a:solidFill>
                          <a:srgbClr val="000000"/>
                        </a:solidFill>
                        <a:effectLst/>
                        <a:latin typeface="Arial Narrow" pitchFamily="34" charset="0"/>
                      </a:endParaRPr>
                    </a:p>
                  </a:txBody>
                  <a:tcPr marL="0" marR="0" marT="0" marB="0" anchor="ctr"/>
                </a:tc>
                <a:tc>
                  <a:txBody>
                    <a:bodyPr/>
                    <a:lstStyle/>
                    <a:p>
                      <a:pPr algn="l" fontAlgn="ctr"/>
                      <a:r>
                        <a:rPr lang="es-MX" sz="1400" b="0" u="none" strike="noStrike" dirty="0">
                          <a:solidFill>
                            <a:srgbClr val="000000"/>
                          </a:solidFill>
                          <a:effectLst/>
                          <a:latin typeface="Arial Narrow" pitchFamily="34" charset="0"/>
                        </a:rPr>
                        <a:t>Industria Avícola en La Paz</a:t>
                      </a:r>
                      <a:endParaRPr lang="es-MX" sz="1400" b="0" i="0" u="none" strike="noStrike" dirty="0">
                        <a:solidFill>
                          <a:srgbClr val="000000"/>
                        </a:solidFill>
                        <a:effectLst/>
                        <a:latin typeface="Arial Narrow" pitchFamily="34" charset="0"/>
                      </a:endParaRPr>
                    </a:p>
                  </a:txBody>
                  <a:tcPr marL="0" marR="0" marT="0" marB="0" anchor="ctr"/>
                </a:tc>
                <a:extLst>
                  <a:ext uri="{0D108BD9-81ED-4DB2-BD59-A6C34878D82A}">
                    <a16:rowId xmlns="" xmlns:a16="http://schemas.microsoft.com/office/drawing/2014/main" val="1191982482"/>
                  </a:ext>
                </a:extLst>
              </a:tr>
              <a:tr h="349053">
                <a:tc>
                  <a:txBody>
                    <a:bodyPr/>
                    <a:lstStyle/>
                    <a:p>
                      <a:pPr algn="ctr" fontAlgn="ctr"/>
                      <a:r>
                        <a:rPr lang="es-MX" sz="1300" b="0" u="none" strike="noStrike" dirty="0">
                          <a:solidFill>
                            <a:srgbClr val="000000"/>
                          </a:solidFill>
                          <a:effectLst/>
                          <a:latin typeface="Arial Narrow" pitchFamily="34" charset="0"/>
                        </a:rPr>
                        <a:t>10</a:t>
                      </a:r>
                      <a:endParaRPr lang="es-MX" sz="1300" b="0" i="0" u="none" strike="noStrike" dirty="0">
                        <a:solidFill>
                          <a:srgbClr val="000000"/>
                        </a:solidFill>
                        <a:effectLst/>
                        <a:latin typeface="Arial Narrow" pitchFamily="34" charset="0"/>
                      </a:endParaRPr>
                    </a:p>
                  </a:txBody>
                  <a:tcPr marL="0" marR="0" marT="0" marB="0" anchor="ctr"/>
                </a:tc>
                <a:tc>
                  <a:txBody>
                    <a:bodyPr/>
                    <a:lstStyle/>
                    <a:p>
                      <a:pPr algn="l" fontAlgn="ctr"/>
                      <a:r>
                        <a:rPr lang="es-MX" sz="1400" b="0" u="none" strike="noStrike" dirty="0">
                          <a:solidFill>
                            <a:srgbClr val="000000"/>
                          </a:solidFill>
                          <a:effectLst/>
                          <a:latin typeface="Arial Narrow" pitchFamily="34" charset="0"/>
                        </a:rPr>
                        <a:t>Planta de Producción de Alcohol Anhidro en Base a Sorgo en Santa Cruz</a:t>
                      </a:r>
                      <a:endParaRPr lang="es-MX" sz="1400" b="0" i="0" u="none" strike="noStrike" dirty="0">
                        <a:solidFill>
                          <a:srgbClr val="000000"/>
                        </a:solidFill>
                        <a:effectLst/>
                        <a:latin typeface="Arial Narrow" pitchFamily="34" charset="0"/>
                      </a:endParaRPr>
                    </a:p>
                  </a:txBody>
                  <a:tcPr marL="0" marR="0" marT="0" marB="0" anchor="ctr"/>
                </a:tc>
                <a:extLst>
                  <a:ext uri="{0D108BD9-81ED-4DB2-BD59-A6C34878D82A}">
                    <a16:rowId xmlns="" xmlns:a16="http://schemas.microsoft.com/office/drawing/2014/main" val="1952087662"/>
                  </a:ext>
                </a:extLst>
              </a:tr>
              <a:tr h="349053">
                <a:tc>
                  <a:txBody>
                    <a:bodyPr/>
                    <a:lstStyle/>
                    <a:p>
                      <a:pPr algn="ctr" fontAlgn="ctr"/>
                      <a:r>
                        <a:rPr lang="es-MX" sz="1300" b="0" u="none" strike="noStrike" dirty="0">
                          <a:solidFill>
                            <a:srgbClr val="000000"/>
                          </a:solidFill>
                          <a:effectLst/>
                          <a:latin typeface="Arial Narrow" pitchFamily="34" charset="0"/>
                        </a:rPr>
                        <a:t>11</a:t>
                      </a:r>
                      <a:endParaRPr lang="es-MX" sz="1300" b="0" i="0" u="none" strike="noStrike" dirty="0">
                        <a:solidFill>
                          <a:srgbClr val="000000"/>
                        </a:solidFill>
                        <a:effectLst/>
                        <a:latin typeface="Arial Narrow" pitchFamily="34" charset="0"/>
                      </a:endParaRPr>
                    </a:p>
                  </a:txBody>
                  <a:tcPr marL="0" marR="0" marT="0" marB="0" anchor="ctr"/>
                </a:tc>
                <a:tc>
                  <a:txBody>
                    <a:bodyPr/>
                    <a:lstStyle/>
                    <a:p>
                      <a:pPr algn="l" fontAlgn="ctr"/>
                      <a:r>
                        <a:rPr lang="es-MX" sz="1400" b="0" u="none" strike="noStrike" dirty="0">
                          <a:solidFill>
                            <a:srgbClr val="000000"/>
                          </a:solidFill>
                          <a:effectLst/>
                          <a:latin typeface="Arial Narrow" pitchFamily="34" charset="0"/>
                        </a:rPr>
                        <a:t>Planta de Producción de Alcohol Anhidro en Base a Caña en La Paz</a:t>
                      </a:r>
                      <a:endParaRPr lang="es-MX" sz="1400" b="0" i="0" u="none" strike="noStrike" dirty="0">
                        <a:solidFill>
                          <a:srgbClr val="000000"/>
                        </a:solidFill>
                        <a:effectLst/>
                        <a:latin typeface="Arial Narrow" pitchFamily="34" charset="0"/>
                      </a:endParaRPr>
                    </a:p>
                  </a:txBody>
                  <a:tcPr marL="0" marR="0" marT="0" marB="0" anchor="ctr"/>
                </a:tc>
                <a:extLst>
                  <a:ext uri="{0D108BD9-81ED-4DB2-BD59-A6C34878D82A}">
                    <a16:rowId xmlns="" xmlns:a16="http://schemas.microsoft.com/office/drawing/2014/main" val="479203721"/>
                  </a:ext>
                </a:extLst>
              </a:tr>
              <a:tr h="349053">
                <a:tc>
                  <a:txBody>
                    <a:bodyPr/>
                    <a:lstStyle/>
                    <a:p>
                      <a:pPr algn="ctr" fontAlgn="ctr"/>
                      <a:r>
                        <a:rPr lang="es-MX" sz="1300" b="0" u="none" strike="noStrike" dirty="0">
                          <a:solidFill>
                            <a:srgbClr val="000000"/>
                          </a:solidFill>
                          <a:effectLst/>
                          <a:latin typeface="Arial Narrow" pitchFamily="34" charset="0"/>
                        </a:rPr>
                        <a:t>12</a:t>
                      </a:r>
                      <a:endParaRPr lang="es-MX" sz="1300" b="0" i="0" u="none" strike="noStrike" dirty="0">
                        <a:solidFill>
                          <a:srgbClr val="000000"/>
                        </a:solidFill>
                        <a:effectLst/>
                        <a:latin typeface="Arial Narrow" pitchFamily="34" charset="0"/>
                      </a:endParaRPr>
                    </a:p>
                  </a:txBody>
                  <a:tcPr marL="0" marR="0" marT="0" marB="0" anchor="ctr"/>
                </a:tc>
                <a:tc>
                  <a:txBody>
                    <a:bodyPr/>
                    <a:lstStyle/>
                    <a:p>
                      <a:pPr algn="just" fontAlgn="ctr"/>
                      <a:r>
                        <a:rPr lang="es-MX" sz="1400" b="0" u="none" strike="noStrike" dirty="0">
                          <a:solidFill>
                            <a:srgbClr val="000000"/>
                          </a:solidFill>
                          <a:effectLst/>
                          <a:latin typeface="Arial Narrow" pitchFamily="34" charset="0"/>
                        </a:rPr>
                        <a:t>Industria de Leche en Polvo</a:t>
                      </a:r>
                      <a:endParaRPr lang="es-MX" sz="1400" b="0" i="0" u="none" strike="noStrike" dirty="0">
                        <a:solidFill>
                          <a:srgbClr val="000000"/>
                        </a:solidFill>
                        <a:effectLst/>
                        <a:latin typeface="Arial Narrow" pitchFamily="34" charset="0"/>
                      </a:endParaRPr>
                    </a:p>
                  </a:txBody>
                  <a:tcPr marL="0" marR="0" marT="0" marB="0" anchor="ctr"/>
                </a:tc>
                <a:extLst>
                  <a:ext uri="{0D108BD9-81ED-4DB2-BD59-A6C34878D82A}">
                    <a16:rowId xmlns="" xmlns:a16="http://schemas.microsoft.com/office/drawing/2014/main" val="2639503685"/>
                  </a:ext>
                </a:extLst>
              </a:tr>
              <a:tr h="349053">
                <a:tc>
                  <a:txBody>
                    <a:bodyPr/>
                    <a:lstStyle/>
                    <a:p>
                      <a:pPr algn="ctr" fontAlgn="ctr"/>
                      <a:r>
                        <a:rPr lang="es-MX" sz="1300" b="0" u="none" strike="noStrike" dirty="0">
                          <a:solidFill>
                            <a:srgbClr val="000000"/>
                          </a:solidFill>
                          <a:effectLst/>
                          <a:latin typeface="Arial Narrow" pitchFamily="34" charset="0"/>
                        </a:rPr>
                        <a:t>13</a:t>
                      </a:r>
                      <a:endParaRPr lang="es-MX" sz="1300" b="0" i="0" u="none" strike="noStrike" dirty="0">
                        <a:solidFill>
                          <a:srgbClr val="000000"/>
                        </a:solidFill>
                        <a:effectLst/>
                        <a:latin typeface="Arial Narrow" pitchFamily="34" charset="0"/>
                      </a:endParaRPr>
                    </a:p>
                  </a:txBody>
                  <a:tcPr marL="0" marR="0" marT="0" marB="0" anchor="ctr"/>
                </a:tc>
                <a:tc>
                  <a:txBody>
                    <a:bodyPr/>
                    <a:lstStyle/>
                    <a:p>
                      <a:pPr algn="just" fontAlgn="ctr"/>
                      <a:r>
                        <a:rPr lang="es-MX" sz="1400" b="0" u="none" strike="noStrike" dirty="0">
                          <a:solidFill>
                            <a:srgbClr val="000000"/>
                          </a:solidFill>
                          <a:effectLst/>
                          <a:latin typeface="Arial Narrow" pitchFamily="34" charset="0"/>
                        </a:rPr>
                        <a:t>Industria de Frutos Tropicales en el Beni</a:t>
                      </a:r>
                      <a:endParaRPr lang="es-MX" sz="1400" b="0" i="0" u="none" strike="noStrike" dirty="0">
                        <a:solidFill>
                          <a:srgbClr val="000000"/>
                        </a:solidFill>
                        <a:effectLst/>
                        <a:latin typeface="Arial Narrow" pitchFamily="34" charset="0"/>
                      </a:endParaRPr>
                    </a:p>
                  </a:txBody>
                  <a:tcPr marL="0" marR="0" marT="0" marB="0" anchor="ctr"/>
                </a:tc>
                <a:extLst>
                  <a:ext uri="{0D108BD9-81ED-4DB2-BD59-A6C34878D82A}">
                    <a16:rowId xmlns="" xmlns:a16="http://schemas.microsoft.com/office/drawing/2014/main" val="3106017793"/>
                  </a:ext>
                </a:extLst>
              </a:tr>
              <a:tr h="349053">
                <a:tc>
                  <a:txBody>
                    <a:bodyPr/>
                    <a:lstStyle/>
                    <a:p>
                      <a:pPr algn="ctr" fontAlgn="ctr"/>
                      <a:r>
                        <a:rPr lang="es-MX" sz="1300" b="0" u="none" strike="noStrike" dirty="0">
                          <a:solidFill>
                            <a:srgbClr val="000000"/>
                          </a:solidFill>
                          <a:effectLst/>
                          <a:latin typeface="Arial Narrow" pitchFamily="34" charset="0"/>
                        </a:rPr>
                        <a:t>14</a:t>
                      </a:r>
                      <a:endParaRPr lang="es-MX" sz="1300" b="0" i="0" u="none" strike="noStrike" dirty="0">
                        <a:solidFill>
                          <a:srgbClr val="000000"/>
                        </a:solidFill>
                        <a:effectLst/>
                        <a:latin typeface="Arial Narrow" pitchFamily="34" charset="0"/>
                      </a:endParaRPr>
                    </a:p>
                  </a:txBody>
                  <a:tcPr marL="0" marR="0" marT="0" marB="0" anchor="ctr"/>
                </a:tc>
                <a:tc>
                  <a:txBody>
                    <a:bodyPr/>
                    <a:lstStyle/>
                    <a:p>
                      <a:pPr algn="just" fontAlgn="ctr"/>
                      <a:r>
                        <a:rPr lang="es-MX" sz="1400" b="0" u="none" strike="noStrike" dirty="0">
                          <a:solidFill>
                            <a:srgbClr val="000000"/>
                          </a:solidFill>
                          <a:effectLst/>
                          <a:latin typeface="Arial Narrow" pitchFamily="34" charset="0"/>
                        </a:rPr>
                        <a:t>Industria de la Quinua y Saponina en Oruro</a:t>
                      </a:r>
                      <a:endParaRPr lang="es-MX" sz="1400" b="0" i="0" u="none" strike="noStrike" dirty="0">
                        <a:solidFill>
                          <a:srgbClr val="000000"/>
                        </a:solidFill>
                        <a:effectLst/>
                        <a:latin typeface="Arial Narrow" pitchFamily="34" charset="0"/>
                      </a:endParaRPr>
                    </a:p>
                  </a:txBody>
                  <a:tcPr marL="0" marR="0" marT="0" marB="0" anchor="ctr"/>
                </a:tc>
                <a:extLst>
                  <a:ext uri="{0D108BD9-81ED-4DB2-BD59-A6C34878D82A}">
                    <a16:rowId xmlns="" xmlns:a16="http://schemas.microsoft.com/office/drawing/2014/main" val="3468308591"/>
                  </a:ext>
                </a:extLst>
              </a:tr>
              <a:tr h="349053">
                <a:tc>
                  <a:txBody>
                    <a:bodyPr/>
                    <a:lstStyle/>
                    <a:p>
                      <a:pPr algn="ctr" fontAlgn="ctr"/>
                      <a:r>
                        <a:rPr lang="es-MX" sz="1300" b="0" u="none" strike="noStrike" dirty="0">
                          <a:solidFill>
                            <a:srgbClr val="000000"/>
                          </a:solidFill>
                          <a:effectLst/>
                          <a:latin typeface="Arial Narrow" pitchFamily="34" charset="0"/>
                        </a:rPr>
                        <a:t>15</a:t>
                      </a:r>
                      <a:endParaRPr lang="es-MX" sz="1300" b="0" i="0" u="none" strike="noStrike" dirty="0">
                        <a:solidFill>
                          <a:srgbClr val="000000"/>
                        </a:solidFill>
                        <a:effectLst/>
                        <a:latin typeface="Arial Narrow" pitchFamily="34" charset="0"/>
                      </a:endParaRPr>
                    </a:p>
                  </a:txBody>
                  <a:tcPr marL="0" marR="0" marT="0" marB="0" anchor="ctr"/>
                </a:tc>
                <a:tc>
                  <a:txBody>
                    <a:bodyPr/>
                    <a:lstStyle/>
                    <a:p>
                      <a:pPr algn="just" fontAlgn="ctr"/>
                      <a:r>
                        <a:rPr lang="es-MX" sz="1400" b="0" u="none" strike="noStrike" dirty="0">
                          <a:solidFill>
                            <a:srgbClr val="000000"/>
                          </a:solidFill>
                          <a:effectLst/>
                          <a:latin typeface="Arial Narrow" pitchFamily="34" charset="0"/>
                        </a:rPr>
                        <a:t>Planta de Procesamiento de Frutas en Uriondo</a:t>
                      </a:r>
                      <a:endParaRPr lang="es-MX" sz="1400" b="0" i="0" u="none" strike="noStrike" dirty="0">
                        <a:solidFill>
                          <a:srgbClr val="000000"/>
                        </a:solidFill>
                        <a:effectLst/>
                        <a:latin typeface="Arial Narrow" pitchFamily="34" charset="0"/>
                      </a:endParaRPr>
                    </a:p>
                  </a:txBody>
                  <a:tcPr marL="0" marR="0" marT="0" marB="0" anchor="ctr"/>
                </a:tc>
                <a:extLst>
                  <a:ext uri="{0D108BD9-81ED-4DB2-BD59-A6C34878D82A}">
                    <a16:rowId xmlns="" xmlns:a16="http://schemas.microsoft.com/office/drawing/2014/main" val="3871459431"/>
                  </a:ext>
                </a:extLst>
              </a:tr>
            </a:tbl>
          </a:graphicData>
        </a:graphic>
      </p:graphicFrame>
      <p:pic>
        <p:nvPicPr>
          <p:cNvPr id="5" name="Imagen 4">
            <a:extLst>
              <a:ext uri="{FF2B5EF4-FFF2-40B4-BE49-F238E27FC236}">
                <a16:creationId xmlns="" xmlns:a16="http://schemas.microsoft.com/office/drawing/2014/main" id="{57C87BBB-4967-4CA4-A823-F558D60EE4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712548" cy="863853"/>
          </a:xfrm>
          <a:prstGeom prst="rect">
            <a:avLst/>
          </a:prstGeom>
        </p:spPr>
      </p:pic>
    </p:spTree>
    <p:extLst>
      <p:ext uri="{BB962C8B-B14F-4D97-AF65-F5344CB8AC3E}">
        <p14:creationId xmlns:p14="http://schemas.microsoft.com/office/powerpoint/2010/main" val="2908622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uadroTexto 30">
            <a:extLst>
              <a:ext uri="{FF2B5EF4-FFF2-40B4-BE49-F238E27FC236}">
                <a16:creationId xmlns="" xmlns:a16="http://schemas.microsoft.com/office/drawing/2014/main" id="{BC78FD25-205B-8E81-BB72-02B3BC7D2151}"/>
              </a:ext>
            </a:extLst>
          </p:cNvPr>
          <p:cNvSpPr txBox="1"/>
          <p:nvPr/>
        </p:nvSpPr>
        <p:spPr>
          <a:xfrm>
            <a:off x="626187" y="1847249"/>
            <a:ext cx="935913" cy="34051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400" dirty="0">
                <a:ea typeface="Tahoma" panose="020B0604030504040204" pitchFamily="34" charset="0"/>
                <a:cs typeface="Tahoma" panose="020B0604030504040204" pitchFamily="34" charset="0"/>
              </a:rPr>
              <a:t>RUBRO</a:t>
            </a:r>
            <a:endParaRPr lang="es-BO" sz="1400" dirty="0"/>
          </a:p>
        </p:txBody>
      </p:sp>
      <p:sp>
        <p:nvSpPr>
          <p:cNvPr id="32" name="CuadroTexto 31">
            <a:extLst>
              <a:ext uri="{FF2B5EF4-FFF2-40B4-BE49-F238E27FC236}">
                <a16:creationId xmlns="" xmlns:a16="http://schemas.microsoft.com/office/drawing/2014/main" id="{D595052A-A4F2-54FD-74E2-00AC01BAF62B}"/>
              </a:ext>
            </a:extLst>
          </p:cNvPr>
          <p:cNvSpPr txBox="1"/>
          <p:nvPr/>
        </p:nvSpPr>
        <p:spPr>
          <a:xfrm>
            <a:off x="2571532" y="1841507"/>
            <a:ext cx="2238593" cy="34051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400" dirty="0">
                <a:ea typeface="Tahoma" panose="020B0604030504040204" pitchFamily="34" charset="0"/>
                <a:cs typeface="Tahoma" panose="020B0604030504040204" pitchFamily="34" charset="0"/>
              </a:rPr>
              <a:t>MECANISMO</a:t>
            </a:r>
            <a:endParaRPr lang="es-BO" sz="1400" dirty="0"/>
          </a:p>
        </p:txBody>
      </p:sp>
      <p:sp>
        <p:nvSpPr>
          <p:cNvPr id="33" name="CuadroTexto 32">
            <a:extLst>
              <a:ext uri="{FF2B5EF4-FFF2-40B4-BE49-F238E27FC236}">
                <a16:creationId xmlns="" xmlns:a16="http://schemas.microsoft.com/office/drawing/2014/main" id="{11D2ED87-92FB-F183-086B-5B4AB114EED1}"/>
              </a:ext>
            </a:extLst>
          </p:cNvPr>
          <p:cNvSpPr txBox="1"/>
          <p:nvPr/>
        </p:nvSpPr>
        <p:spPr>
          <a:xfrm>
            <a:off x="5752726" y="1841506"/>
            <a:ext cx="6134471" cy="34051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400" dirty="0">
                <a:ea typeface="Tahoma" panose="020B0604030504040204" pitchFamily="34" charset="0"/>
                <a:cs typeface="Tahoma" panose="020B0604030504040204" pitchFamily="34" charset="0"/>
              </a:rPr>
              <a:t>IMPACTO EN LA SEGURIDAD ALIMENTARIA (2023)</a:t>
            </a:r>
            <a:endParaRPr lang="es-BO" sz="1400" dirty="0"/>
          </a:p>
        </p:txBody>
      </p:sp>
      <p:sp>
        <p:nvSpPr>
          <p:cNvPr id="2" name="Marcador de número de diapositiva 1"/>
          <p:cNvSpPr>
            <a:spLocks noGrp="1"/>
          </p:cNvSpPr>
          <p:nvPr>
            <p:ph type="sldNum" sz="quarter" idx="12"/>
          </p:nvPr>
        </p:nvSpPr>
        <p:spPr/>
        <p:txBody>
          <a:bodyPr/>
          <a:lstStyle/>
          <a:p>
            <a:fld id="{8DCBCD2D-90F1-4C9C-828C-F4EED238DF3C}" type="slidenum">
              <a:rPr lang="es-BO" smtClean="0"/>
              <a:t>14</a:t>
            </a:fld>
            <a:endParaRPr lang="es-BO"/>
          </a:p>
        </p:txBody>
      </p:sp>
      <p:graphicFrame>
        <p:nvGraphicFramePr>
          <p:cNvPr id="13" name="Diagrama 12">
            <a:extLst>
              <a:ext uri="{FF2B5EF4-FFF2-40B4-BE49-F238E27FC236}">
                <a16:creationId xmlns="" xmlns:a16="http://schemas.microsoft.com/office/drawing/2014/main" id="{DDD09510-CB36-4A0C-BEB5-5A5668E9B736}"/>
              </a:ext>
            </a:extLst>
          </p:cNvPr>
          <p:cNvGraphicFramePr/>
          <p:nvPr>
            <p:extLst>
              <p:ext uri="{D42A27DB-BD31-4B8C-83A1-F6EECF244321}">
                <p14:modId xmlns:p14="http://schemas.microsoft.com/office/powerpoint/2010/main" val="3395013977"/>
              </p:ext>
            </p:extLst>
          </p:nvPr>
        </p:nvGraphicFramePr>
        <p:xfrm>
          <a:off x="591224" y="2228536"/>
          <a:ext cx="11261013" cy="2210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a 15">
            <a:extLst>
              <a:ext uri="{FF2B5EF4-FFF2-40B4-BE49-F238E27FC236}">
                <a16:creationId xmlns="" xmlns:a16="http://schemas.microsoft.com/office/drawing/2014/main" id="{9935CA5E-9CC5-6892-1140-F9AEF3914258}"/>
              </a:ext>
            </a:extLst>
          </p:cNvPr>
          <p:cNvGraphicFramePr/>
          <p:nvPr>
            <p:extLst>
              <p:ext uri="{D42A27DB-BD31-4B8C-83A1-F6EECF244321}">
                <p14:modId xmlns:p14="http://schemas.microsoft.com/office/powerpoint/2010/main" val="2484310480"/>
              </p:ext>
            </p:extLst>
          </p:nvPr>
        </p:nvGraphicFramePr>
        <p:xfrm>
          <a:off x="591224" y="4557022"/>
          <a:ext cx="11261013" cy="5881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Diagrama 16">
            <a:extLst>
              <a:ext uri="{FF2B5EF4-FFF2-40B4-BE49-F238E27FC236}">
                <a16:creationId xmlns="" xmlns:a16="http://schemas.microsoft.com/office/drawing/2014/main" id="{571F2C0C-44DA-5537-11C0-31DE0D59CED8}"/>
              </a:ext>
            </a:extLst>
          </p:cNvPr>
          <p:cNvGraphicFramePr/>
          <p:nvPr>
            <p:extLst>
              <p:ext uri="{D42A27DB-BD31-4B8C-83A1-F6EECF244321}">
                <p14:modId xmlns:p14="http://schemas.microsoft.com/office/powerpoint/2010/main" val="2545814208"/>
              </p:ext>
            </p:extLst>
          </p:nvPr>
        </p:nvGraphicFramePr>
        <p:xfrm>
          <a:off x="591224" y="5321725"/>
          <a:ext cx="11261013" cy="64412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1" name="Imagen 10">
            <a:extLst>
              <a:ext uri="{FF2B5EF4-FFF2-40B4-BE49-F238E27FC236}">
                <a16:creationId xmlns="" xmlns:a16="http://schemas.microsoft.com/office/drawing/2014/main" id="{ECDAB6EF-024C-4D84-8DDA-0CD050F1ABD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43543"/>
            <a:ext cx="3712548" cy="863853"/>
          </a:xfrm>
          <a:prstGeom prst="rect">
            <a:avLst/>
          </a:prstGeom>
        </p:spPr>
      </p:pic>
      <p:sp>
        <p:nvSpPr>
          <p:cNvPr id="12" name="CuadroTexto 11">
            <a:extLst>
              <a:ext uri="{FF2B5EF4-FFF2-40B4-BE49-F238E27FC236}">
                <a16:creationId xmlns="" xmlns:a16="http://schemas.microsoft.com/office/drawing/2014/main" id="{15840E33-67B1-407D-9AC0-FBACE4990920}"/>
              </a:ext>
            </a:extLst>
          </p:cNvPr>
          <p:cNvSpPr txBox="1"/>
          <p:nvPr/>
        </p:nvSpPr>
        <p:spPr>
          <a:xfrm>
            <a:off x="0" y="861078"/>
            <a:ext cx="12192000" cy="391856"/>
          </a:xfrm>
          <a:prstGeom prst="rect">
            <a:avLst/>
          </a:prstGeom>
          <a:solidFill>
            <a:schemeClr val="accent5">
              <a:lumMod val="50000"/>
            </a:schemeClr>
          </a:solidFill>
          <a:ln w="25400" cap="flat" cmpd="sng" algn="ctr">
            <a:noFill/>
            <a:prstDash val="solid"/>
          </a:ln>
          <a:effectLst/>
          <a:scene3d>
            <a:camera prst="orthographicFront">
              <a:rot lat="0" lon="0" rev="0"/>
            </a:camera>
            <a:lightRig rig="glow" dir="t">
              <a:rot lat="0" lon="0" rev="4800000"/>
            </a:lightRig>
          </a:scene3d>
          <a:sp3d prstMaterial="matte"/>
        </p:spPr>
        <p:style>
          <a:lnRef idx="2">
            <a:schemeClr val="accent2">
              <a:shade val="50000"/>
            </a:schemeClr>
          </a:lnRef>
          <a:fillRef idx="1">
            <a:schemeClr val="accent2"/>
          </a:fillRef>
          <a:effectRef idx="0">
            <a:schemeClr val="accent2"/>
          </a:effectRef>
          <a:fontRef idx="minor">
            <a:schemeClr val="lt1"/>
          </a:fontRef>
        </p:style>
        <p:txBody>
          <a:bodyPr rtlCol="0" anchor="ctr" anchorCtr="0">
            <a:noAutofit/>
          </a:bodyPr>
          <a:lstStyle>
            <a:defPPr>
              <a:defRPr lang="es-BO"/>
            </a:defPPr>
            <a:lvl1pPr algn="ctr" fontAlgn="auto">
              <a:spcBef>
                <a:spcPct val="0"/>
              </a:spcBef>
              <a:spcAft>
                <a:spcPts val="0"/>
              </a:spcAft>
              <a:defRPr sz="1400" b="1">
                <a:latin typeface="Tahoma" panose="020B0604030504040204" pitchFamily="34" charset="0"/>
                <a:ea typeface="Tahoma" panose="020B0604030504040204" pitchFamily="34" charset="0"/>
                <a:cs typeface="Tahoma" panose="020B0604030504040204" pitchFamily="34" charset="0"/>
              </a:defRPr>
            </a:lvl1pPr>
            <a:lvl2pPr algn="ctr" eaLnBrk="0" fontAlgn="base" hangingPunct="0">
              <a:spcBef>
                <a:spcPct val="0"/>
              </a:spcBef>
              <a:spcAft>
                <a:spcPct val="0"/>
              </a:spcAft>
              <a:defRPr sz="4400"/>
            </a:lvl2pPr>
            <a:lvl3pPr algn="ctr" eaLnBrk="0" fontAlgn="base" hangingPunct="0">
              <a:spcBef>
                <a:spcPct val="0"/>
              </a:spcBef>
              <a:spcAft>
                <a:spcPct val="0"/>
              </a:spcAft>
              <a:defRPr sz="4400"/>
            </a:lvl3pPr>
            <a:lvl4pPr algn="ctr" eaLnBrk="0" fontAlgn="base" hangingPunct="0">
              <a:spcBef>
                <a:spcPct val="0"/>
              </a:spcBef>
              <a:spcAft>
                <a:spcPct val="0"/>
              </a:spcAft>
              <a:defRPr sz="4400"/>
            </a:lvl4pPr>
            <a:lvl5pPr algn="ctr" eaLnBrk="0" fontAlgn="base" hangingPunct="0">
              <a:spcBef>
                <a:spcPct val="0"/>
              </a:spcBef>
              <a:spcAft>
                <a:spcPct val="0"/>
              </a:spcAft>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s-ES" sz="1800" dirty="0">
                <a:solidFill>
                  <a:schemeClr val="bg1"/>
                </a:solidFill>
                <a:latin typeface="Arial Narrow" panose="020B0606020202030204" pitchFamily="34" charset="0"/>
              </a:rPr>
              <a:t>ABASTECIMIENTO DEL MERCADO INTERNO</a:t>
            </a:r>
          </a:p>
        </p:txBody>
      </p:sp>
    </p:spTree>
    <p:extLst>
      <p:ext uri="{BB962C8B-B14F-4D97-AF65-F5344CB8AC3E}">
        <p14:creationId xmlns:p14="http://schemas.microsoft.com/office/powerpoint/2010/main" val="2038412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p:cNvSpPr/>
          <p:nvPr/>
        </p:nvSpPr>
        <p:spPr>
          <a:xfrm>
            <a:off x="111212" y="5717006"/>
            <a:ext cx="11863074" cy="1077218"/>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S" sz="1600" dirty="0"/>
              <a:t>El Gobierno de Lucho y David en la gestión 2023, ha implementado medidas para garantizar la producción sostenida y el abastecimiento de los principales productos de la canasta familiar, manteniendo la estabilidad de precios y se han registrado altos niveles de producción (</a:t>
            </a:r>
            <a:r>
              <a:rPr lang="es-ES" sz="1600" dirty="0" err="1"/>
              <a:t>record</a:t>
            </a:r>
            <a:r>
              <a:rPr lang="es-ES" sz="1600" dirty="0"/>
              <a:t>) en la mayoría de ellos.</a:t>
            </a:r>
            <a:endParaRPr lang="es-BO" sz="1600" dirty="0"/>
          </a:p>
          <a:p>
            <a:pPr algn="just"/>
            <a:r>
              <a:rPr lang="es-BO" sz="1600" dirty="0"/>
              <a:t>Estas medidas implementadas han permitido que las familias bolivianas ahorren aproximadamente </a:t>
            </a:r>
            <a:r>
              <a:rPr lang="es-BO" sz="1600" b="1" dirty="0"/>
              <a:t>7</a:t>
            </a:r>
            <a:r>
              <a:rPr lang="es-BO" sz="1600" b="1" dirty="0">
                <a:solidFill>
                  <a:schemeClr val="tx1"/>
                </a:solidFill>
              </a:rPr>
              <a:t>.177</a:t>
            </a:r>
            <a:r>
              <a:rPr lang="es-BO" sz="1600" dirty="0">
                <a:solidFill>
                  <a:srgbClr val="FF0000"/>
                </a:solidFill>
              </a:rPr>
              <a:t> </a:t>
            </a:r>
            <a:r>
              <a:rPr lang="es-BO" sz="1600" dirty="0"/>
              <a:t>millones de bolivianos / año.</a:t>
            </a:r>
          </a:p>
        </p:txBody>
      </p:sp>
      <p:graphicFrame>
        <p:nvGraphicFramePr>
          <p:cNvPr id="12" name="Diagrama 11">
            <a:extLst>
              <a:ext uri="{FF2B5EF4-FFF2-40B4-BE49-F238E27FC236}">
                <a16:creationId xmlns="" xmlns:a16="http://schemas.microsoft.com/office/drawing/2014/main" id="{01C3CA6D-C6FD-40CD-F36F-46876DDAD66A}"/>
              </a:ext>
            </a:extLst>
          </p:cNvPr>
          <p:cNvGraphicFramePr/>
          <p:nvPr>
            <p:extLst>
              <p:ext uri="{D42A27DB-BD31-4B8C-83A1-F6EECF244321}">
                <p14:modId xmlns:p14="http://schemas.microsoft.com/office/powerpoint/2010/main" val="3009058873"/>
              </p:ext>
            </p:extLst>
          </p:nvPr>
        </p:nvGraphicFramePr>
        <p:xfrm>
          <a:off x="1766471" y="1455247"/>
          <a:ext cx="8606254" cy="1023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uadroTexto 12">
            <a:extLst>
              <a:ext uri="{FF2B5EF4-FFF2-40B4-BE49-F238E27FC236}">
                <a16:creationId xmlns="" xmlns:a16="http://schemas.microsoft.com/office/drawing/2014/main" id="{36C260E0-DF70-5E9C-65AE-A39A54CFE95A}"/>
              </a:ext>
            </a:extLst>
          </p:cNvPr>
          <p:cNvSpPr txBox="1"/>
          <p:nvPr/>
        </p:nvSpPr>
        <p:spPr>
          <a:xfrm>
            <a:off x="1609752" y="1037341"/>
            <a:ext cx="1168416" cy="34051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400" dirty="0">
                <a:ea typeface="Tahoma" panose="020B0604030504040204" pitchFamily="34" charset="0"/>
                <a:cs typeface="Tahoma" panose="020B0604030504040204" pitchFamily="34" charset="0"/>
              </a:rPr>
              <a:t>PRODUCTOR</a:t>
            </a:r>
            <a:endParaRPr lang="es-BO" sz="1400" dirty="0"/>
          </a:p>
        </p:txBody>
      </p:sp>
      <p:sp>
        <p:nvSpPr>
          <p:cNvPr id="14" name="CuadroTexto 13">
            <a:extLst>
              <a:ext uri="{FF2B5EF4-FFF2-40B4-BE49-F238E27FC236}">
                <a16:creationId xmlns="" xmlns:a16="http://schemas.microsoft.com/office/drawing/2014/main" id="{27831247-29DC-08CF-3E1E-94853D5BF58F}"/>
              </a:ext>
            </a:extLst>
          </p:cNvPr>
          <p:cNvSpPr txBox="1"/>
          <p:nvPr/>
        </p:nvSpPr>
        <p:spPr>
          <a:xfrm>
            <a:off x="3203672" y="1041655"/>
            <a:ext cx="1800665" cy="34051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400" dirty="0">
                <a:ea typeface="Tahoma" panose="020B0604030504040204" pitchFamily="34" charset="0"/>
                <a:cs typeface="Tahoma" panose="020B0604030504040204" pitchFamily="34" charset="0"/>
              </a:rPr>
              <a:t>MECANISMO</a:t>
            </a:r>
            <a:endParaRPr lang="es-BO" sz="1400" dirty="0"/>
          </a:p>
        </p:txBody>
      </p:sp>
      <p:sp>
        <p:nvSpPr>
          <p:cNvPr id="15" name="CuadroTexto 14">
            <a:extLst>
              <a:ext uri="{FF2B5EF4-FFF2-40B4-BE49-F238E27FC236}">
                <a16:creationId xmlns="" xmlns:a16="http://schemas.microsoft.com/office/drawing/2014/main" id="{296742EE-CBF1-AFDF-B9C7-B483149F06DE}"/>
              </a:ext>
            </a:extLst>
          </p:cNvPr>
          <p:cNvSpPr txBox="1"/>
          <p:nvPr/>
        </p:nvSpPr>
        <p:spPr>
          <a:xfrm>
            <a:off x="5778061" y="1059601"/>
            <a:ext cx="4409556" cy="34051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400" dirty="0">
                <a:ea typeface="Tahoma" panose="020B0604030504040204" pitchFamily="34" charset="0"/>
                <a:cs typeface="Tahoma" panose="020B0604030504040204" pitchFamily="34" charset="0"/>
              </a:rPr>
              <a:t>SEGURIDAD ALIMENTARIA</a:t>
            </a:r>
            <a:endParaRPr lang="es-BO" sz="1400" dirty="0"/>
          </a:p>
        </p:txBody>
      </p:sp>
      <p:sp>
        <p:nvSpPr>
          <p:cNvPr id="16" name="Cerrar llave 15">
            <a:extLst>
              <a:ext uri="{FF2B5EF4-FFF2-40B4-BE49-F238E27FC236}">
                <a16:creationId xmlns="" xmlns:a16="http://schemas.microsoft.com/office/drawing/2014/main" id="{0F36C371-D21F-272F-770B-4115C41B6078}"/>
              </a:ext>
            </a:extLst>
          </p:cNvPr>
          <p:cNvSpPr/>
          <p:nvPr/>
        </p:nvSpPr>
        <p:spPr>
          <a:xfrm rot="5400000">
            <a:off x="6056611" y="-1846465"/>
            <a:ext cx="77912" cy="8971629"/>
          </a:xfrm>
          <a:prstGeom prst="rightBrace">
            <a:avLst>
              <a:gd name="adj1" fmla="val 8333"/>
              <a:gd name="adj2" fmla="val 50372"/>
            </a:avLst>
          </a:prstGeom>
          <a:ln w="38100"/>
        </p:spPr>
        <p:style>
          <a:lnRef idx="3">
            <a:schemeClr val="accent1"/>
          </a:lnRef>
          <a:fillRef idx="0">
            <a:schemeClr val="accent1"/>
          </a:fillRef>
          <a:effectRef idx="2">
            <a:schemeClr val="accent1"/>
          </a:effectRef>
          <a:fontRef idx="minor">
            <a:schemeClr val="tx1"/>
          </a:fontRef>
        </p:style>
        <p:txBody>
          <a:bodyPr rtlCol="0" anchor="ctr"/>
          <a:lstStyle/>
          <a:p>
            <a:pPr algn="ctr"/>
            <a:endParaRPr lang="es-BO"/>
          </a:p>
        </p:txBody>
      </p:sp>
      <p:graphicFrame>
        <p:nvGraphicFramePr>
          <p:cNvPr id="17" name="Tabla 16">
            <a:extLst>
              <a:ext uri="{FF2B5EF4-FFF2-40B4-BE49-F238E27FC236}">
                <a16:creationId xmlns="" xmlns:a16="http://schemas.microsoft.com/office/drawing/2014/main" id="{2B175278-48F6-EB77-8A3A-989FC5ACA048}"/>
              </a:ext>
            </a:extLst>
          </p:cNvPr>
          <p:cNvGraphicFramePr>
            <a:graphicFrameLocks noGrp="1"/>
          </p:cNvGraphicFramePr>
          <p:nvPr>
            <p:extLst>
              <p:ext uri="{D42A27DB-BD31-4B8C-83A1-F6EECF244321}">
                <p14:modId xmlns:p14="http://schemas.microsoft.com/office/powerpoint/2010/main" val="1336538964"/>
              </p:ext>
            </p:extLst>
          </p:nvPr>
        </p:nvGraphicFramePr>
        <p:xfrm>
          <a:off x="410983" y="3731719"/>
          <a:ext cx="3499835" cy="883146"/>
        </p:xfrm>
        <a:graphic>
          <a:graphicData uri="http://schemas.openxmlformats.org/drawingml/2006/table">
            <a:tbl>
              <a:tblPr/>
              <a:tblGrid>
                <a:gridCol w="2332217">
                  <a:extLst>
                    <a:ext uri="{9D8B030D-6E8A-4147-A177-3AD203B41FA5}">
                      <a16:colId xmlns="" xmlns:a16="http://schemas.microsoft.com/office/drawing/2014/main" val="1803792356"/>
                    </a:ext>
                  </a:extLst>
                </a:gridCol>
                <a:gridCol w="1167618">
                  <a:extLst>
                    <a:ext uri="{9D8B030D-6E8A-4147-A177-3AD203B41FA5}">
                      <a16:colId xmlns="" xmlns:a16="http://schemas.microsoft.com/office/drawing/2014/main" val="2348851543"/>
                    </a:ext>
                  </a:extLst>
                </a:gridCol>
              </a:tblGrid>
              <a:tr h="191361">
                <a:tc>
                  <a:txBody>
                    <a:bodyPr/>
                    <a:lstStyle/>
                    <a:p>
                      <a:pPr algn="l" rtl="0" fontAlgn="b"/>
                      <a:r>
                        <a:rPr lang="es-ES" sz="1300" b="1" i="0" u="none" strike="noStrike" dirty="0">
                          <a:solidFill>
                            <a:srgbClr val="000000"/>
                          </a:solidFill>
                          <a:effectLst/>
                          <a:latin typeface="Calibri" panose="020F0502020204030204" pitchFamily="34" charset="0"/>
                        </a:rPr>
                        <a:t>Consumo de Pan batalla (unid.)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rtl="0" fontAlgn="b"/>
                      <a:r>
                        <a:rPr lang="en-US" sz="1300" b="0" i="0" u="none" strike="noStrike">
                          <a:solidFill>
                            <a:srgbClr val="000000"/>
                          </a:solidFill>
                          <a:effectLst/>
                          <a:latin typeface="Calibri" panose="020F0502020204030204" pitchFamily="34" charset="0"/>
                        </a:rPr>
                        <a:t>16.073.126.744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509896651"/>
                  </a:ext>
                </a:extLst>
              </a:tr>
              <a:tr h="191361">
                <a:tc>
                  <a:txBody>
                    <a:bodyPr/>
                    <a:lstStyle/>
                    <a:p>
                      <a:pPr algn="l" rtl="0" fontAlgn="b"/>
                      <a:r>
                        <a:rPr lang="es-ES" sz="1300" b="1" i="0" u="none" strike="noStrike">
                          <a:solidFill>
                            <a:srgbClr val="000000"/>
                          </a:solidFill>
                          <a:effectLst/>
                          <a:latin typeface="Calibri" panose="020F0502020204030204" pitchFamily="34" charset="0"/>
                        </a:rPr>
                        <a:t>Gasto sin política (Bs.0,60 c/u)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b"/>
                      <a:r>
                        <a:rPr lang="en-US" sz="1300" b="0" i="0" u="none" strike="noStrike">
                          <a:solidFill>
                            <a:srgbClr val="000000"/>
                          </a:solidFill>
                          <a:effectLst/>
                          <a:latin typeface="Calibri" panose="020F0502020204030204" pitchFamily="34" charset="0"/>
                        </a:rPr>
                        <a:t>9.643.876.046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2173409212"/>
                  </a:ext>
                </a:extLst>
              </a:tr>
              <a:tr h="191361">
                <a:tc>
                  <a:txBody>
                    <a:bodyPr/>
                    <a:lstStyle/>
                    <a:p>
                      <a:pPr algn="l" rtl="0" fontAlgn="b"/>
                      <a:r>
                        <a:rPr lang="es-ES" sz="1300" b="1" i="0" u="none" strike="noStrike">
                          <a:solidFill>
                            <a:srgbClr val="000000"/>
                          </a:solidFill>
                          <a:effectLst/>
                          <a:latin typeface="Calibri" panose="020F0502020204030204" pitchFamily="34" charset="0"/>
                        </a:rPr>
                        <a:t>Gasto con política (Bs.0,50 c/u)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rtl="0" fontAlgn="b"/>
                      <a:r>
                        <a:rPr lang="en-US" sz="1300" b="0" i="0" u="none" strike="noStrike">
                          <a:solidFill>
                            <a:srgbClr val="000000"/>
                          </a:solidFill>
                          <a:effectLst/>
                          <a:latin typeface="Calibri" panose="020F0502020204030204" pitchFamily="34" charset="0"/>
                        </a:rPr>
                        <a:t>8.036.563.372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171567790"/>
                  </a:ext>
                </a:extLst>
              </a:tr>
              <a:tr h="260211">
                <a:tc>
                  <a:txBody>
                    <a:bodyPr/>
                    <a:lstStyle/>
                    <a:p>
                      <a:pPr algn="l" rtl="0" fontAlgn="b"/>
                      <a:r>
                        <a:rPr lang="en-US" sz="1300" b="1" i="0" u="none" strike="noStrike">
                          <a:solidFill>
                            <a:srgbClr val="000000"/>
                          </a:solidFill>
                          <a:effectLst/>
                          <a:latin typeface="Calibri" panose="020F0502020204030204" pitchFamily="34" charset="0"/>
                        </a:rPr>
                        <a:t>Ahorro Año en Bs.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b"/>
                      <a:r>
                        <a:rPr lang="en-US" sz="1300" b="1" i="0" u="none" strike="noStrike" dirty="0">
                          <a:solidFill>
                            <a:srgbClr val="000000"/>
                          </a:solidFill>
                          <a:effectLst/>
                          <a:latin typeface="Calibri" panose="020F0502020204030204" pitchFamily="34" charset="0"/>
                        </a:rPr>
                        <a:t>1.607.312.674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FAD"/>
                    </a:solidFill>
                  </a:tcPr>
                </a:tc>
                <a:extLst>
                  <a:ext uri="{0D108BD9-81ED-4DB2-BD59-A6C34878D82A}">
                    <a16:rowId xmlns="" xmlns:a16="http://schemas.microsoft.com/office/drawing/2014/main" val="1687164631"/>
                  </a:ext>
                </a:extLst>
              </a:tr>
            </a:tbl>
          </a:graphicData>
        </a:graphic>
      </p:graphicFrame>
      <p:graphicFrame>
        <p:nvGraphicFramePr>
          <p:cNvPr id="21" name="Tabla 20">
            <a:extLst>
              <a:ext uri="{FF2B5EF4-FFF2-40B4-BE49-F238E27FC236}">
                <a16:creationId xmlns="" xmlns:a16="http://schemas.microsoft.com/office/drawing/2014/main" id="{3F582CE1-52CA-4BBC-8235-969C7F96D3DB}"/>
              </a:ext>
            </a:extLst>
          </p:cNvPr>
          <p:cNvGraphicFramePr>
            <a:graphicFrameLocks noGrp="1"/>
          </p:cNvGraphicFramePr>
          <p:nvPr>
            <p:extLst>
              <p:ext uri="{D42A27DB-BD31-4B8C-83A1-F6EECF244321}">
                <p14:modId xmlns:p14="http://schemas.microsoft.com/office/powerpoint/2010/main" val="4166634310"/>
              </p:ext>
            </p:extLst>
          </p:nvPr>
        </p:nvGraphicFramePr>
        <p:xfrm>
          <a:off x="4387296" y="3731720"/>
          <a:ext cx="3406260" cy="907048"/>
        </p:xfrm>
        <a:graphic>
          <a:graphicData uri="http://schemas.openxmlformats.org/drawingml/2006/table">
            <a:tbl>
              <a:tblPr/>
              <a:tblGrid>
                <a:gridCol w="2314061">
                  <a:extLst>
                    <a:ext uri="{9D8B030D-6E8A-4147-A177-3AD203B41FA5}">
                      <a16:colId xmlns="" xmlns:a16="http://schemas.microsoft.com/office/drawing/2014/main" val="1803792356"/>
                    </a:ext>
                  </a:extLst>
                </a:gridCol>
                <a:gridCol w="1092199">
                  <a:extLst>
                    <a:ext uri="{9D8B030D-6E8A-4147-A177-3AD203B41FA5}">
                      <a16:colId xmlns="" xmlns:a16="http://schemas.microsoft.com/office/drawing/2014/main" val="2348851543"/>
                    </a:ext>
                  </a:extLst>
                </a:gridCol>
              </a:tblGrid>
              <a:tr h="226762">
                <a:tc>
                  <a:txBody>
                    <a:bodyPr/>
                    <a:lstStyle/>
                    <a:p>
                      <a:pPr algn="l" rtl="0" fontAlgn="b"/>
                      <a:r>
                        <a:rPr lang="en-US" sz="1300" b="1" i="0" u="none" strike="noStrike" dirty="0" err="1">
                          <a:solidFill>
                            <a:srgbClr val="000000"/>
                          </a:solidFill>
                          <a:effectLst/>
                          <a:latin typeface="Calibri" panose="020F0502020204030204" pitchFamily="34" charset="0"/>
                        </a:rPr>
                        <a:t>Consumo</a:t>
                      </a:r>
                      <a:r>
                        <a:rPr lang="en-US" sz="1300" b="1" i="0" u="none" strike="noStrike" dirty="0">
                          <a:solidFill>
                            <a:srgbClr val="000000"/>
                          </a:solidFill>
                          <a:effectLst/>
                          <a:latin typeface="Calibri" panose="020F0502020204030204" pitchFamily="34" charset="0"/>
                        </a:rPr>
                        <a:t> de </a:t>
                      </a:r>
                      <a:r>
                        <a:rPr lang="en-US" sz="1300" b="1" i="0" u="none" strike="noStrike" dirty="0" err="1">
                          <a:solidFill>
                            <a:srgbClr val="000000"/>
                          </a:solidFill>
                          <a:effectLst/>
                          <a:latin typeface="Calibri" panose="020F0502020204030204" pitchFamily="34" charset="0"/>
                        </a:rPr>
                        <a:t>Huevo</a:t>
                      </a:r>
                      <a:r>
                        <a:rPr lang="en-US" sz="1300" b="1" i="0" u="none" strike="noStrike" dirty="0">
                          <a:solidFill>
                            <a:srgbClr val="000000"/>
                          </a:solidFill>
                          <a:effectLst/>
                          <a:latin typeface="Calibri" panose="020F0502020204030204" pitchFamily="34" charset="0"/>
                        </a:rPr>
                        <a:t> (</a:t>
                      </a:r>
                      <a:r>
                        <a:rPr lang="en-US" sz="1300" b="1" i="0" u="none" strike="noStrike" dirty="0" err="1">
                          <a:solidFill>
                            <a:srgbClr val="000000"/>
                          </a:solidFill>
                          <a:effectLst/>
                          <a:latin typeface="Calibri" panose="020F0502020204030204" pitchFamily="34" charset="0"/>
                        </a:rPr>
                        <a:t>unid</a:t>
                      </a:r>
                      <a:r>
                        <a:rPr lang="en-US" sz="1300" b="1"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rtl="0" fontAlgn="b"/>
                      <a:r>
                        <a:rPr lang="en-US" sz="1300" b="0" i="0" u="none" strike="noStrike">
                          <a:solidFill>
                            <a:srgbClr val="000000"/>
                          </a:solidFill>
                          <a:effectLst/>
                          <a:latin typeface="Calibri" panose="020F0502020204030204" pitchFamily="34" charset="0"/>
                        </a:rPr>
                        <a:t>2.042.500.000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509896651"/>
                  </a:ext>
                </a:extLst>
              </a:tr>
              <a:tr h="226762">
                <a:tc>
                  <a:txBody>
                    <a:bodyPr/>
                    <a:lstStyle/>
                    <a:p>
                      <a:pPr algn="l" rtl="0" fontAlgn="b"/>
                      <a:r>
                        <a:rPr lang="es-ES" sz="1300" b="1" i="0" u="none" strike="noStrike">
                          <a:solidFill>
                            <a:srgbClr val="000000"/>
                          </a:solidFill>
                          <a:effectLst/>
                          <a:latin typeface="Calibri" panose="020F0502020204030204" pitchFamily="34" charset="0"/>
                        </a:rPr>
                        <a:t>Gasto sin política (Bs.1,28 c/u)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b"/>
                      <a:r>
                        <a:rPr lang="en-US" sz="1300" b="0" i="0" u="none" strike="noStrike">
                          <a:solidFill>
                            <a:srgbClr val="000000"/>
                          </a:solidFill>
                          <a:effectLst/>
                          <a:latin typeface="Calibri" panose="020F0502020204030204" pitchFamily="34" charset="0"/>
                        </a:rPr>
                        <a:t>2.614.400.000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2173409212"/>
                  </a:ext>
                </a:extLst>
              </a:tr>
              <a:tr h="226762">
                <a:tc>
                  <a:txBody>
                    <a:bodyPr/>
                    <a:lstStyle/>
                    <a:p>
                      <a:pPr algn="l" rtl="0" fontAlgn="b"/>
                      <a:r>
                        <a:rPr lang="es-ES" sz="1300" b="1" i="0" u="none" strike="noStrike">
                          <a:solidFill>
                            <a:srgbClr val="000000"/>
                          </a:solidFill>
                          <a:effectLst/>
                          <a:latin typeface="Calibri" panose="020F0502020204030204" pitchFamily="34" charset="0"/>
                        </a:rPr>
                        <a:t>Gasto con política (Bs.0,92 c/u)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rtl="0" fontAlgn="b"/>
                      <a:r>
                        <a:rPr lang="en-US" sz="1300" b="0" i="0" u="none" strike="noStrike">
                          <a:solidFill>
                            <a:srgbClr val="000000"/>
                          </a:solidFill>
                          <a:effectLst/>
                          <a:latin typeface="Calibri" panose="020F0502020204030204" pitchFamily="34" charset="0"/>
                        </a:rPr>
                        <a:t>1.879.100.000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171567790"/>
                  </a:ext>
                </a:extLst>
              </a:tr>
              <a:tr h="226762">
                <a:tc>
                  <a:txBody>
                    <a:bodyPr/>
                    <a:lstStyle/>
                    <a:p>
                      <a:pPr algn="l" rtl="0" fontAlgn="b"/>
                      <a:r>
                        <a:rPr lang="en-US" sz="1300" b="1" i="0" u="none" strike="noStrike">
                          <a:solidFill>
                            <a:srgbClr val="000000"/>
                          </a:solidFill>
                          <a:effectLst/>
                          <a:latin typeface="Calibri" panose="020F0502020204030204" pitchFamily="34" charset="0"/>
                        </a:rPr>
                        <a:t>Ahorro Año en Bs.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b"/>
                      <a:r>
                        <a:rPr lang="en-US" sz="1300" b="1" i="0" u="none" strike="noStrike" dirty="0">
                          <a:solidFill>
                            <a:srgbClr val="000000"/>
                          </a:solidFill>
                          <a:effectLst/>
                          <a:latin typeface="Calibri" panose="020F0502020204030204" pitchFamily="34" charset="0"/>
                        </a:rPr>
                        <a:t>735.300.000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FAD"/>
                    </a:solidFill>
                  </a:tcPr>
                </a:tc>
                <a:extLst>
                  <a:ext uri="{0D108BD9-81ED-4DB2-BD59-A6C34878D82A}">
                    <a16:rowId xmlns="" xmlns:a16="http://schemas.microsoft.com/office/drawing/2014/main" val="1687164631"/>
                  </a:ext>
                </a:extLst>
              </a:tr>
            </a:tbl>
          </a:graphicData>
        </a:graphic>
      </p:graphicFrame>
      <p:graphicFrame>
        <p:nvGraphicFramePr>
          <p:cNvPr id="22" name="Tabla 21">
            <a:extLst>
              <a:ext uri="{FF2B5EF4-FFF2-40B4-BE49-F238E27FC236}">
                <a16:creationId xmlns="" xmlns:a16="http://schemas.microsoft.com/office/drawing/2014/main" id="{3F582CE1-52CA-4BBC-8235-969C7F96D3DB}"/>
              </a:ext>
            </a:extLst>
          </p:cNvPr>
          <p:cNvGraphicFramePr>
            <a:graphicFrameLocks noGrp="1"/>
          </p:cNvGraphicFramePr>
          <p:nvPr>
            <p:extLst>
              <p:ext uri="{D42A27DB-BD31-4B8C-83A1-F6EECF244321}">
                <p14:modId xmlns:p14="http://schemas.microsoft.com/office/powerpoint/2010/main" val="3374386890"/>
              </p:ext>
            </p:extLst>
          </p:nvPr>
        </p:nvGraphicFramePr>
        <p:xfrm>
          <a:off x="410982" y="2691622"/>
          <a:ext cx="3499835" cy="861338"/>
        </p:xfrm>
        <a:graphic>
          <a:graphicData uri="http://schemas.openxmlformats.org/drawingml/2006/table">
            <a:tbl>
              <a:tblPr bandRow="1"/>
              <a:tblGrid>
                <a:gridCol w="2420659">
                  <a:extLst>
                    <a:ext uri="{9D8B030D-6E8A-4147-A177-3AD203B41FA5}">
                      <a16:colId xmlns="" xmlns:a16="http://schemas.microsoft.com/office/drawing/2014/main" val="1803792356"/>
                    </a:ext>
                  </a:extLst>
                </a:gridCol>
                <a:gridCol w="1079176">
                  <a:extLst>
                    <a:ext uri="{9D8B030D-6E8A-4147-A177-3AD203B41FA5}">
                      <a16:colId xmlns="" xmlns:a16="http://schemas.microsoft.com/office/drawing/2014/main" val="2348851543"/>
                    </a:ext>
                  </a:extLst>
                </a:gridCol>
              </a:tblGrid>
              <a:tr h="131744">
                <a:tc>
                  <a:txBody>
                    <a:bodyPr/>
                    <a:lstStyle/>
                    <a:p>
                      <a:pPr algn="l" rtl="0" fontAlgn="b"/>
                      <a:r>
                        <a:rPr lang="en-US" sz="1300" b="1" i="0" u="none" strike="noStrike" dirty="0" err="1">
                          <a:solidFill>
                            <a:srgbClr val="000000"/>
                          </a:solidFill>
                          <a:effectLst/>
                          <a:latin typeface="Calibri" panose="020F0502020204030204" pitchFamily="34" charset="0"/>
                        </a:rPr>
                        <a:t>Consumo</a:t>
                      </a:r>
                      <a:r>
                        <a:rPr lang="en-US" sz="1300" b="1" i="0" u="none" strike="noStrike" dirty="0">
                          <a:solidFill>
                            <a:srgbClr val="000000"/>
                          </a:solidFill>
                          <a:effectLst/>
                          <a:latin typeface="Calibri" panose="020F0502020204030204" pitchFamily="34" charset="0"/>
                        </a:rPr>
                        <a:t> de </a:t>
                      </a:r>
                      <a:r>
                        <a:rPr lang="en-US" sz="1300" b="1" i="0" u="none" strike="noStrike" dirty="0" err="1">
                          <a:solidFill>
                            <a:srgbClr val="000000"/>
                          </a:solidFill>
                          <a:effectLst/>
                          <a:latin typeface="Calibri" panose="020F0502020204030204" pitchFamily="34" charset="0"/>
                        </a:rPr>
                        <a:t>Pollo</a:t>
                      </a:r>
                      <a:r>
                        <a:rPr lang="en-US" sz="1300" b="1" i="0" u="none" strike="noStrike" dirty="0">
                          <a:solidFill>
                            <a:srgbClr val="000000"/>
                          </a:solidFill>
                          <a:effectLst/>
                          <a:latin typeface="Calibri" panose="020F0502020204030204" pitchFamily="34" charset="0"/>
                        </a:rPr>
                        <a:t> (Kg)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rtl="0" fontAlgn="b"/>
                      <a:r>
                        <a:rPr lang="en-US" sz="1300" b="0" i="0" u="none" strike="noStrike" dirty="0">
                          <a:solidFill>
                            <a:srgbClr val="000000"/>
                          </a:solidFill>
                          <a:effectLst/>
                          <a:latin typeface="Calibri" panose="020F0502020204030204" pitchFamily="34" charset="0"/>
                        </a:rPr>
                        <a:t>517.339.936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509896651"/>
                  </a:ext>
                </a:extLst>
              </a:tr>
              <a:tr h="193627">
                <a:tc>
                  <a:txBody>
                    <a:bodyPr/>
                    <a:lstStyle/>
                    <a:p>
                      <a:pPr algn="l" rtl="0" fontAlgn="b"/>
                      <a:r>
                        <a:rPr lang="es-ES" sz="1300" b="1" i="0" u="none" strike="noStrike">
                          <a:solidFill>
                            <a:srgbClr val="000000"/>
                          </a:solidFill>
                          <a:effectLst/>
                          <a:latin typeface="Calibri" panose="020F0502020204030204" pitchFamily="34" charset="0"/>
                        </a:rPr>
                        <a:t>Gasto sin política (Bs. 18,75/Kg)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b"/>
                      <a:r>
                        <a:rPr lang="en-US" sz="1300" b="0" i="0" u="none" strike="noStrike" dirty="0">
                          <a:solidFill>
                            <a:srgbClr val="000000"/>
                          </a:solidFill>
                          <a:effectLst/>
                          <a:latin typeface="Calibri" panose="020F0502020204030204" pitchFamily="34" charset="0"/>
                        </a:rPr>
                        <a:t>9.700.123.800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2173409212"/>
                  </a:ext>
                </a:extLst>
              </a:tr>
              <a:tr h="203779">
                <a:tc>
                  <a:txBody>
                    <a:bodyPr/>
                    <a:lstStyle/>
                    <a:p>
                      <a:pPr algn="l" rtl="0" fontAlgn="b"/>
                      <a:r>
                        <a:rPr lang="en-US" sz="1300" b="1" i="0" u="none" strike="noStrike">
                          <a:solidFill>
                            <a:srgbClr val="000000"/>
                          </a:solidFill>
                          <a:effectLst/>
                          <a:latin typeface="Calibri" panose="020F0502020204030204" pitchFamily="34" charset="0"/>
                        </a:rPr>
                        <a:t>Gasto con política (Bs.14,38/Kg)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rtl="0" fontAlgn="b"/>
                      <a:r>
                        <a:rPr lang="en-US" sz="1300" b="0" i="0" u="none" strike="noStrike" dirty="0">
                          <a:solidFill>
                            <a:srgbClr val="000000"/>
                          </a:solidFill>
                          <a:effectLst/>
                          <a:latin typeface="Calibri" panose="020F0502020204030204" pitchFamily="34" charset="0"/>
                        </a:rPr>
                        <a:t>7.439.348.280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171567790"/>
                  </a:ext>
                </a:extLst>
              </a:tr>
              <a:tr h="238403">
                <a:tc>
                  <a:txBody>
                    <a:bodyPr/>
                    <a:lstStyle/>
                    <a:p>
                      <a:pPr algn="l" rtl="0" fontAlgn="b"/>
                      <a:r>
                        <a:rPr lang="en-US" sz="1300" b="1" i="0" u="none" strike="noStrike">
                          <a:solidFill>
                            <a:srgbClr val="000000"/>
                          </a:solidFill>
                          <a:effectLst/>
                          <a:latin typeface="Calibri" panose="020F0502020204030204" pitchFamily="34" charset="0"/>
                        </a:rPr>
                        <a:t>Ahorro Año en Bs.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b"/>
                      <a:r>
                        <a:rPr lang="en-US" sz="1300" b="1" i="0" u="none" strike="noStrike" dirty="0">
                          <a:solidFill>
                            <a:srgbClr val="000000"/>
                          </a:solidFill>
                          <a:effectLst/>
                          <a:latin typeface="Calibri" panose="020F0502020204030204" pitchFamily="34" charset="0"/>
                        </a:rPr>
                        <a:t>2.260.775.520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FAD"/>
                    </a:solidFill>
                  </a:tcPr>
                </a:tc>
                <a:extLst>
                  <a:ext uri="{0D108BD9-81ED-4DB2-BD59-A6C34878D82A}">
                    <a16:rowId xmlns="" xmlns:a16="http://schemas.microsoft.com/office/drawing/2014/main" val="1687164631"/>
                  </a:ext>
                </a:extLst>
              </a:tr>
            </a:tbl>
          </a:graphicData>
        </a:graphic>
      </p:graphicFrame>
      <p:graphicFrame>
        <p:nvGraphicFramePr>
          <p:cNvPr id="23" name="Tabla 22">
            <a:extLst>
              <a:ext uri="{FF2B5EF4-FFF2-40B4-BE49-F238E27FC236}">
                <a16:creationId xmlns="" xmlns:a16="http://schemas.microsoft.com/office/drawing/2014/main" id="{3F582CE1-52CA-4BBC-8235-969C7F96D3DB}"/>
              </a:ext>
            </a:extLst>
          </p:cNvPr>
          <p:cNvGraphicFramePr>
            <a:graphicFrameLocks noGrp="1"/>
          </p:cNvGraphicFramePr>
          <p:nvPr>
            <p:extLst>
              <p:ext uri="{D42A27DB-BD31-4B8C-83A1-F6EECF244321}">
                <p14:modId xmlns:p14="http://schemas.microsoft.com/office/powerpoint/2010/main" val="2938424705"/>
              </p:ext>
            </p:extLst>
          </p:nvPr>
        </p:nvGraphicFramePr>
        <p:xfrm>
          <a:off x="4387297" y="2685704"/>
          <a:ext cx="3406260" cy="874764"/>
        </p:xfrm>
        <a:graphic>
          <a:graphicData uri="http://schemas.openxmlformats.org/drawingml/2006/table">
            <a:tbl>
              <a:tblPr/>
              <a:tblGrid>
                <a:gridCol w="2298986">
                  <a:extLst>
                    <a:ext uri="{9D8B030D-6E8A-4147-A177-3AD203B41FA5}">
                      <a16:colId xmlns="" xmlns:a16="http://schemas.microsoft.com/office/drawing/2014/main" val="1803792356"/>
                    </a:ext>
                  </a:extLst>
                </a:gridCol>
                <a:gridCol w="1107274">
                  <a:extLst>
                    <a:ext uri="{9D8B030D-6E8A-4147-A177-3AD203B41FA5}">
                      <a16:colId xmlns="" xmlns:a16="http://schemas.microsoft.com/office/drawing/2014/main" val="2348851543"/>
                    </a:ext>
                  </a:extLst>
                </a:gridCol>
              </a:tblGrid>
              <a:tr h="218691">
                <a:tc>
                  <a:txBody>
                    <a:bodyPr/>
                    <a:lstStyle/>
                    <a:p>
                      <a:pPr algn="l" rtl="0" fontAlgn="b"/>
                      <a:r>
                        <a:rPr lang="en-US" sz="1300" b="1" i="0" u="none" strike="noStrike" dirty="0" err="1">
                          <a:solidFill>
                            <a:srgbClr val="000000"/>
                          </a:solidFill>
                          <a:effectLst/>
                          <a:latin typeface="Calibri" panose="020F0502020204030204" pitchFamily="34" charset="0"/>
                        </a:rPr>
                        <a:t>Consumo</a:t>
                      </a:r>
                      <a:r>
                        <a:rPr lang="en-US" sz="1300" b="1" i="0" u="none" strike="noStrike" dirty="0">
                          <a:solidFill>
                            <a:srgbClr val="000000"/>
                          </a:solidFill>
                          <a:effectLst/>
                          <a:latin typeface="Calibri" panose="020F0502020204030204" pitchFamily="34" charset="0"/>
                        </a:rPr>
                        <a:t> de </a:t>
                      </a:r>
                      <a:r>
                        <a:rPr lang="en-US" sz="1300" b="1" i="0" u="none" strike="noStrike" dirty="0" err="1">
                          <a:solidFill>
                            <a:srgbClr val="000000"/>
                          </a:solidFill>
                          <a:effectLst/>
                          <a:latin typeface="Calibri" panose="020F0502020204030204" pitchFamily="34" charset="0"/>
                        </a:rPr>
                        <a:t>leche</a:t>
                      </a:r>
                      <a:r>
                        <a:rPr lang="en-US" sz="1300" b="1" i="0" u="none" strike="noStrike" dirty="0">
                          <a:solidFill>
                            <a:srgbClr val="000000"/>
                          </a:solidFill>
                          <a:effectLst/>
                          <a:latin typeface="Calibri" panose="020F0502020204030204" pitchFamily="34" charset="0"/>
                        </a:rPr>
                        <a:t> </a:t>
                      </a:r>
                      <a:r>
                        <a:rPr lang="en-US" sz="1300" b="1" i="0" u="none" strike="noStrike" dirty="0" err="1">
                          <a:solidFill>
                            <a:srgbClr val="000000"/>
                          </a:solidFill>
                          <a:effectLst/>
                          <a:latin typeface="Calibri" panose="020F0502020204030204" pitchFamily="34" charset="0"/>
                        </a:rPr>
                        <a:t>fluida</a:t>
                      </a:r>
                      <a:r>
                        <a:rPr lang="en-US" sz="1300" b="1" i="0" u="none" strike="noStrike" dirty="0">
                          <a:solidFill>
                            <a:srgbClr val="000000"/>
                          </a:solidFill>
                          <a:effectLst/>
                          <a:latin typeface="Calibri" panose="020F0502020204030204" pitchFamily="34" charset="0"/>
                        </a:rPr>
                        <a:t> (</a:t>
                      </a:r>
                      <a:r>
                        <a:rPr lang="en-US" sz="1300" b="1" i="0" u="none" strike="noStrike" dirty="0" err="1">
                          <a:solidFill>
                            <a:srgbClr val="000000"/>
                          </a:solidFill>
                          <a:effectLst/>
                          <a:latin typeface="Calibri" panose="020F0502020204030204" pitchFamily="34" charset="0"/>
                        </a:rPr>
                        <a:t>Lts</a:t>
                      </a:r>
                      <a:r>
                        <a:rPr lang="en-US" sz="1300" b="1"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rtl="0" fontAlgn="b"/>
                      <a:r>
                        <a:rPr lang="en-US" sz="1300" b="0" i="0" u="none" strike="noStrike">
                          <a:solidFill>
                            <a:srgbClr val="000000"/>
                          </a:solidFill>
                          <a:effectLst/>
                          <a:latin typeface="Calibri" panose="020F0502020204030204" pitchFamily="34" charset="0"/>
                        </a:rPr>
                        <a:t>310.125.908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509896651"/>
                  </a:ext>
                </a:extLst>
              </a:tr>
              <a:tr h="218691">
                <a:tc>
                  <a:txBody>
                    <a:bodyPr/>
                    <a:lstStyle/>
                    <a:p>
                      <a:pPr algn="l" rtl="0" fontAlgn="b"/>
                      <a:r>
                        <a:rPr lang="es-ES" sz="1300" b="1" i="0" u="none" strike="noStrike">
                          <a:solidFill>
                            <a:srgbClr val="000000"/>
                          </a:solidFill>
                          <a:effectLst/>
                          <a:latin typeface="Calibri" panose="020F0502020204030204" pitchFamily="34" charset="0"/>
                        </a:rPr>
                        <a:t>Gasto sin política (Bs7,70 / Lt)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b"/>
                      <a:r>
                        <a:rPr lang="en-US" sz="1300" b="0" i="0" u="none" strike="noStrike">
                          <a:solidFill>
                            <a:srgbClr val="000000"/>
                          </a:solidFill>
                          <a:effectLst/>
                          <a:latin typeface="Calibri" panose="020F0502020204030204" pitchFamily="34" charset="0"/>
                        </a:rPr>
                        <a:t>2.387.969.493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2173409212"/>
                  </a:ext>
                </a:extLst>
              </a:tr>
              <a:tr h="218691">
                <a:tc>
                  <a:txBody>
                    <a:bodyPr/>
                    <a:lstStyle/>
                    <a:p>
                      <a:pPr algn="l" rtl="0" fontAlgn="b"/>
                      <a:r>
                        <a:rPr lang="es-ES" sz="1300" b="1" i="0" u="none" strike="noStrike" dirty="0">
                          <a:solidFill>
                            <a:srgbClr val="000000"/>
                          </a:solidFill>
                          <a:effectLst/>
                          <a:latin typeface="Calibri" panose="020F0502020204030204" pitchFamily="34" charset="0"/>
                        </a:rPr>
                        <a:t>Gasto con política (Bs.6,00 /</a:t>
                      </a:r>
                      <a:r>
                        <a:rPr lang="es-ES" sz="1300" b="1" i="0" u="none" strike="noStrike" dirty="0" err="1">
                          <a:solidFill>
                            <a:srgbClr val="000000"/>
                          </a:solidFill>
                          <a:effectLst/>
                          <a:latin typeface="Calibri" panose="020F0502020204030204" pitchFamily="34" charset="0"/>
                        </a:rPr>
                        <a:t>Lt</a:t>
                      </a:r>
                      <a:r>
                        <a:rPr lang="es-ES" sz="1300" b="1"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rtl="0" fontAlgn="b"/>
                      <a:r>
                        <a:rPr lang="en-US" sz="1300" b="0" i="0" u="none" strike="noStrike">
                          <a:solidFill>
                            <a:srgbClr val="000000"/>
                          </a:solidFill>
                          <a:effectLst/>
                          <a:latin typeface="Calibri" panose="020F0502020204030204" pitchFamily="34" charset="0"/>
                        </a:rPr>
                        <a:t>1.860.755.449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171567790"/>
                  </a:ext>
                </a:extLst>
              </a:tr>
              <a:tr h="218691">
                <a:tc>
                  <a:txBody>
                    <a:bodyPr/>
                    <a:lstStyle/>
                    <a:p>
                      <a:pPr algn="l" rtl="0" fontAlgn="b"/>
                      <a:r>
                        <a:rPr lang="en-US" sz="1300" b="1" i="0" u="none" strike="noStrike">
                          <a:solidFill>
                            <a:srgbClr val="000000"/>
                          </a:solidFill>
                          <a:effectLst/>
                          <a:latin typeface="Calibri" panose="020F0502020204030204" pitchFamily="34" charset="0"/>
                        </a:rPr>
                        <a:t>Ahorro Año en Bs.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b"/>
                      <a:r>
                        <a:rPr lang="en-US" sz="1300" b="1" i="0" u="none" strike="noStrike" dirty="0">
                          <a:solidFill>
                            <a:srgbClr val="000000"/>
                          </a:solidFill>
                          <a:effectLst/>
                          <a:latin typeface="Calibri" panose="020F0502020204030204" pitchFamily="34" charset="0"/>
                        </a:rPr>
                        <a:t>527.214.044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FAD"/>
                    </a:solidFill>
                  </a:tcPr>
                </a:tc>
                <a:extLst>
                  <a:ext uri="{0D108BD9-81ED-4DB2-BD59-A6C34878D82A}">
                    <a16:rowId xmlns="" xmlns:a16="http://schemas.microsoft.com/office/drawing/2014/main" val="1687164631"/>
                  </a:ext>
                </a:extLst>
              </a:tr>
            </a:tbl>
          </a:graphicData>
        </a:graphic>
      </p:graphicFrame>
      <p:graphicFrame>
        <p:nvGraphicFramePr>
          <p:cNvPr id="24" name="Tabla 23">
            <a:extLst>
              <a:ext uri="{FF2B5EF4-FFF2-40B4-BE49-F238E27FC236}">
                <a16:creationId xmlns="" xmlns:a16="http://schemas.microsoft.com/office/drawing/2014/main" id="{40672F53-DDF1-B9BF-4186-BF14F16C04EE}"/>
              </a:ext>
            </a:extLst>
          </p:cNvPr>
          <p:cNvGraphicFramePr>
            <a:graphicFrameLocks noGrp="1"/>
          </p:cNvGraphicFramePr>
          <p:nvPr>
            <p:extLst>
              <p:ext uri="{D42A27DB-BD31-4B8C-83A1-F6EECF244321}">
                <p14:modId xmlns:p14="http://schemas.microsoft.com/office/powerpoint/2010/main" val="1712828562"/>
              </p:ext>
            </p:extLst>
          </p:nvPr>
        </p:nvGraphicFramePr>
        <p:xfrm>
          <a:off x="8270034" y="3735969"/>
          <a:ext cx="3572839" cy="907052"/>
        </p:xfrm>
        <a:graphic>
          <a:graphicData uri="http://schemas.openxmlformats.org/drawingml/2006/table">
            <a:tbl>
              <a:tblPr/>
              <a:tblGrid>
                <a:gridCol w="2491751">
                  <a:extLst>
                    <a:ext uri="{9D8B030D-6E8A-4147-A177-3AD203B41FA5}">
                      <a16:colId xmlns="" xmlns:a16="http://schemas.microsoft.com/office/drawing/2014/main" val="1803792356"/>
                    </a:ext>
                  </a:extLst>
                </a:gridCol>
                <a:gridCol w="1081088">
                  <a:extLst>
                    <a:ext uri="{9D8B030D-6E8A-4147-A177-3AD203B41FA5}">
                      <a16:colId xmlns="" xmlns:a16="http://schemas.microsoft.com/office/drawing/2014/main" val="2348851543"/>
                    </a:ext>
                  </a:extLst>
                </a:gridCol>
              </a:tblGrid>
              <a:tr h="226763">
                <a:tc>
                  <a:txBody>
                    <a:bodyPr/>
                    <a:lstStyle/>
                    <a:p>
                      <a:pPr algn="l" rtl="0" fontAlgn="b"/>
                      <a:r>
                        <a:rPr lang="en-US" sz="1300" b="1" i="0" u="none" strike="noStrike" dirty="0" err="1">
                          <a:solidFill>
                            <a:srgbClr val="000000"/>
                          </a:solidFill>
                          <a:effectLst/>
                          <a:latin typeface="Calibri" panose="020F0502020204030204" pitchFamily="34" charset="0"/>
                        </a:rPr>
                        <a:t>Consumo</a:t>
                      </a:r>
                      <a:r>
                        <a:rPr lang="en-US" sz="1300" b="1" i="0" u="none" strike="noStrike" dirty="0">
                          <a:solidFill>
                            <a:srgbClr val="000000"/>
                          </a:solidFill>
                          <a:effectLst/>
                          <a:latin typeface="Calibri" panose="020F0502020204030204" pitchFamily="34" charset="0"/>
                        </a:rPr>
                        <a:t> de </a:t>
                      </a:r>
                      <a:r>
                        <a:rPr lang="en-US" sz="1300" b="1" i="0" u="none" strike="noStrike" dirty="0" err="1">
                          <a:solidFill>
                            <a:srgbClr val="000000"/>
                          </a:solidFill>
                          <a:effectLst/>
                          <a:latin typeface="Calibri" panose="020F0502020204030204" pitchFamily="34" charset="0"/>
                        </a:rPr>
                        <a:t>Arroz</a:t>
                      </a:r>
                      <a:r>
                        <a:rPr lang="en-US" sz="1300" b="1" i="0" u="none" strike="noStrike" dirty="0">
                          <a:solidFill>
                            <a:srgbClr val="000000"/>
                          </a:solidFill>
                          <a:effectLst/>
                          <a:latin typeface="Calibri" panose="020F0502020204030204" pitchFamily="34" charset="0"/>
                        </a:rPr>
                        <a:t> (Kg)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rtl="0" fontAlgn="b"/>
                      <a:r>
                        <a:rPr lang="en-US" sz="1300" b="0" i="0" u="none" strike="noStrike">
                          <a:solidFill>
                            <a:srgbClr val="000000"/>
                          </a:solidFill>
                          <a:effectLst/>
                          <a:latin typeface="Calibri" panose="020F0502020204030204" pitchFamily="34" charset="0"/>
                        </a:rPr>
                        <a:t>438.733.000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509896651"/>
                  </a:ext>
                </a:extLst>
              </a:tr>
              <a:tr h="226763">
                <a:tc>
                  <a:txBody>
                    <a:bodyPr/>
                    <a:lstStyle/>
                    <a:p>
                      <a:pPr algn="l" rtl="0" fontAlgn="b"/>
                      <a:r>
                        <a:rPr lang="en-US" sz="1300" b="1" i="0" u="none" strike="noStrike">
                          <a:solidFill>
                            <a:srgbClr val="000000"/>
                          </a:solidFill>
                          <a:effectLst/>
                          <a:latin typeface="Calibri" panose="020F0502020204030204" pitchFamily="34" charset="0"/>
                        </a:rPr>
                        <a:t>Gasto sin política (Bs.8,04/Kg)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b"/>
                      <a:r>
                        <a:rPr lang="en-US" sz="1300" b="0" i="0" u="none" strike="noStrike">
                          <a:solidFill>
                            <a:srgbClr val="000000"/>
                          </a:solidFill>
                          <a:effectLst/>
                          <a:latin typeface="Calibri" panose="020F0502020204030204" pitchFamily="34" charset="0"/>
                        </a:rPr>
                        <a:t>3.527.413.320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2173409212"/>
                  </a:ext>
                </a:extLst>
              </a:tr>
              <a:tr h="226763">
                <a:tc>
                  <a:txBody>
                    <a:bodyPr/>
                    <a:lstStyle/>
                    <a:p>
                      <a:pPr algn="l" rtl="0" fontAlgn="b"/>
                      <a:r>
                        <a:rPr lang="en-US" sz="1300" b="1" i="0" u="none" strike="noStrike">
                          <a:solidFill>
                            <a:srgbClr val="000000"/>
                          </a:solidFill>
                          <a:effectLst/>
                          <a:latin typeface="Calibri" panose="020F0502020204030204" pitchFamily="34" charset="0"/>
                        </a:rPr>
                        <a:t>Gasto con política (Bs.5,93/Kg)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rtl="0" fontAlgn="b"/>
                      <a:r>
                        <a:rPr lang="en-US" sz="1300" b="0" i="0" u="none" strike="noStrike">
                          <a:solidFill>
                            <a:srgbClr val="000000"/>
                          </a:solidFill>
                          <a:effectLst/>
                          <a:latin typeface="Calibri" panose="020F0502020204030204" pitchFamily="34" charset="0"/>
                        </a:rPr>
                        <a:t>2.601.686.690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171567790"/>
                  </a:ext>
                </a:extLst>
              </a:tr>
              <a:tr h="226763">
                <a:tc>
                  <a:txBody>
                    <a:bodyPr/>
                    <a:lstStyle/>
                    <a:p>
                      <a:pPr algn="l" rtl="0" fontAlgn="b"/>
                      <a:r>
                        <a:rPr lang="en-US" sz="1300" b="1" i="0" u="none" strike="noStrike">
                          <a:solidFill>
                            <a:srgbClr val="000000"/>
                          </a:solidFill>
                          <a:effectLst/>
                          <a:latin typeface="Calibri" panose="020F0502020204030204" pitchFamily="34" charset="0"/>
                        </a:rPr>
                        <a:t>Ahorro Año en Bs.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b"/>
                      <a:r>
                        <a:rPr lang="en-US" sz="1300" b="1" i="0" u="none" strike="noStrike" dirty="0">
                          <a:solidFill>
                            <a:srgbClr val="000000"/>
                          </a:solidFill>
                          <a:effectLst/>
                          <a:latin typeface="Calibri" panose="020F0502020204030204" pitchFamily="34" charset="0"/>
                        </a:rPr>
                        <a:t>925.726.630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FAD"/>
                    </a:solidFill>
                  </a:tcPr>
                </a:tc>
                <a:extLst>
                  <a:ext uri="{0D108BD9-81ED-4DB2-BD59-A6C34878D82A}">
                    <a16:rowId xmlns="" xmlns:a16="http://schemas.microsoft.com/office/drawing/2014/main" val="1687164631"/>
                  </a:ext>
                </a:extLst>
              </a:tr>
            </a:tbl>
          </a:graphicData>
        </a:graphic>
      </p:graphicFrame>
      <p:sp>
        <p:nvSpPr>
          <p:cNvPr id="2" name="Marcador de número de diapositiva 1"/>
          <p:cNvSpPr>
            <a:spLocks noGrp="1"/>
          </p:cNvSpPr>
          <p:nvPr>
            <p:ph type="sldNum" sz="quarter" idx="12"/>
          </p:nvPr>
        </p:nvSpPr>
        <p:spPr/>
        <p:txBody>
          <a:bodyPr/>
          <a:lstStyle/>
          <a:p>
            <a:fld id="{8DCBCD2D-90F1-4C9C-828C-F4EED238DF3C}" type="slidenum">
              <a:rPr lang="es-BO" smtClean="0"/>
              <a:t>15</a:t>
            </a:fld>
            <a:endParaRPr lang="es-BO"/>
          </a:p>
        </p:txBody>
      </p:sp>
      <p:graphicFrame>
        <p:nvGraphicFramePr>
          <p:cNvPr id="19" name="Tabla 18">
            <a:extLst>
              <a:ext uri="{FF2B5EF4-FFF2-40B4-BE49-F238E27FC236}">
                <a16:creationId xmlns="" xmlns:a16="http://schemas.microsoft.com/office/drawing/2014/main" id="{DC72B813-E30A-C098-7715-1CFFD600CE1D}"/>
              </a:ext>
            </a:extLst>
          </p:cNvPr>
          <p:cNvGraphicFramePr>
            <a:graphicFrameLocks noGrp="1"/>
          </p:cNvGraphicFramePr>
          <p:nvPr>
            <p:extLst>
              <p:ext uri="{D42A27DB-BD31-4B8C-83A1-F6EECF244321}">
                <p14:modId xmlns:p14="http://schemas.microsoft.com/office/powerpoint/2010/main" val="2474283418"/>
              </p:ext>
            </p:extLst>
          </p:nvPr>
        </p:nvGraphicFramePr>
        <p:xfrm>
          <a:off x="8279069" y="2678306"/>
          <a:ext cx="3563804" cy="880666"/>
        </p:xfrm>
        <a:graphic>
          <a:graphicData uri="http://schemas.openxmlformats.org/drawingml/2006/table">
            <a:tbl>
              <a:tblPr/>
              <a:tblGrid>
                <a:gridCol w="2482716">
                  <a:extLst>
                    <a:ext uri="{9D8B030D-6E8A-4147-A177-3AD203B41FA5}">
                      <a16:colId xmlns="" xmlns:a16="http://schemas.microsoft.com/office/drawing/2014/main" val="1803792356"/>
                    </a:ext>
                  </a:extLst>
                </a:gridCol>
                <a:gridCol w="1081088">
                  <a:extLst>
                    <a:ext uri="{9D8B030D-6E8A-4147-A177-3AD203B41FA5}">
                      <a16:colId xmlns="" xmlns:a16="http://schemas.microsoft.com/office/drawing/2014/main" val="2348851543"/>
                    </a:ext>
                  </a:extLst>
                </a:gridCol>
              </a:tblGrid>
              <a:tr h="236044">
                <a:tc>
                  <a:txBody>
                    <a:bodyPr/>
                    <a:lstStyle/>
                    <a:p>
                      <a:pPr algn="l" rtl="0" fontAlgn="b"/>
                      <a:r>
                        <a:rPr lang="en-US" sz="1300" b="1" i="0" u="none" strike="noStrike" dirty="0" err="1">
                          <a:solidFill>
                            <a:srgbClr val="000000"/>
                          </a:solidFill>
                          <a:effectLst/>
                          <a:latin typeface="Calibri" panose="020F0502020204030204" pitchFamily="34" charset="0"/>
                        </a:rPr>
                        <a:t>Consumo</a:t>
                      </a:r>
                      <a:r>
                        <a:rPr lang="en-US" sz="1300" b="1" i="0" u="none" strike="noStrike" dirty="0">
                          <a:solidFill>
                            <a:srgbClr val="000000"/>
                          </a:solidFill>
                          <a:effectLst/>
                          <a:latin typeface="Calibri" panose="020F0502020204030204" pitchFamily="34" charset="0"/>
                        </a:rPr>
                        <a:t> de Carne de </a:t>
                      </a:r>
                      <a:r>
                        <a:rPr lang="en-US" sz="1300" b="1" i="0" u="none" strike="noStrike" dirty="0" err="1">
                          <a:solidFill>
                            <a:srgbClr val="000000"/>
                          </a:solidFill>
                          <a:effectLst/>
                          <a:latin typeface="Calibri" panose="020F0502020204030204" pitchFamily="34" charset="0"/>
                        </a:rPr>
                        <a:t>cerdo</a:t>
                      </a:r>
                      <a:r>
                        <a:rPr lang="en-US" sz="1300" b="1" i="0" u="none" strike="noStrike" dirty="0">
                          <a:solidFill>
                            <a:srgbClr val="000000"/>
                          </a:solidFill>
                          <a:effectLst/>
                          <a:latin typeface="Calibri" panose="020F0502020204030204" pitchFamily="34" charset="0"/>
                        </a:rPr>
                        <a:t> (Kg)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rtl="0" fontAlgn="b"/>
                      <a:r>
                        <a:rPr lang="en-US" sz="1300" b="0" i="0" u="none" strike="noStrike">
                          <a:solidFill>
                            <a:srgbClr val="000000"/>
                          </a:solidFill>
                          <a:effectLst/>
                          <a:latin typeface="Calibri" panose="020F0502020204030204" pitchFamily="34" charset="0"/>
                        </a:rPr>
                        <a:t>85.118.243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509896651"/>
                  </a:ext>
                </a:extLst>
              </a:tr>
              <a:tr h="214874">
                <a:tc>
                  <a:txBody>
                    <a:bodyPr/>
                    <a:lstStyle/>
                    <a:p>
                      <a:pPr algn="l" rtl="0" fontAlgn="b"/>
                      <a:r>
                        <a:rPr lang="en-US" sz="1300" b="1" i="0" u="none" strike="noStrike">
                          <a:solidFill>
                            <a:srgbClr val="000000"/>
                          </a:solidFill>
                          <a:effectLst/>
                          <a:latin typeface="Calibri" panose="020F0502020204030204" pitchFamily="34" charset="0"/>
                        </a:rPr>
                        <a:t>Gasto sin política (Bs.32,85/Kg)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b"/>
                      <a:r>
                        <a:rPr lang="en-US" sz="1300" b="0" i="0" u="none" strike="noStrike">
                          <a:solidFill>
                            <a:srgbClr val="000000"/>
                          </a:solidFill>
                          <a:effectLst/>
                          <a:latin typeface="Calibri" panose="020F0502020204030204" pitchFamily="34" charset="0"/>
                        </a:rPr>
                        <a:t>2.796.134.269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2173409212"/>
                  </a:ext>
                </a:extLst>
              </a:tr>
              <a:tr h="214874">
                <a:tc>
                  <a:txBody>
                    <a:bodyPr/>
                    <a:lstStyle/>
                    <a:p>
                      <a:pPr algn="l" rtl="0" fontAlgn="b"/>
                      <a:r>
                        <a:rPr lang="en-US" sz="1300" b="1" i="0" u="none" strike="noStrike">
                          <a:solidFill>
                            <a:srgbClr val="000000"/>
                          </a:solidFill>
                          <a:effectLst/>
                          <a:latin typeface="Calibri" panose="020F0502020204030204" pitchFamily="34" charset="0"/>
                        </a:rPr>
                        <a:t>Gasto con política (Bs.25,01/Kg)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rtl="0" fontAlgn="b"/>
                      <a:r>
                        <a:rPr lang="en-US" sz="1300" b="0" i="0" u="none" strike="noStrike">
                          <a:solidFill>
                            <a:srgbClr val="000000"/>
                          </a:solidFill>
                          <a:effectLst/>
                          <a:latin typeface="Calibri" panose="020F0502020204030204" pitchFamily="34" charset="0"/>
                        </a:rPr>
                        <a:t>2.128.807.247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171567790"/>
                  </a:ext>
                </a:extLst>
              </a:tr>
              <a:tr h="214874">
                <a:tc>
                  <a:txBody>
                    <a:bodyPr/>
                    <a:lstStyle/>
                    <a:p>
                      <a:pPr algn="l" rtl="0" fontAlgn="b"/>
                      <a:r>
                        <a:rPr lang="en-US" sz="1300" b="1" i="0" u="none" strike="noStrike">
                          <a:solidFill>
                            <a:srgbClr val="000000"/>
                          </a:solidFill>
                          <a:effectLst/>
                          <a:latin typeface="Calibri" panose="020F0502020204030204" pitchFamily="34" charset="0"/>
                        </a:rPr>
                        <a:t>Ahorro Año en Bs.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b"/>
                      <a:r>
                        <a:rPr lang="en-US" sz="1300" b="1" i="0" u="none" strike="noStrike" dirty="0">
                          <a:solidFill>
                            <a:srgbClr val="000000"/>
                          </a:solidFill>
                          <a:effectLst/>
                          <a:latin typeface="Calibri" panose="020F0502020204030204" pitchFamily="34" charset="0"/>
                        </a:rPr>
                        <a:t>667.327.022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FAD"/>
                    </a:solidFill>
                  </a:tcPr>
                </a:tc>
                <a:extLst>
                  <a:ext uri="{0D108BD9-81ED-4DB2-BD59-A6C34878D82A}">
                    <a16:rowId xmlns="" xmlns:a16="http://schemas.microsoft.com/office/drawing/2014/main" val="1687164631"/>
                  </a:ext>
                </a:extLst>
              </a:tr>
            </a:tbl>
          </a:graphicData>
        </a:graphic>
      </p:graphicFrame>
      <p:graphicFrame>
        <p:nvGraphicFramePr>
          <p:cNvPr id="18" name="Tabla 17">
            <a:extLst>
              <a:ext uri="{FF2B5EF4-FFF2-40B4-BE49-F238E27FC236}">
                <a16:creationId xmlns="" xmlns:a16="http://schemas.microsoft.com/office/drawing/2014/main" id="{3F582CE1-52CA-4BBC-8235-969C7F96D3DB}"/>
              </a:ext>
            </a:extLst>
          </p:cNvPr>
          <p:cNvGraphicFramePr>
            <a:graphicFrameLocks noGrp="1"/>
          </p:cNvGraphicFramePr>
          <p:nvPr>
            <p:extLst>
              <p:ext uri="{D42A27DB-BD31-4B8C-83A1-F6EECF244321}">
                <p14:modId xmlns:p14="http://schemas.microsoft.com/office/powerpoint/2010/main" val="2818125788"/>
              </p:ext>
            </p:extLst>
          </p:nvPr>
        </p:nvGraphicFramePr>
        <p:xfrm>
          <a:off x="4366468" y="4793244"/>
          <a:ext cx="3406260" cy="907048"/>
        </p:xfrm>
        <a:graphic>
          <a:graphicData uri="http://schemas.openxmlformats.org/drawingml/2006/table">
            <a:tbl>
              <a:tblPr/>
              <a:tblGrid>
                <a:gridCol w="2314061">
                  <a:extLst>
                    <a:ext uri="{9D8B030D-6E8A-4147-A177-3AD203B41FA5}">
                      <a16:colId xmlns="" xmlns:a16="http://schemas.microsoft.com/office/drawing/2014/main" val="1803792356"/>
                    </a:ext>
                  </a:extLst>
                </a:gridCol>
                <a:gridCol w="1092199">
                  <a:extLst>
                    <a:ext uri="{9D8B030D-6E8A-4147-A177-3AD203B41FA5}">
                      <a16:colId xmlns="" xmlns:a16="http://schemas.microsoft.com/office/drawing/2014/main" val="2348851543"/>
                    </a:ext>
                  </a:extLst>
                </a:gridCol>
              </a:tblGrid>
              <a:tr h="226762">
                <a:tc>
                  <a:txBody>
                    <a:bodyPr/>
                    <a:lstStyle/>
                    <a:p>
                      <a:pPr algn="l" rtl="0" fontAlgn="b"/>
                      <a:r>
                        <a:rPr lang="es-ES" sz="1300" b="1" i="0" u="none" strike="noStrike" dirty="0">
                          <a:solidFill>
                            <a:srgbClr val="000000"/>
                          </a:solidFill>
                          <a:effectLst/>
                          <a:latin typeface="Calibri" panose="020F0502020204030204" pitchFamily="34" charset="0"/>
                        </a:rPr>
                        <a:t>Consumo de Azúcar por año (Kg)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rtl="0" fontAlgn="b"/>
                      <a:r>
                        <a:rPr lang="en-US" sz="1300" b="0" i="0" u="none" strike="noStrike">
                          <a:solidFill>
                            <a:srgbClr val="000000"/>
                          </a:solidFill>
                          <a:effectLst/>
                          <a:latin typeface="Calibri" panose="020F0502020204030204" pitchFamily="34" charset="0"/>
                        </a:rPr>
                        <a:t>400.200.000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509896651"/>
                  </a:ext>
                </a:extLst>
              </a:tr>
              <a:tr h="226762">
                <a:tc>
                  <a:txBody>
                    <a:bodyPr/>
                    <a:lstStyle/>
                    <a:p>
                      <a:pPr algn="l" rtl="0" fontAlgn="b"/>
                      <a:r>
                        <a:rPr lang="es-ES" sz="1300" b="1" i="0" u="none" strike="noStrike">
                          <a:solidFill>
                            <a:srgbClr val="000000"/>
                          </a:solidFill>
                          <a:effectLst/>
                          <a:latin typeface="Calibri" panose="020F0502020204030204" pitchFamily="34" charset="0"/>
                        </a:rPr>
                        <a:t>Gasto sin política (Bs. 7,31 / 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b"/>
                      <a:r>
                        <a:rPr lang="en-US" sz="1300" b="0" i="0" u="none" strike="noStrike">
                          <a:solidFill>
                            <a:srgbClr val="000000"/>
                          </a:solidFill>
                          <a:effectLst/>
                          <a:latin typeface="Calibri" panose="020F0502020204030204" pitchFamily="34" charset="0"/>
                        </a:rPr>
                        <a:t>2.926.269.374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 xmlns:a16="http://schemas.microsoft.com/office/drawing/2014/main" val="2173409212"/>
                  </a:ext>
                </a:extLst>
              </a:tr>
              <a:tr h="226762">
                <a:tc>
                  <a:txBody>
                    <a:bodyPr/>
                    <a:lstStyle/>
                    <a:p>
                      <a:pPr algn="l" rtl="0" fontAlgn="b"/>
                      <a:r>
                        <a:rPr lang="es-ES" sz="1300" b="1" i="0" u="none" strike="noStrike">
                          <a:solidFill>
                            <a:srgbClr val="000000"/>
                          </a:solidFill>
                          <a:effectLst/>
                          <a:latin typeface="Calibri" panose="020F0502020204030204" pitchFamily="34" charset="0"/>
                        </a:rPr>
                        <a:t>Gasto con política (Bs. 6,18 / Kg)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r" rtl="0" fontAlgn="b"/>
                      <a:r>
                        <a:rPr lang="en-US" sz="1300" b="0" i="0" u="none" strike="noStrike">
                          <a:solidFill>
                            <a:srgbClr val="000000"/>
                          </a:solidFill>
                          <a:effectLst/>
                          <a:latin typeface="Calibri" panose="020F0502020204030204" pitchFamily="34" charset="0"/>
                        </a:rPr>
                        <a:t>2.472.596.999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1171567790"/>
                  </a:ext>
                </a:extLst>
              </a:tr>
              <a:tr h="226762">
                <a:tc>
                  <a:txBody>
                    <a:bodyPr/>
                    <a:lstStyle/>
                    <a:p>
                      <a:pPr algn="l" rtl="0" fontAlgn="b"/>
                      <a:r>
                        <a:rPr lang="en-US" sz="1300" b="1" i="0" u="none" strike="noStrike">
                          <a:solidFill>
                            <a:srgbClr val="000000"/>
                          </a:solidFill>
                          <a:effectLst/>
                          <a:latin typeface="Calibri" panose="020F0502020204030204" pitchFamily="34" charset="0"/>
                        </a:rPr>
                        <a:t>Ahorro año Bs.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rtl="0" fontAlgn="b"/>
                      <a:r>
                        <a:rPr lang="en-US" sz="1300" b="1" i="0" u="none" strike="noStrike" dirty="0">
                          <a:solidFill>
                            <a:srgbClr val="000000"/>
                          </a:solidFill>
                          <a:effectLst/>
                          <a:latin typeface="Calibri" panose="020F0502020204030204" pitchFamily="34" charset="0"/>
                        </a:rPr>
                        <a:t>453.672.375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FAD"/>
                    </a:solidFill>
                  </a:tcPr>
                </a:tc>
                <a:extLst>
                  <a:ext uri="{0D108BD9-81ED-4DB2-BD59-A6C34878D82A}">
                    <a16:rowId xmlns="" xmlns:a16="http://schemas.microsoft.com/office/drawing/2014/main" val="1687164631"/>
                  </a:ext>
                </a:extLst>
              </a:tr>
            </a:tbl>
          </a:graphicData>
        </a:graphic>
      </p:graphicFrame>
      <p:pic>
        <p:nvPicPr>
          <p:cNvPr id="20" name="Imagen 19">
            <a:extLst>
              <a:ext uri="{FF2B5EF4-FFF2-40B4-BE49-F238E27FC236}">
                <a16:creationId xmlns="" xmlns:a16="http://schemas.microsoft.com/office/drawing/2014/main" id="{C69BB186-5DD4-4E39-801C-B2E4BB0723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3543"/>
            <a:ext cx="3712548" cy="578073"/>
          </a:xfrm>
          <a:prstGeom prst="rect">
            <a:avLst/>
          </a:prstGeom>
        </p:spPr>
      </p:pic>
      <p:sp>
        <p:nvSpPr>
          <p:cNvPr id="25" name="CuadroTexto 24">
            <a:extLst>
              <a:ext uri="{FF2B5EF4-FFF2-40B4-BE49-F238E27FC236}">
                <a16:creationId xmlns="" xmlns:a16="http://schemas.microsoft.com/office/drawing/2014/main" id="{CE182F77-4FE0-4CE0-A7D5-B23400D779BB}"/>
              </a:ext>
            </a:extLst>
          </p:cNvPr>
          <p:cNvSpPr txBox="1"/>
          <p:nvPr/>
        </p:nvSpPr>
        <p:spPr>
          <a:xfrm>
            <a:off x="0" y="564173"/>
            <a:ext cx="12192000" cy="391856"/>
          </a:xfrm>
          <a:prstGeom prst="rect">
            <a:avLst/>
          </a:prstGeom>
          <a:solidFill>
            <a:schemeClr val="accent5">
              <a:lumMod val="50000"/>
            </a:schemeClr>
          </a:solidFill>
          <a:ln w="25400" cap="flat" cmpd="sng" algn="ctr">
            <a:noFill/>
            <a:prstDash val="solid"/>
          </a:ln>
          <a:effectLst/>
          <a:scene3d>
            <a:camera prst="orthographicFront">
              <a:rot lat="0" lon="0" rev="0"/>
            </a:camera>
            <a:lightRig rig="glow" dir="t">
              <a:rot lat="0" lon="0" rev="4800000"/>
            </a:lightRig>
          </a:scene3d>
          <a:sp3d prstMaterial="matte"/>
        </p:spPr>
        <p:style>
          <a:lnRef idx="2">
            <a:schemeClr val="accent2">
              <a:shade val="50000"/>
            </a:schemeClr>
          </a:lnRef>
          <a:fillRef idx="1">
            <a:schemeClr val="accent2"/>
          </a:fillRef>
          <a:effectRef idx="0">
            <a:schemeClr val="accent2"/>
          </a:effectRef>
          <a:fontRef idx="minor">
            <a:schemeClr val="lt1"/>
          </a:fontRef>
        </p:style>
        <p:txBody>
          <a:bodyPr rtlCol="0" anchor="ctr" anchorCtr="0">
            <a:noAutofit/>
          </a:bodyPr>
          <a:lstStyle>
            <a:defPPr>
              <a:defRPr lang="es-BO"/>
            </a:defPPr>
            <a:lvl1pPr algn="ctr" fontAlgn="auto">
              <a:spcBef>
                <a:spcPct val="0"/>
              </a:spcBef>
              <a:spcAft>
                <a:spcPts val="0"/>
              </a:spcAft>
              <a:defRPr sz="1400" b="1">
                <a:latin typeface="Tahoma" panose="020B0604030504040204" pitchFamily="34" charset="0"/>
                <a:ea typeface="Tahoma" panose="020B0604030504040204" pitchFamily="34" charset="0"/>
                <a:cs typeface="Tahoma" panose="020B0604030504040204" pitchFamily="34" charset="0"/>
              </a:defRPr>
            </a:lvl1pPr>
            <a:lvl2pPr algn="ctr" eaLnBrk="0" fontAlgn="base" hangingPunct="0">
              <a:spcBef>
                <a:spcPct val="0"/>
              </a:spcBef>
              <a:spcAft>
                <a:spcPct val="0"/>
              </a:spcAft>
              <a:defRPr sz="4400"/>
            </a:lvl2pPr>
            <a:lvl3pPr algn="ctr" eaLnBrk="0" fontAlgn="base" hangingPunct="0">
              <a:spcBef>
                <a:spcPct val="0"/>
              </a:spcBef>
              <a:spcAft>
                <a:spcPct val="0"/>
              </a:spcAft>
              <a:defRPr sz="4400"/>
            </a:lvl3pPr>
            <a:lvl4pPr algn="ctr" eaLnBrk="0" fontAlgn="base" hangingPunct="0">
              <a:spcBef>
                <a:spcPct val="0"/>
              </a:spcBef>
              <a:spcAft>
                <a:spcPct val="0"/>
              </a:spcAft>
              <a:defRPr sz="4400"/>
            </a:lvl4pPr>
            <a:lvl5pPr algn="ctr" eaLnBrk="0" fontAlgn="base" hangingPunct="0">
              <a:spcBef>
                <a:spcPct val="0"/>
              </a:spcBef>
              <a:spcAft>
                <a:spcPct val="0"/>
              </a:spcAft>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s-ES" sz="1800">
                <a:solidFill>
                  <a:schemeClr val="bg1"/>
                </a:solidFill>
                <a:latin typeface="Arial Narrow" panose="020B0606020202030204" pitchFamily="34" charset="0"/>
              </a:rPr>
              <a:t>ABASTECIMIENTO DEL MERCADO INTERNO</a:t>
            </a:r>
            <a:endParaRPr lang="es-ES" sz="1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83271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adroTexto 42">
            <a:extLst>
              <a:ext uri="{FF2B5EF4-FFF2-40B4-BE49-F238E27FC236}">
                <a16:creationId xmlns="" xmlns:a16="http://schemas.microsoft.com/office/drawing/2014/main" id="{A999741C-9827-F241-B421-5364ED9A3C33}"/>
              </a:ext>
            </a:extLst>
          </p:cNvPr>
          <p:cNvSpPr txBox="1"/>
          <p:nvPr/>
        </p:nvSpPr>
        <p:spPr>
          <a:xfrm>
            <a:off x="3111886" y="4001085"/>
            <a:ext cx="1849597"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45 Millones Bs (10,9%)</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306.607 </a:t>
            </a:r>
            <a:r>
              <a:rPr lang="es-BO" sz="1000" dirty="0">
                <a:solidFill>
                  <a:prstClr val="black"/>
                </a:solidFill>
                <a:latin typeface="Tahoma" panose="020B0604030504040204" pitchFamily="34" charset="0"/>
                <a:ea typeface="Tahoma" panose="020B0604030504040204" pitchFamily="34" charset="0"/>
                <a:cs typeface="Tahoma" panose="020B0604030504040204" pitchFamily="34" charset="0"/>
              </a:rPr>
              <a:t>Transacciones</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101 </a:t>
            </a:r>
            <a:r>
              <a:rPr lang="es-BO" sz="1000" dirty="0">
                <a:solidFill>
                  <a:prstClr val="black"/>
                </a:solidFill>
                <a:latin typeface="Tahoma" panose="020B0604030504040204" pitchFamily="34" charset="0"/>
                <a:ea typeface="Tahoma" panose="020B0604030504040204" pitchFamily="34" charset="0"/>
                <a:cs typeface="Tahoma" panose="020B0604030504040204" pitchFamily="34" charset="0"/>
              </a:rPr>
              <a:t>empresas</a:t>
            </a:r>
          </a:p>
          <a:p>
            <a:pPr algn="ctr"/>
            <a:endParaRPr lang="es-BO"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4" name="CuadroTexto 43">
            <a:extLst>
              <a:ext uri="{FF2B5EF4-FFF2-40B4-BE49-F238E27FC236}">
                <a16:creationId xmlns="" xmlns:a16="http://schemas.microsoft.com/office/drawing/2014/main" id="{008EC6CB-A4C9-8EE9-54AD-19D5F4E0A575}"/>
              </a:ext>
            </a:extLst>
          </p:cNvPr>
          <p:cNvSpPr txBox="1"/>
          <p:nvPr/>
        </p:nvSpPr>
        <p:spPr>
          <a:xfrm>
            <a:off x="1005513" y="2559466"/>
            <a:ext cx="1447170" cy="253916"/>
          </a:xfrm>
          <a:prstGeom prst="rect">
            <a:avLst/>
          </a:prstGeom>
          <a:solidFill>
            <a:schemeClr val="accent4">
              <a:lumMod val="40000"/>
              <a:lumOff val="60000"/>
            </a:schemeClr>
          </a:solidFill>
        </p:spPr>
        <p:txBody>
          <a:bodyPr wrap="square" rtlCol="0" anchor="ct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1050" b="1">
                <a:solidFill>
                  <a:prstClr val="black"/>
                </a:solidFill>
                <a:latin typeface="Tahoma" panose="020B0604030504040204" pitchFamily="34" charset="0"/>
                <a:ea typeface="Tahoma" panose="020B0604030504040204" pitchFamily="34" charset="0"/>
                <a:cs typeface="Tahoma" panose="020B0604030504040204" pitchFamily="34" charset="0"/>
              </a:rPr>
              <a:t>TOTAL BOLIVIA</a:t>
            </a:r>
            <a:endParaRPr lang="es-BO" sz="105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85" name="Imagen 84">
            <a:extLst>
              <a:ext uri="{FF2B5EF4-FFF2-40B4-BE49-F238E27FC236}">
                <a16:creationId xmlns="" xmlns:a16="http://schemas.microsoft.com/office/drawing/2014/main" id="{3A8558B7-170A-30F6-1BDD-528359B81B9F}"/>
              </a:ext>
            </a:extLst>
          </p:cNvPr>
          <p:cNvPicPr>
            <a:picLocks noChangeAspect="1"/>
          </p:cNvPicPr>
          <p:nvPr/>
        </p:nvPicPr>
        <p:blipFill>
          <a:blip r:embed="rId2"/>
          <a:stretch>
            <a:fillRect/>
          </a:stretch>
        </p:blipFill>
        <p:spPr>
          <a:xfrm>
            <a:off x="547435" y="2544981"/>
            <a:ext cx="287385" cy="282885"/>
          </a:xfrm>
          <a:prstGeom prst="rect">
            <a:avLst/>
          </a:prstGeom>
        </p:spPr>
      </p:pic>
      <p:pic>
        <p:nvPicPr>
          <p:cNvPr id="86" name="Imagen 85">
            <a:extLst>
              <a:ext uri="{FF2B5EF4-FFF2-40B4-BE49-F238E27FC236}">
                <a16:creationId xmlns="" xmlns:a16="http://schemas.microsoft.com/office/drawing/2014/main" id="{F98245B6-60B3-2014-3817-0CC6E8A8E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869" y="1798537"/>
            <a:ext cx="4053904" cy="4248352"/>
          </a:xfrm>
          <a:prstGeom prst="rect">
            <a:avLst/>
          </a:prstGeom>
        </p:spPr>
      </p:pic>
      <p:sp>
        <p:nvSpPr>
          <p:cNvPr id="87" name="Elipse 86">
            <a:extLst>
              <a:ext uri="{FF2B5EF4-FFF2-40B4-BE49-F238E27FC236}">
                <a16:creationId xmlns="" xmlns:a16="http://schemas.microsoft.com/office/drawing/2014/main" id="{862F7465-343B-9FCA-D60D-118F838A371A}"/>
              </a:ext>
            </a:extLst>
          </p:cNvPr>
          <p:cNvSpPr/>
          <p:nvPr/>
        </p:nvSpPr>
        <p:spPr>
          <a:xfrm>
            <a:off x="6786398" y="4124583"/>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BO"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cxnSp>
        <p:nvCxnSpPr>
          <p:cNvPr id="88" name="Conector recto 11">
            <a:extLst>
              <a:ext uri="{FF2B5EF4-FFF2-40B4-BE49-F238E27FC236}">
                <a16:creationId xmlns="" xmlns:a16="http://schemas.microsoft.com/office/drawing/2014/main" id="{0408A72F-20BF-994C-F29A-1837EB6E1895}"/>
              </a:ext>
            </a:extLst>
          </p:cNvPr>
          <p:cNvCxnSpPr>
            <a:cxnSpLocks/>
          </p:cNvCxnSpPr>
          <p:nvPr/>
        </p:nvCxnSpPr>
        <p:spPr>
          <a:xfrm flipV="1">
            <a:off x="7390618" y="4552372"/>
            <a:ext cx="2172652" cy="612716"/>
          </a:xfrm>
          <a:prstGeom prst="bentConnector3">
            <a:avLst>
              <a:gd name="adj1" fmla="val 50000"/>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89" name="CuadroTexto 88">
            <a:extLst>
              <a:ext uri="{FF2B5EF4-FFF2-40B4-BE49-F238E27FC236}">
                <a16:creationId xmlns="" xmlns:a16="http://schemas.microsoft.com/office/drawing/2014/main" id="{D069E2D6-1531-9340-DC4A-DC72854945F6}"/>
              </a:ext>
            </a:extLst>
          </p:cNvPr>
          <p:cNvSpPr txBox="1"/>
          <p:nvPr/>
        </p:nvSpPr>
        <p:spPr>
          <a:xfrm>
            <a:off x="9662497" y="2846762"/>
            <a:ext cx="1080000" cy="230832"/>
          </a:xfrm>
          <a:prstGeom prst="rect">
            <a:avLst/>
          </a:prstGeom>
          <a:solidFill>
            <a:srgbClr val="7FB335"/>
          </a:solidFill>
        </p:spPr>
        <p:txBody>
          <a:bodyPr wrap="square" rtlCol="0" anchor="ct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900" b="1" dirty="0">
                <a:solidFill>
                  <a:prstClr val="black"/>
                </a:solidFill>
                <a:latin typeface="Tahoma" panose="020B0604030504040204" pitchFamily="34" charset="0"/>
                <a:ea typeface="Tahoma" panose="020B0604030504040204" pitchFamily="34" charset="0"/>
                <a:cs typeface="Tahoma" panose="020B0604030504040204" pitchFamily="34" charset="0"/>
              </a:rPr>
              <a:t>SANTA CRUZ</a:t>
            </a:r>
            <a:endParaRPr lang="es-BO" sz="9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0" name="CuadroTexto 89">
            <a:extLst>
              <a:ext uri="{FF2B5EF4-FFF2-40B4-BE49-F238E27FC236}">
                <a16:creationId xmlns="" xmlns:a16="http://schemas.microsoft.com/office/drawing/2014/main" id="{AD9669BE-0BF1-07ED-9301-FFCDFC4F8257}"/>
              </a:ext>
            </a:extLst>
          </p:cNvPr>
          <p:cNvSpPr txBox="1"/>
          <p:nvPr/>
        </p:nvSpPr>
        <p:spPr>
          <a:xfrm>
            <a:off x="9882887" y="4080998"/>
            <a:ext cx="1080000" cy="230832"/>
          </a:xfrm>
          <a:prstGeom prst="rect">
            <a:avLst/>
          </a:prstGeom>
          <a:solidFill>
            <a:srgbClr val="0E2F83"/>
          </a:solidFill>
        </p:spPr>
        <p:txBody>
          <a:bodyPr wrap="square" rtlCol="0" anchor="ct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900" b="1" dirty="0">
                <a:solidFill>
                  <a:prstClr val="white"/>
                </a:solidFill>
                <a:latin typeface="Tahoma" panose="020B0604030504040204" pitchFamily="34" charset="0"/>
                <a:ea typeface="Tahoma" panose="020B0604030504040204" pitchFamily="34" charset="0"/>
                <a:cs typeface="Tahoma" panose="020B0604030504040204" pitchFamily="34" charset="0"/>
              </a:rPr>
              <a:t>CHUQUISACA</a:t>
            </a:r>
            <a:endParaRPr lang="es-BO" sz="9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CuadroTexto 90">
            <a:extLst>
              <a:ext uri="{FF2B5EF4-FFF2-40B4-BE49-F238E27FC236}">
                <a16:creationId xmlns="" xmlns:a16="http://schemas.microsoft.com/office/drawing/2014/main" id="{5B2F8EEE-0B77-6F0A-EBE6-CF13B179EFE8}"/>
              </a:ext>
            </a:extLst>
          </p:cNvPr>
          <p:cNvSpPr txBox="1"/>
          <p:nvPr/>
        </p:nvSpPr>
        <p:spPr>
          <a:xfrm>
            <a:off x="3682454" y="2942518"/>
            <a:ext cx="1080000" cy="230832"/>
          </a:xfrm>
          <a:prstGeom prst="rect">
            <a:avLst/>
          </a:prstGeom>
          <a:solidFill>
            <a:srgbClr val="F8C041"/>
          </a:solidFill>
        </p:spPr>
        <p:txBody>
          <a:bodyPr wrap="square" rtlCol="0" anchor="ct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900" b="1" dirty="0">
                <a:solidFill>
                  <a:prstClr val="black"/>
                </a:solidFill>
                <a:latin typeface="Tahoma" panose="020B0604030504040204" pitchFamily="34" charset="0"/>
                <a:ea typeface="Tahoma" panose="020B0604030504040204" pitchFamily="34" charset="0"/>
                <a:cs typeface="Tahoma" panose="020B0604030504040204" pitchFamily="34" charset="0"/>
              </a:rPr>
              <a:t>LA PAZ</a:t>
            </a:r>
            <a:endParaRPr lang="es-BO" sz="9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2" name="CuadroTexto 91">
            <a:extLst>
              <a:ext uri="{FF2B5EF4-FFF2-40B4-BE49-F238E27FC236}">
                <a16:creationId xmlns="" xmlns:a16="http://schemas.microsoft.com/office/drawing/2014/main" id="{C8A272C8-B046-5559-615B-B3211EDC2157}"/>
              </a:ext>
            </a:extLst>
          </p:cNvPr>
          <p:cNvSpPr txBox="1"/>
          <p:nvPr/>
        </p:nvSpPr>
        <p:spPr>
          <a:xfrm>
            <a:off x="3261650" y="3166686"/>
            <a:ext cx="1995351" cy="55399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215,4 Millones Bs (52,1%)</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2.205.660</a:t>
            </a:r>
            <a:r>
              <a:rPr lang="es-BO" sz="1000" dirty="0">
                <a:solidFill>
                  <a:prstClr val="black"/>
                </a:solidFill>
                <a:latin typeface="Tahoma" panose="020B0604030504040204" pitchFamily="34" charset="0"/>
                <a:ea typeface="Tahoma" panose="020B0604030504040204" pitchFamily="34" charset="0"/>
                <a:cs typeface="Tahoma" panose="020B0604030504040204" pitchFamily="34" charset="0"/>
              </a:rPr>
              <a:t> Transacciones</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735 </a:t>
            </a:r>
            <a:r>
              <a:rPr lang="es-BO" sz="1000" dirty="0">
                <a:solidFill>
                  <a:prstClr val="black"/>
                </a:solidFill>
                <a:latin typeface="Tahoma" panose="020B0604030504040204" pitchFamily="34" charset="0"/>
                <a:ea typeface="Tahoma" panose="020B0604030504040204" pitchFamily="34" charset="0"/>
                <a:cs typeface="Tahoma" panose="020B0604030504040204" pitchFamily="34" charset="0"/>
              </a:rPr>
              <a:t>empresas</a:t>
            </a:r>
          </a:p>
        </p:txBody>
      </p:sp>
      <p:sp>
        <p:nvSpPr>
          <p:cNvPr id="93" name="CuadroTexto 92">
            <a:extLst>
              <a:ext uri="{FF2B5EF4-FFF2-40B4-BE49-F238E27FC236}">
                <a16:creationId xmlns="" xmlns:a16="http://schemas.microsoft.com/office/drawing/2014/main" id="{42062CC7-D9B7-A5A3-1C61-34A141637308}"/>
              </a:ext>
            </a:extLst>
          </p:cNvPr>
          <p:cNvSpPr txBox="1"/>
          <p:nvPr/>
        </p:nvSpPr>
        <p:spPr>
          <a:xfrm>
            <a:off x="3750045" y="1989148"/>
            <a:ext cx="1080000" cy="230832"/>
          </a:xfrm>
          <a:prstGeom prst="rect">
            <a:avLst/>
          </a:prstGeom>
          <a:solidFill>
            <a:srgbClr val="CA2126"/>
          </a:solidFill>
        </p:spPr>
        <p:txBody>
          <a:bodyPr wrap="square" rtlCol="0" anchor="ct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900" b="1" dirty="0">
                <a:solidFill>
                  <a:prstClr val="white"/>
                </a:solidFill>
                <a:latin typeface="Tahoma" panose="020B0604030504040204" pitchFamily="34" charset="0"/>
                <a:ea typeface="Tahoma" panose="020B0604030504040204" pitchFamily="34" charset="0"/>
                <a:cs typeface="Tahoma" panose="020B0604030504040204" pitchFamily="34" charset="0"/>
              </a:rPr>
              <a:t>PANDO</a:t>
            </a:r>
            <a:endParaRPr lang="es-BO" sz="9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4" name="CuadroTexto 93">
            <a:extLst>
              <a:ext uri="{FF2B5EF4-FFF2-40B4-BE49-F238E27FC236}">
                <a16:creationId xmlns="" xmlns:a16="http://schemas.microsoft.com/office/drawing/2014/main" id="{86216282-7192-A966-5741-86CD42B03AA5}"/>
              </a:ext>
            </a:extLst>
          </p:cNvPr>
          <p:cNvSpPr txBox="1"/>
          <p:nvPr/>
        </p:nvSpPr>
        <p:spPr>
          <a:xfrm>
            <a:off x="3471885" y="3810159"/>
            <a:ext cx="1080000" cy="230832"/>
          </a:xfrm>
          <a:prstGeom prst="rect">
            <a:avLst/>
          </a:prstGeom>
          <a:solidFill>
            <a:srgbClr val="9A1B86"/>
          </a:solidFill>
        </p:spPr>
        <p:txBody>
          <a:bodyPr wrap="square" rtlCol="0" anchor="ct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900" b="1" dirty="0">
                <a:solidFill>
                  <a:prstClr val="white"/>
                </a:solidFill>
                <a:latin typeface="Tahoma" panose="020B0604030504040204" pitchFamily="34" charset="0"/>
                <a:ea typeface="Tahoma" panose="020B0604030504040204" pitchFamily="34" charset="0"/>
                <a:cs typeface="Tahoma" panose="020B0604030504040204" pitchFamily="34" charset="0"/>
              </a:rPr>
              <a:t>COCHABAMBA</a:t>
            </a:r>
            <a:endParaRPr lang="es-BO" sz="9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5" name="CuadroTexto 94">
            <a:extLst>
              <a:ext uri="{FF2B5EF4-FFF2-40B4-BE49-F238E27FC236}">
                <a16:creationId xmlns="" xmlns:a16="http://schemas.microsoft.com/office/drawing/2014/main" id="{A6F287EE-05C6-09E5-84DE-3659914FD680}"/>
              </a:ext>
            </a:extLst>
          </p:cNvPr>
          <p:cNvSpPr txBox="1"/>
          <p:nvPr/>
        </p:nvSpPr>
        <p:spPr>
          <a:xfrm>
            <a:off x="3780582" y="4706842"/>
            <a:ext cx="1080000" cy="230832"/>
          </a:xfrm>
          <a:prstGeom prst="rect">
            <a:avLst/>
          </a:prstGeom>
          <a:solidFill>
            <a:srgbClr val="E81772"/>
          </a:solidFill>
        </p:spPr>
        <p:txBody>
          <a:bodyPr wrap="square" rtlCol="0" anchor="ct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900" b="1" dirty="0">
                <a:solidFill>
                  <a:prstClr val="white"/>
                </a:solidFill>
                <a:latin typeface="Tahoma" panose="020B0604030504040204" pitchFamily="34" charset="0"/>
                <a:ea typeface="Tahoma" panose="020B0604030504040204" pitchFamily="34" charset="0"/>
                <a:cs typeface="Tahoma" panose="020B0604030504040204" pitchFamily="34" charset="0"/>
              </a:rPr>
              <a:t>ORURO</a:t>
            </a:r>
            <a:endParaRPr lang="es-BO" sz="9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6" name="CuadroTexto 95">
            <a:extLst>
              <a:ext uri="{FF2B5EF4-FFF2-40B4-BE49-F238E27FC236}">
                <a16:creationId xmlns="" xmlns:a16="http://schemas.microsoft.com/office/drawing/2014/main" id="{515C6545-A58B-11CC-77CE-10C3963E599C}"/>
              </a:ext>
            </a:extLst>
          </p:cNvPr>
          <p:cNvSpPr txBox="1"/>
          <p:nvPr/>
        </p:nvSpPr>
        <p:spPr>
          <a:xfrm>
            <a:off x="8965530" y="1943307"/>
            <a:ext cx="1080000" cy="230832"/>
          </a:xfrm>
          <a:prstGeom prst="rect">
            <a:avLst/>
          </a:prstGeom>
          <a:solidFill>
            <a:srgbClr val="07A5D1"/>
          </a:solidFill>
        </p:spPr>
        <p:txBody>
          <a:bodyPr wrap="square" rtlCol="0" anchor="ct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900" b="1" dirty="0">
                <a:solidFill>
                  <a:prstClr val="white"/>
                </a:solidFill>
                <a:latin typeface="Tahoma" panose="020B0604030504040204" pitchFamily="34" charset="0"/>
                <a:ea typeface="Tahoma" panose="020B0604030504040204" pitchFamily="34" charset="0"/>
                <a:cs typeface="Tahoma" panose="020B0604030504040204" pitchFamily="34" charset="0"/>
              </a:rPr>
              <a:t>BENI</a:t>
            </a:r>
            <a:endParaRPr lang="es-BO" sz="9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7" name="CuadroTexto 96">
            <a:extLst>
              <a:ext uri="{FF2B5EF4-FFF2-40B4-BE49-F238E27FC236}">
                <a16:creationId xmlns="" xmlns:a16="http://schemas.microsoft.com/office/drawing/2014/main" id="{268D1876-4D48-1D69-DA6E-74C8BF5A7CCA}"/>
              </a:ext>
            </a:extLst>
          </p:cNvPr>
          <p:cNvSpPr txBox="1"/>
          <p:nvPr/>
        </p:nvSpPr>
        <p:spPr>
          <a:xfrm>
            <a:off x="9245534" y="5202382"/>
            <a:ext cx="1080000" cy="230832"/>
          </a:xfrm>
          <a:prstGeom prst="rect">
            <a:avLst/>
          </a:prstGeom>
          <a:solidFill>
            <a:srgbClr val="F2AD2E"/>
          </a:solidFill>
        </p:spPr>
        <p:txBody>
          <a:bodyPr wrap="square" rtlCol="0" anchor="ct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900" b="1" dirty="0">
                <a:solidFill>
                  <a:prstClr val="black"/>
                </a:solidFill>
                <a:latin typeface="Tahoma" panose="020B0604030504040204" pitchFamily="34" charset="0"/>
                <a:ea typeface="Tahoma" panose="020B0604030504040204" pitchFamily="34" charset="0"/>
                <a:cs typeface="Tahoma" panose="020B0604030504040204" pitchFamily="34" charset="0"/>
              </a:rPr>
              <a:t>TARIJA</a:t>
            </a:r>
            <a:endParaRPr lang="es-BO" sz="9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8" name="CuadroTexto 97">
            <a:extLst>
              <a:ext uri="{FF2B5EF4-FFF2-40B4-BE49-F238E27FC236}">
                <a16:creationId xmlns="" xmlns:a16="http://schemas.microsoft.com/office/drawing/2014/main" id="{593B2BE2-F579-A9AE-8D5A-FD70BF484F42}"/>
              </a:ext>
            </a:extLst>
          </p:cNvPr>
          <p:cNvSpPr txBox="1"/>
          <p:nvPr/>
        </p:nvSpPr>
        <p:spPr>
          <a:xfrm>
            <a:off x="3861876" y="5633307"/>
            <a:ext cx="1080000" cy="230832"/>
          </a:xfrm>
          <a:prstGeom prst="rect">
            <a:avLst/>
          </a:prstGeom>
          <a:solidFill>
            <a:srgbClr val="E87539"/>
          </a:solidFill>
        </p:spPr>
        <p:txBody>
          <a:bodyPr wrap="square" rtlCol="0" anchor="ct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900" b="1" dirty="0">
                <a:solidFill>
                  <a:prstClr val="black"/>
                </a:solidFill>
                <a:latin typeface="Tahoma" panose="020B0604030504040204" pitchFamily="34" charset="0"/>
                <a:ea typeface="Tahoma" panose="020B0604030504040204" pitchFamily="34" charset="0"/>
                <a:cs typeface="Tahoma" panose="020B0604030504040204" pitchFamily="34" charset="0"/>
              </a:rPr>
              <a:t>POTOSÍ</a:t>
            </a:r>
            <a:endParaRPr lang="es-BO" sz="9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9" name="Elipse 98">
            <a:extLst>
              <a:ext uri="{FF2B5EF4-FFF2-40B4-BE49-F238E27FC236}">
                <a16:creationId xmlns="" xmlns:a16="http://schemas.microsoft.com/office/drawing/2014/main" id="{D8745687-8266-C1CD-8B59-271A0E57F03F}"/>
              </a:ext>
            </a:extLst>
          </p:cNvPr>
          <p:cNvSpPr/>
          <p:nvPr/>
        </p:nvSpPr>
        <p:spPr>
          <a:xfrm>
            <a:off x="6898538" y="3299733"/>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BO"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0" name="Elipse 99">
            <a:extLst>
              <a:ext uri="{FF2B5EF4-FFF2-40B4-BE49-F238E27FC236}">
                <a16:creationId xmlns="" xmlns:a16="http://schemas.microsoft.com/office/drawing/2014/main" id="{5138D736-089C-4035-5622-FE972FA6A643}"/>
              </a:ext>
            </a:extLst>
          </p:cNvPr>
          <p:cNvSpPr/>
          <p:nvPr/>
        </p:nvSpPr>
        <p:spPr>
          <a:xfrm>
            <a:off x="8048163" y="4162629"/>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BO"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1" name="Elipse 100">
            <a:extLst>
              <a:ext uri="{FF2B5EF4-FFF2-40B4-BE49-F238E27FC236}">
                <a16:creationId xmlns="" xmlns:a16="http://schemas.microsoft.com/office/drawing/2014/main" id="{C9E4FE4E-1943-0811-8FA8-97959A3848CF}"/>
              </a:ext>
            </a:extLst>
          </p:cNvPr>
          <p:cNvSpPr/>
          <p:nvPr/>
        </p:nvSpPr>
        <p:spPr>
          <a:xfrm>
            <a:off x="7353053" y="5126739"/>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BO"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2" name="Elipse 101">
            <a:extLst>
              <a:ext uri="{FF2B5EF4-FFF2-40B4-BE49-F238E27FC236}">
                <a16:creationId xmlns="" xmlns:a16="http://schemas.microsoft.com/office/drawing/2014/main" id="{18506709-DE10-3C4B-CD16-FB2B5B02C1C8}"/>
              </a:ext>
            </a:extLst>
          </p:cNvPr>
          <p:cNvSpPr/>
          <p:nvPr/>
        </p:nvSpPr>
        <p:spPr>
          <a:xfrm>
            <a:off x="6463110" y="5426590"/>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BO"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3" name="Elipse 102">
            <a:extLst>
              <a:ext uri="{FF2B5EF4-FFF2-40B4-BE49-F238E27FC236}">
                <a16:creationId xmlns="" xmlns:a16="http://schemas.microsoft.com/office/drawing/2014/main" id="{ADBE0310-F1A7-75EA-52EA-5E30A70B627F}"/>
              </a:ext>
            </a:extLst>
          </p:cNvPr>
          <p:cNvSpPr/>
          <p:nvPr/>
        </p:nvSpPr>
        <p:spPr>
          <a:xfrm>
            <a:off x="6257542" y="4807975"/>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BO"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4" name="Elipse 103">
            <a:extLst>
              <a:ext uri="{FF2B5EF4-FFF2-40B4-BE49-F238E27FC236}">
                <a16:creationId xmlns="" xmlns:a16="http://schemas.microsoft.com/office/drawing/2014/main" id="{A5C3A5FA-312C-EBD6-CE28-566D50997949}"/>
              </a:ext>
            </a:extLst>
          </p:cNvPr>
          <p:cNvSpPr/>
          <p:nvPr/>
        </p:nvSpPr>
        <p:spPr>
          <a:xfrm>
            <a:off x="6000559" y="3642817"/>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BO"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5" name="Elipse 104">
            <a:extLst>
              <a:ext uri="{FF2B5EF4-FFF2-40B4-BE49-F238E27FC236}">
                <a16:creationId xmlns="" xmlns:a16="http://schemas.microsoft.com/office/drawing/2014/main" id="{BDD036D9-A292-1194-1CA0-A09682FCA8D3}"/>
              </a:ext>
            </a:extLst>
          </p:cNvPr>
          <p:cNvSpPr/>
          <p:nvPr/>
        </p:nvSpPr>
        <p:spPr>
          <a:xfrm>
            <a:off x="6155563" y="2394291"/>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BO"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cxnSp>
        <p:nvCxnSpPr>
          <p:cNvPr id="106" name="Conector: angular 119">
            <a:extLst>
              <a:ext uri="{FF2B5EF4-FFF2-40B4-BE49-F238E27FC236}">
                <a16:creationId xmlns="" xmlns:a16="http://schemas.microsoft.com/office/drawing/2014/main" id="{5B266F61-EA7D-E04E-08FC-D29260B28353}"/>
              </a:ext>
            </a:extLst>
          </p:cNvPr>
          <p:cNvCxnSpPr>
            <a:cxnSpLocks/>
            <a:stCxn id="100" idx="0"/>
          </p:cNvCxnSpPr>
          <p:nvPr/>
        </p:nvCxnSpPr>
        <p:spPr>
          <a:xfrm rot="5400000" flipH="1" flipV="1">
            <a:off x="8293245" y="3145946"/>
            <a:ext cx="825602" cy="1207767"/>
          </a:xfrm>
          <a:prstGeom prst="bent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07" name="Conector: angular 120">
            <a:extLst>
              <a:ext uri="{FF2B5EF4-FFF2-40B4-BE49-F238E27FC236}">
                <a16:creationId xmlns="" xmlns:a16="http://schemas.microsoft.com/office/drawing/2014/main" id="{85119999-2B1A-A519-D3CA-A4B4C102FBA7}"/>
              </a:ext>
            </a:extLst>
          </p:cNvPr>
          <p:cNvCxnSpPr>
            <a:cxnSpLocks/>
            <a:stCxn id="99" idx="0"/>
            <a:endCxn id="118" idx="1"/>
          </p:cNvCxnSpPr>
          <p:nvPr/>
        </p:nvCxnSpPr>
        <p:spPr>
          <a:xfrm rot="5400000" flipH="1" flipV="1">
            <a:off x="7340954" y="2059954"/>
            <a:ext cx="851365" cy="1628194"/>
          </a:xfrm>
          <a:prstGeom prst="bent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08" name="Conector: angular 123">
            <a:extLst>
              <a:ext uri="{FF2B5EF4-FFF2-40B4-BE49-F238E27FC236}">
                <a16:creationId xmlns="" xmlns:a16="http://schemas.microsoft.com/office/drawing/2014/main" id="{7D36B2FD-65B2-5F98-7F1D-1B3BC7D37C10}"/>
              </a:ext>
            </a:extLst>
          </p:cNvPr>
          <p:cNvCxnSpPr>
            <a:cxnSpLocks/>
            <a:stCxn id="105" idx="2"/>
            <a:endCxn id="120" idx="3"/>
          </p:cNvCxnSpPr>
          <p:nvPr/>
        </p:nvCxnSpPr>
        <p:spPr>
          <a:xfrm rot="10800000">
            <a:off x="5281536" y="2448292"/>
            <a:ext cx="874029" cy="1"/>
          </a:xfrm>
          <a:prstGeom prst="bentConnector3">
            <a:avLst>
              <a:gd name="adj1" fmla="val 50000"/>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09" name="Conector: angular 126">
            <a:extLst>
              <a:ext uri="{FF2B5EF4-FFF2-40B4-BE49-F238E27FC236}">
                <a16:creationId xmlns="" xmlns:a16="http://schemas.microsoft.com/office/drawing/2014/main" id="{876548B3-CF45-E504-157C-3E80DB4BBDA7}"/>
              </a:ext>
            </a:extLst>
          </p:cNvPr>
          <p:cNvCxnSpPr>
            <a:cxnSpLocks/>
            <a:stCxn id="104" idx="0"/>
            <a:endCxn id="92" idx="3"/>
          </p:cNvCxnSpPr>
          <p:nvPr/>
        </p:nvCxnSpPr>
        <p:spPr>
          <a:xfrm rot="16200000" flipV="1">
            <a:off x="5556214" y="3144472"/>
            <a:ext cx="199132" cy="797559"/>
          </a:xfrm>
          <a:prstGeom prst="bent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10" name="Conector: angular 134">
            <a:extLst>
              <a:ext uri="{FF2B5EF4-FFF2-40B4-BE49-F238E27FC236}">
                <a16:creationId xmlns="" xmlns:a16="http://schemas.microsoft.com/office/drawing/2014/main" id="{AE22ECF7-2F7C-458C-0861-6892FD1F8223}"/>
              </a:ext>
            </a:extLst>
          </p:cNvPr>
          <p:cNvCxnSpPr>
            <a:cxnSpLocks/>
            <a:stCxn id="103" idx="2"/>
            <a:endCxn id="117" idx="3"/>
          </p:cNvCxnSpPr>
          <p:nvPr/>
        </p:nvCxnSpPr>
        <p:spPr>
          <a:xfrm rot="10800000" flipV="1">
            <a:off x="5218528" y="4861975"/>
            <a:ext cx="1039014" cy="333221"/>
          </a:xfrm>
          <a:prstGeom prst="bentConnector3">
            <a:avLst>
              <a:gd name="adj1" fmla="val 50000"/>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11" name="Conector: angular 137">
            <a:extLst>
              <a:ext uri="{FF2B5EF4-FFF2-40B4-BE49-F238E27FC236}">
                <a16:creationId xmlns="" xmlns:a16="http://schemas.microsoft.com/office/drawing/2014/main" id="{CBC246C8-CCCD-CC51-0732-2CAA27C6AEFA}"/>
              </a:ext>
            </a:extLst>
          </p:cNvPr>
          <p:cNvCxnSpPr>
            <a:cxnSpLocks/>
          </p:cNvCxnSpPr>
          <p:nvPr/>
        </p:nvCxnSpPr>
        <p:spPr>
          <a:xfrm rot="5400000">
            <a:off x="5623737" y="5159654"/>
            <a:ext cx="572436" cy="1214309"/>
          </a:xfrm>
          <a:prstGeom prst="bent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12" name="Conector: angular 140">
            <a:extLst>
              <a:ext uri="{FF2B5EF4-FFF2-40B4-BE49-F238E27FC236}">
                <a16:creationId xmlns="" xmlns:a16="http://schemas.microsoft.com/office/drawing/2014/main" id="{943690C6-E312-9F99-9C4F-C7971C9CA81F}"/>
              </a:ext>
            </a:extLst>
          </p:cNvPr>
          <p:cNvCxnSpPr>
            <a:cxnSpLocks/>
            <a:stCxn id="121" idx="6"/>
            <a:endCxn id="116" idx="1"/>
          </p:cNvCxnSpPr>
          <p:nvPr/>
        </p:nvCxnSpPr>
        <p:spPr>
          <a:xfrm flipV="1">
            <a:off x="7383095" y="5662935"/>
            <a:ext cx="1609034" cy="2900"/>
          </a:xfrm>
          <a:prstGeom prst="bentConnector3">
            <a:avLst>
              <a:gd name="adj1" fmla="val 50000"/>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13" name="CuadroTexto 112">
            <a:extLst>
              <a:ext uri="{FF2B5EF4-FFF2-40B4-BE49-F238E27FC236}">
                <a16:creationId xmlns="" xmlns:a16="http://schemas.microsoft.com/office/drawing/2014/main" id="{BAEE7C47-95A7-80A6-A00D-EFB55D2B7CAD}"/>
              </a:ext>
            </a:extLst>
          </p:cNvPr>
          <p:cNvSpPr txBox="1"/>
          <p:nvPr/>
        </p:nvSpPr>
        <p:spPr>
          <a:xfrm>
            <a:off x="134502" y="2942518"/>
            <a:ext cx="2839305" cy="55399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Monto Pagado: Bs413,3 Millones </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Número de transacciones: 3.557.043</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Número de empresas: 1.258</a:t>
            </a:r>
            <a:endParaRPr lang="es-BO"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14" name="CuadroTexto 113">
            <a:extLst>
              <a:ext uri="{FF2B5EF4-FFF2-40B4-BE49-F238E27FC236}">
                <a16:creationId xmlns="" xmlns:a16="http://schemas.microsoft.com/office/drawing/2014/main" id="{242F0CA9-A34E-0306-D515-5B1A036BBAEB}"/>
              </a:ext>
            </a:extLst>
          </p:cNvPr>
          <p:cNvSpPr txBox="1"/>
          <p:nvPr/>
        </p:nvSpPr>
        <p:spPr>
          <a:xfrm>
            <a:off x="9323709" y="3065460"/>
            <a:ext cx="1849597" cy="55399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55,6 Millones Bs (13,4%)</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346.249</a:t>
            </a:r>
            <a:r>
              <a:rPr lang="es-BO" sz="1000" dirty="0">
                <a:solidFill>
                  <a:prstClr val="black"/>
                </a:solidFill>
                <a:latin typeface="Tahoma" panose="020B0604030504040204" pitchFamily="34" charset="0"/>
                <a:ea typeface="Tahoma" panose="020B0604030504040204" pitchFamily="34" charset="0"/>
                <a:cs typeface="Tahoma" panose="020B0604030504040204" pitchFamily="34" charset="0"/>
              </a:rPr>
              <a:t> Transacciones</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198 </a:t>
            </a:r>
            <a:r>
              <a:rPr lang="es-BO" sz="1000" dirty="0">
                <a:solidFill>
                  <a:prstClr val="black"/>
                </a:solidFill>
                <a:latin typeface="Tahoma" panose="020B0604030504040204" pitchFamily="34" charset="0"/>
                <a:ea typeface="Tahoma" panose="020B0604030504040204" pitchFamily="34" charset="0"/>
                <a:cs typeface="Tahoma" panose="020B0604030504040204" pitchFamily="34" charset="0"/>
              </a:rPr>
              <a:t>empresas</a:t>
            </a:r>
          </a:p>
        </p:txBody>
      </p:sp>
      <p:sp>
        <p:nvSpPr>
          <p:cNvPr id="115" name="CuadroTexto 114">
            <a:extLst>
              <a:ext uri="{FF2B5EF4-FFF2-40B4-BE49-F238E27FC236}">
                <a16:creationId xmlns="" xmlns:a16="http://schemas.microsoft.com/office/drawing/2014/main" id="{1D4CC24D-66F6-BB1B-F136-B761210526A1}"/>
              </a:ext>
            </a:extLst>
          </p:cNvPr>
          <p:cNvSpPr txBox="1"/>
          <p:nvPr/>
        </p:nvSpPr>
        <p:spPr>
          <a:xfrm>
            <a:off x="9662497" y="4276208"/>
            <a:ext cx="1750368" cy="55399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27,8 Millones Bs (6,7%)</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138.158 </a:t>
            </a:r>
            <a:r>
              <a:rPr lang="es-BO" sz="1000" dirty="0">
                <a:solidFill>
                  <a:prstClr val="black"/>
                </a:solidFill>
                <a:latin typeface="Tahoma" panose="020B0604030504040204" pitchFamily="34" charset="0"/>
                <a:ea typeface="Tahoma" panose="020B0604030504040204" pitchFamily="34" charset="0"/>
                <a:cs typeface="Tahoma" panose="020B0604030504040204" pitchFamily="34" charset="0"/>
              </a:rPr>
              <a:t>Transacciones</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39 </a:t>
            </a:r>
            <a:r>
              <a:rPr lang="es-BO" sz="1000" dirty="0">
                <a:solidFill>
                  <a:prstClr val="black"/>
                </a:solidFill>
                <a:latin typeface="Tahoma" panose="020B0604030504040204" pitchFamily="34" charset="0"/>
                <a:ea typeface="Tahoma" panose="020B0604030504040204" pitchFamily="34" charset="0"/>
                <a:cs typeface="Tahoma" panose="020B0604030504040204" pitchFamily="34" charset="0"/>
              </a:rPr>
              <a:t>empresas</a:t>
            </a:r>
          </a:p>
        </p:txBody>
      </p:sp>
      <p:sp>
        <p:nvSpPr>
          <p:cNvPr id="116" name="CuadroTexto 115">
            <a:extLst>
              <a:ext uri="{FF2B5EF4-FFF2-40B4-BE49-F238E27FC236}">
                <a16:creationId xmlns="" xmlns:a16="http://schemas.microsoft.com/office/drawing/2014/main" id="{A50A3791-5F92-5D24-303C-A6241099BC42}"/>
              </a:ext>
            </a:extLst>
          </p:cNvPr>
          <p:cNvSpPr txBox="1"/>
          <p:nvPr/>
        </p:nvSpPr>
        <p:spPr>
          <a:xfrm>
            <a:off x="8992129" y="5385936"/>
            <a:ext cx="1750368" cy="55399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16,9 Millones Bs (4,1%)</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143.144 </a:t>
            </a:r>
            <a:r>
              <a:rPr lang="es-BO" sz="1000" dirty="0">
                <a:solidFill>
                  <a:prstClr val="black"/>
                </a:solidFill>
                <a:latin typeface="Tahoma" panose="020B0604030504040204" pitchFamily="34" charset="0"/>
                <a:ea typeface="Tahoma" panose="020B0604030504040204" pitchFamily="34" charset="0"/>
                <a:cs typeface="Tahoma" panose="020B0604030504040204" pitchFamily="34" charset="0"/>
              </a:rPr>
              <a:t>Transacciones</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105 </a:t>
            </a:r>
            <a:r>
              <a:rPr lang="es-BO" sz="1000" dirty="0">
                <a:solidFill>
                  <a:prstClr val="black"/>
                </a:solidFill>
                <a:latin typeface="Tahoma" panose="020B0604030504040204" pitchFamily="34" charset="0"/>
                <a:ea typeface="Tahoma" panose="020B0604030504040204" pitchFamily="34" charset="0"/>
                <a:cs typeface="Tahoma" panose="020B0604030504040204" pitchFamily="34" charset="0"/>
              </a:rPr>
              <a:t>empresas</a:t>
            </a:r>
          </a:p>
        </p:txBody>
      </p:sp>
      <p:sp>
        <p:nvSpPr>
          <p:cNvPr id="117" name="CuadroTexto 116">
            <a:extLst>
              <a:ext uri="{FF2B5EF4-FFF2-40B4-BE49-F238E27FC236}">
                <a16:creationId xmlns="" xmlns:a16="http://schemas.microsoft.com/office/drawing/2014/main" id="{35959A66-FD9C-9D56-812E-E06FA8B19DC1}"/>
              </a:ext>
            </a:extLst>
          </p:cNvPr>
          <p:cNvSpPr txBox="1"/>
          <p:nvPr/>
        </p:nvSpPr>
        <p:spPr>
          <a:xfrm>
            <a:off x="3437140" y="4918197"/>
            <a:ext cx="1781389" cy="55399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18 Millones Bs (4,4%)</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128.212 </a:t>
            </a:r>
            <a:r>
              <a:rPr lang="es-BO" sz="1000" dirty="0">
                <a:solidFill>
                  <a:prstClr val="black"/>
                </a:solidFill>
                <a:latin typeface="Tahoma" panose="020B0604030504040204" pitchFamily="34" charset="0"/>
                <a:ea typeface="Tahoma" panose="020B0604030504040204" pitchFamily="34" charset="0"/>
                <a:cs typeface="Tahoma" panose="020B0604030504040204" pitchFamily="34" charset="0"/>
              </a:rPr>
              <a:t>Transacciones</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43 </a:t>
            </a:r>
            <a:r>
              <a:rPr lang="es-BO" sz="1000" dirty="0">
                <a:solidFill>
                  <a:prstClr val="black"/>
                </a:solidFill>
                <a:latin typeface="Tahoma" panose="020B0604030504040204" pitchFamily="34" charset="0"/>
                <a:ea typeface="Tahoma" panose="020B0604030504040204" pitchFamily="34" charset="0"/>
                <a:cs typeface="Tahoma" panose="020B0604030504040204" pitchFamily="34" charset="0"/>
              </a:rPr>
              <a:t>empresas</a:t>
            </a:r>
          </a:p>
        </p:txBody>
      </p:sp>
      <p:sp>
        <p:nvSpPr>
          <p:cNvPr id="118" name="CuadroTexto 117">
            <a:extLst>
              <a:ext uri="{FF2B5EF4-FFF2-40B4-BE49-F238E27FC236}">
                <a16:creationId xmlns="" xmlns:a16="http://schemas.microsoft.com/office/drawing/2014/main" id="{8A95674C-665A-C519-7AED-30D4A8C9D383}"/>
              </a:ext>
            </a:extLst>
          </p:cNvPr>
          <p:cNvSpPr txBox="1"/>
          <p:nvPr/>
        </p:nvSpPr>
        <p:spPr>
          <a:xfrm>
            <a:off x="8580733" y="2171369"/>
            <a:ext cx="1849597" cy="55399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17,2 Millones Bs (4,2%)</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104.673 </a:t>
            </a:r>
            <a:r>
              <a:rPr lang="es-BO" sz="1000" dirty="0">
                <a:solidFill>
                  <a:prstClr val="black"/>
                </a:solidFill>
                <a:latin typeface="Tahoma" panose="020B0604030504040204" pitchFamily="34" charset="0"/>
                <a:ea typeface="Tahoma" panose="020B0604030504040204" pitchFamily="34" charset="0"/>
                <a:cs typeface="Tahoma" panose="020B0604030504040204" pitchFamily="34" charset="0"/>
              </a:rPr>
              <a:t>Transacciones</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21 </a:t>
            </a:r>
            <a:r>
              <a:rPr lang="es-BO" sz="1000" dirty="0">
                <a:solidFill>
                  <a:prstClr val="black"/>
                </a:solidFill>
                <a:latin typeface="Tahoma" panose="020B0604030504040204" pitchFamily="34" charset="0"/>
                <a:ea typeface="Tahoma" panose="020B0604030504040204" pitchFamily="34" charset="0"/>
                <a:cs typeface="Tahoma" panose="020B0604030504040204" pitchFamily="34" charset="0"/>
              </a:rPr>
              <a:t>empresas</a:t>
            </a:r>
          </a:p>
        </p:txBody>
      </p:sp>
      <p:sp>
        <p:nvSpPr>
          <p:cNvPr id="119" name="CuadroTexto 118">
            <a:extLst>
              <a:ext uri="{FF2B5EF4-FFF2-40B4-BE49-F238E27FC236}">
                <a16:creationId xmlns="" xmlns:a16="http://schemas.microsoft.com/office/drawing/2014/main" id="{24807C41-6432-FAE7-E20A-C360228A0A55}"/>
              </a:ext>
            </a:extLst>
          </p:cNvPr>
          <p:cNvSpPr txBox="1"/>
          <p:nvPr/>
        </p:nvSpPr>
        <p:spPr>
          <a:xfrm>
            <a:off x="3513810" y="5822330"/>
            <a:ext cx="1849597" cy="55399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11 Millones Bs (2,7%)</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80.901 </a:t>
            </a:r>
            <a:r>
              <a:rPr lang="es-BO" sz="1000" dirty="0">
                <a:solidFill>
                  <a:prstClr val="black"/>
                </a:solidFill>
                <a:latin typeface="Tahoma" panose="020B0604030504040204" pitchFamily="34" charset="0"/>
                <a:ea typeface="Tahoma" panose="020B0604030504040204" pitchFamily="34" charset="0"/>
                <a:cs typeface="Tahoma" panose="020B0604030504040204" pitchFamily="34" charset="0"/>
              </a:rPr>
              <a:t>Transacciones</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13 </a:t>
            </a:r>
            <a:r>
              <a:rPr lang="es-BO" sz="1000" dirty="0">
                <a:solidFill>
                  <a:prstClr val="black"/>
                </a:solidFill>
                <a:latin typeface="Tahoma" panose="020B0604030504040204" pitchFamily="34" charset="0"/>
                <a:ea typeface="Tahoma" panose="020B0604030504040204" pitchFamily="34" charset="0"/>
                <a:cs typeface="Tahoma" panose="020B0604030504040204" pitchFamily="34" charset="0"/>
              </a:rPr>
              <a:t>empresas</a:t>
            </a:r>
          </a:p>
        </p:txBody>
      </p:sp>
      <p:sp>
        <p:nvSpPr>
          <p:cNvPr id="120" name="CuadroTexto 119">
            <a:extLst>
              <a:ext uri="{FF2B5EF4-FFF2-40B4-BE49-F238E27FC236}">
                <a16:creationId xmlns="" xmlns:a16="http://schemas.microsoft.com/office/drawing/2014/main" id="{DF062FCF-A77B-929F-1154-4E8902EBEB26}"/>
              </a:ext>
            </a:extLst>
          </p:cNvPr>
          <p:cNvSpPr txBox="1"/>
          <p:nvPr/>
        </p:nvSpPr>
        <p:spPr>
          <a:xfrm>
            <a:off x="3431938" y="2171291"/>
            <a:ext cx="1849597" cy="55399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6,4 Millones Bs (1,6%)</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43.439 </a:t>
            </a:r>
            <a:r>
              <a:rPr lang="es-BO" sz="1000" dirty="0">
                <a:solidFill>
                  <a:prstClr val="black"/>
                </a:solidFill>
                <a:latin typeface="Tahoma" panose="020B0604030504040204" pitchFamily="34" charset="0"/>
                <a:ea typeface="Tahoma" panose="020B0604030504040204" pitchFamily="34" charset="0"/>
                <a:cs typeface="Tahoma" panose="020B0604030504040204" pitchFamily="34" charset="0"/>
              </a:rPr>
              <a:t>Transacciones</a:t>
            </a:r>
          </a:p>
          <a:p>
            <a:pPr algn="ctr"/>
            <a:r>
              <a:rPr lang="es-BO" sz="1000" b="1" dirty="0">
                <a:solidFill>
                  <a:prstClr val="black"/>
                </a:solidFill>
                <a:latin typeface="Tahoma" panose="020B0604030504040204" pitchFamily="34" charset="0"/>
                <a:ea typeface="Tahoma" panose="020B0604030504040204" pitchFamily="34" charset="0"/>
                <a:cs typeface="Tahoma" panose="020B0604030504040204" pitchFamily="34" charset="0"/>
              </a:rPr>
              <a:t>3 </a:t>
            </a:r>
            <a:r>
              <a:rPr lang="es-BO" sz="1000" dirty="0">
                <a:solidFill>
                  <a:prstClr val="black"/>
                </a:solidFill>
                <a:latin typeface="Tahoma" panose="020B0604030504040204" pitchFamily="34" charset="0"/>
                <a:ea typeface="Tahoma" panose="020B0604030504040204" pitchFamily="34" charset="0"/>
                <a:cs typeface="Tahoma" panose="020B0604030504040204" pitchFamily="34" charset="0"/>
              </a:rPr>
              <a:t>empresas</a:t>
            </a:r>
          </a:p>
        </p:txBody>
      </p:sp>
      <p:sp>
        <p:nvSpPr>
          <p:cNvPr id="121" name="Elipse 120">
            <a:extLst>
              <a:ext uri="{FF2B5EF4-FFF2-40B4-BE49-F238E27FC236}">
                <a16:creationId xmlns="" xmlns:a16="http://schemas.microsoft.com/office/drawing/2014/main" id="{68977DDB-12A2-4131-D807-309D4123F0DA}"/>
              </a:ext>
            </a:extLst>
          </p:cNvPr>
          <p:cNvSpPr/>
          <p:nvPr/>
        </p:nvSpPr>
        <p:spPr>
          <a:xfrm>
            <a:off x="7275095" y="5611835"/>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BO"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cxnSp>
        <p:nvCxnSpPr>
          <p:cNvPr id="122" name="Conector: angular 126">
            <a:extLst>
              <a:ext uri="{FF2B5EF4-FFF2-40B4-BE49-F238E27FC236}">
                <a16:creationId xmlns="" xmlns:a16="http://schemas.microsoft.com/office/drawing/2014/main" id="{6D74C835-AF9B-317F-47CB-52B672E0D7C9}"/>
              </a:ext>
            </a:extLst>
          </p:cNvPr>
          <p:cNvCxnSpPr>
            <a:cxnSpLocks/>
            <a:stCxn id="87" idx="2"/>
            <a:endCxn id="43" idx="3"/>
          </p:cNvCxnSpPr>
          <p:nvPr/>
        </p:nvCxnSpPr>
        <p:spPr>
          <a:xfrm rot="10800000" flipV="1">
            <a:off x="4961482" y="4178583"/>
            <a:ext cx="1824916" cy="176445"/>
          </a:xfrm>
          <a:prstGeom prst="bentConnector3">
            <a:avLst>
              <a:gd name="adj1" fmla="val 50000"/>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6" name="CuadroTexto 45">
            <a:extLst>
              <a:ext uri="{FF2B5EF4-FFF2-40B4-BE49-F238E27FC236}">
                <a16:creationId xmlns="" xmlns:a16="http://schemas.microsoft.com/office/drawing/2014/main" id="{9917686F-B723-4A82-9BFD-A4EF77A2F0FA}"/>
              </a:ext>
            </a:extLst>
          </p:cNvPr>
          <p:cNvSpPr txBox="1"/>
          <p:nvPr/>
        </p:nvSpPr>
        <p:spPr>
          <a:xfrm flipH="1">
            <a:off x="1755684" y="6357474"/>
            <a:ext cx="8826843" cy="468000"/>
          </a:xfrm>
          <a:prstGeom prst="rect">
            <a:avLst/>
          </a:prstGeom>
          <a:solidFill>
            <a:schemeClr val="accent6">
              <a:lumMod val="40000"/>
              <a:lumOff val="60000"/>
            </a:schemeClr>
          </a:solidFill>
          <a:ln>
            <a:solidFill>
              <a:srgbClr val="0070C0"/>
            </a:solidFill>
          </a:ln>
        </p:spPr>
        <p:txBody>
          <a:bodyPr wrap="square" rtlCol="0">
            <a:spAutoFit/>
          </a:bodyPr>
          <a:lstStyle/>
          <a:p>
            <a:pPr algn="just" defTabSz="457200"/>
            <a:r>
              <a:rPr lang="es-MX" sz="1400" dirty="0">
                <a:solidFill>
                  <a:prstClr val="black"/>
                </a:solidFill>
                <a:latin typeface="Calibri"/>
              </a:rPr>
              <a:t>Con la aplicación móvil, Bolivia promueve un comercio electronico, hasta 31 de Diciembre de 2023 se ha generado ingresos por venta de productos naciones de 1.258 unidades productivas por un total de Bs413,3 millones.</a:t>
            </a:r>
          </a:p>
        </p:txBody>
      </p:sp>
      <p:sp>
        <p:nvSpPr>
          <p:cNvPr id="47" name="CuadroTexto 46">
            <a:extLst>
              <a:ext uri="{FF2B5EF4-FFF2-40B4-BE49-F238E27FC236}">
                <a16:creationId xmlns="" xmlns:a16="http://schemas.microsoft.com/office/drawing/2014/main" id="{3529AF0D-DEF8-4448-B9E3-0AFE5F7AF3A2}"/>
              </a:ext>
            </a:extLst>
          </p:cNvPr>
          <p:cNvSpPr txBox="1"/>
          <p:nvPr/>
        </p:nvSpPr>
        <p:spPr>
          <a:xfrm>
            <a:off x="0" y="907495"/>
            <a:ext cx="12192000" cy="646331"/>
          </a:xfrm>
          <a:prstGeom prst="rect">
            <a:avLst/>
          </a:prstGeom>
          <a:solidFill>
            <a:srgbClr val="2B5681"/>
          </a:solidFill>
        </p:spPr>
        <p:txBody>
          <a:bodyPr wrap="square">
            <a:spAutoFit/>
          </a:bodyPr>
          <a:lstStyle/>
          <a:p>
            <a:pPr algn="ctr" defTabSz="685800">
              <a:lnSpc>
                <a:spcPct val="90000"/>
              </a:lnSpc>
            </a:pPr>
            <a:r>
              <a:rPr lang="es-MX" altLang="es-ES" sz="2000" b="1" dirty="0">
                <a:solidFill>
                  <a:schemeClr val="bg1"/>
                </a:solidFill>
                <a:latin typeface="Century Gothic" panose="020B0502020202020204" pitchFamily="34" charset="0"/>
              </a:rPr>
              <a:t>APLICATIVO CONSUME LO NUESTRO</a:t>
            </a:r>
          </a:p>
          <a:p>
            <a:pPr algn="ctr" defTabSz="685800">
              <a:lnSpc>
                <a:spcPct val="90000"/>
              </a:lnSpc>
            </a:pPr>
            <a:r>
              <a:rPr lang="es-MX" altLang="es-ES" sz="2000" b="1" dirty="0">
                <a:solidFill>
                  <a:schemeClr val="bg1"/>
                </a:solidFill>
                <a:latin typeface="Century Gothic" panose="020B0502020202020204" pitchFamily="34" charset="0"/>
              </a:rPr>
              <a:t>PAGO, TRANSACCIONES Y NÚMERO DE EMPRESAS POR DEPARTAMENTO</a:t>
            </a:r>
          </a:p>
        </p:txBody>
      </p:sp>
      <p:pic>
        <p:nvPicPr>
          <p:cNvPr id="45" name="Imagen 44">
            <a:extLst>
              <a:ext uri="{FF2B5EF4-FFF2-40B4-BE49-F238E27FC236}">
                <a16:creationId xmlns="" xmlns:a16="http://schemas.microsoft.com/office/drawing/2014/main" id="{5800DC01-ACD2-404A-9057-455898727F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712548" cy="863853"/>
          </a:xfrm>
          <a:prstGeom prst="rect">
            <a:avLst/>
          </a:prstGeom>
        </p:spPr>
      </p:pic>
    </p:spTree>
    <p:extLst>
      <p:ext uri="{BB962C8B-B14F-4D97-AF65-F5344CB8AC3E}">
        <p14:creationId xmlns:p14="http://schemas.microsoft.com/office/powerpoint/2010/main" val="1974891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3"/>
          <p:cNvSpPr txBox="1">
            <a:spLocks noChangeArrowheads="1"/>
          </p:cNvSpPr>
          <p:nvPr/>
        </p:nvSpPr>
        <p:spPr bwMode="auto">
          <a:xfrm rot="10800000" flipV="1">
            <a:off x="342439" y="2084283"/>
            <a:ext cx="40989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alt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Otorgar</a:t>
            </a:r>
            <a:r>
              <a:rPr kumimoji="0" lang="es-ES" altLang="es-ES" sz="12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a:t>
            </a:r>
            <a:r>
              <a:rPr kumimoji="0" lang="es-419" alt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financiamiento a las personas naturales o jurídicas del sector productivo que sea empleado en la transformación de productos que sustituyan importaciones.</a:t>
            </a:r>
            <a:endParaRPr kumimoji="0" lang="es-MX" altLang="es-E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5" name="CuadroTexto 14"/>
          <p:cNvSpPr txBox="1"/>
          <p:nvPr/>
        </p:nvSpPr>
        <p:spPr>
          <a:xfrm>
            <a:off x="420121" y="1621567"/>
            <a:ext cx="2514668" cy="340519"/>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OBJETIVO</a:t>
            </a:r>
            <a:endPar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7" name="Rectángulo 16"/>
          <p:cNvSpPr/>
          <p:nvPr/>
        </p:nvSpPr>
        <p:spPr>
          <a:xfrm>
            <a:off x="420121" y="3376838"/>
            <a:ext cx="4021294" cy="646331"/>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419" altLang="es-ES" sz="1200" b="0" i="0" u="none" strike="noStrike" kern="1200" cap="none" spc="0" normalizeH="0" baseline="0" noProof="0" dirty="0">
                <a:ln>
                  <a:noFill/>
                </a:ln>
                <a:solidFill>
                  <a:prstClr val="black"/>
                </a:solidFill>
                <a:effectLst/>
                <a:uLnTx/>
                <a:uFillTx/>
                <a:latin typeface="Century Gothic" panose="020B0502020202020204" pitchFamily="34" charset="0"/>
              </a:rPr>
              <a:t>Tasa de interés anual del 0,5%</a:t>
            </a:r>
          </a:p>
          <a:p>
            <a:pPr marL="0" marR="0" lvl="0" indent="0" algn="just" defTabSz="914400" rtl="0" eaLnBrk="1" fontAlgn="auto" latinLnBrk="0" hangingPunct="1">
              <a:lnSpc>
                <a:spcPct val="100000"/>
              </a:lnSpc>
              <a:spcBef>
                <a:spcPts val="0"/>
              </a:spcBef>
              <a:spcAft>
                <a:spcPts val="0"/>
              </a:spcAft>
              <a:buClrTx/>
              <a:buSzTx/>
              <a:buFontTx/>
              <a:buNone/>
              <a:tabLst/>
              <a:defRPr/>
            </a:pPr>
            <a:r>
              <a:rPr lang="es-419" altLang="es-ES" sz="1200" dirty="0">
                <a:solidFill>
                  <a:prstClr val="black"/>
                </a:solidFill>
                <a:latin typeface="Century Gothic" panose="020B0502020202020204" pitchFamily="34" charset="0"/>
                <a:ea typeface="Tahoma" panose="020B0604030504040204" pitchFamily="34" charset="0"/>
                <a:cs typeface="Tahoma" panose="020B0604030504040204" pitchFamily="34" charset="0"/>
              </a:rPr>
              <a:t>Bs. 2393 Millones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419" altLang="es-ES" sz="1200" b="0"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Flexibilidad en garantías</a:t>
            </a:r>
            <a:endParaRPr kumimoji="0" lang="es-ES" altLang="es-ES" sz="1200" b="0" i="0" u="none" strike="noStrike" kern="1200" cap="none" spc="0" normalizeH="0" baseline="0" noProof="0" dirty="0">
              <a:ln>
                <a:noFill/>
              </a:ln>
              <a:solidFill>
                <a:srgbClr val="FF0000"/>
              </a:solidFill>
              <a:effectLst/>
              <a:uLnTx/>
              <a:uFillTx/>
              <a:latin typeface="Century Gothic" panose="020B0502020202020204" pitchFamily="34" charset="0"/>
              <a:ea typeface="Tahoma" panose="020B0604030504040204" pitchFamily="34" charset="0"/>
              <a:cs typeface="Tahoma" panose="020B0604030504040204" pitchFamily="34" charset="0"/>
            </a:endParaRPr>
          </a:p>
        </p:txBody>
      </p:sp>
      <p:sp>
        <p:nvSpPr>
          <p:cNvPr id="19" name="CuadroTexto 18">
            <a:extLst>
              <a:ext uri="{FF2B5EF4-FFF2-40B4-BE49-F238E27FC236}">
                <a16:creationId xmlns="" xmlns:a16="http://schemas.microsoft.com/office/drawing/2014/main" id="{22D91672-CE31-98EE-2960-566256492E8E}"/>
              </a:ext>
            </a:extLst>
          </p:cNvPr>
          <p:cNvSpPr txBox="1"/>
          <p:nvPr/>
        </p:nvSpPr>
        <p:spPr>
          <a:xfrm>
            <a:off x="342439" y="4547646"/>
            <a:ext cx="4098976"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419"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Las personas naturales o jurídicas que cuenten con Número de Identificación Tributaria – NIT activo, del Régimen Tributario Simplificado o Régimen General y/o Régimen Agropecuario Unificado-RAU.</a:t>
            </a:r>
          </a:p>
        </p:txBody>
      </p:sp>
      <p:sp>
        <p:nvSpPr>
          <p:cNvPr id="20" name="CuadroTexto 27">
            <a:extLst>
              <a:ext uri="{FF2B5EF4-FFF2-40B4-BE49-F238E27FC236}">
                <a16:creationId xmlns="" xmlns:a16="http://schemas.microsoft.com/office/drawing/2014/main" id="{6C312B53-2C31-4FE5-80F7-E7887E4CFA18}"/>
              </a:ext>
            </a:extLst>
          </p:cNvPr>
          <p:cNvSpPr txBox="1"/>
          <p:nvPr/>
        </p:nvSpPr>
        <p:spPr>
          <a:xfrm>
            <a:off x="2569429" y="5537739"/>
            <a:ext cx="2505227" cy="578882"/>
          </a:xfrm>
          <a:prstGeom prst="roundRect">
            <a:avLst/>
          </a:prstGeom>
          <a:solidFill>
            <a:srgbClr val="002060"/>
          </a:solidFill>
        </p:spPr>
        <p:txBody>
          <a:bodyPr wrap="square" rtlCol="0">
            <a:spAutoFit/>
          </a:bodyPr>
          <a:lstStyle>
            <a:defPPr>
              <a:defRPr lang="en-US"/>
            </a:defPPr>
            <a:lvl1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TOTAL DESEMBOLSADO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Bs 1.559,8 M</a:t>
            </a:r>
          </a:p>
        </p:txBody>
      </p:sp>
      <p:sp>
        <p:nvSpPr>
          <p:cNvPr id="21" name="CuadroTexto 27">
            <a:extLst>
              <a:ext uri="{FF2B5EF4-FFF2-40B4-BE49-F238E27FC236}">
                <a16:creationId xmlns="" xmlns:a16="http://schemas.microsoft.com/office/drawing/2014/main" id="{DE8F2EF0-88DB-45EA-95F1-E1ACE785680F}"/>
              </a:ext>
            </a:extLst>
          </p:cNvPr>
          <p:cNvSpPr txBox="1"/>
          <p:nvPr/>
        </p:nvSpPr>
        <p:spPr>
          <a:xfrm>
            <a:off x="55168" y="5537739"/>
            <a:ext cx="2511250" cy="578882"/>
          </a:xfrm>
          <a:prstGeom prst="roundRect">
            <a:avLst/>
          </a:prstGeom>
          <a:solidFill>
            <a:srgbClr val="002060"/>
          </a:solidFill>
        </p:spPr>
        <p:txBody>
          <a:bodyPr wrap="square" rtlCol="0">
            <a:spAutoFit/>
          </a:bodyPr>
          <a:lstStyle>
            <a:defPPr>
              <a:defRPr lang="en-US"/>
            </a:defPPr>
            <a:lvl1pP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ES" sz="1400" dirty="0">
                <a:solidFill>
                  <a:prstClr val="white"/>
                </a:solidFill>
              </a:rPr>
              <a:t>11</a:t>
            </a:r>
            <a:r>
              <a:rPr kumimoji="0" lang="es-ES" sz="1400" b="1" i="0" u="none" strike="noStrike" kern="1200" cap="none" spc="0" normalizeH="0" baseline="0" noProof="0" dirty="0">
                <a:ln>
                  <a:noFill/>
                </a:ln>
                <a:solidFill>
                  <a:prstClr val="white"/>
                </a:solidFill>
                <a:effectLst/>
                <a:uLnTx/>
                <a:uFillTx/>
              </a:rPr>
              <a:t>,804 CRÉDITOS DESEMBOLSADOS</a:t>
            </a:r>
          </a:p>
        </p:txBody>
      </p:sp>
      <p:sp>
        <p:nvSpPr>
          <p:cNvPr id="29" name="CuadroTexto 28">
            <a:extLst>
              <a:ext uri="{FF2B5EF4-FFF2-40B4-BE49-F238E27FC236}">
                <a16:creationId xmlns="" xmlns:a16="http://schemas.microsoft.com/office/drawing/2014/main" id="{9C895281-830D-463F-9CFE-12499CCED834}"/>
              </a:ext>
            </a:extLst>
          </p:cNvPr>
          <p:cNvSpPr txBox="1"/>
          <p:nvPr/>
        </p:nvSpPr>
        <p:spPr>
          <a:xfrm>
            <a:off x="420121" y="2956986"/>
            <a:ext cx="2514668" cy="340519"/>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b="1" dirty="0">
                <a:solidFill>
                  <a:prstClr val="white"/>
                </a:solidFill>
                <a:latin typeface="Century Gothic" panose="020B0502020202020204" pitchFamily="34" charset="0"/>
              </a:rPr>
              <a:t>CARACTERÍSTICA</a:t>
            </a:r>
            <a:endPar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30" name="CuadroTexto 29">
            <a:extLst>
              <a:ext uri="{FF2B5EF4-FFF2-40B4-BE49-F238E27FC236}">
                <a16:creationId xmlns="" xmlns:a16="http://schemas.microsoft.com/office/drawing/2014/main" id="{A716809B-B995-45FF-8E58-8C7BAFA1E4D3}"/>
              </a:ext>
            </a:extLst>
          </p:cNvPr>
          <p:cNvSpPr txBox="1"/>
          <p:nvPr/>
        </p:nvSpPr>
        <p:spPr>
          <a:xfrm>
            <a:off x="420121" y="4087630"/>
            <a:ext cx="2514668" cy="340519"/>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BENEFICIARIOS</a:t>
            </a:r>
            <a:endPar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3" name="Gráfico 2">
            <a:extLst>
              <a:ext uri="{FF2B5EF4-FFF2-40B4-BE49-F238E27FC236}">
                <a16:creationId xmlns="" xmlns:a16="http://schemas.microsoft.com/office/drawing/2014/main" id="{BCE0C5EC-92BE-E11D-9416-EE536F5817BF}"/>
              </a:ext>
            </a:extLst>
          </p:cNvPr>
          <p:cNvGraphicFramePr>
            <a:graphicFrameLocks/>
          </p:cNvGraphicFramePr>
          <p:nvPr/>
        </p:nvGraphicFramePr>
        <p:xfrm>
          <a:off x="8872354" y="1791826"/>
          <a:ext cx="3106961" cy="2320340"/>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 xmlns:a16="http://schemas.microsoft.com/office/drawing/2014/main" id="{9B00E699-C142-BD89-A8C8-DAF543649847}"/>
              </a:ext>
            </a:extLst>
          </p:cNvPr>
          <p:cNvSpPr txBox="1"/>
          <p:nvPr/>
        </p:nvSpPr>
        <p:spPr>
          <a:xfrm>
            <a:off x="342439" y="6266290"/>
            <a:ext cx="3991190" cy="276999"/>
          </a:xfrm>
          <a:prstGeom prst="rect">
            <a:avLst/>
          </a:prstGeom>
          <a:noFill/>
        </p:spPr>
        <p:txBody>
          <a:bodyPr wrap="square" rtlCol="0">
            <a:spAutoFit/>
          </a:bodyPr>
          <a:lstStyle/>
          <a:p>
            <a:r>
              <a:rPr lang="es-BO" sz="1200" dirty="0">
                <a:solidFill>
                  <a:prstClr val="black"/>
                </a:solidFill>
                <a:latin typeface="Century Gothic" panose="020B0502020202020204" pitchFamily="34" charset="0"/>
              </a:rPr>
              <a:t>Datos actualizados al 31 de diciembre de 2023</a:t>
            </a:r>
          </a:p>
        </p:txBody>
      </p:sp>
      <p:graphicFrame>
        <p:nvGraphicFramePr>
          <p:cNvPr id="25" name="Gráfico 24">
            <a:extLst>
              <a:ext uri="{FF2B5EF4-FFF2-40B4-BE49-F238E27FC236}">
                <a16:creationId xmlns="" xmlns:a16="http://schemas.microsoft.com/office/drawing/2014/main" id="{00000000-0008-0000-0400-00003C000000}"/>
              </a:ext>
            </a:extLst>
          </p:cNvPr>
          <p:cNvGraphicFramePr>
            <a:graphicFrameLocks/>
          </p:cNvGraphicFramePr>
          <p:nvPr/>
        </p:nvGraphicFramePr>
        <p:xfrm>
          <a:off x="4776931" y="1783954"/>
          <a:ext cx="3389860" cy="2190750"/>
        </p:xfrm>
        <a:graphic>
          <a:graphicData uri="http://schemas.openxmlformats.org/drawingml/2006/chart">
            <c:chart xmlns:c="http://schemas.openxmlformats.org/drawingml/2006/chart" xmlns:r="http://schemas.openxmlformats.org/officeDocument/2006/relationships" r:id="rId3"/>
          </a:graphicData>
        </a:graphic>
      </p:graphicFrame>
      <p:pic>
        <p:nvPicPr>
          <p:cNvPr id="27" name="Imagen 26">
            <a:extLst>
              <a:ext uri="{FF2B5EF4-FFF2-40B4-BE49-F238E27FC236}">
                <a16:creationId xmlns="" xmlns:a16="http://schemas.microsoft.com/office/drawing/2014/main" id="{0B15ABAB-FB15-0AA6-CB9B-78670CF4E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8302" y="3964622"/>
            <a:ext cx="4473691" cy="2846895"/>
          </a:xfrm>
          <a:prstGeom prst="rect">
            <a:avLst/>
          </a:prstGeom>
        </p:spPr>
      </p:pic>
      <p:sp>
        <p:nvSpPr>
          <p:cNvPr id="32" name="CuadroTexto 12">
            <a:extLst>
              <a:ext uri="{FF2B5EF4-FFF2-40B4-BE49-F238E27FC236}">
                <a16:creationId xmlns="" xmlns:a16="http://schemas.microsoft.com/office/drawing/2014/main" id="{0E5CF7A2-397C-672F-5F6A-B29495697799}"/>
              </a:ext>
            </a:extLst>
          </p:cNvPr>
          <p:cNvSpPr txBox="1"/>
          <p:nvPr/>
        </p:nvSpPr>
        <p:spPr>
          <a:xfrm>
            <a:off x="4666380" y="1468743"/>
            <a:ext cx="3481563" cy="430887"/>
          </a:xfrm>
          <a:prstGeom prst="rect">
            <a:avLst/>
          </a:prstGeom>
          <a:noFill/>
        </p:spPr>
        <p:txBody>
          <a:bodyPr wrap="square" rtlCol="0">
            <a:spAutoFit/>
          </a:bodyPr>
          <a:lstStyle/>
          <a:p>
            <a:pPr algn="ctr"/>
            <a:r>
              <a:rPr lang="es-ES" sz="1100" b="1" dirty="0">
                <a:latin typeface="Tahoma" panose="020B0604030504040204" pitchFamily="34" charset="0"/>
                <a:ea typeface="Tahoma" panose="020B0604030504040204" pitchFamily="34" charset="0"/>
                <a:cs typeface="Tahoma" panose="020B0604030504040204" pitchFamily="34" charset="0"/>
              </a:rPr>
              <a:t>DESEMBOLSOS POR TAMAÑO DE EMPRESA</a:t>
            </a:r>
          </a:p>
          <a:p>
            <a:pPr algn="ctr"/>
            <a:r>
              <a:rPr lang="es-ES" sz="1100" b="1" dirty="0">
                <a:latin typeface="Tahoma" panose="020B0604030504040204" pitchFamily="34" charset="0"/>
                <a:ea typeface="Tahoma" panose="020B0604030504040204" pitchFamily="34" charset="0"/>
                <a:cs typeface="Tahoma" panose="020B0604030504040204" pitchFamily="34" charset="0"/>
              </a:rPr>
              <a:t>(Porcentaje y Cantidad de Créditos)</a:t>
            </a:r>
          </a:p>
        </p:txBody>
      </p:sp>
      <p:sp>
        <p:nvSpPr>
          <p:cNvPr id="33" name="CuadroTexto 12">
            <a:extLst>
              <a:ext uri="{FF2B5EF4-FFF2-40B4-BE49-F238E27FC236}">
                <a16:creationId xmlns="" xmlns:a16="http://schemas.microsoft.com/office/drawing/2014/main" id="{0E5CF7A2-397C-672F-5F6A-B29495697799}"/>
              </a:ext>
            </a:extLst>
          </p:cNvPr>
          <p:cNvSpPr txBox="1"/>
          <p:nvPr/>
        </p:nvSpPr>
        <p:spPr>
          <a:xfrm>
            <a:off x="8647541" y="1468742"/>
            <a:ext cx="3481563" cy="430887"/>
          </a:xfrm>
          <a:prstGeom prst="rect">
            <a:avLst/>
          </a:prstGeom>
          <a:noFill/>
        </p:spPr>
        <p:txBody>
          <a:bodyPr wrap="square" rtlCol="0">
            <a:spAutoFit/>
          </a:bodyPr>
          <a:lstStyle/>
          <a:p>
            <a:pPr algn="ctr"/>
            <a:r>
              <a:rPr lang="es-ES" sz="1100" b="1" dirty="0">
                <a:latin typeface="Tahoma" panose="020B0604030504040204" pitchFamily="34" charset="0"/>
                <a:ea typeface="Tahoma" panose="020B0604030504040204" pitchFamily="34" charset="0"/>
                <a:cs typeface="Tahoma" panose="020B0604030504040204" pitchFamily="34" charset="0"/>
              </a:rPr>
              <a:t>DESEMBOLSOS POR TIPO DE ACTIVIDAD</a:t>
            </a:r>
          </a:p>
          <a:p>
            <a:pPr algn="ctr"/>
            <a:r>
              <a:rPr lang="es-ES" sz="1100" b="1" dirty="0">
                <a:latin typeface="Tahoma" panose="020B0604030504040204" pitchFamily="34" charset="0"/>
                <a:ea typeface="Tahoma" panose="020B0604030504040204" pitchFamily="34" charset="0"/>
                <a:cs typeface="Tahoma" panose="020B0604030504040204" pitchFamily="34" charset="0"/>
              </a:rPr>
              <a:t>(Porcentaje y Monto)</a:t>
            </a:r>
          </a:p>
        </p:txBody>
      </p:sp>
      <p:sp>
        <p:nvSpPr>
          <p:cNvPr id="34" name="CuadroTexto 12">
            <a:extLst>
              <a:ext uri="{FF2B5EF4-FFF2-40B4-BE49-F238E27FC236}">
                <a16:creationId xmlns="" xmlns:a16="http://schemas.microsoft.com/office/drawing/2014/main" id="{0E5CF7A2-397C-672F-5F6A-B29495697799}"/>
              </a:ext>
            </a:extLst>
          </p:cNvPr>
          <p:cNvSpPr txBox="1"/>
          <p:nvPr/>
        </p:nvSpPr>
        <p:spPr>
          <a:xfrm>
            <a:off x="9908099" y="4566560"/>
            <a:ext cx="2197428" cy="769441"/>
          </a:xfrm>
          <a:prstGeom prst="rect">
            <a:avLst/>
          </a:prstGeom>
          <a:noFill/>
        </p:spPr>
        <p:txBody>
          <a:bodyPr wrap="square" rtlCol="0">
            <a:spAutoFit/>
          </a:bodyPr>
          <a:lstStyle/>
          <a:p>
            <a:pPr algn="ctr"/>
            <a:r>
              <a:rPr lang="es-ES" sz="1100" b="1" dirty="0">
                <a:latin typeface="Tahoma" panose="020B0604030504040204" pitchFamily="34" charset="0"/>
                <a:ea typeface="Tahoma" panose="020B0604030504040204" pitchFamily="34" charset="0"/>
                <a:cs typeface="Tahoma" panose="020B0604030504040204" pitchFamily="34" charset="0"/>
              </a:rPr>
              <a:t>DESEMBOLSOS POR DEPARTAMENTO</a:t>
            </a:r>
          </a:p>
          <a:p>
            <a:pPr algn="ctr"/>
            <a:r>
              <a:rPr lang="es-ES" sz="1100" b="1" dirty="0">
                <a:latin typeface="Tahoma" panose="020B0604030504040204" pitchFamily="34" charset="0"/>
                <a:ea typeface="Tahoma" panose="020B0604030504040204" pitchFamily="34" charset="0"/>
                <a:cs typeface="Tahoma" panose="020B0604030504040204" pitchFamily="34" charset="0"/>
              </a:rPr>
              <a:t>(Nº de Operaciones y Monto)</a:t>
            </a:r>
          </a:p>
        </p:txBody>
      </p:sp>
      <p:sp>
        <p:nvSpPr>
          <p:cNvPr id="35" name="Rectángulo 34">
            <a:extLst>
              <a:ext uri="{FF2B5EF4-FFF2-40B4-BE49-F238E27FC236}">
                <a16:creationId xmlns="" xmlns:a16="http://schemas.microsoft.com/office/drawing/2014/main" id="{32DA5159-8502-425B-804F-5D86C9EC71AE}"/>
              </a:ext>
            </a:extLst>
          </p:cNvPr>
          <p:cNvSpPr/>
          <p:nvPr/>
        </p:nvSpPr>
        <p:spPr>
          <a:xfrm>
            <a:off x="297119" y="6539021"/>
            <a:ext cx="3308813" cy="28492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800" dirty="0">
                <a:solidFill>
                  <a:schemeClr val="tx1"/>
                </a:solidFill>
                <a:latin typeface="Century Gothic" panose="020B0502020202020204" pitchFamily="34" charset="0"/>
              </a:rPr>
              <a:t>Fuente: Elaboración VMPEA</a:t>
            </a:r>
          </a:p>
        </p:txBody>
      </p:sp>
      <p:sp>
        <p:nvSpPr>
          <p:cNvPr id="28" name="CuadroTexto 27">
            <a:extLst>
              <a:ext uri="{FF2B5EF4-FFF2-40B4-BE49-F238E27FC236}">
                <a16:creationId xmlns="" xmlns:a16="http://schemas.microsoft.com/office/drawing/2014/main" id="{89DDB4AA-F243-EA60-1D16-5BE4451B2F96}"/>
              </a:ext>
            </a:extLst>
          </p:cNvPr>
          <p:cNvSpPr txBox="1"/>
          <p:nvPr/>
        </p:nvSpPr>
        <p:spPr>
          <a:xfrm>
            <a:off x="0" y="890387"/>
            <a:ext cx="12192000" cy="369332"/>
          </a:xfrm>
          <a:prstGeom prst="rect">
            <a:avLst/>
          </a:prstGeom>
          <a:solidFill>
            <a:srgbClr val="2B5681"/>
          </a:solidFill>
        </p:spPr>
        <p:txBody>
          <a:bodyPr wrap="square">
            <a:spAutoFit/>
          </a:bodyPr>
          <a:lstStyle/>
          <a:p>
            <a:pPr algn="ctr" defTabSz="685800">
              <a:lnSpc>
                <a:spcPct val="90000"/>
              </a:lnSpc>
            </a:pPr>
            <a:r>
              <a:rPr lang="es-MX" altLang="es-ES" sz="2000" b="1" dirty="0">
                <a:solidFill>
                  <a:schemeClr val="bg1"/>
                </a:solidFill>
                <a:latin typeface="Century Gothic" panose="020B0502020202020204" pitchFamily="34" charset="0"/>
              </a:rPr>
              <a:t>IMPLEMENTAMOS CON ÉXITO EL CRÉDITO SI BOLIVIA</a:t>
            </a:r>
          </a:p>
        </p:txBody>
      </p:sp>
      <p:pic>
        <p:nvPicPr>
          <p:cNvPr id="22" name="Imagen 21">
            <a:extLst>
              <a:ext uri="{FF2B5EF4-FFF2-40B4-BE49-F238E27FC236}">
                <a16:creationId xmlns="" xmlns:a16="http://schemas.microsoft.com/office/drawing/2014/main" id="{9B3BB10A-665C-499A-8A7E-8928C844B5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3712548" cy="863853"/>
          </a:xfrm>
          <a:prstGeom prst="rect">
            <a:avLst/>
          </a:prstGeom>
        </p:spPr>
      </p:pic>
    </p:spTree>
    <p:extLst>
      <p:ext uri="{BB962C8B-B14F-4D97-AF65-F5344CB8AC3E}">
        <p14:creationId xmlns:p14="http://schemas.microsoft.com/office/powerpoint/2010/main" val="2504569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6B305D02-7C44-97D4-DBAD-B1EE577266D2}"/>
              </a:ext>
            </a:extLst>
          </p:cNvPr>
          <p:cNvSpPr/>
          <p:nvPr/>
        </p:nvSpPr>
        <p:spPr>
          <a:xfrm>
            <a:off x="8254683" y="1828805"/>
            <a:ext cx="3678355" cy="38899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45" name="Gráfico 44">
            <a:extLst>
              <a:ext uri="{FF2B5EF4-FFF2-40B4-BE49-F238E27FC236}">
                <a16:creationId xmlns="" xmlns:a16="http://schemas.microsoft.com/office/drawing/2014/main" id="{F7F3ABFF-7633-2E33-E16E-49389E8555FF}"/>
              </a:ext>
            </a:extLst>
          </p:cNvPr>
          <p:cNvGraphicFramePr>
            <a:graphicFrameLocks/>
          </p:cNvGraphicFramePr>
          <p:nvPr>
            <p:extLst>
              <p:ext uri="{D42A27DB-BD31-4B8C-83A1-F6EECF244321}">
                <p14:modId xmlns:p14="http://schemas.microsoft.com/office/powerpoint/2010/main" val="583323067"/>
              </p:ext>
            </p:extLst>
          </p:nvPr>
        </p:nvGraphicFramePr>
        <p:xfrm>
          <a:off x="196264" y="1819318"/>
          <a:ext cx="8030002" cy="3899413"/>
        </p:xfrm>
        <a:graphic>
          <a:graphicData uri="http://schemas.openxmlformats.org/drawingml/2006/chart">
            <c:chart xmlns:c="http://schemas.openxmlformats.org/drawingml/2006/chart" xmlns:r="http://schemas.openxmlformats.org/officeDocument/2006/relationships" r:id="rId2"/>
          </a:graphicData>
        </a:graphic>
      </p:graphicFrame>
      <p:sp>
        <p:nvSpPr>
          <p:cNvPr id="28" name="CuadroTexto 27">
            <a:extLst>
              <a:ext uri="{FF2B5EF4-FFF2-40B4-BE49-F238E27FC236}">
                <a16:creationId xmlns="" xmlns:a16="http://schemas.microsoft.com/office/drawing/2014/main" id="{89DDB4AA-F243-EA60-1D16-5BE4451B2F96}"/>
              </a:ext>
            </a:extLst>
          </p:cNvPr>
          <p:cNvSpPr txBox="1"/>
          <p:nvPr/>
        </p:nvSpPr>
        <p:spPr>
          <a:xfrm>
            <a:off x="-861" y="776485"/>
            <a:ext cx="12192000" cy="590931"/>
          </a:xfrm>
          <a:prstGeom prst="rect">
            <a:avLst/>
          </a:prstGeom>
          <a:solidFill>
            <a:srgbClr val="2B5681"/>
          </a:solidFill>
        </p:spPr>
        <p:txBody>
          <a:bodyPr wrap="square">
            <a:spAutoFit/>
          </a:bodyPr>
          <a:lstStyle/>
          <a:p>
            <a:pPr algn="ctr" defTabSz="685800">
              <a:lnSpc>
                <a:spcPct val="90000"/>
              </a:lnSpc>
            </a:pPr>
            <a:r>
              <a:rPr lang="es-MX" altLang="es-ES" sz="2000" b="1" dirty="0">
                <a:solidFill>
                  <a:schemeClr val="bg1"/>
                </a:solidFill>
                <a:latin typeface="Century Gothic" panose="020B0502020202020204" pitchFamily="34" charset="0"/>
              </a:rPr>
              <a:t>BOLIVIA: BASE EMPRESARIAL VIGENTE, SEGÚN AÑO, 2005 – 2023</a:t>
            </a:r>
          </a:p>
          <a:p>
            <a:pPr algn="ctr" defTabSz="685800">
              <a:lnSpc>
                <a:spcPct val="90000"/>
              </a:lnSpc>
            </a:pPr>
            <a:r>
              <a:rPr lang="es-MX" altLang="es-ES" sz="1600" b="1" dirty="0">
                <a:solidFill>
                  <a:schemeClr val="bg1"/>
                </a:solidFill>
                <a:latin typeface="Century Gothic" panose="020B0502020202020204" pitchFamily="34" charset="0"/>
              </a:rPr>
              <a:t>(En número de Unidades Económicas)</a:t>
            </a:r>
          </a:p>
        </p:txBody>
      </p:sp>
      <p:sp>
        <p:nvSpPr>
          <p:cNvPr id="43" name="CuadroTexto 42">
            <a:extLst>
              <a:ext uri="{FF2B5EF4-FFF2-40B4-BE49-F238E27FC236}">
                <a16:creationId xmlns="" xmlns:a16="http://schemas.microsoft.com/office/drawing/2014/main" id="{18A0A457-B400-DF71-5BDD-BF4B88C858B0}"/>
              </a:ext>
            </a:extLst>
          </p:cNvPr>
          <p:cNvSpPr txBox="1"/>
          <p:nvPr/>
        </p:nvSpPr>
        <p:spPr>
          <a:xfrm>
            <a:off x="1954675" y="1300936"/>
            <a:ext cx="8280920" cy="523220"/>
          </a:xfrm>
          <a:prstGeom prst="rect">
            <a:avLst/>
          </a:prstGeom>
          <a:noFill/>
        </p:spPr>
        <p:txBody>
          <a:bodyPr wrap="square" rtlCol="0">
            <a:spAutoFit/>
          </a:bodyPr>
          <a:lstStyle/>
          <a:p>
            <a:pPr algn="ctr"/>
            <a:r>
              <a:rPr lang="es-MX" sz="1400" b="1" dirty="0"/>
              <a:t>Ley 1398 </a:t>
            </a:r>
            <a:r>
              <a:rPr lang="es-MX" sz="1400" dirty="0"/>
              <a:t>(01.10.2021) Recuperación de Registro de Comercio</a:t>
            </a:r>
          </a:p>
          <a:p>
            <a:pPr algn="ctr"/>
            <a:r>
              <a:rPr lang="es-MX" sz="1400" b="1" dirty="0"/>
              <a:t>D.S. 4596 </a:t>
            </a:r>
            <a:r>
              <a:rPr lang="es-MX" sz="1400" dirty="0"/>
              <a:t>(06.10.2021) Creación de SEPREC</a:t>
            </a:r>
          </a:p>
        </p:txBody>
      </p:sp>
      <p:sp>
        <p:nvSpPr>
          <p:cNvPr id="44" name="Rectángulo 43">
            <a:extLst>
              <a:ext uri="{FF2B5EF4-FFF2-40B4-BE49-F238E27FC236}">
                <a16:creationId xmlns="" xmlns:a16="http://schemas.microsoft.com/office/drawing/2014/main" id="{2633AAA3-7AFE-4052-9A18-87713A53CE51}"/>
              </a:ext>
            </a:extLst>
          </p:cNvPr>
          <p:cNvSpPr/>
          <p:nvPr/>
        </p:nvSpPr>
        <p:spPr>
          <a:xfrm>
            <a:off x="934206" y="5783561"/>
            <a:ext cx="9516085" cy="1015663"/>
          </a:xfrm>
          <a:prstGeom prst="rect">
            <a:avLst/>
          </a:prstGeom>
        </p:spPr>
        <p:txBody>
          <a:bodyPr wrap="square">
            <a:spAutoFit/>
          </a:bodyPr>
          <a:lstStyle/>
          <a:p>
            <a:pPr algn="just">
              <a:spcAft>
                <a:spcPts val="0"/>
              </a:spcAft>
            </a:pPr>
            <a:r>
              <a:rPr lang="es-MX" sz="1200" dirty="0">
                <a:latin typeface="Century Gothic" panose="020B0502020202020204" pitchFamily="34" charset="0"/>
                <a:ea typeface="Times New Roman" panose="02020603050405020304" pitchFamily="18" charset="0"/>
              </a:rPr>
              <a:t>La base empresarial acumulada del país a </a:t>
            </a:r>
            <a:r>
              <a:rPr lang="es-MX" sz="1200" b="1" dirty="0">
                <a:latin typeface="Century Gothic" panose="020B0502020202020204" pitchFamily="34" charset="0"/>
                <a:ea typeface="Times New Roman" panose="02020603050405020304" pitchFamily="18" charset="0"/>
              </a:rPr>
              <a:t>diciembre de 2023 </a:t>
            </a:r>
            <a:r>
              <a:rPr lang="es-MX" sz="1200" dirty="0">
                <a:latin typeface="Century Gothic" panose="020B0502020202020204" pitchFamily="34" charset="0"/>
                <a:ea typeface="Times New Roman" panose="02020603050405020304" pitchFamily="18" charset="0"/>
              </a:rPr>
              <a:t>alcanzó </a:t>
            </a:r>
            <a:r>
              <a:rPr lang="es-MX" sz="1200" b="1" dirty="0">
                <a:latin typeface="Century Gothic" panose="020B0502020202020204" pitchFamily="34" charset="0"/>
                <a:ea typeface="Times New Roman" panose="02020603050405020304" pitchFamily="18" charset="0"/>
              </a:rPr>
              <a:t>377.377 unidades económicas</a:t>
            </a:r>
            <a:r>
              <a:rPr lang="es-MX" sz="1200" dirty="0">
                <a:latin typeface="Century Gothic" panose="020B0502020202020204" pitchFamily="34" charset="0"/>
                <a:ea typeface="Times New Roman" panose="02020603050405020304" pitchFamily="18" charset="0"/>
              </a:rPr>
              <a:t>, resaltando el significativo impacto de las políticas públicas implementadas por el Gobierno Nacional en la dinámica empresarial del país.</a:t>
            </a:r>
            <a:endParaRPr lang="es-MX" sz="1200" b="1" dirty="0">
              <a:latin typeface="Century Gothic" panose="020B0502020202020204" pitchFamily="34" charset="0"/>
              <a:ea typeface="Times New Roman" panose="02020603050405020304" pitchFamily="18" charset="0"/>
            </a:endParaRPr>
          </a:p>
          <a:p>
            <a:pPr marL="171450" indent="-171450" algn="just">
              <a:spcAft>
                <a:spcPts val="0"/>
              </a:spcAft>
              <a:buFont typeface="Wingdings" panose="05000000000000000000" pitchFamily="2" charset="2"/>
              <a:buChar char="§"/>
            </a:pPr>
            <a:r>
              <a:rPr lang="es-BO" sz="1200" dirty="0">
                <a:latin typeface="Century Gothic" panose="020B0502020202020204" pitchFamily="34" charset="0"/>
                <a:ea typeface="Times New Roman" panose="02020603050405020304" pitchFamily="18" charset="0"/>
              </a:rPr>
              <a:t>Hemos reducido costos de matriculación.</a:t>
            </a:r>
            <a:endParaRPr lang="es-MX" sz="1200" b="1" dirty="0">
              <a:latin typeface="Century Gothic" panose="020B0502020202020204" pitchFamily="34" charset="0"/>
              <a:ea typeface="Times New Roman" panose="02020603050405020304" pitchFamily="18" charset="0"/>
            </a:endParaRPr>
          </a:p>
          <a:p>
            <a:pPr marL="171450" indent="-171450" algn="just">
              <a:spcAft>
                <a:spcPts val="0"/>
              </a:spcAft>
              <a:buFont typeface="Wingdings" panose="05000000000000000000" pitchFamily="2" charset="2"/>
              <a:buChar char="§"/>
            </a:pPr>
            <a:r>
              <a:rPr lang="es-BO" sz="1200" dirty="0">
                <a:latin typeface="Century Gothic" panose="020B0502020202020204" pitchFamily="34" charset="0"/>
                <a:ea typeface="Times New Roman" panose="02020603050405020304" pitchFamily="18" charset="0"/>
              </a:rPr>
              <a:t>Se ha implementado mecanismos de desburocratización</a:t>
            </a:r>
            <a:endParaRPr lang="es-MX" sz="1200" b="1" dirty="0">
              <a:latin typeface="Century Gothic" panose="020B0502020202020204" pitchFamily="34" charset="0"/>
              <a:ea typeface="Times New Roman" panose="02020603050405020304" pitchFamily="18" charset="0"/>
            </a:endParaRPr>
          </a:p>
          <a:p>
            <a:pPr marL="171450" indent="-171450" algn="just">
              <a:spcAft>
                <a:spcPts val="0"/>
              </a:spcAft>
              <a:buFont typeface="Wingdings" panose="05000000000000000000" pitchFamily="2" charset="2"/>
              <a:buChar char="§"/>
            </a:pPr>
            <a:r>
              <a:rPr lang="es-BO" sz="1200" dirty="0">
                <a:latin typeface="Century Gothic" panose="020B0502020202020204" pitchFamily="34" charset="0"/>
                <a:ea typeface="Times New Roman" panose="02020603050405020304" pitchFamily="18" charset="0"/>
              </a:rPr>
              <a:t>Se ha brindado capacitación y asistencia técnica a nuestras unidades económicas. </a:t>
            </a:r>
            <a:endParaRPr lang="es-MX" sz="1200" b="1" dirty="0">
              <a:latin typeface="Century Gothic" panose="020B0502020202020204" pitchFamily="34" charset="0"/>
              <a:ea typeface="Times New Roman" panose="02020603050405020304" pitchFamily="18" charset="0"/>
            </a:endParaRPr>
          </a:p>
        </p:txBody>
      </p:sp>
      <p:pic>
        <p:nvPicPr>
          <p:cNvPr id="4" name="Imagen 3">
            <a:extLst>
              <a:ext uri="{FF2B5EF4-FFF2-40B4-BE49-F238E27FC236}">
                <a16:creationId xmlns="" xmlns:a16="http://schemas.microsoft.com/office/drawing/2014/main" id="{9F5AE8FE-5790-D022-2792-6648357C0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8868" y="1906408"/>
            <a:ext cx="3351717" cy="2366624"/>
          </a:xfrm>
          <a:prstGeom prst="rect">
            <a:avLst/>
          </a:prstGeom>
        </p:spPr>
      </p:pic>
      <p:sp>
        <p:nvSpPr>
          <p:cNvPr id="46" name="CuadroTexto 45">
            <a:extLst>
              <a:ext uri="{FF2B5EF4-FFF2-40B4-BE49-F238E27FC236}">
                <a16:creationId xmlns="" xmlns:a16="http://schemas.microsoft.com/office/drawing/2014/main" id="{C7CC1ED3-C603-6005-7C89-03B35B479DB6}"/>
              </a:ext>
            </a:extLst>
          </p:cNvPr>
          <p:cNvSpPr txBox="1"/>
          <p:nvPr/>
        </p:nvSpPr>
        <p:spPr>
          <a:xfrm>
            <a:off x="8333069" y="4324538"/>
            <a:ext cx="3519298" cy="1200329"/>
          </a:xfrm>
          <a:prstGeom prst="rect">
            <a:avLst/>
          </a:prstGeom>
          <a:noFill/>
        </p:spPr>
        <p:txBody>
          <a:bodyPr wrap="square">
            <a:spAutoFit/>
          </a:bodyPr>
          <a:lstStyle/>
          <a:p>
            <a:pPr algn="just"/>
            <a:r>
              <a:rPr lang="es-419" sz="1200" dirty="0">
                <a:latin typeface="Century Gothic" panose="020B0502020202020204" pitchFamily="34" charset="0"/>
              </a:rPr>
              <a:t>Durante la gestión 2023, </a:t>
            </a:r>
            <a:r>
              <a:rPr lang="es-MX" sz="1200" dirty="0">
                <a:latin typeface="Century Gothic" panose="020B0502020202020204" pitchFamily="34" charset="0"/>
              </a:rPr>
              <a:t>el SEPREC </a:t>
            </a:r>
            <a:r>
              <a:rPr lang="es-MX" sz="1200" b="1" dirty="0">
                <a:latin typeface="Century Gothic" panose="020B0502020202020204" pitchFamily="34" charset="0"/>
              </a:rPr>
              <a:t>recaudó Bs.56.759.764,84 </a:t>
            </a:r>
            <a:r>
              <a:rPr lang="es-MX" sz="1200" dirty="0">
                <a:latin typeface="Century Gothic" panose="020B0502020202020204" pitchFamily="34" charset="0"/>
              </a:rPr>
              <a:t>y </a:t>
            </a:r>
            <a:r>
              <a:rPr lang="es-MX" sz="1200" b="1" dirty="0">
                <a:latin typeface="Century Gothic" panose="020B0502020202020204" pitchFamily="34" charset="0"/>
              </a:rPr>
              <a:t>transfirió</a:t>
            </a:r>
            <a:r>
              <a:rPr lang="es-MX" sz="1200" dirty="0">
                <a:latin typeface="Century Gothic" panose="020B0502020202020204" pitchFamily="34" charset="0"/>
              </a:rPr>
              <a:t> </a:t>
            </a:r>
            <a:r>
              <a:rPr lang="es-MX" sz="1200" b="1" dirty="0">
                <a:latin typeface="Century Gothic" panose="020B0502020202020204" pitchFamily="34" charset="0"/>
              </a:rPr>
              <a:t>el 50% </a:t>
            </a:r>
            <a:r>
              <a:rPr lang="es-MX" sz="1200" dirty="0">
                <a:latin typeface="Century Gothic" panose="020B0502020202020204" pitchFamily="34" charset="0"/>
              </a:rPr>
              <a:t>al </a:t>
            </a:r>
            <a:r>
              <a:rPr lang="es-MX" sz="1200" b="1" dirty="0">
                <a:latin typeface="Century Gothic" panose="020B0502020202020204" pitchFamily="34" charset="0"/>
              </a:rPr>
              <a:t>Tesoro General de la Nación Bs. 31.454.760,04</a:t>
            </a:r>
            <a:r>
              <a:rPr lang="es-MX" sz="1200" dirty="0">
                <a:latin typeface="Century Gothic" panose="020B0502020202020204" pitchFamily="34" charset="0"/>
              </a:rPr>
              <a:t>,</a:t>
            </a:r>
            <a:r>
              <a:rPr lang="es-MX" sz="1200" b="1" dirty="0">
                <a:latin typeface="Century Gothic" panose="020B0502020202020204" pitchFamily="34" charset="0"/>
              </a:rPr>
              <a:t> </a:t>
            </a:r>
            <a:r>
              <a:rPr lang="es-MX" sz="1200" dirty="0">
                <a:latin typeface="Century Gothic" panose="020B0502020202020204" pitchFamily="34" charset="0"/>
              </a:rPr>
              <a:t>recursos que coadyuvan en la financiación de proyectos de inversión y programas de interés social para el pueblo boliviano.</a:t>
            </a:r>
            <a:endParaRPr lang="es-419" sz="1200" dirty="0">
              <a:latin typeface="Century Gothic" panose="020B0502020202020204" pitchFamily="34" charset="0"/>
            </a:endParaRPr>
          </a:p>
        </p:txBody>
      </p:sp>
      <p:pic>
        <p:nvPicPr>
          <p:cNvPr id="11" name="Imagen 10">
            <a:extLst>
              <a:ext uri="{FF2B5EF4-FFF2-40B4-BE49-F238E27FC236}">
                <a16:creationId xmlns="" xmlns:a16="http://schemas.microsoft.com/office/drawing/2014/main" id="{9DF03038-C88B-4A78-A8C1-316073A744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712548" cy="863853"/>
          </a:xfrm>
          <a:prstGeom prst="rect">
            <a:avLst/>
          </a:prstGeom>
        </p:spPr>
      </p:pic>
    </p:spTree>
    <p:extLst>
      <p:ext uri="{BB962C8B-B14F-4D97-AF65-F5344CB8AC3E}">
        <p14:creationId xmlns:p14="http://schemas.microsoft.com/office/powerpoint/2010/main" val="3130278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Marcador de número de diapositiva 3"/>
          <p:cNvSpPr>
            <a:spLocks noGrp="1"/>
          </p:cNvSpPr>
          <p:nvPr>
            <p:ph type="sldNum" sz="quarter" idx="12"/>
          </p:nvPr>
        </p:nvSpPr>
        <p:spPr>
          <a:xfrm>
            <a:off x="7884965" y="6564177"/>
            <a:ext cx="2057400" cy="365125"/>
          </a:xfrm>
        </p:spPr>
        <p:txBody>
          <a:bodyPr/>
          <a:lstStyle/>
          <a:p>
            <a:fld id="{95EA3EA9-0456-4429-A9A4-E50291A4EA4A}" type="slidenum">
              <a:rPr lang="es-BO" smtClean="0"/>
              <a:t>19</a:t>
            </a:fld>
            <a:endParaRPr lang="es-BO" dirty="0"/>
          </a:p>
        </p:txBody>
      </p:sp>
      <p:sp>
        <p:nvSpPr>
          <p:cNvPr id="2" name="Rectángulo 1"/>
          <p:cNvSpPr/>
          <p:nvPr/>
        </p:nvSpPr>
        <p:spPr>
          <a:xfrm>
            <a:off x="400594" y="5411383"/>
            <a:ext cx="11329851" cy="1046440"/>
          </a:xfrm>
          <a:prstGeom prst="rect">
            <a:avLst/>
          </a:prstGeom>
          <a:ln>
            <a:solidFill>
              <a:srgbClr val="0070C0"/>
            </a:solidFill>
          </a:ln>
        </p:spPr>
        <p:txBody>
          <a:bodyPr wrap="square">
            <a:spAutoFit/>
          </a:bodyPr>
          <a:lstStyle/>
          <a:p>
            <a:pPr algn="just">
              <a:spcBef>
                <a:spcPts val="600"/>
              </a:spcBef>
              <a:spcAft>
                <a:spcPts val="600"/>
              </a:spcAft>
            </a:pPr>
            <a:r>
              <a:rPr lang="es-MX" sz="1300" dirty="0">
                <a:latin typeface="Century Gothic" panose="020B0502020202020204" pitchFamily="34" charset="0"/>
              </a:rPr>
              <a:t>Al mes de diciembre de 2023, se ha registrado ventas por </a:t>
            </a:r>
            <a:r>
              <a:rPr lang="es-MX" sz="1300" b="1" dirty="0">
                <a:latin typeface="Century Gothic" panose="020B0502020202020204" pitchFamily="34" charset="0"/>
              </a:rPr>
              <a:t>Bs1.915 millones</a:t>
            </a:r>
            <a:r>
              <a:rPr lang="es-MX" sz="1300" dirty="0">
                <a:latin typeface="Century Gothic" panose="020B0502020202020204" pitchFamily="34" charset="0"/>
              </a:rPr>
              <a:t>, con un margen de crecimiento de Bs63 millones respecto a la gestión 2022, es decir un crecimiento del 3,41%.</a:t>
            </a:r>
          </a:p>
          <a:p>
            <a:pPr algn="just">
              <a:spcBef>
                <a:spcPts val="600"/>
              </a:spcBef>
              <a:spcAft>
                <a:spcPts val="600"/>
              </a:spcAft>
            </a:pPr>
            <a:r>
              <a:rPr lang="es-MX" sz="1300" dirty="0">
                <a:latin typeface="Century Gothic" panose="020B0502020202020204" pitchFamily="34" charset="0"/>
              </a:rPr>
              <a:t>Las empresas aportaron al Bono Juancito Pinto: EMAPA Bs20 millones, SEDEM y sus empresas dependientes con Bs12 millones, haciendo un total de Bs32 millones </a:t>
            </a:r>
            <a:endParaRPr lang="en-US" sz="1300" dirty="0"/>
          </a:p>
        </p:txBody>
      </p:sp>
      <p:graphicFrame>
        <p:nvGraphicFramePr>
          <p:cNvPr id="4" name="Gráfico 3">
            <a:extLst>
              <a:ext uri="{FF2B5EF4-FFF2-40B4-BE49-F238E27FC236}">
                <a16:creationId xmlns="" xmlns:a16="http://schemas.microsoft.com/office/drawing/2014/main" id="{802D5E15-9F5D-F8B9-928F-EA654FB32566}"/>
              </a:ext>
            </a:extLst>
          </p:cNvPr>
          <p:cNvGraphicFramePr>
            <a:graphicFrameLocks/>
          </p:cNvGraphicFramePr>
          <p:nvPr>
            <p:extLst>
              <p:ext uri="{D42A27DB-BD31-4B8C-83A1-F6EECF244321}">
                <p14:modId xmlns:p14="http://schemas.microsoft.com/office/powerpoint/2010/main" val="2616620847"/>
              </p:ext>
            </p:extLst>
          </p:nvPr>
        </p:nvGraphicFramePr>
        <p:xfrm>
          <a:off x="2213641" y="2017059"/>
          <a:ext cx="7728724" cy="3132472"/>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2">
            <a:extLst>
              <a:ext uri="{FF2B5EF4-FFF2-40B4-BE49-F238E27FC236}">
                <a16:creationId xmlns="" xmlns:a16="http://schemas.microsoft.com/office/drawing/2014/main" id="{A279A3BA-F2AA-CDE3-E7D7-98B16ACAE514}"/>
              </a:ext>
            </a:extLst>
          </p:cNvPr>
          <p:cNvSpPr txBox="1"/>
          <p:nvPr/>
        </p:nvSpPr>
        <p:spPr>
          <a:xfrm rot="21157381">
            <a:off x="7982910" y="2466897"/>
            <a:ext cx="603050"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419" sz="1400" dirty="0">
                <a:solidFill>
                  <a:srgbClr val="002060"/>
                </a:solidFill>
                <a:latin typeface="Arial Narrow" panose="020B0606020202030204" pitchFamily="34" charset="0"/>
              </a:rPr>
              <a:t>3,41%</a:t>
            </a:r>
          </a:p>
        </p:txBody>
      </p:sp>
      <p:pic>
        <p:nvPicPr>
          <p:cNvPr id="6" name="Imagen 5">
            <a:extLst>
              <a:ext uri="{FF2B5EF4-FFF2-40B4-BE49-F238E27FC236}">
                <a16:creationId xmlns="" xmlns:a16="http://schemas.microsoft.com/office/drawing/2014/main" id="{5623C686-D45A-7CBE-8706-BF5605BC63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712548" cy="863853"/>
          </a:xfrm>
          <a:prstGeom prst="rect">
            <a:avLst/>
          </a:prstGeom>
        </p:spPr>
      </p:pic>
      <p:sp>
        <p:nvSpPr>
          <p:cNvPr id="11" name="CuadroTexto 10">
            <a:extLst>
              <a:ext uri="{FF2B5EF4-FFF2-40B4-BE49-F238E27FC236}">
                <a16:creationId xmlns="" xmlns:a16="http://schemas.microsoft.com/office/drawing/2014/main" id="{A696BD80-0F19-4E2D-8940-EF1158DD7E57}"/>
              </a:ext>
            </a:extLst>
          </p:cNvPr>
          <p:cNvSpPr txBox="1"/>
          <p:nvPr/>
        </p:nvSpPr>
        <p:spPr>
          <a:xfrm>
            <a:off x="0" y="999401"/>
            <a:ext cx="12192000" cy="535531"/>
          </a:xfrm>
          <a:prstGeom prst="rect">
            <a:avLst/>
          </a:prstGeom>
          <a:solidFill>
            <a:srgbClr val="2B5681"/>
          </a:solidFill>
        </p:spPr>
        <p:txBody>
          <a:bodyPr wrap="square">
            <a:spAutoFit/>
          </a:bodyPr>
          <a:lstStyle/>
          <a:p>
            <a:pPr algn="ctr" defTabSz="685800">
              <a:lnSpc>
                <a:spcPct val="90000"/>
              </a:lnSpc>
            </a:pPr>
            <a:r>
              <a:rPr lang="es-ES" altLang="es-ES" sz="1600" b="1" dirty="0">
                <a:solidFill>
                  <a:schemeClr val="bg1"/>
                </a:solidFill>
                <a:latin typeface="Century Gothic" panose="020B0502020202020204" pitchFamily="34" charset="0"/>
              </a:rPr>
              <a:t>VENTAS DE LAS EMPRESAS PUBLICAS BAJO TUICIÓN DEL MINISTERIO DE DESARROLLO PRODUCTIVO Y ECONOMÍA PLURAL</a:t>
            </a:r>
          </a:p>
          <a:p>
            <a:pPr algn="ctr" defTabSz="685800">
              <a:lnSpc>
                <a:spcPct val="90000"/>
              </a:lnSpc>
            </a:pPr>
            <a:r>
              <a:rPr lang="es-ES" altLang="es-ES" sz="1600" b="1" dirty="0">
                <a:solidFill>
                  <a:schemeClr val="bg1"/>
                </a:solidFill>
                <a:latin typeface="Century Gothic" panose="020B0502020202020204" pitchFamily="34" charset="0"/>
              </a:rPr>
              <a:t>(En millones de bolivianos)</a:t>
            </a:r>
          </a:p>
        </p:txBody>
      </p:sp>
    </p:spTree>
    <p:extLst>
      <p:ext uri="{BB962C8B-B14F-4D97-AF65-F5344CB8AC3E}">
        <p14:creationId xmlns:p14="http://schemas.microsoft.com/office/powerpoint/2010/main" val="48938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 xmlns:a16="http://schemas.microsoft.com/office/drawing/2014/main" id="{E2D946BF-5092-F07C-72CA-6538B8D0F16E}"/>
              </a:ext>
            </a:extLst>
          </p:cNvPr>
          <p:cNvPicPr>
            <a:picLocks noChangeAspect="1" noChangeArrowheads="1"/>
          </p:cNvPicPr>
          <p:nvPr/>
        </p:nvPicPr>
        <p:blipFill>
          <a:blip r:embed="rId3"/>
          <a:srcRect/>
          <a:stretch>
            <a:fillRect/>
          </a:stretch>
        </p:blipFill>
        <p:spPr bwMode="auto">
          <a:xfrm>
            <a:off x="8667750" y="3042357"/>
            <a:ext cx="3519091" cy="3811827"/>
          </a:xfrm>
          <a:prstGeom prst="rect">
            <a:avLst/>
          </a:prstGeom>
          <a:noFill/>
          <a:ln>
            <a:noFill/>
          </a:ln>
        </p:spPr>
      </p:pic>
      <p:pic>
        <p:nvPicPr>
          <p:cNvPr id="8" name="Imagen 7">
            <a:extLst>
              <a:ext uri="{FF2B5EF4-FFF2-40B4-BE49-F238E27FC236}">
                <a16:creationId xmlns="" xmlns:a16="http://schemas.microsoft.com/office/drawing/2014/main" id="{5C5E65A2-ADA9-444E-58D2-D69E0DFA4A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7561" y="5735092"/>
            <a:ext cx="1117013" cy="1044327"/>
          </a:xfrm>
          <a:prstGeom prst="rect">
            <a:avLst/>
          </a:prstGeom>
        </p:spPr>
      </p:pic>
      <p:sp>
        <p:nvSpPr>
          <p:cNvPr id="10" name="Rectángulo: esquinas redondeadas 6">
            <a:extLst>
              <a:ext uri="{FF2B5EF4-FFF2-40B4-BE49-F238E27FC236}">
                <a16:creationId xmlns="" xmlns:a16="http://schemas.microsoft.com/office/drawing/2014/main" id="{B824DC02-12C0-8966-EA60-C58B61EF6F68}"/>
              </a:ext>
            </a:extLst>
          </p:cNvPr>
          <p:cNvSpPr/>
          <p:nvPr/>
        </p:nvSpPr>
        <p:spPr>
          <a:xfrm>
            <a:off x="2574714" y="2936622"/>
            <a:ext cx="7037007" cy="2032299"/>
          </a:xfrm>
          <a:prstGeom prst="roundRect">
            <a:avLst/>
          </a:prstGeom>
          <a:solidFill>
            <a:srgbClr val="2B5681"/>
          </a:solid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MX" sz="4000" b="1" dirty="0">
                <a:solidFill>
                  <a:schemeClr val="bg1"/>
                </a:solidFill>
                <a:latin typeface="Century Gothic" panose="020B0502020202020204" pitchFamily="34" charset="0"/>
              </a:rPr>
              <a:t>ESTRUCTURA INSTITUCIONAL</a:t>
            </a:r>
          </a:p>
        </p:txBody>
      </p:sp>
      <p:pic>
        <p:nvPicPr>
          <p:cNvPr id="11" name="Imagen 10">
            <a:extLst>
              <a:ext uri="{FF2B5EF4-FFF2-40B4-BE49-F238E27FC236}">
                <a16:creationId xmlns="" xmlns:a16="http://schemas.microsoft.com/office/drawing/2014/main" id="{A03F14A5-F20A-508A-C6B5-F921D09AE6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7712" y="150555"/>
            <a:ext cx="3874112" cy="2479431"/>
          </a:xfrm>
          <a:prstGeom prst="rect">
            <a:avLst/>
          </a:prstGeom>
        </p:spPr>
      </p:pic>
    </p:spTree>
    <p:extLst>
      <p:ext uri="{BB962C8B-B14F-4D97-AF65-F5344CB8AC3E}">
        <p14:creationId xmlns:p14="http://schemas.microsoft.com/office/powerpoint/2010/main" val="2169925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 xmlns:a16="http://schemas.microsoft.com/office/drawing/2014/main" id="{5CDBBA32-66D2-4FCD-A949-12B66B2ECD1D}"/>
              </a:ext>
            </a:extLst>
          </p:cNvPr>
          <p:cNvPicPr>
            <a:picLocks noChangeAspect="1"/>
          </p:cNvPicPr>
          <p:nvPr/>
        </p:nvPicPr>
        <p:blipFill>
          <a:blip r:embed="rId3"/>
          <a:stretch>
            <a:fillRect/>
          </a:stretch>
        </p:blipFill>
        <p:spPr>
          <a:xfrm>
            <a:off x="665071" y="1183264"/>
            <a:ext cx="10972727" cy="4568838"/>
          </a:xfrm>
          <a:prstGeom prst="rect">
            <a:avLst/>
          </a:prstGeom>
        </p:spPr>
      </p:pic>
      <p:sp>
        <p:nvSpPr>
          <p:cNvPr id="12" name="CuadroTexto 11">
            <a:extLst>
              <a:ext uri="{FF2B5EF4-FFF2-40B4-BE49-F238E27FC236}">
                <a16:creationId xmlns="" xmlns:a16="http://schemas.microsoft.com/office/drawing/2014/main" id="{F392DA19-6210-4F29-B1EF-6DD46BF0D997}"/>
              </a:ext>
            </a:extLst>
          </p:cNvPr>
          <p:cNvSpPr txBox="1"/>
          <p:nvPr/>
        </p:nvSpPr>
        <p:spPr>
          <a:xfrm>
            <a:off x="409303" y="6033550"/>
            <a:ext cx="11136706" cy="584775"/>
          </a:xfrm>
          <a:prstGeom prst="rect">
            <a:avLst/>
          </a:prstGeom>
          <a:noFill/>
        </p:spPr>
        <p:txBody>
          <a:bodyPr wrap="square" rtlCol="0">
            <a:spAutoFit/>
          </a:bodyPr>
          <a:lstStyle/>
          <a:p>
            <a:pPr marL="285750" indent="-285750" algn="just">
              <a:buFont typeface="Arial" panose="020B0604020202020204" pitchFamily="34" charset="0"/>
              <a:buChar char="•"/>
            </a:pPr>
            <a:r>
              <a:rPr lang="es-ES" sz="1600" dirty="0">
                <a:latin typeface="Century Gothic" panose="020B0502020202020204" pitchFamily="34" charset="0"/>
              </a:rPr>
              <a:t>Se ha estimado para </a:t>
            </a:r>
            <a:r>
              <a:rPr lang="es-ES" sz="1600" b="1" dirty="0">
                <a:solidFill>
                  <a:srgbClr val="002060"/>
                </a:solidFill>
                <a:latin typeface="Century Gothic" panose="020B0502020202020204" pitchFamily="34" charset="0"/>
              </a:rPr>
              <a:t>la gestión 2023</a:t>
            </a:r>
            <a:r>
              <a:rPr lang="es-ES" sz="1600" dirty="0">
                <a:latin typeface="Century Gothic" panose="020B0502020202020204" pitchFamily="34" charset="0"/>
              </a:rPr>
              <a:t>, el flujo turístico receptivo alcance a </a:t>
            </a:r>
            <a:r>
              <a:rPr lang="es-ES" sz="1600" b="1" dirty="0">
                <a:latin typeface="Century Gothic" panose="020B0502020202020204" pitchFamily="34" charset="0"/>
              </a:rPr>
              <a:t>1.096.724 visitantes extranjeros</a:t>
            </a:r>
            <a:r>
              <a:rPr lang="es-ES" sz="1600" dirty="0">
                <a:latin typeface="Century Gothic" panose="020B0502020202020204" pitchFamily="34" charset="0"/>
              </a:rPr>
              <a:t> generando más de </a:t>
            </a:r>
            <a:r>
              <a:rPr lang="es-ES" sz="1600" b="1" dirty="0">
                <a:latin typeface="Century Gothic" panose="020B0502020202020204" pitchFamily="34" charset="0"/>
              </a:rPr>
              <a:t>803 millones de dólares</a:t>
            </a:r>
            <a:r>
              <a:rPr lang="es-ES" sz="1600" dirty="0">
                <a:latin typeface="Century Gothic" panose="020B0502020202020204" pitchFamily="34" charset="0"/>
              </a:rPr>
              <a:t> superando las previsiones iniciales.</a:t>
            </a:r>
          </a:p>
        </p:txBody>
      </p:sp>
      <p:sp>
        <p:nvSpPr>
          <p:cNvPr id="14" name="CuadroTexto 13">
            <a:extLst>
              <a:ext uri="{FF2B5EF4-FFF2-40B4-BE49-F238E27FC236}">
                <a16:creationId xmlns="" xmlns:a16="http://schemas.microsoft.com/office/drawing/2014/main" id="{50480523-C2FF-4860-9A00-2B8F2B3A4425}"/>
              </a:ext>
            </a:extLst>
          </p:cNvPr>
          <p:cNvSpPr txBox="1"/>
          <p:nvPr/>
        </p:nvSpPr>
        <p:spPr>
          <a:xfrm>
            <a:off x="5134043" y="5718998"/>
            <a:ext cx="6574630" cy="261610"/>
          </a:xfrm>
          <a:prstGeom prst="rect">
            <a:avLst/>
          </a:prstGeom>
          <a:noFill/>
        </p:spPr>
        <p:txBody>
          <a:bodyPr wrap="square" rtlCol="0">
            <a:spAutoFit/>
          </a:bodyPr>
          <a:lstStyle/>
          <a:p>
            <a:pPr algn="ctr"/>
            <a:r>
              <a:rPr lang="es-ES" sz="1100" b="1" dirty="0">
                <a:latin typeface="Century Gothic" panose="020B0502020202020204" pitchFamily="34" charset="0"/>
              </a:rPr>
              <a:t>Fuente</a:t>
            </a:r>
            <a:r>
              <a:rPr lang="es-ES" sz="1100" dirty="0">
                <a:latin typeface="Century Gothic" panose="020B0502020202020204" pitchFamily="34" charset="0"/>
              </a:rPr>
              <a:t>: Elaborado en base a información del Instituto Nacional de Estadística 2024.</a:t>
            </a:r>
          </a:p>
        </p:txBody>
      </p:sp>
      <p:sp>
        <p:nvSpPr>
          <p:cNvPr id="15" name="Rectángulo 14">
            <a:extLst>
              <a:ext uri="{FF2B5EF4-FFF2-40B4-BE49-F238E27FC236}">
                <a16:creationId xmlns="" xmlns:a16="http://schemas.microsoft.com/office/drawing/2014/main" id="{DCD9B67F-B320-4C2E-92EF-3C21036A5503}"/>
              </a:ext>
            </a:extLst>
          </p:cNvPr>
          <p:cNvSpPr/>
          <p:nvPr/>
        </p:nvSpPr>
        <p:spPr>
          <a:xfrm>
            <a:off x="10384967" y="1602380"/>
            <a:ext cx="1254034" cy="4149721"/>
          </a:xfrm>
          <a:prstGeom prst="rect">
            <a:avLst/>
          </a:prstGeom>
          <a:noFill/>
          <a:ln w="38100">
            <a:solidFill>
              <a:srgbClr val="DE5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16" name="CuadroTexto 15">
            <a:extLst>
              <a:ext uri="{FF2B5EF4-FFF2-40B4-BE49-F238E27FC236}">
                <a16:creationId xmlns="" xmlns:a16="http://schemas.microsoft.com/office/drawing/2014/main" id="{83EF5392-9745-41BA-A486-FB08B1A067DE}"/>
              </a:ext>
            </a:extLst>
          </p:cNvPr>
          <p:cNvSpPr txBox="1"/>
          <p:nvPr/>
        </p:nvSpPr>
        <p:spPr>
          <a:xfrm>
            <a:off x="-861" y="776485"/>
            <a:ext cx="12192000" cy="369332"/>
          </a:xfrm>
          <a:prstGeom prst="rect">
            <a:avLst/>
          </a:prstGeom>
          <a:solidFill>
            <a:srgbClr val="2B5681"/>
          </a:solidFill>
        </p:spPr>
        <p:txBody>
          <a:bodyPr wrap="square">
            <a:spAutoFit/>
          </a:bodyPr>
          <a:lstStyle/>
          <a:p>
            <a:pPr algn="ctr" defTabSz="685800">
              <a:lnSpc>
                <a:spcPct val="90000"/>
              </a:lnSpc>
            </a:pPr>
            <a:r>
              <a:rPr lang="es-MX" altLang="es-ES" sz="2000" b="1" dirty="0">
                <a:solidFill>
                  <a:schemeClr val="bg1"/>
                </a:solidFill>
                <a:latin typeface="Century Gothic" panose="020B0502020202020204" pitchFamily="34" charset="0"/>
              </a:rPr>
              <a:t>APOYAMOS A LA RECUPERACIÓN DE LOS FLUJOS TURÍSTICOS</a:t>
            </a:r>
          </a:p>
        </p:txBody>
      </p:sp>
      <p:pic>
        <p:nvPicPr>
          <p:cNvPr id="11" name="Imagen 10">
            <a:extLst>
              <a:ext uri="{FF2B5EF4-FFF2-40B4-BE49-F238E27FC236}">
                <a16:creationId xmlns="" xmlns:a16="http://schemas.microsoft.com/office/drawing/2014/main" id="{744E9CFD-DF1B-4995-B706-E825DA836F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712548" cy="863853"/>
          </a:xfrm>
          <a:prstGeom prst="rect">
            <a:avLst/>
          </a:prstGeom>
        </p:spPr>
      </p:pic>
    </p:spTree>
    <p:extLst>
      <p:ext uri="{BB962C8B-B14F-4D97-AF65-F5344CB8AC3E}">
        <p14:creationId xmlns:p14="http://schemas.microsoft.com/office/powerpoint/2010/main" val="3721330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esquinas diagonales redondeadas 16">
            <a:extLst>
              <a:ext uri="{FF2B5EF4-FFF2-40B4-BE49-F238E27FC236}">
                <a16:creationId xmlns="" xmlns:a16="http://schemas.microsoft.com/office/drawing/2014/main" id="{AB7A5609-550B-475E-AC84-082293729FC7}"/>
              </a:ext>
            </a:extLst>
          </p:cNvPr>
          <p:cNvSpPr/>
          <p:nvPr/>
        </p:nvSpPr>
        <p:spPr>
          <a:xfrm>
            <a:off x="341842" y="2677259"/>
            <a:ext cx="2835000" cy="3275225"/>
          </a:xfrm>
          <a:prstGeom prst="round2DiagRect">
            <a:avLst/>
          </a:prstGeom>
          <a:solidFill>
            <a:srgbClr val="DE554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s-BO" sz="1350">
              <a:solidFill>
                <a:prstClr val="white"/>
              </a:solidFill>
              <a:latin typeface="Calibri" panose="020F0502020204030204"/>
            </a:endParaRPr>
          </a:p>
        </p:txBody>
      </p:sp>
      <p:sp>
        <p:nvSpPr>
          <p:cNvPr id="18" name="Rectángulo: esquinas diagonales redondeadas 17">
            <a:extLst>
              <a:ext uri="{FF2B5EF4-FFF2-40B4-BE49-F238E27FC236}">
                <a16:creationId xmlns="" xmlns:a16="http://schemas.microsoft.com/office/drawing/2014/main" id="{C3C3481F-55D9-42C6-B7E3-B0B4E46AA85A}"/>
              </a:ext>
            </a:extLst>
          </p:cNvPr>
          <p:cNvSpPr/>
          <p:nvPr/>
        </p:nvSpPr>
        <p:spPr>
          <a:xfrm>
            <a:off x="3341422" y="2677258"/>
            <a:ext cx="2835000" cy="3275225"/>
          </a:xfrm>
          <a:prstGeom prst="round2DiagRect">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s-BO" sz="1350">
              <a:solidFill>
                <a:prstClr val="white"/>
              </a:solidFill>
              <a:latin typeface="Calibri" panose="020F0502020204030204"/>
            </a:endParaRPr>
          </a:p>
        </p:txBody>
      </p:sp>
      <p:sp>
        <p:nvSpPr>
          <p:cNvPr id="19" name="Rectángulo: esquinas diagonales redondeadas 18">
            <a:extLst>
              <a:ext uri="{FF2B5EF4-FFF2-40B4-BE49-F238E27FC236}">
                <a16:creationId xmlns="" xmlns:a16="http://schemas.microsoft.com/office/drawing/2014/main" id="{CF93F011-DD8F-47F6-B029-6FBDB52CBCCF}"/>
              </a:ext>
            </a:extLst>
          </p:cNvPr>
          <p:cNvSpPr/>
          <p:nvPr/>
        </p:nvSpPr>
        <p:spPr>
          <a:xfrm>
            <a:off x="9197327" y="2677258"/>
            <a:ext cx="2835000" cy="3275225"/>
          </a:xfrm>
          <a:prstGeom prst="round2Diag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s-BO" sz="1350">
              <a:solidFill>
                <a:prstClr val="white"/>
              </a:solidFill>
              <a:latin typeface="Calibri" panose="020F0502020204030204"/>
            </a:endParaRPr>
          </a:p>
        </p:txBody>
      </p:sp>
      <p:sp>
        <p:nvSpPr>
          <p:cNvPr id="20" name="Rectángulo 19">
            <a:extLst>
              <a:ext uri="{FF2B5EF4-FFF2-40B4-BE49-F238E27FC236}">
                <a16:creationId xmlns="" xmlns:a16="http://schemas.microsoft.com/office/drawing/2014/main" id="{480CA4D9-47BE-4FB0-B668-C1A76804C14E}"/>
              </a:ext>
            </a:extLst>
          </p:cNvPr>
          <p:cNvSpPr/>
          <p:nvPr/>
        </p:nvSpPr>
        <p:spPr>
          <a:xfrm>
            <a:off x="362671" y="2681652"/>
            <a:ext cx="2793342" cy="3270830"/>
          </a:xfrm>
          <a:prstGeom prst="rect">
            <a:avLst/>
          </a:prstGeom>
          <a:noFill/>
          <a:ln w="25400" cap="flat" cmpd="sng" algn="ctr">
            <a:noFill/>
            <a:prstDash val="solid"/>
          </a:ln>
          <a:effectLst/>
        </p:spPr>
        <p:txBody>
          <a:bodyPr rtlCol="0" anchor="t"/>
          <a:lstStyle/>
          <a:p>
            <a:pPr algn="ctr" defTabSz="685800">
              <a:defRPr/>
            </a:pPr>
            <a:r>
              <a:rPr lang="es-ES" sz="1200" dirty="0">
                <a:solidFill>
                  <a:prstClr val="black"/>
                </a:solidFill>
                <a:latin typeface="Century Gothic" panose="020B0502020202020204" pitchFamily="34" charset="0"/>
                <a:cs typeface="Calibri" panose="020F0502020204030204" pitchFamily="34" charset="0"/>
              </a:rPr>
              <a:t>Financiamiento BID por un monto total de </a:t>
            </a:r>
            <a:r>
              <a:rPr lang="es-ES" sz="1500" b="1" dirty="0">
                <a:solidFill>
                  <a:srgbClr val="4472C4">
                    <a:lumMod val="50000"/>
                  </a:srgbClr>
                </a:solidFill>
                <a:latin typeface="Century Gothic" panose="020B0502020202020204" pitchFamily="34" charset="0"/>
                <a:cs typeface="Calibri" panose="020F0502020204030204" pitchFamily="34" charset="0"/>
              </a:rPr>
              <a:t>Bs 82,1 MM.</a:t>
            </a:r>
            <a:endParaRPr lang="es-ES" sz="1200" dirty="0">
              <a:solidFill>
                <a:prstClr val="black"/>
              </a:solidFill>
              <a:latin typeface="Century Gothic" panose="020B0502020202020204" pitchFamily="34" charset="0"/>
              <a:cs typeface="Calibri" panose="020F0502020204030204" pitchFamily="34" charset="0"/>
            </a:endParaRPr>
          </a:p>
          <a:p>
            <a:pPr algn="ctr" defTabSz="685800">
              <a:defRPr/>
            </a:pPr>
            <a:endParaRPr lang="es-ES" sz="600" dirty="0">
              <a:solidFill>
                <a:prstClr val="black"/>
              </a:solidFill>
              <a:latin typeface="Century Gothic" panose="020B0502020202020204" pitchFamily="34" charset="0"/>
              <a:cs typeface="Calibri" panose="020F0502020204030204" pitchFamily="34" charset="0"/>
            </a:endParaRPr>
          </a:p>
          <a:p>
            <a:pPr algn="ctr" defTabSz="685800">
              <a:defRPr/>
            </a:pPr>
            <a:r>
              <a:rPr lang="es-ES" sz="1200" b="1" dirty="0">
                <a:solidFill>
                  <a:prstClr val="black"/>
                </a:solidFill>
                <a:latin typeface="Century Gothic" panose="020B0502020202020204" pitchFamily="34" charset="0"/>
                <a:cs typeface="Calibri" panose="020F0502020204030204" pitchFamily="34" charset="0"/>
              </a:rPr>
              <a:t>Para los proyectos:</a:t>
            </a:r>
            <a:r>
              <a:rPr lang="es-ES" sz="1200" dirty="0">
                <a:solidFill>
                  <a:prstClr val="black"/>
                </a:solidFill>
                <a:latin typeface="Century Gothic" panose="020B0502020202020204" pitchFamily="34" charset="0"/>
                <a:cs typeface="Calibri" panose="020F0502020204030204" pitchFamily="34" charset="0"/>
              </a:rPr>
              <a:t> </a:t>
            </a:r>
          </a:p>
          <a:p>
            <a:pPr marL="257175" indent="-257175" defTabSz="685800">
              <a:buFont typeface="+mj-lt"/>
              <a:buAutoNum type="arabicPeriod"/>
              <a:defRPr/>
            </a:pPr>
            <a:r>
              <a:rPr lang="es-ES" sz="1200" dirty="0">
                <a:solidFill>
                  <a:prstClr val="black"/>
                </a:solidFill>
                <a:latin typeface="Century Gothic" panose="020B0502020202020204" pitchFamily="34" charset="0"/>
                <a:cs typeface="Calibri" panose="020F0502020204030204" pitchFamily="34" charset="0"/>
              </a:rPr>
              <a:t>Ampliación del </a:t>
            </a:r>
            <a:r>
              <a:rPr lang="es-ES" sz="1200" b="1" dirty="0">
                <a:solidFill>
                  <a:srgbClr val="203864"/>
                </a:solidFill>
                <a:latin typeface="Century Gothic" panose="020B0502020202020204" pitchFamily="34" charset="0"/>
                <a:cs typeface="Calibri" panose="020F0502020204030204" pitchFamily="34" charset="0"/>
              </a:rPr>
              <a:t>Parque Cretácico Zona Cal </a:t>
            </a:r>
            <a:r>
              <a:rPr lang="es-ES" sz="1200" b="1" dirty="0" err="1">
                <a:solidFill>
                  <a:srgbClr val="203864"/>
                </a:solidFill>
                <a:latin typeface="Century Gothic" panose="020B0502020202020204" pitchFamily="34" charset="0"/>
                <a:cs typeface="Calibri" panose="020F0502020204030204" pitchFamily="34" charset="0"/>
              </a:rPr>
              <a:t>Orck'o</a:t>
            </a:r>
            <a:r>
              <a:rPr lang="es-ES" sz="1200" dirty="0">
                <a:solidFill>
                  <a:prstClr val="black"/>
                </a:solidFill>
                <a:latin typeface="Century Gothic" panose="020B0502020202020204" pitchFamily="34" charset="0"/>
                <a:cs typeface="Calibri" panose="020F0502020204030204" pitchFamily="34" charset="0"/>
              </a:rPr>
              <a:t> – Sucre.</a:t>
            </a:r>
          </a:p>
          <a:p>
            <a:pPr marL="257175" indent="-257175" defTabSz="685800">
              <a:buFont typeface="+mj-lt"/>
              <a:buAutoNum type="arabicPeriod"/>
              <a:defRPr/>
            </a:pPr>
            <a:r>
              <a:rPr lang="es-ES" sz="1200" dirty="0">
                <a:solidFill>
                  <a:prstClr val="black"/>
                </a:solidFill>
                <a:latin typeface="Century Gothic" panose="020B0502020202020204" pitchFamily="34" charset="0"/>
                <a:cs typeface="Calibri" panose="020F0502020204030204" pitchFamily="34" charset="0"/>
              </a:rPr>
              <a:t>Restauración de la </a:t>
            </a:r>
            <a:r>
              <a:rPr lang="es-ES" sz="1200" b="1" dirty="0">
                <a:solidFill>
                  <a:srgbClr val="203864"/>
                </a:solidFill>
                <a:latin typeface="Century Gothic" panose="020B0502020202020204" pitchFamily="34" charset="0"/>
                <a:cs typeface="Calibri" panose="020F0502020204030204" pitchFamily="34" charset="0"/>
              </a:rPr>
              <a:t>Casa Nacional de Moneda</a:t>
            </a:r>
            <a:r>
              <a:rPr lang="es-ES" sz="1200" dirty="0">
                <a:solidFill>
                  <a:prstClr val="black"/>
                </a:solidFill>
                <a:latin typeface="Century Gothic" panose="020B0502020202020204" pitchFamily="34" charset="0"/>
                <a:cs typeface="Calibri" panose="020F0502020204030204" pitchFamily="34" charset="0"/>
              </a:rPr>
              <a:t> – Potosí.</a:t>
            </a:r>
          </a:p>
          <a:p>
            <a:pPr marL="257175" indent="-257175" defTabSz="685800">
              <a:buFont typeface="+mj-lt"/>
              <a:buAutoNum type="arabicPeriod"/>
              <a:defRPr/>
            </a:pPr>
            <a:r>
              <a:rPr lang="es-ES" sz="1200" dirty="0">
                <a:solidFill>
                  <a:prstClr val="black"/>
                </a:solidFill>
                <a:latin typeface="Century Gothic" panose="020B0502020202020204" pitchFamily="34" charset="0"/>
                <a:cs typeface="Calibri" panose="020F0502020204030204" pitchFamily="34" charset="0"/>
              </a:rPr>
              <a:t>Restauración de la </a:t>
            </a:r>
            <a:r>
              <a:rPr lang="es-ES" sz="1200" b="1" dirty="0">
                <a:solidFill>
                  <a:srgbClr val="203864"/>
                </a:solidFill>
                <a:latin typeface="Century Gothic" panose="020B0502020202020204" pitchFamily="34" charset="0"/>
                <a:cs typeface="Calibri" panose="020F0502020204030204" pitchFamily="34" charset="0"/>
              </a:rPr>
              <a:t>Casa de la Libertad</a:t>
            </a:r>
            <a:r>
              <a:rPr lang="es-ES" sz="1200" dirty="0">
                <a:solidFill>
                  <a:prstClr val="black"/>
                </a:solidFill>
                <a:latin typeface="Century Gothic" panose="020B0502020202020204" pitchFamily="34" charset="0"/>
                <a:cs typeface="Calibri" panose="020F0502020204030204" pitchFamily="34" charset="0"/>
              </a:rPr>
              <a:t> – Sucre.</a:t>
            </a:r>
          </a:p>
          <a:p>
            <a:pPr marL="257175" indent="-257175" defTabSz="685800">
              <a:buFont typeface="+mj-lt"/>
              <a:buAutoNum type="arabicPeriod"/>
              <a:defRPr/>
            </a:pPr>
            <a:r>
              <a:rPr lang="es-ES" sz="1200" dirty="0">
                <a:solidFill>
                  <a:prstClr val="black"/>
                </a:solidFill>
                <a:latin typeface="Century Gothic" panose="020B0502020202020204" pitchFamily="34" charset="0"/>
                <a:cs typeface="Calibri" panose="020F0502020204030204" pitchFamily="34" charset="0"/>
              </a:rPr>
              <a:t>Restauración y </a:t>
            </a:r>
            <a:r>
              <a:rPr lang="es-ES" sz="1200" dirty="0" err="1">
                <a:solidFill>
                  <a:prstClr val="black"/>
                </a:solidFill>
                <a:latin typeface="Century Gothic" panose="020B0502020202020204" pitchFamily="34" charset="0"/>
                <a:cs typeface="Calibri" panose="020F0502020204030204" pitchFamily="34" charset="0"/>
              </a:rPr>
              <a:t>refuncionalización</a:t>
            </a:r>
            <a:r>
              <a:rPr lang="es-ES" sz="1200" dirty="0">
                <a:solidFill>
                  <a:prstClr val="black"/>
                </a:solidFill>
                <a:latin typeface="Century Gothic" panose="020B0502020202020204" pitchFamily="34" charset="0"/>
                <a:cs typeface="Calibri" panose="020F0502020204030204" pitchFamily="34" charset="0"/>
              </a:rPr>
              <a:t> del </a:t>
            </a:r>
            <a:r>
              <a:rPr lang="es-ES" sz="1200" b="1" dirty="0">
                <a:solidFill>
                  <a:srgbClr val="203864"/>
                </a:solidFill>
                <a:latin typeface="Century Gothic" panose="020B0502020202020204" pitchFamily="34" charset="0"/>
                <a:cs typeface="Calibri" panose="020F0502020204030204" pitchFamily="34" charset="0"/>
              </a:rPr>
              <a:t>Colegio Nacional San Simón de Ayacucho</a:t>
            </a:r>
            <a:r>
              <a:rPr lang="es-ES" sz="1200" dirty="0">
                <a:solidFill>
                  <a:prstClr val="black"/>
                </a:solidFill>
                <a:latin typeface="Century Gothic" panose="020B0502020202020204" pitchFamily="34" charset="0"/>
                <a:cs typeface="Calibri" panose="020F0502020204030204" pitchFamily="34" charset="0"/>
              </a:rPr>
              <a:t> - La Paz</a:t>
            </a:r>
          </a:p>
          <a:p>
            <a:pPr marL="257175" indent="-257175" defTabSz="685800">
              <a:buFont typeface="+mj-lt"/>
              <a:buAutoNum type="arabicPeriod"/>
              <a:defRPr/>
            </a:pPr>
            <a:r>
              <a:rPr lang="es-ES" sz="1200" dirty="0">
                <a:solidFill>
                  <a:prstClr val="black"/>
                </a:solidFill>
                <a:latin typeface="Century Gothic" panose="020B0502020202020204" pitchFamily="34" charset="0"/>
                <a:cs typeface="Calibri" panose="020F0502020204030204" pitchFamily="34" charset="0"/>
              </a:rPr>
              <a:t>Posicionamiento Digital del </a:t>
            </a:r>
            <a:r>
              <a:rPr lang="es-ES" sz="1200" b="1" dirty="0">
                <a:solidFill>
                  <a:srgbClr val="203864"/>
                </a:solidFill>
                <a:latin typeface="Century Gothic" panose="020B0502020202020204" pitchFamily="34" charset="0"/>
                <a:cs typeface="Calibri" panose="020F0502020204030204" pitchFamily="34" charset="0"/>
              </a:rPr>
              <a:t>Destino Bolivia</a:t>
            </a:r>
            <a:r>
              <a:rPr lang="es-ES" sz="1200" dirty="0">
                <a:solidFill>
                  <a:prstClr val="black"/>
                </a:solidFill>
                <a:latin typeface="Century Gothic" panose="020B0502020202020204" pitchFamily="34" charset="0"/>
                <a:cs typeface="Calibri" panose="020F0502020204030204" pitchFamily="34" charset="0"/>
              </a:rPr>
              <a:t>.</a:t>
            </a:r>
          </a:p>
        </p:txBody>
      </p:sp>
      <p:sp>
        <p:nvSpPr>
          <p:cNvPr id="21" name="Rectángulo 20">
            <a:extLst>
              <a:ext uri="{FF2B5EF4-FFF2-40B4-BE49-F238E27FC236}">
                <a16:creationId xmlns="" xmlns:a16="http://schemas.microsoft.com/office/drawing/2014/main" id="{5BC50BC0-E5EF-478F-AECC-8771F7117359}"/>
              </a:ext>
            </a:extLst>
          </p:cNvPr>
          <p:cNvSpPr/>
          <p:nvPr/>
        </p:nvSpPr>
        <p:spPr>
          <a:xfrm>
            <a:off x="362671" y="2093009"/>
            <a:ext cx="2793342" cy="521800"/>
          </a:xfrm>
          <a:prstGeom prst="rect">
            <a:avLst/>
          </a:prstGeom>
          <a:solidFill>
            <a:schemeClr val="bg1">
              <a:lumMod val="95000"/>
            </a:schemeClr>
          </a:solidFill>
          <a:ln w="25400" cap="flat" cmpd="sng" algn="ctr">
            <a:noFill/>
            <a:prstDash val="solid"/>
          </a:ln>
          <a:effectLst/>
        </p:spPr>
        <p:txBody>
          <a:bodyPr rtlCol="0" anchor="ctr"/>
          <a:lstStyle/>
          <a:p>
            <a:pPr algn="ctr" defTabSz="685800">
              <a:defRPr/>
            </a:pPr>
            <a:r>
              <a:rPr lang="es-ES" sz="1200" b="1" dirty="0">
                <a:solidFill>
                  <a:srgbClr val="4472C4">
                    <a:lumMod val="50000"/>
                  </a:srgbClr>
                </a:solidFill>
                <a:latin typeface="Century Gothic" panose="020B0502020202020204" pitchFamily="34" charset="0"/>
                <a:cs typeface="Calibri" panose="020F0502020204030204" pitchFamily="34" charset="0"/>
              </a:rPr>
              <a:t>Programa de Gestión Turística del Patrimonio Cultural</a:t>
            </a:r>
          </a:p>
          <a:p>
            <a:pPr algn="ctr" defTabSz="685800">
              <a:defRPr/>
            </a:pPr>
            <a:r>
              <a:rPr lang="es-ES" sz="1200" b="1" dirty="0">
                <a:solidFill>
                  <a:srgbClr val="4472C4">
                    <a:lumMod val="50000"/>
                  </a:srgbClr>
                </a:solidFill>
                <a:latin typeface="Century Gothic" panose="020B0502020202020204" pitchFamily="34" charset="0"/>
                <a:cs typeface="Calibri" panose="020F0502020204030204" pitchFamily="34" charset="0"/>
              </a:rPr>
              <a:t>BID 4643/</a:t>
            </a:r>
            <a:r>
              <a:rPr lang="es-ES" sz="1200" b="1" dirty="0" err="1">
                <a:solidFill>
                  <a:srgbClr val="4472C4">
                    <a:lumMod val="50000"/>
                  </a:srgbClr>
                </a:solidFill>
                <a:latin typeface="Century Gothic" panose="020B0502020202020204" pitchFamily="34" charset="0"/>
                <a:cs typeface="Calibri" panose="020F0502020204030204" pitchFamily="34" charset="0"/>
              </a:rPr>
              <a:t>BL</a:t>
            </a:r>
            <a:r>
              <a:rPr lang="es-ES" sz="1200" b="1" dirty="0">
                <a:solidFill>
                  <a:srgbClr val="4472C4">
                    <a:lumMod val="50000"/>
                  </a:srgbClr>
                </a:solidFill>
                <a:latin typeface="Century Gothic" panose="020B0502020202020204" pitchFamily="34" charset="0"/>
                <a:cs typeface="Calibri" panose="020F0502020204030204" pitchFamily="34" charset="0"/>
              </a:rPr>
              <a:t>-BO</a:t>
            </a:r>
          </a:p>
        </p:txBody>
      </p:sp>
      <p:sp>
        <p:nvSpPr>
          <p:cNvPr id="22" name="Rectángulo 21">
            <a:extLst>
              <a:ext uri="{FF2B5EF4-FFF2-40B4-BE49-F238E27FC236}">
                <a16:creationId xmlns="" xmlns:a16="http://schemas.microsoft.com/office/drawing/2014/main" id="{78F6BBDA-42A2-4245-846F-183C7699E6E0}"/>
              </a:ext>
            </a:extLst>
          </p:cNvPr>
          <p:cNvSpPr/>
          <p:nvPr/>
        </p:nvSpPr>
        <p:spPr>
          <a:xfrm>
            <a:off x="3362251" y="2751991"/>
            <a:ext cx="2793342" cy="3125756"/>
          </a:xfrm>
          <a:prstGeom prst="rect">
            <a:avLst/>
          </a:prstGeom>
          <a:noFill/>
          <a:ln w="25400" cap="flat" cmpd="sng" algn="ctr">
            <a:noFill/>
            <a:prstDash val="solid"/>
          </a:ln>
          <a:effectLst/>
        </p:spPr>
        <p:txBody>
          <a:bodyPr rtlCol="0" anchor="t"/>
          <a:lstStyle/>
          <a:p>
            <a:pPr algn="ctr" defTabSz="685800">
              <a:defRPr/>
            </a:pPr>
            <a:r>
              <a:rPr lang="es-ES" sz="1200" dirty="0">
                <a:solidFill>
                  <a:prstClr val="black"/>
                </a:solidFill>
                <a:latin typeface="Century Gothic" panose="020B0502020202020204" pitchFamily="34" charset="0"/>
                <a:cs typeface="Calibri" panose="020F0502020204030204" pitchFamily="34" charset="0"/>
              </a:rPr>
              <a:t>Financiamiento CAF por un monto total de </a:t>
            </a:r>
            <a:r>
              <a:rPr lang="es-ES" sz="1500" b="1" dirty="0">
                <a:solidFill>
                  <a:srgbClr val="4472C4">
                    <a:lumMod val="50000"/>
                  </a:srgbClr>
                </a:solidFill>
                <a:latin typeface="Century Gothic" panose="020B0502020202020204" pitchFamily="34" charset="0"/>
                <a:cs typeface="Calibri" panose="020F0502020204030204" pitchFamily="34" charset="0"/>
              </a:rPr>
              <a:t>Bs 126,9 MM.</a:t>
            </a:r>
          </a:p>
          <a:p>
            <a:pPr algn="ctr" defTabSz="685800">
              <a:defRPr/>
            </a:pPr>
            <a:endParaRPr lang="es-ES" sz="600" dirty="0">
              <a:solidFill>
                <a:prstClr val="black"/>
              </a:solidFill>
              <a:latin typeface="Century Gothic" panose="020B0502020202020204" pitchFamily="34" charset="0"/>
              <a:cs typeface="Calibri" panose="020F0502020204030204" pitchFamily="34" charset="0"/>
            </a:endParaRPr>
          </a:p>
          <a:p>
            <a:pPr marL="257175" indent="-257175" defTabSz="685800">
              <a:buFont typeface="+mj-lt"/>
              <a:buAutoNum type="arabicPeriod"/>
              <a:defRPr/>
            </a:pPr>
            <a:r>
              <a:rPr lang="es-ES" sz="1200" dirty="0">
                <a:solidFill>
                  <a:prstClr val="black"/>
                </a:solidFill>
                <a:latin typeface="Century Gothic" panose="020B0502020202020204" pitchFamily="34" charset="0"/>
                <a:cs typeface="Calibri" panose="020F0502020204030204" pitchFamily="34" charset="0"/>
              </a:rPr>
              <a:t>Beneficiará a </a:t>
            </a:r>
            <a:r>
              <a:rPr lang="es-ES" sz="1350" b="1" dirty="0">
                <a:solidFill>
                  <a:srgbClr val="203864"/>
                </a:solidFill>
                <a:latin typeface="Century Gothic" panose="020B0502020202020204" pitchFamily="34" charset="0"/>
                <a:cs typeface="Calibri" panose="020F0502020204030204" pitchFamily="34" charset="0"/>
              </a:rPr>
              <a:t>12 municipios</a:t>
            </a:r>
            <a:r>
              <a:rPr lang="es-ES" sz="1200" dirty="0">
                <a:solidFill>
                  <a:prstClr val="black"/>
                </a:solidFill>
                <a:latin typeface="Century Gothic" panose="020B0502020202020204" pitchFamily="34" charset="0"/>
                <a:cs typeface="Calibri" panose="020F0502020204030204" pitchFamily="34" charset="0"/>
              </a:rPr>
              <a:t> del sudoeste del departamento de Potosí.</a:t>
            </a:r>
          </a:p>
          <a:p>
            <a:pPr defTabSz="685800">
              <a:defRPr/>
            </a:pPr>
            <a:endParaRPr lang="es-ES" sz="600" dirty="0">
              <a:solidFill>
                <a:prstClr val="black"/>
              </a:solidFill>
              <a:latin typeface="Century Gothic" panose="020B0502020202020204" pitchFamily="34" charset="0"/>
              <a:cs typeface="Calibri" panose="020F0502020204030204" pitchFamily="34" charset="0"/>
            </a:endParaRPr>
          </a:p>
          <a:p>
            <a:pPr marL="257175" indent="-257175" defTabSz="685800">
              <a:buFont typeface="+mj-lt"/>
              <a:buAutoNum type="arabicPeriod"/>
              <a:defRPr/>
            </a:pPr>
            <a:r>
              <a:rPr lang="es-ES" sz="1200" dirty="0">
                <a:solidFill>
                  <a:prstClr val="black"/>
                </a:solidFill>
                <a:latin typeface="Century Gothic" panose="020B0502020202020204" pitchFamily="34" charset="0"/>
                <a:cs typeface="Calibri" panose="020F0502020204030204" pitchFamily="34" charset="0"/>
              </a:rPr>
              <a:t>A través de la construcción de: </a:t>
            </a:r>
          </a:p>
          <a:p>
            <a:pPr marL="404813" lvl="1" indent="-192881" defTabSz="685800">
              <a:buFont typeface="Arial" panose="020B0604020202020204" pitchFamily="34" charset="0"/>
              <a:buChar char="•"/>
              <a:defRPr/>
            </a:pPr>
            <a:r>
              <a:rPr lang="es-ES" sz="1200" b="1" dirty="0">
                <a:solidFill>
                  <a:srgbClr val="203864"/>
                </a:solidFill>
                <a:latin typeface="Century Gothic" panose="020B0502020202020204" pitchFamily="34" charset="0"/>
                <a:cs typeface="Calibri" panose="020F0502020204030204" pitchFamily="34" charset="0"/>
              </a:rPr>
              <a:t>Tres (3) hoteles</a:t>
            </a:r>
          </a:p>
          <a:p>
            <a:pPr marL="404813" lvl="1" indent="-192881" defTabSz="685800">
              <a:buFont typeface="Arial" panose="020B0604020202020204" pitchFamily="34" charset="0"/>
              <a:buChar char="•"/>
              <a:defRPr/>
            </a:pPr>
            <a:r>
              <a:rPr lang="es-ES" sz="1200" b="1" dirty="0">
                <a:solidFill>
                  <a:srgbClr val="203864"/>
                </a:solidFill>
                <a:latin typeface="Century Gothic" panose="020B0502020202020204" pitchFamily="34" charset="0"/>
                <a:cs typeface="Calibri" panose="020F0502020204030204" pitchFamily="34" charset="0"/>
              </a:rPr>
              <a:t>Tres (3) restaurantes</a:t>
            </a:r>
          </a:p>
          <a:p>
            <a:pPr marL="404813" lvl="1" indent="-192881" defTabSz="685800">
              <a:buFont typeface="Arial" panose="020B0604020202020204" pitchFamily="34" charset="0"/>
              <a:buChar char="•"/>
              <a:defRPr/>
            </a:pPr>
            <a:r>
              <a:rPr lang="es-ES" sz="1200" b="1" dirty="0">
                <a:solidFill>
                  <a:srgbClr val="203864"/>
                </a:solidFill>
                <a:latin typeface="Century Gothic" panose="020B0502020202020204" pitchFamily="34" charset="0"/>
                <a:cs typeface="Calibri" panose="020F0502020204030204" pitchFamily="34" charset="0"/>
              </a:rPr>
              <a:t>Un (1) centro recreacional</a:t>
            </a:r>
          </a:p>
          <a:p>
            <a:pPr marL="404813" lvl="1" indent="-192881" defTabSz="685800">
              <a:buFont typeface="Arial" panose="020B0604020202020204" pitchFamily="34" charset="0"/>
              <a:buChar char="•"/>
              <a:defRPr/>
            </a:pPr>
            <a:r>
              <a:rPr lang="es-ES" sz="1200" b="1" dirty="0">
                <a:solidFill>
                  <a:srgbClr val="203864"/>
                </a:solidFill>
                <a:latin typeface="Century Gothic" panose="020B0502020202020204" pitchFamily="34" charset="0"/>
                <a:cs typeface="Calibri" panose="020F0502020204030204" pitchFamily="34" charset="0"/>
              </a:rPr>
              <a:t>Un (1) puesto de control e información</a:t>
            </a:r>
          </a:p>
          <a:p>
            <a:pPr marL="404813" lvl="1" indent="-192881" defTabSz="685800">
              <a:buFont typeface="Arial" panose="020B0604020202020204" pitchFamily="34" charset="0"/>
              <a:buChar char="•"/>
              <a:defRPr/>
            </a:pPr>
            <a:r>
              <a:rPr lang="es-ES" sz="1200" dirty="0">
                <a:solidFill>
                  <a:prstClr val="black"/>
                </a:solidFill>
                <a:latin typeface="Century Gothic" panose="020B0502020202020204" pitchFamily="34" charset="0"/>
                <a:cs typeface="Calibri" panose="020F0502020204030204" pitchFamily="34" charset="0"/>
              </a:rPr>
              <a:t>Además de, fortalecimiento a los servicios turísticos y promoción turística nacional e internacional.</a:t>
            </a:r>
          </a:p>
        </p:txBody>
      </p:sp>
      <p:sp>
        <p:nvSpPr>
          <p:cNvPr id="23" name="Rectángulo 22">
            <a:extLst>
              <a:ext uri="{FF2B5EF4-FFF2-40B4-BE49-F238E27FC236}">
                <a16:creationId xmlns="" xmlns:a16="http://schemas.microsoft.com/office/drawing/2014/main" id="{5B375E9A-A59E-43C3-B54B-190BA79B7620}"/>
              </a:ext>
            </a:extLst>
          </p:cNvPr>
          <p:cNvSpPr/>
          <p:nvPr/>
        </p:nvSpPr>
        <p:spPr>
          <a:xfrm>
            <a:off x="9218156" y="2751991"/>
            <a:ext cx="2793342" cy="3125756"/>
          </a:xfrm>
          <a:prstGeom prst="rect">
            <a:avLst/>
          </a:prstGeom>
          <a:noFill/>
          <a:ln w="25400" cap="flat" cmpd="sng" algn="ctr">
            <a:noFill/>
            <a:prstDash val="solid"/>
          </a:ln>
          <a:effectLst/>
        </p:spPr>
        <p:txBody>
          <a:bodyPr rtlCol="0" anchor="t"/>
          <a:lstStyle/>
          <a:p>
            <a:pPr algn="ctr" defTabSz="685800">
              <a:defRPr/>
            </a:pPr>
            <a:r>
              <a:rPr lang="es-ES" sz="1200" dirty="0">
                <a:solidFill>
                  <a:prstClr val="black"/>
                </a:solidFill>
                <a:latin typeface="Century Gothic" panose="020B0502020202020204" pitchFamily="34" charset="0"/>
                <a:cs typeface="Calibri" panose="020F0502020204030204" pitchFamily="34" charset="0"/>
              </a:rPr>
              <a:t>Cooperación Técnica CAF </a:t>
            </a:r>
            <a:r>
              <a:rPr lang="es-ES" sz="1200" b="1" dirty="0">
                <a:solidFill>
                  <a:srgbClr val="203864"/>
                </a:solidFill>
                <a:latin typeface="Century Gothic" panose="020B0502020202020204" pitchFamily="34" charset="0"/>
                <a:cs typeface="Calibri" panose="020F0502020204030204" pitchFamily="34" charset="0"/>
              </a:rPr>
              <a:t>fondo no reembolsable</a:t>
            </a:r>
            <a:r>
              <a:rPr lang="es-ES" sz="1200" dirty="0">
                <a:solidFill>
                  <a:prstClr val="black"/>
                </a:solidFill>
                <a:latin typeface="Century Gothic" panose="020B0502020202020204" pitchFamily="34" charset="0"/>
                <a:cs typeface="Calibri" panose="020F0502020204030204" pitchFamily="34" charset="0"/>
              </a:rPr>
              <a:t>, contiene 3 líneas de trabajo:</a:t>
            </a:r>
          </a:p>
          <a:p>
            <a:pPr algn="ctr" defTabSz="685800">
              <a:defRPr/>
            </a:pPr>
            <a:endParaRPr lang="es-ES" sz="600" dirty="0">
              <a:solidFill>
                <a:prstClr val="black"/>
              </a:solidFill>
              <a:latin typeface="Century Gothic" panose="020B0502020202020204" pitchFamily="34" charset="0"/>
              <a:cs typeface="Calibri" panose="020F0502020204030204" pitchFamily="34" charset="0"/>
            </a:endParaRPr>
          </a:p>
          <a:p>
            <a:pPr marL="257175" indent="-257175" defTabSz="685800">
              <a:buFont typeface="+mj-lt"/>
              <a:buAutoNum type="arabicPeriod"/>
              <a:defRPr/>
            </a:pPr>
            <a:r>
              <a:rPr lang="es-ES" sz="1200" dirty="0">
                <a:solidFill>
                  <a:prstClr val="black"/>
                </a:solidFill>
                <a:latin typeface="Century Gothic" panose="020B0502020202020204" pitchFamily="34" charset="0"/>
                <a:cs typeface="Calibri" panose="020F0502020204030204" pitchFamily="34" charset="0"/>
              </a:rPr>
              <a:t>Elaborar una </a:t>
            </a:r>
            <a:r>
              <a:rPr lang="es-ES" sz="1200" b="1" dirty="0">
                <a:solidFill>
                  <a:srgbClr val="203864"/>
                </a:solidFill>
                <a:latin typeface="Century Gothic" panose="020B0502020202020204" pitchFamily="34" charset="0"/>
                <a:cs typeface="Calibri" panose="020F0502020204030204" pitchFamily="34" charset="0"/>
              </a:rPr>
              <a:t>(1) guía metodológica</a:t>
            </a:r>
            <a:r>
              <a:rPr lang="es-ES" sz="1200" dirty="0">
                <a:solidFill>
                  <a:prstClr val="black"/>
                </a:solidFill>
                <a:latin typeface="Century Gothic" panose="020B0502020202020204" pitchFamily="34" charset="0"/>
                <a:cs typeface="Calibri" panose="020F0502020204030204" pitchFamily="34" charset="0"/>
              </a:rPr>
              <a:t> para la certificación y categorización de destinos turísticos.</a:t>
            </a:r>
          </a:p>
          <a:p>
            <a:pPr marL="257175" indent="-257175" defTabSz="685800">
              <a:buFont typeface="+mj-lt"/>
              <a:buAutoNum type="arabicPeriod"/>
              <a:defRPr/>
            </a:pPr>
            <a:r>
              <a:rPr lang="es-ES" sz="1200" dirty="0">
                <a:solidFill>
                  <a:prstClr val="black"/>
                </a:solidFill>
                <a:latin typeface="Century Gothic" panose="020B0502020202020204" pitchFamily="34" charset="0"/>
                <a:cs typeface="Calibri" panose="020F0502020204030204" pitchFamily="34" charset="0"/>
              </a:rPr>
              <a:t>Certificar y categorizar </a:t>
            </a:r>
            <a:r>
              <a:rPr lang="es-ES" sz="1200" b="1" dirty="0">
                <a:solidFill>
                  <a:srgbClr val="203864"/>
                </a:solidFill>
                <a:latin typeface="Century Gothic" panose="020B0502020202020204" pitchFamily="34" charset="0"/>
                <a:cs typeface="Calibri" panose="020F0502020204030204" pitchFamily="34" charset="0"/>
              </a:rPr>
              <a:t>200 destinos nacionales</a:t>
            </a:r>
            <a:r>
              <a:rPr lang="es-ES" sz="1200" dirty="0">
                <a:solidFill>
                  <a:srgbClr val="203864"/>
                </a:solidFill>
                <a:latin typeface="Century Gothic" panose="020B0502020202020204" pitchFamily="34" charset="0"/>
                <a:cs typeface="Calibri" panose="020F0502020204030204" pitchFamily="34" charset="0"/>
              </a:rPr>
              <a:t> </a:t>
            </a:r>
            <a:r>
              <a:rPr lang="es-ES" sz="1200" dirty="0">
                <a:solidFill>
                  <a:prstClr val="black"/>
                </a:solidFill>
                <a:latin typeface="Century Gothic" panose="020B0502020202020204" pitchFamily="34" charset="0"/>
                <a:cs typeface="Calibri" panose="020F0502020204030204" pitchFamily="34" charset="0"/>
              </a:rPr>
              <a:t>entre los Productos Territoriales Turísticos Convencionales y los Productos Turísticos Territoriales Emergentes.</a:t>
            </a:r>
          </a:p>
          <a:p>
            <a:pPr marL="257175" indent="-257175" defTabSz="685800">
              <a:buFont typeface="+mj-lt"/>
              <a:buAutoNum type="arabicPeriod"/>
              <a:defRPr/>
            </a:pPr>
            <a:r>
              <a:rPr lang="es-ES" sz="1200" dirty="0">
                <a:solidFill>
                  <a:prstClr val="black"/>
                </a:solidFill>
                <a:latin typeface="Century Gothic" panose="020B0502020202020204" pitchFamily="34" charset="0"/>
                <a:cs typeface="Calibri" panose="020F0502020204030204" pitchFamily="34" charset="0"/>
              </a:rPr>
              <a:t>Promocionar a nivel internacional </a:t>
            </a:r>
            <a:r>
              <a:rPr lang="es-ES" sz="1200" b="1" dirty="0">
                <a:solidFill>
                  <a:srgbClr val="203864"/>
                </a:solidFill>
                <a:latin typeface="Century Gothic" panose="020B0502020202020204" pitchFamily="34" charset="0"/>
                <a:cs typeface="Calibri" panose="020F0502020204030204" pitchFamily="34" charset="0"/>
              </a:rPr>
              <a:t>20 destinos turísticos certificados</a:t>
            </a:r>
            <a:r>
              <a:rPr lang="es-ES" sz="1200" dirty="0">
                <a:solidFill>
                  <a:prstClr val="black"/>
                </a:solidFill>
                <a:latin typeface="Century Gothic" panose="020B0502020202020204" pitchFamily="34" charset="0"/>
                <a:cs typeface="Calibri" panose="020F0502020204030204" pitchFamily="34" charset="0"/>
              </a:rPr>
              <a:t>.</a:t>
            </a:r>
          </a:p>
        </p:txBody>
      </p:sp>
      <p:sp>
        <p:nvSpPr>
          <p:cNvPr id="24" name="Rectángulo 23">
            <a:extLst>
              <a:ext uri="{FF2B5EF4-FFF2-40B4-BE49-F238E27FC236}">
                <a16:creationId xmlns="" xmlns:a16="http://schemas.microsoft.com/office/drawing/2014/main" id="{FE56B217-DF31-4D38-94A4-B55A429045BD}"/>
              </a:ext>
            </a:extLst>
          </p:cNvPr>
          <p:cNvSpPr/>
          <p:nvPr/>
        </p:nvSpPr>
        <p:spPr>
          <a:xfrm>
            <a:off x="3362251" y="2093009"/>
            <a:ext cx="2793342" cy="521800"/>
          </a:xfrm>
          <a:prstGeom prst="rect">
            <a:avLst/>
          </a:prstGeom>
          <a:solidFill>
            <a:schemeClr val="bg1">
              <a:lumMod val="95000"/>
            </a:schemeClr>
          </a:solidFill>
          <a:ln w="25400" cap="flat" cmpd="sng" algn="ctr">
            <a:noFill/>
            <a:prstDash val="solid"/>
          </a:ln>
          <a:effectLst/>
        </p:spPr>
        <p:txBody>
          <a:bodyPr rtlCol="0" anchor="ctr"/>
          <a:lstStyle/>
          <a:p>
            <a:pPr algn="ctr" defTabSz="685800">
              <a:defRPr/>
            </a:pPr>
            <a:r>
              <a:rPr lang="es-ES" sz="1200" b="1" dirty="0">
                <a:solidFill>
                  <a:srgbClr val="4472C4">
                    <a:lumMod val="50000"/>
                  </a:srgbClr>
                </a:solidFill>
                <a:latin typeface="Century Gothic" panose="020B0502020202020204" pitchFamily="34" charset="0"/>
                <a:cs typeface="Calibri" panose="020F0502020204030204" pitchFamily="34" charset="0"/>
              </a:rPr>
              <a:t>Programa de Dinamización Turística del Destino Salar de Uyuni y Lagunas de Colores CFA 9609</a:t>
            </a:r>
          </a:p>
        </p:txBody>
      </p:sp>
      <p:sp>
        <p:nvSpPr>
          <p:cNvPr id="25" name="Rectángulo 24">
            <a:extLst>
              <a:ext uri="{FF2B5EF4-FFF2-40B4-BE49-F238E27FC236}">
                <a16:creationId xmlns="" xmlns:a16="http://schemas.microsoft.com/office/drawing/2014/main" id="{56CE10D1-660D-42C5-ABDE-0A6135CFE300}"/>
              </a:ext>
            </a:extLst>
          </p:cNvPr>
          <p:cNvSpPr/>
          <p:nvPr/>
        </p:nvSpPr>
        <p:spPr>
          <a:xfrm>
            <a:off x="9218156" y="2093009"/>
            <a:ext cx="2793342" cy="521800"/>
          </a:xfrm>
          <a:prstGeom prst="rect">
            <a:avLst/>
          </a:prstGeom>
          <a:solidFill>
            <a:schemeClr val="bg1">
              <a:lumMod val="95000"/>
            </a:schemeClr>
          </a:solidFill>
          <a:ln w="25400" cap="flat" cmpd="sng" algn="ctr">
            <a:noFill/>
            <a:prstDash val="solid"/>
          </a:ln>
          <a:effectLst/>
        </p:spPr>
        <p:txBody>
          <a:bodyPr rtlCol="0" anchor="ctr"/>
          <a:lstStyle/>
          <a:p>
            <a:pPr algn="ctr" defTabSz="685800">
              <a:defRPr/>
            </a:pPr>
            <a:r>
              <a:rPr lang="es-ES" sz="1200" b="1" dirty="0">
                <a:solidFill>
                  <a:srgbClr val="4472C4">
                    <a:lumMod val="50000"/>
                  </a:srgbClr>
                </a:solidFill>
                <a:latin typeface="Century Gothic" panose="020B0502020202020204" pitchFamily="34" charset="0"/>
                <a:cs typeface="Calibri" panose="020F0502020204030204" pitchFamily="34" charset="0"/>
              </a:rPr>
              <a:t>Programa “200 años 200 Destinos Rumbo al Bicentenario”</a:t>
            </a:r>
          </a:p>
        </p:txBody>
      </p:sp>
      <p:sp>
        <p:nvSpPr>
          <p:cNvPr id="29" name="CuadroTexto 28">
            <a:extLst>
              <a:ext uri="{FF2B5EF4-FFF2-40B4-BE49-F238E27FC236}">
                <a16:creationId xmlns="" xmlns:a16="http://schemas.microsoft.com/office/drawing/2014/main" id="{807D4FCC-2EF3-4B98-A21F-17CCDA4EA6DE}"/>
              </a:ext>
            </a:extLst>
          </p:cNvPr>
          <p:cNvSpPr txBox="1"/>
          <p:nvPr/>
        </p:nvSpPr>
        <p:spPr>
          <a:xfrm>
            <a:off x="0" y="907495"/>
            <a:ext cx="12192000" cy="369332"/>
          </a:xfrm>
          <a:prstGeom prst="rect">
            <a:avLst/>
          </a:prstGeom>
          <a:solidFill>
            <a:srgbClr val="2B5681"/>
          </a:solidFill>
        </p:spPr>
        <p:txBody>
          <a:bodyPr wrap="square">
            <a:spAutoFit/>
          </a:bodyPr>
          <a:lstStyle/>
          <a:p>
            <a:pPr algn="ctr" defTabSz="685800">
              <a:lnSpc>
                <a:spcPct val="90000"/>
              </a:lnSpc>
            </a:pPr>
            <a:r>
              <a:rPr lang="es-MX" altLang="es-ES" sz="2000" b="1">
                <a:solidFill>
                  <a:schemeClr val="bg1"/>
                </a:solidFill>
                <a:latin typeface="Century Gothic" panose="020B0502020202020204" pitchFamily="34" charset="0"/>
              </a:rPr>
              <a:t>IMPULSAMOS LA INVERSIÓN PÚBLICA EN EL SECTOR TURÍSTICO</a:t>
            </a:r>
            <a:endParaRPr lang="es-MX" altLang="es-ES" sz="2000" b="1" dirty="0">
              <a:solidFill>
                <a:schemeClr val="bg1"/>
              </a:solidFill>
              <a:latin typeface="Century Gothic" panose="020B0502020202020204" pitchFamily="34" charset="0"/>
            </a:endParaRPr>
          </a:p>
        </p:txBody>
      </p:sp>
      <p:pic>
        <p:nvPicPr>
          <p:cNvPr id="16" name="Imagen 15">
            <a:extLst>
              <a:ext uri="{FF2B5EF4-FFF2-40B4-BE49-F238E27FC236}">
                <a16:creationId xmlns="" xmlns:a16="http://schemas.microsoft.com/office/drawing/2014/main" id="{A18582A3-4822-488B-8371-A51EBBD0D3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712548" cy="863853"/>
          </a:xfrm>
          <a:prstGeom prst="rect">
            <a:avLst/>
          </a:prstGeom>
        </p:spPr>
      </p:pic>
      <p:sp>
        <p:nvSpPr>
          <p:cNvPr id="2" name="Rectángulo: esquinas diagonales redondeadas 1">
            <a:extLst>
              <a:ext uri="{FF2B5EF4-FFF2-40B4-BE49-F238E27FC236}">
                <a16:creationId xmlns="" xmlns:a16="http://schemas.microsoft.com/office/drawing/2014/main" id="{0D8AA0D4-EDAA-4EC6-9FCA-3E0C83F2229C}"/>
              </a:ext>
            </a:extLst>
          </p:cNvPr>
          <p:cNvSpPr/>
          <p:nvPr/>
        </p:nvSpPr>
        <p:spPr>
          <a:xfrm>
            <a:off x="6236812" y="2657520"/>
            <a:ext cx="2835000" cy="3275225"/>
          </a:xfrm>
          <a:prstGeom prst="round2DiagRect">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r>
              <a:rPr lang="es-ES" sz="1350" dirty="0">
                <a:solidFill>
                  <a:prstClr val="white"/>
                </a:solidFill>
                <a:latin typeface="Calibri" panose="020F0502020204030204"/>
              </a:rPr>
              <a:t>Cooperación Italiana, por un monto total de 12 millones de </a:t>
            </a:r>
            <a:r>
              <a:rPr lang="es-ES" sz="1350">
                <a:solidFill>
                  <a:prstClr val="white"/>
                </a:solidFill>
                <a:latin typeface="Calibri" panose="020F0502020204030204"/>
              </a:rPr>
              <a:t>Euros (Bs. 87,6 MM) (</a:t>
            </a:r>
            <a:r>
              <a:rPr lang="es-ES" sz="1350" dirty="0">
                <a:solidFill>
                  <a:prstClr val="white"/>
                </a:solidFill>
                <a:latin typeface="Calibri" panose="020F0502020204030204"/>
              </a:rPr>
              <a:t>Ley </a:t>
            </a:r>
            <a:r>
              <a:rPr lang="es-ES" sz="1350" dirty="0" err="1">
                <a:solidFill>
                  <a:prstClr val="white"/>
                </a:solidFill>
                <a:latin typeface="Calibri" panose="020F0502020204030204"/>
              </a:rPr>
              <a:t>Nª</a:t>
            </a:r>
            <a:r>
              <a:rPr lang="es-ES" sz="1350" dirty="0">
                <a:solidFill>
                  <a:prstClr val="white"/>
                </a:solidFill>
                <a:latin typeface="Calibri" panose="020F0502020204030204"/>
              </a:rPr>
              <a:t> 1523)</a:t>
            </a:r>
          </a:p>
          <a:p>
            <a:pPr marL="271463" indent="-271463" defTabSz="685800">
              <a:buFont typeface="+mj-lt"/>
              <a:buAutoNum type="arabicPeriod"/>
            </a:pPr>
            <a:r>
              <a:rPr lang="es-BO" altLang="es-ES" sz="1300" dirty="0">
                <a:latin typeface="Century Gothic" panose="020B0502020202020204" pitchFamily="34" charset="0"/>
              </a:rPr>
              <a:t>Dinamizar e incrementar el flujo turístico entre los departamentos de </a:t>
            </a:r>
            <a:r>
              <a:rPr lang="es-ES" altLang="es-ES" sz="1300" dirty="0">
                <a:latin typeface="Century Gothic" panose="020B0502020202020204" pitchFamily="34" charset="0"/>
              </a:rPr>
              <a:t>Cochabamba (municipios de Arani, Tarata, Anzaldo, Totora y Cliza) Potosí – </a:t>
            </a:r>
            <a:r>
              <a:rPr lang="es-ES" altLang="es-ES" sz="1300" dirty="0" err="1">
                <a:latin typeface="Century Gothic" panose="020B0502020202020204" pitchFamily="34" charset="0"/>
              </a:rPr>
              <a:t>Torotoro</a:t>
            </a:r>
            <a:r>
              <a:rPr lang="es-BO" altLang="es-ES" sz="1300" dirty="0">
                <a:latin typeface="Century Gothic" panose="020B0502020202020204" pitchFamily="34" charset="0"/>
              </a:rPr>
              <a:t>.</a:t>
            </a:r>
          </a:p>
          <a:p>
            <a:pPr marL="271463" indent="-271463" defTabSz="685800">
              <a:buFont typeface="+mj-lt"/>
              <a:buAutoNum type="arabicPeriod"/>
            </a:pPr>
            <a:r>
              <a:rPr lang="es-ES" altLang="es-ES" sz="1300" dirty="0">
                <a:latin typeface="Century Gothic" panose="020B0502020202020204" pitchFamily="34" charset="0"/>
              </a:rPr>
              <a:t>Apoyo a proyectos de restauración de bienes patrimoniales, para la actividad en comunidades rurales.</a:t>
            </a:r>
          </a:p>
        </p:txBody>
      </p:sp>
      <p:sp>
        <p:nvSpPr>
          <p:cNvPr id="3" name="Rectángulo 2">
            <a:extLst>
              <a:ext uri="{FF2B5EF4-FFF2-40B4-BE49-F238E27FC236}">
                <a16:creationId xmlns="" xmlns:a16="http://schemas.microsoft.com/office/drawing/2014/main" id="{62D5AE1C-4DEE-4140-8FE0-D093D7C50EE9}"/>
              </a:ext>
            </a:extLst>
          </p:cNvPr>
          <p:cNvSpPr/>
          <p:nvPr/>
        </p:nvSpPr>
        <p:spPr>
          <a:xfrm>
            <a:off x="6297418" y="2154230"/>
            <a:ext cx="2793342" cy="521800"/>
          </a:xfrm>
          <a:prstGeom prst="rect">
            <a:avLst/>
          </a:prstGeom>
          <a:solidFill>
            <a:schemeClr val="bg1">
              <a:lumMod val="95000"/>
            </a:schemeClr>
          </a:solidFill>
          <a:ln w="25400" cap="flat" cmpd="sng" algn="ctr">
            <a:noFill/>
            <a:prstDash val="solid"/>
          </a:ln>
          <a:effectLst/>
        </p:spPr>
        <p:txBody>
          <a:bodyPr rtlCol="0" anchor="ctr"/>
          <a:lstStyle/>
          <a:p>
            <a:pPr algn="ctr" defTabSz="685800">
              <a:defRPr/>
            </a:pPr>
            <a:r>
              <a:rPr lang="es-ES" sz="1200" b="1" dirty="0">
                <a:solidFill>
                  <a:srgbClr val="4472C4">
                    <a:lumMod val="50000"/>
                  </a:srgbClr>
                </a:solidFill>
                <a:latin typeface="Century Gothic" panose="020B0502020202020204" pitchFamily="34" charset="0"/>
                <a:cs typeface="Calibri" panose="020F0502020204030204" pitchFamily="34" charset="0"/>
              </a:rPr>
              <a:t>Programa de  Desarrollo del Turismo Cultural y Natural</a:t>
            </a:r>
          </a:p>
        </p:txBody>
      </p:sp>
    </p:spTree>
    <p:extLst>
      <p:ext uri="{BB962C8B-B14F-4D97-AF65-F5344CB8AC3E}">
        <p14:creationId xmlns:p14="http://schemas.microsoft.com/office/powerpoint/2010/main" val="741588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3FB9E5FE-CBE2-93C0-2F18-8BC3F47B0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990523">
            <a:off x="2238273" y="2116294"/>
            <a:ext cx="6168711" cy="3084356"/>
          </a:xfrm>
          <a:prstGeom prst="rect">
            <a:avLst/>
          </a:prstGeom>
        </p:spPr>
      </p:pic>
      <p:pic>
        <p:nvPicPr>
          <p:cNvPr id="5" name="Imagen 4">
            <a:extLst>
              <a:ext uri="{FF2B5EF4-FFF2-40B4-BE49-F238E27FC236}">
                <a16:creationId xmlns="" xmlns:a16="http://schemas.microsoft.com/office/drawing/2014/main" id="{9E05E13B-E7D3-4CBE-955A-AD2858971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712548" cy="863853"/>
          </a:xfrm>
          <a:prstGeom prst="rect">
            <a:avLst/>
          </a:prstGeom>
        </p:spPr>
      </p:pic>
      <p:pic>
        <p:nvPicPr>
          <p:cNvPr id="4" name="Imagen 3">
            <a:extLst>
              <a:ext uri="{FF2B5EF4-FFF2-40B4-BE49-F238E27FC236}">
                <a16:creationId xmlns="" xmlns:a16="http://schemas.microsoft.com/office/drawing/2014/main" id="{534E60B0-B3E8-3E4F-28D2-F0FA0F0374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1419" y="2599178"/>
            <a:ext cx="3602872" cy="3368427"/>
          </a:xfrm>
          <a:prstGeom prst="rect">
            <a:avLst/>
          </a:prstGeom>
        </p:spPr>
      </p:pic>
    </p:spTree>
    <p:extLst>
      <p:ext uri="{BB962C8B-B14F-4D97-AF65-F5344CB8AC3E}">
        <p14:creationId xmlns:p14="http://schemas.microsoft.com/office/powerpoint/2010/main" val="425907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8DCBCD2D-90F1-4C9C-828C-F4EED238DF3C}" type="slidenum">
              <a:rPr lang="es-BO" smtClean="0"/>
              <a:t>3</a:t>
            </a:fld>
            <a:endParaRPr lang="es-BO"/>
          </a:p>
        </p:txBody>
      </p:sp>
      <p:grpSp>
        <p:nvGrpSpPr>
          <p:cNvPr id="31" name="Grupo 30">
            <a:extLst>
              <a:ext uri="{FF2B5EF4-FFF2-40B4-BE49-F238E27FC236}">
                <a16:creationId xmlns="" xmlns:a16="http://schemas.microsoft.com/office/drawing/2014/main" id="{FCAFB1A4-5C9E-6277-40C7-3EFA16947C6D}"/>
              </a:ext>
            </a:extLst>
          </p:cNvPr>
          <p:cNvGrpSpPr/>
          <p:nvPr/>
        </p:nvGrpSpPr>
        <p:grpSpPr>
          <a:xfrm>
            <a:off x="5372807" y="1455885"/>
            <a:ext cx="1620107" cy="217459"/>
            <a:chOff x="4208867" y="72008"/>
            <a:chExt cx="1913470" cy="500393"/>
          </a:xfrm>
          <a:solidFill>
            <a:srgbClr val="0070C0"/>
          </a:solidFill>
        </p:grpSpPr>
        <p:sp>
          <p:nvSpPr>
            <p:cNvPr id="32" name="Rectángulo 31">
              <a:extLst>
                <a:ext uri="{FF2B5EF4-FFF2-40B4-BE49-F238E27FC236}">
                  <a16:creationId xmlns="" xmlns:a16="http://schemas.microsoft.com/office/drawing/2014/main" id="{FD6E7537-3067-607C-0002-39A4CE32A690}"/>
                </a:ext>
              </a:extLst>
            </p:cNvPr>
            <p:cNvSpPr/>
            <p:nvPr/>
          </p:nvSpPr>
          <p:spPr>
            <a:xfrm>
              <a:off x="4208867" y="72008"/>
              <a:ext cx="1913470" cy="475453"/>
            </a:xfrm>
            <a:prstGeom prst="rect">
              <a:avLst/>
            </a:prstGeom>
            <a:grpFill/>
            <a:ln>
              <a:solidFill>
                <a:srgbClr val="5B9BD5"/>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ectángulo 32">
              <a:extLst>
                <a:ext uri="{FF2B5EF4-FFF2-40B4-BE49-F238E27FC236}">
                  <a16:creationId xmlns="" xmlns:a16="http://schemas.microsoft.com/office/drawing/2014/main" id="{D48E5589-E701-4766-A411-F974E6B9E568}"/>
                </a:ext>
              </a:extLst>
            </p:cNvPr>
            <p:cNvSpPr/>
            <p:nvPr/>
          </p:nvSpPr>
          <p:spPr>
            <a:xfrm>
              <a:off x="4208867" y="96946"/>
              <a:ext cx="1913470" cy="475455"/>
            </a:xfrm>
            <a:prstGeom prst="rect">
              <a:avLst/>
            </a:prstGeom>
            <a:grpFill/>
            <a:ln>
              <a:solidFill>
                <a:srgbClr val="5B9BD5"/>
              </a:solidFill>
            </a:ln>
          </p:spPr>
          <p:style>
            <a:lnRef idx="0">
              <a:scrgbClr r="0" g="0" b="0"/>
            </a:lnRef>
            <a:fillRef idx="0">
              <a:scrgbClr r="0" g="0" b="0"/>
            </a:fillRef>
            <a:effectRef idx="0">
              <a:scrgbClr r="0" g="0" b="0"/>
            </a:effectRef>
            <a:fontRef idx="minor">
              <a:schemeClr val="lt1"/>
            </a:fontRef>
          </p:style>
          <p:txBody>
            <a:bodyPr spcFirstLastPara="0" vert="horz" wrap="square" lIns="8602" tIns="8602" rIns="8602" bIns="8602" numCol="1" spcCol="1270" anchor="ctr" anchorCtr="0">
              <a:noAutofit/>
            </a:bodyPr>
            <a:lstStyle/>
            <a:p>
              <a:pPr algn="ctr" defTabSz="602173">
                <a:lnSpc>
                  <a:spcPct val="90000"/>
                </a:lnSpc>
                <a:spcBef>
                  <a:spcPct val="0"/>
                </a:spcBef>
                <a:spcAft>
                  <a:spcPct val="35000"/>
                </a:spcAft>
              </a:pPr>
              <a:r>
                <a:rPr lang="es-ES" sz="1355" b="1" dirty="0">
                  <a:solidFill>
                    <a:schemeClr val="bg1"/>
                  </a:solidFill>
                  <a:latin typeface="Arial" panose="020B0604020202020204" pitchFamily="34" charset="0"/>
                  <a:cs typeface="Arial" panose="020B0604020202020204" pitchFamily="34" charset="0"/>
                </a:rPr>
                <a:t>MINISTRO (A)</a:t>
              </a:r>
              <a:endParaRPr lang="es-ES" sz="1355" b="1" dirty="0">
                <a:latin typeface="Arial" panose="020B0604020202020204" pitchFamily="34" charset="0"/>
                <a:cs typeface="Arial" panose="020B0604020202020204" pitchFamily="34" charset="0"/>
              </a:endParaRPr>
            </a:p>
          </p:txBody>
        </p:sp>
      </p:grpSp>
      <p:grpSp>
        <p:nvGrpSpPr>
          <p:cNvPr id="34" name="Grupo 33">
            <a:extLst>
              <a:ext uri="{FF2B5EF4-FFF2-40B4-BE49-F238E27FC236}">
                <a16:creationId xmlns="" xmlns:a16="http://schemas.microsoft.com/office/drawing/2014/main" id="{C6F7C2D7-7088-0F05-874D-E6BB7416E6E4}"/>
              </a:ext>
            </a:extLst>
          </p:cNvPr>
          <p:cNvGrpSpPr/>
          <p:nvPr/>
        </p:nvGrpSpPr>
        <p:grpSpPr>
          <a:xfrm>
            <a:off x="2039533" y="2140593"/>
            <a:ext cx="1800000" cy="414000"/>
            <a:chOff x="554662" y="2084340"/>
            <a:chExt cx="2281176" cy="538417"/>
          </a:xfrm>
          <a:solidFill>
            <a:srgbClr val="9AB3E6"/>
          </a:solidFill>
        </p:grpSpPr>
        <p:sp>
          <p:nvSpPr>
            <p:cNvPr id="35" name="Rectángulo 34">
              <a:extLst>
                <a:ext uri="{FF2B5EF4-FFF2-40B4-BE49-F238E27FC236}">
                  <a16:creationId xmlns="" xmlns:a16="http://schemas.microsoft.com/office/drawing/2014/main" id="{81A7F670-7023-0823-4380-3F8E02B54454}"/>
                </a:ext>
              </a:extLst>
            </p:cNvPr>
            <p:cNvSpPr/>
            <p:nvPr/>
          </p:nvSpPr>
          <p:spPr>
            <a:xfrm>
              <a:off x="554662" y="2084340"/>
              <a:ext cx="2281176" cy="538417"/>
            </a:xfrm>
            <a:prstGeom prst="rect">
              <a:avLst/>
            </a:prstGeom>
            <a:grpFill/>
            <a:ln>
              <a:solidFill>
                <a:srgbClr val="5B9BD5"/>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ectángulo 35">
              <a:extLst>
                <a:ext uri="{FF2B5EF4-FFF2-40B4-BE49-F238E27FC236}">
                  <a16:creationId xmlns="" xmlns:a16="http://schemas.microsoft.com/office/drawing/2014/main" id="{4DBEF17A-58A8-4625-70D4-67D52A65AF76}"/>
                </a:ext>
              </a:extLst>
            </p:cNvPr>
            <p:cNvSpPr/>
            <p:nvPr/>
          </p:nvSpPr>
          <p:spPr>
            <a:xfrm>
              <a:off x="554662" y="2084340"/>
              <a:ext cx="2281176" cy="538417"/>
            </a:xfrm>
            <a:prstGeom prst="rect">
              <a:avLst/>
            </a:prstGeom>
            <a:grpFill/>
            <a:ln>
              <a:solidFill>
                <a:srgbClr val="5B9BD5"/>
              </a:solidFill>
            </a:ln>
          </p:spPr>
          <p:style>
            <a:lnRef idx="0">
              <a:scrgbClr r="0" g="0" b="0"/>
            </a:lnRef>
            <a:fillRef idx="0">
              <a:scrgbClr r="0" g="0" b="0"/>
            </a:fillRef>
            <a:effectRef idx="0">
              <a:scrgbClr r="0" g="0" b="0"/>
            </a:effectRef>
            <a:fontRef idx="minor">
              <a:schemeClr val="lt1"/>
            </a:fontRef>
          </p:style>
          <p:txBody>
            <a:bodyPr spcFirstLastPara="0" vert="horz" wrap="square" lIns="5376" tIns="5376" rIns="5376" bIns="5376" numCol="1" spcCol="1270" anchor="ctr" anchorCtr="0">
              <a:noAutofit/>
            </a:bodyPr>
            <a:lstStyle/>
            <a:p>
              <a:pPr algn="ctr" defTabSz="376358">
                <a:lnSpc>
                  <a:spcPct val="90000"/>
                </a:lnSpc>
                <a:spcBef>
                  <a:spcPct val="0"/>
                </a:spcBef>
                <a:spcAft>
                  <a:spcPct val="35000"/>
                </a:spcAft>
              </a:pPr>
              <a:r>
                <a:rPr lang="es-BO" sz="847" b="1" dirty="0">
                  <a:solidFill>
                    <a:schemeClr val="tx1"/>
                  </a:solidFill>
                  <a:latin typeface="Arial" panose="020B0604020202020204" pitchFamily="34" charset="0"/>
                  <a:ea typeface="Times New Roman"/>
                  <a:cs typeface="Arial" panose="020B0604020202020204" pitchFamily="34" charset="0"/>
                </a:rPr>
                <a:t>VICEMINISTERIO DE LA MICRO, PEQUEÑA EMPRESA Y ARTESANÍA</a:t>
              </a:r>
              <a:endParaRPr lang="es-ES" sz="847" b="1" dirty="0">
                <a:solidFill>
                  <a:schemeClr val="tx1"/>
                </a:solidFill>
                <a:latin typeface="Arial" panose="020B0604020202020204" pitchFamily="34" charset="0"/>
                <a:cs typeface="Arial" panose="020B0604020202020204" pitchFamily="34" charset="0"/>
              </a:endParaRPr>
            </a:p>
          </p:txBody>
        </p:sp>
      </p:grpSp>
      <p:grpSp>
        <p:nvGrpSpPr>
          <p:cNvPr id="37" name="Grupo 36">
            <a:extLst>
              <a:ext uri="{FF2B5EF4-FFF2-40B4-BE49-F238E27FC236}">
                <a16:creationId xmlns="" xmlns:a16="http://schemas.microsoft.com/office/drawing/2014/main" id="{B8BB6744-5389-53EA-535D-32C32E8869A1}"/>
              </a:ext>
            </a:extLst>
          </p:cNvPr>
          <p:cNvGrpSpPr/>
          <p:nvPr/>
        </p:nvGrpSpPr>
        <p:grpSpPr>
          <a:xfrm>
            <a:off x="4024556" y="2140592"/>
            <a:ext cx="1800000" cy="414000"/>
            <a:chOff x="2902764" y="2084340"/>
            <a:chExt cx="2164405" cy="536092"/>
          </a:xfrm>
          <a:solidFill>
            <a:srgbClr val="9AB3E6"/>
          </a:solidFill>
        </p:grpSpPr>
        <p:sp>
          <p:nvSpPr>
            <p:cNvPr id="38" name="Rectángulo 37">
              <a:extLst>
                <a:ext uri="{FF2B5EF4-FFF2-40B4-BE49-F238E27FC236}">
                  <a16:creationId xmlns="" xmlns:a16="http://schemas.microsoft.com/office/drawing/2014/main" id="{17500965-92C8-9956-9166-FB7AEBE60069}"/>
                </a:ext>
              </a:extLst>
            </p:cNvPr>
            <p:cNvSpPr/>
            <p:nvPr/>
          </p:nvSpPr>
          <p:spPr>
            <a:xfrm>
              <a:off x="2902764" y="2084340"/>
              <a:ext cx="2164405" cy="536092"/>
            </a:xfrm>
            <a:prstGeom prst="rect">
              <a:avLst/>
            </a:prstGeom>
            <a:grpFill/>
            <a:ln>
              <a:solidFill>
                <a:srgbClr val="5B9BD5"/>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Rectángulo 38">
              <a:extLst>
                <a:ext uri="{FF2B5EF4-FFF2-40B4-BE49-F238E27FC236}">
                  <a16:creationId xmlns="" xmlns:a16="http://schemas.microsoft.com/office/drawing/2014/main" id="{A8A8541D-DE35-ACD3-9804-832727944828}"/>
                </a:ext>
              </a:extLst>
            </p:cNvPr>
            <p:cNvSpPr/>
            <p:nvPr/>
          </p:nvSpPr>
          <p:spPr>
            <a:xfrm>
              <a:off x="2902764" y="2084340"/>
              <a:ext cx="2164405" cy="536092"/>
            </a:xfrm>
            <a:prstGeom prst="rect">
              <a:avLst/>
            </a:prstGeom>
            <a:grpFill/>
            <a:ln>
              <a:solidFill>
                <a:srgbClr val="5B9BD5"/>
              </a:solidFill>
            </a:ln>
          </p:spPr>
          <p:style>
            <a:lnRef idx="0">
              <a:scrgbClr r="0" g="0" b="0"/>
            </a:lnRef>
            <a:fillRef idx="0">
              <a:scrgbClr r="0" g="0" b="0"/>
            </a:fillRef>
            <a:effectRef idx="0">
              <a:scrgbClr r="0" g="0" b="0"/>
            </a:effectRef>
            <a:fontRef idx="minor">
              <a:schemeClr val="lt1"/>
            </a:fontRef>
          </p:style>
          <p:txBody>
            <a:bodyPr spcFirstLastPara="0" vert="horz" wrap="square" lIns="5376" tIns="5376" rIns="5376" bIns="5376" numCol="1" spcCol="1270" anchor="ctr" anchorCtr="0">
              <a:noAutofit/>
            </a:bodyPr>
            <a:lstStyle/>
            <a:p>
              <a:pPr algn="ctr" defTabSz="376358">
                <a:lnSpc>
                  <a:spcPct val="90000"/>
                </a:lnSpc>
                <a:spcBef>
                  <a:spcPct val="0"/>
                </a:spcBef>
                <a:spcAft>
                  <a:spcPct val="35000"/>
                </a:spcAft>
              </a:pPr>
              <a:r>
                <a:rPr lang="es-BO" sz="847" b="1" dirty="0">
                  <a:solidFill>
                    <a:schemeClr val="tx1"/>
                  </a:solidFill>
                  <a:latin typeface="Arial" panose="020B0604020202020204" pitchFamily="34" charset="0"/>
                  <a:ea typeface="Times New Roman"/>
                  <a:cs typeface="Arial" panose="020B0604020202020204" pitchFamily="34" charset="0"/>
                </a:rPr>
                <a:t>VICEMINISTERIO DE POLÍTICAS DE INDUSTRIALIZACIÓN</a:t>
              </a:r>
              <a:endParaRPr lang="es-ES" sz="847" b="1" dirty="0">
                <a:solidFill>
                  <a:schemeClr val="tx1"/>
                </a:solidFill>
                <a:latin typeface="Arial" panose="020B0604020202020204" pitchFamily="34" charset="0"/>
                <a:cs typeface="Arial" panose="020B0604020202020204" pitchFamily="34" charset="0"/>
              </a:endParaRPr>
            </a:p>
          </p:txBody>
        </p:sp>
      </p:grpSp>
      <p:grpSp>
        <p:nvGrpSpPr>
          <p:cNvPr id="40" name="Grupo 39">
            <a:extLst>
              <a:ext uri="{FF2B5EF4-FFF2-40B4-BE49-F238E27FC236}">
                <a16:creationId xmlns="" xmlns:a16="http://schemas.microsoft.com/office/drawing/2014/main" id="{C20A87FF-B54F-65B6-0268-9C270F3120F0}"/>
              </a:ext>
            </a:extLst>
          </p:cNvPr>
          <p:cNvGrpSpPr/>
          <p:nvPr/>
        </p:nvGrpSpPr>
        <p:grpSpPr>
          <a:xfrm>
            <a:off x="6341276" y="2146418"/>
            <a:ext cx="1800000" cy="414000"/>
            <a:chOff x="5431319" y="2115401"/>
            <a:chExt cx="2111078" cy="473969"/>
          </a:xfrm>
          <a:solidFill>
            <a:srgbClr val="9AB3E6"/>
          </a:solidFill>
        </p:grpSpPr>
        <p:sp>
          <p:nvSpPr>
            <p:cNvPr id="41" name="Rectángulo 40">
              <a:extLst>
                <a:ext uri="{FF2B5EF4-FFF2-40B4-BE49-F238E27FC236}">
                  <a16:creationId xmlns="" xmlns:a16="http://schemas.microsoft.com/office/drawing/2014/main" id="{5B1BC1B5-B24A-5C5C-1B3D-B0C0B733BA3D}"/>
                </a:ext>
              </a:extLst>
            </p:cNvPr>
            <p:cNvSpPr/>
            <p:nvPr/>
          </p:nvSpPr>
          <p:spPr>
            <a:xfrm>
              <a:off x="5431319" y="2115401"/>
              <a:ext cx="2111078" cy="473969"/>
            </a:xfrm>
            <a:prstGeom prst="rect">
              <a:avLst/>
            </a:prstGeom>
            <a:grpFill/>
            <a:ln>
              <a:solidFill>
                <a:srgbClr val="5B9BD5"/>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Rectángulo 41">
              <a:extLst>
                <a:ext uri="{FF2B5EF4-FFF2-40B4-BE49-F238E27FC236}">
                  <a16:creationId xmlns="" xmlns:a16="http://schemas.microsoft.com/office/drawing/2014/main" id="{1F819BB7-0716-9CF7-3E6B-D7A07A11D50C}"/>
                </a:ext>
              </a:extLst>
            </p:cNvPr>
            <p:cNvSpPr/>
            <p:nvPr/>
          </p:nvSpPr>
          <p:spPr>
            <a:xfrm>
              <a:off x="5431319" y="2115401"/>
              <a:ext cx="2111078" cy="473969"/>
            </a:xfrm>
            <a:prstGeom prst="rect">
              <a:avLst/>
            </a:prstGeom>
            <a:grpFill/>
            <a:ln>
              <a:solidFill>
                <a:srgbClr val="5B9BD5"/>
              </a:solidFill>
            </a:ln>
          </p:spPr>
          <p:style>
            <a:lnRef idx="0">
              <a:scrgbClr r="0" g="0" b="0"/>
            </a:lnRef>
            <a:fillRef idx="0">
              <a:scrgbClr r="0" g="0" b="0"/>
            </a:fillRef>
            <a:effectRef idx="0">
              <a:scrgbClr r="0" g="0" b="0"/>
            </a:effectRef>
            <a:fontRef idx="minor">
              <a:schemeClr val="lt1"/>
            </a:fontRef>
          </p:style>
          <p:txBody>
            <a:bodyPr spcFirstLastPara="0" vert="horz" wrap="square" lIns="5376" tIns="5376" rIns="5376" bIns="5376" numCol="1" spcCol="1270" anchor="ctr" anchorCtr="0">
              <a:noAutofit/>
            </a:bodyPr>
            <a:lstStyle/>
            <a:p>
              <a:pPr algn="ctr" defTabSz="376358">
                <a:lnSpc>
                  <a:spcPct val="90000"/>
                </a:lnSpc>
                <a:spcBef>
                  <a:spcPct val="0"/>
                </a:spcBef>
                <a:spcAft>
                  <a:spcPct val="35000"/>
                </a:spcAft>
              </a:pPr>
              <a:r>
                <a:rPr lang="es-BO" sz="847" b="1" dirty="0">
                  <a:solidFill>
                    <a:schemeClr val="tx1"/>
                  </a:solidFill>
                  <a:latin typeface="Arial" panose="020B0604020202020204" pitchFamily="34" charset="0"/>
                  <a:ea typeface="Times New Roman"/>
                  <a:cs typeface="Arial" panose="020B0604020202020204" pitchFamily="34" charset="0"/>
                </a:rPr>
                <a:t>VICEMINISTERIO DE COMERCIO Y LOGÍSTICA INTERNA</a:t>
              </a:r>
              <a:endParaRPr lang="es-ES" sz="847" b="1" dirty="0">
                <a:solidFill>
                  <a:schemeClr val="tx1"/>
                </a:solidFill>
                <a:latin typeface="Arial" panose="020B0604020202020204" pitchFamily="34" charset="0"/>
                <a:cs typeface="Arial" panose="020B0604020202020204" pitchFamily="34" charset="0"/>
              </a:endParaRPr>
            </a:p>
          </p:txBody>
        </p:sp>
      </p:grpSp>
      <p:grpSp>
        <p:nvGrpSpPr>
          <p:cNvPr id="43" name="Grupo 42">
            <a:extLst>
              <a:ext uri="{FF2B5EF4-FFF2-40B4-BE49-F238E27FC236}">
                <a16:creationId xmlns="" xmlns:a16="http://schemas.microsoft.com/office/drawing/2014/main" id="{6BD65FE2-30A6-B7E0-BA9D-E2BA92AFCC60}"/>
              </a:ext>
            </a:extLst>
          </p:cNvPr>
          <p:cNvGrpSpPr/>
          <p:nvPr/>
        </p:nvGrpSpPr>
        <p:grpSpPr>
          <a:xfrm>
            <a:off x="8283826" y="2154398"/>
            <a:ext cx="1800000" cy="414000"/>
            <a:chOff x="7750732" y="2124825"/>
            <a:chExt cx="2025611" cy="474930"/>
          </a:xfrm>
          <a:solidFill>
            <a:srgbClr val="9AB3E6"/>
          </a:solidFill>
        </p:grpSpPr>
        <p:sp>
          <p:nvSpPr>
            <p:cNvPr id="44" name="Rectángulo 43">
              <a:extLst>
                <a:ext uri="{FF2B5EF4-FFF2-40B4-BE49-F238E27FC236}">
                  <a16:creationId xmlns="" xmlns:a16="http://schemas.microsoft.com/office/drawing/2014/main" id="{2A0363E1-F602-D4D3-F98D-B614A550ED3F}"/>
                </a:ext>
              </a:extLst>
            </p:cNvPr>
            <p:cNvSpPr/>
            <p:nvPr/>
          </p:nvSpPr>
          <p:spPr>
            <a:xfrm>
              <a:off x="7750732" y="2124825"/>
              <a:ext cx="2025611" cy="474930"/>
            </a:xfrm>
            <a:prstGeom prst="rect">
              <a:avLst/>
            </a:prstGeom>
            <a:grpFill/>
            <a:ln>
              <a:solidFill>
                <a:srgbClr val="5B9BD5"/>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Rectángulo 44">
              <a:extLst>
                <a:ext uri="{FF2B5EF4-FFF2-40B4-BE49-F238E27FC236}">
                  <a16:creationId xmlns="" xmlns:a16="http://schemas.microsoft.com/office/drawing/2014/main" id="{EA155F5B-81F4-195F-DCDC-BD24A7F401A2}"/>
                </a:ext>
              </a:extLst>
            </p:cNvPr>
            <p:cNvSpPr/>
            <p:nvPr/>
          </p:nvSpPr>
          <p:spPr>
            <a:xfrm>
              <a:off x="7750732" y="2124825"/>
              <a:ext cx="2025611" cy="474930"/>
            </a:xfrm>
            <a:prstGeom prst="rect">
              <a:avLst/>
            </a:prstGeom>
            <a:grpFill/>
            <a:ln>
              <a:solidFill>
                <a:srgbClr val="5B9BD5"/>
              </a:solidFill>
            </a:ln>
          </p:spPr>
          <p:style>
            <a:lnRef idx="0">
              <a:scrgbClr r="0" g="0" b="0"/>
            </a:lnRef>
            <a:fillRef idx="0">
              <a:scrgbClr r="0" g="0" b="0"/>
            </a:fillRef>
            <a:effectRef idx="0">
              <a:scrgbClr r="0" g="0" b="0"/>
            </a:effectRef>
            <a:fontRef idx="minor">
              <a:schemeClr val="lt1"/>
            </a:fontRef>
          </p:style>
          <p:txBody>
            <a:bodyPr spcFirstLastPara="0" vert="horz" wrap="square" lIns="5376" tIns="5376" rIns="5376" bIns="5376" numCol="1" spcCol="1270" anchor="ctr" anchorCtr="0">
              <a:noAutofit/>
            </a:bodyPr>
            <a:lstStyle/>
            <a:p>
              <a:pPr algn="ctr" defTabSz="376358">
                <a:lnSpc>
                  <a:spcPct val="90000"/>
                </a:lnSpc>
                <a:spcBef>
                  <a:spcPct val="0"/>
                </a:spcBef>
                <a:spcAft>
                  <a:spcPct val="35000"/>
                </a:spcAft>
              </a:pPr>
              <a:r>
                <a:rPr lang="es-ES" sz="847" b="1" dirty="0">
                  <a:solidFill>
                    <a:schemeClr val="tx1"/>
                  </a:solidFill>
                  <a:latin typeface="Arial" panose="020B0604020202020204" pitchFamily="34" charset="0"/>
                  <a:cs typeface="Arial" panose="020B0604020202020204" pitchFamily="34" charset="0"/>
                </a:rPr>
                <a:t>VICEMINISTERIO DE TURISMO</a:t>
              </a:r>
            </a:p>
          </p:txBody>
        </p:sp>
      </p:grpSp>
      <p:cxnSp>
        <p:nvCxnSpPr>
          <p:cNvPr id="46" name="Conector angular 122">
            <a:extLst>
              <a:ext uri="{FF2B5EF4-FFF2-40B4-BE49-F238E27FC236}">
                <a16:creationId xmlns="" xmlns:a16="http://schemas.microsoft.com/office/drawing/2014/main" id="{AF3A228C-E52C-94F2-73B2-498A154EA58E}"/>
              </a:ext>
            </a:extLst>
          </p:cNvPr>
          <p:cNvCxnSpPr>
            <a:stCxn id="33" idx="2"/>
            <a:endCxn id="45" idx="0"/>
          </p:cNvCxnSpPr>
          <p:nvPr/>
        </p:nvCxnSpPr>
        <p:spPr>
          <a:xfrm rot="16200000" flipH="1">
            <a:off x="7442814" y="413388"/>
            <a:ext cx="481056" cy="3000967"/>
          </a:xfrm>
          <a:prstGeom prst="bentConnector3">
            <a:avLst>
              <a:gd name="adj1" fmla="val 74090"/>
            </a:avLst>
          </a:prstGeom>
        </p:spPr>
        <p:style>
          <a:lnRef idx="1">
            <a:schemeClr val="accent1"/>
          </a:lnRef>
          <a:fillRef idx="0">
            <a:schemeClr val="accent1"/>
          </a:fillRef>
          <a:effectRef idx="0">
            <a:schemeClr val="accent1"/>
          </a:effectRef>
          <a:fontRef idx="minor">
            <a:schemeClr val="tx1"/>
          </a:fontRef>
        </p:style>
      </p:cxnSp>
      <p:cxnSp>
        <p:nvCxnSpPr>
          <p:cNvPr id="47" name="Conector angular 125">
            <a:extLst>
              <a:ext uri="{FF2B5EF4-FFF2-40B4-BE49-F238E27FC236}">
                <a16:creationId xmlns="" xmlns:a16="http://schemas.microsoft.com/office/drawing/2014/main" id="{4FC86773-4B74-640E-513E-5071AEB7F1A5}"/>
              </a:ext>
            </a:extLst>
          </p:cNvPr>
          <p:cNvCxnSpPr>
            <a:stCxn id="33" idx="2"/>
            <a:endCxn id="41" idx="0"/>
          </p:cNvCxnSpPr>
          <p:nvPr/>
        </p:nvCxnSpPr>
        <p:spPr>
          <a:xfrm rot="16200000" flipH="1">
            <a:off x="6475529" y="1380673"/>
            <a:ext cx="473076" cy="1058417"/>
          </a:xfrm>
          <a:prstGeom prst="bentConnector3">
            <a:avLst>
              <a:gd name="adj1" fmla="val 75336"/>
            </a:avLst>
          </a:prstGeom>
        </p:spPr>
        <p:style>
          <a:lnRef idx="1">
            <a:schemeClr val="accent1"/>
          </a:lnRef>
          <a:fillRef idx="0">
            <a:schemeClr val="accent1"/>
          </a:fillRef>
          <a:effectRef idx="0">
            <a:schemeClr val="accent1"/>
          </a:effectRef>
          <a:fontRef idx="minor">
            <a:schemeClr val="tx1"/>
          </a:fontRef>
        </p:style>
      </p:cxnSp>
      <p:cxnSp>
        <p:nvCxnSpPr>
          <p:cNvPr id="48" name="Conector angular 131">
            <a:extLst>
              <a:ext uri="{FF2B5EF4-FFF2-40B4-BE49-F238E27FC236}">
                <a16:creationId xmlns="" xmlns:a16="http://schemas.microsoft.com/office/drawing/2014/main" id="{26D2B1DB-4056-5018-14B4-3A01ABCCFE8D}"/>
              </a:ext>
            </a:extLst>
          </p:cNvPr>
          <p:cNvCxnSpPr>
            <a:stCxn id="33" idx="2"/>
            <a:endCxn id="35" idx="0"/>
          </p:cNvCxnSpPr>
          <p:nvPr/>
        </p:nvCxnSpPr>
        <p:spPr>
          <a:xfrm rot="5400000">
            <a:off x="4327573" y="285304"/>
            <a:ext cx="467251" cy="3243326"/>
          </a:xfrm>
          <a:prstGeom prst="bentConnector3">
            <a:avLst>
              <a:gd name="adj1" fmla="val 75821"/>
            </a:avLst>
          </a:prstGeom>
        </p:spPr>
        <p:style>
          <a:lnRef idx="1">
            <a:schemeClr val="accent1"/>
          </a:lnRef>
          <a:fillRef idx="0">
            <a:schemeClr val="accent1"/>
          </a:fillRef>
          <a:effectRef idx="0">
            <a:schemeClr val="accent1"/>
          </a:effectRef>
          <a:fontRef idx="minor">
            <a:schemeClr val="tx1"/>
          </a:fontRef>
        </p:style>
      </p:cxnSp>
      <p:cxnSp>
        <p:nvCxnSpPr>
          <p:cNvPr id="49" name="Conector angular 135">
            <a:extLst>
              <a:ext uri="{FF2B5EF4-FFF2-40B4-BE49-F238E27FC236}">
                <a16:creationId xmlns="" xmlns:a16="http://schemas.microsoft.com/office/drawing/2014/main" id="{C2938B3E-0F6D-39CD-5559-6A0B722B3F57}"/>
              </a:ext>
            </a:extLst>
          </p:cNvPr>
          <p:cNvCxnSpPr>
            <a:stCxn id="33" idx="2"/>
            <a:endCxn id="39" idx="0"/>
          </p:cNvCxnSpPr>
          <p:nvPr/>
        </p:nvCxnSpPr>
        <p:spPr>
          <a:xfrm rot="5400000">
            <a:off x="5320083" y="1277818"/>
            <a:ext cx="467250" cy="1258303"/>
          </a:xfrm>
          <a:prstGeom prst="bentConnector3">
            <a:avLst>
              <a:gd name="adj1" fmla="val 76161"/>
            </a:avLst>
          </a:prstGeom>
        </p:spPr>
        <p:style>
          <a:lnRef idx="1">
            <a:schemeClr val="accent1"/>
          </a:lnRef>
          <a:fillRef idx="0">
            <a:schemeClr val="accent1"/>
          </a:fillRef>
          <a:effectRef idx="0">
            <a:schemeClr val="accent1"/>
          </a:effectRef>
          <a:fontRef idx="minor">
            <a:schemeClr val="tx1"/>
          </a:fontRef>
        </p:style>
      </p:cxnSp>
      <p:grpSp>
        <p:nvGrpSpPr>
          <p:cNvPr id="50" name="Grupo 49">
            <a:extLst>
              <a:ext uri="{FF2B5EF4-FFF2-40B4-BE49-F238E27FC236}">
                <a16:creationId xmlns="" xmlns:a16="http://schemas.microsoft.com/office/drawing/2014/main" id="{46C2C90C-7E30-1EDB-41A7-334C9CFFAA30}"/>
              </a:ext>
            </a:extLst>
          </p:cNvPr>
          <p:cNvGrpSpPr/>
          <p:nvPr/>
        </p:nvGrpSpPr>
        <p:grpSpPr>
          <a:xfrm>
            <a:off x="2592180" y="2999753"/>
            <a:ext cx="1087200" cy="406466"/>
            <a:chOff x="4142137" y="2767443"/>
            <a:chExt cx="919783" cy="879626"/>
          </a:xfrm>
          <a:solidFill>
            <a:srgbClr val="FFFFCC"/>
          </a:solidFill>
        </p:grpSpPr>
        <p:sp>
          <p:nvSpPr>
            <p:cNvPr id="51" name="Rectángulo 50">
              <a:extLst>
                <a:ext uri="{FF2B5EF4-FFF2-40B4-BE49-F238E27FC236}">
                  <a16:creationId xmlns="" xmlns:a16="http://schemas.microsoft.com/office/drawing/2014/main" id="{92FEC45E-6744-05F1-C86F-B6CE02DC2BA0}"/>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52" name="Rectángulo 51">
              <a:extLst>
                <a:ext uri="{FF2B5EF4-FFF2-40B4-BE49-F238E27FC236}">
                  <a16:creationId xmlns="" xmlns:a16="http://schemas.microsoft.com/office/drawing/2014/main" id="{EBF5F02F-B831-BA84-8CFD-BC0F60619545}"/>
                </a:ext>
              </a:extLst>
            </p:cNvPr>
            <p:cNvSpPr/>
            <p:nvPr/>
          </p:nvSpPr>
          <p:spPr>
            <a:xfrm>
              <a:off x="4142137"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Instituto Boliviano de Metrología</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IBMETRO</a:t>
              </a:r>
            </a:p>
          </p:txBody>
        </p:sp>
      </p:grpSp>
      <p:grpSp>
        <p:nvGrpSpPr>
          <p:cNvPr id="53" name="Grupo 52">
            <a:extLst>
              <a:ext uri="{FF2B5EF4-FFF2-40B4-BE49-F238E27FC236}">
                <a16:creationId xmlns="" xmlns:a16="http://schemas.microsoft.com/office/drawing/2014/main" id="{9EC44A31-F04A-835B-8501-87708E1F3C5C}"/>
              </a:ext>
            </a:extLst>
          </p:cNvPr>
          <p:cNvGrpSpPr/>
          <p:nvPr/>
        </p:nvGrpSpPr>
        <p:grpSpPr>
          <a:xfrm>
            <a:off x="3801168" y="3773220"/>
            <a:ext cx="1087200" cy="406466"/>
            <a:chOff x="4142137" y="2767443"/>
            <a:chExt cx="919783" cy="879626"/>
          </a:xfrm>
          <a:solidFill>
            <a:srgbClr val="B7DBFF"/>
          </a:solidFill>
        </p:grpSpPr>
        <p:sp>
          <p:nvSpPr>
            <p:cNvPr id="54" name="Rectángulo 53">
              <a:extLst>
                <a:ext uri="{FF2B5EF4-FFF2-40B4-BE49-F238E27FC236}">
                  <a16:creationId xmlns="" xmlns:a16="http://schemas.microsoft.com/office/drawing/2014/main" id="{1B4517D4-F003-55CA-BC35-6607EF746130}"/>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55" name="Rectángulo 54">
              <a:extLst>
                <a:ext uri="{FF2B5EF4-FFF2-40B4-BE49-F238E27FC236}">
                  <a16:creationId xmlns="" xmlns:a16="http://schemas.microsoft.com/office/drawing/2014/main" id="{0499A379-7EB0-6C81-699D-F95AAE87B336}"/>
                </a:ext>
              </a:extLst>
            </p:cNvPr>
            <p:cNvSpPr/>
            <p:nvPr/>
          </p:nvSpPr>
          <p:spPr>
            <a:xfrm>
              <a:off x="4142137"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Azucarera San Buenaventura</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EASBA</a:t>
              </a:r>
            </a:p>
          </p:txBody>
        </p:sp>
      </p:grpSp>
      <p:grpSp>
        <p:nvGrpSpPr>
          <p:cNvPr id="56" name="Grupo 55">
            <a:extLst>
              <a:ext uri="{FF2B5EF4-FFF2-40B4-BE49-F238E27FC236}">
                <a16:creationId xmlns="" xmlns:a16="http://schemas.microsoft.com/office/drawing/2014/main" id="{502E53F5-8A17-017F-7E5F-06456E778A2F}"/>
              </a:ext>
            </a:extLst>
          </p:cNvPr>
          <p:cNvGrpSpPr/>
          <p:nvPr/>
        </p:nvGrpSpPr>
        <p:grpSpPr>
          <a:xfrm>
            <a:off x="5035986" y="2999753"/>
            <a:ext cx="1087200" cy="406466"/>
            <a:chOff x="4142137" y="2767443"/>
            <a:chExt cx="919783" cy="879626"/>
          </a:xfrm>
          <a:solidFill>
            <a:srgbClr val="FFFFCC"/>
          </a:solidFill>
        </p:grpSpPr>
        <p:sp>
          <p:nvSpPr>
            <p:cNvPr id="57" name="Rectángulo 56">
              <a:extLst>
                <a:ext uri="{FF2B5EF4-FFF2-40B4-BE49-F238E27FC236}">
                  <a16:creationId xmlns="" xmlns:a16="http://schemas.microsoft.com/office/drawing/2014/main" id="{B6A0B728-5676-36CB-2D99-7378A22F29A3}"/>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58" name="Rectángulo 57">
              <a:extLst>
                <a:ext uri="{FF2B5EF4-FFF2-40B4-BE49-F238E27FC236}">
                  <a16:creationId xmlns="" xmlns:a16="http://schemas.microsoft.com/office/drawing/2014/main" id="{D173480C-8A9B-76D3-1F1C-9974A31D67F6}"/>
                </a:ext>
              </a:extLst>
            </p:cNvPr>
            <p:cNvSpPr/>
            <p:nvPr/>
          </p:nvSpPr>
          <p:spPr>
            <a:xfrm>
              <a:off x="4142137"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Servicio Nacional de Verificación de Exportaciones</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SENAVEX</a:t>
              </a:r>
            </a:p>
          </p:txBody>
        </p:sp>
      </p:grpSp>
      <p:grpSp>
        <p:nvGrpSpPr>
          <p:cNvPr id="59" name="Grupo 58">
            <a:extLst>
              <a:ext uri="{FF2B5EF4-FFF2-40B4-BE49-F238E27FC236}">
                <a16:creationId xmlns="" xmlns:a16="http://schemas.microsoft.com/office/drawing/2014/main" id="{D508CC3F-7B3E-1C6E-9ACC-0F600FC3D9A0}"/>
              </a:ext>
            </a:extLst>
          </p:cNvPr>
          <p:cNvGrpSpPr/>
          <p:nvPr/>
        </p:nvGrpSpPr>
        <p:grpSpPr>
          <a:xfrm>
            <a:off x="6251413" y="2999753"/>
            <a:ext cx="1087200" cy="406466"/>
            <a:chOff x="4142137" y="2767443"/>
            <a:chExt cx="919783" cy="879626"/>
          </a:xfrm>
          <a:solidFill>
            <a:srgbClr val="FFFFCC"/>
          </a:solidFill>
        </p:grpSpPr>
        <p:sp>
          <p:nvSpPr>
            <p:cNvPr id="60" name="Rectángulo 59">
              <a:extLst>
                <a:ext uri="{FF2B5EF4-FFF2-40B4-BE49-F238E27FC236}">
                  <a16:creationId xmlns="" xmlns:a16="http://schemas.microsoft.com/office/drawing/2014/main" id="{E904BC48-E0B4-2749-FF05-BA8FCE7E3BC9}"/>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61" name="Rectángulo 60">
              <a:extLst>
                <a:ext uri="{FF2B5EF4-FFF2-40B4-BE49-F238E27FC236}">
                  <a16:creationId xmlns="" xmlns:a16="http://schemas.microsoft.com/office/drawing/2014/main" id="{F128B3D2-6847-33A8-A7FF-2AC18FECE33E}"/>
                </a:ext>
              </a:extLst>
            </p:cNvPr>
            <p:cNvSpPr/>
            <p:nvPr/>
          </p:nvSpPr>
          <p:spPr>
            <a:xfrm>
              <a:off x="4142137"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PRO</a:t>
              </a:r>
              <a:r>
                <a:rPr lang="es-BO" sz="680" dirty="0">
                  <a:solidFill>
                    <a:prstClr val="black"/>
                  </a:solidFill>
                  <a:latin typeface="Arial" panose="020B0604020202020204" pitchFamily="34" charset="0"/>
                  <a:ea typeface="Times New Roman"/>
                  <a:cs typeface="Arial" panose="020B0604020202020204" pitchFamily="34" charset="0"/>
                </a:rPr>
                <a:t> </a:t>
              </a:r>
              <a:r>
                <a:rPr lang="es-BO" sz="680" b="1" dirty="0">
                  <a:solidFill>
                    <a:prstClr val="black"/>
                  </a:solidFill>
                  <a:latin typeface="Arial" panose="020B0604020202020204" pitchFamily="34" charset="0"/>
                  <a:ea typeface="Times New Roman"/>
                  <a:cs typeface="Arial" panose="020B0604020202020204" pitchFamily="34" charset="0"/>
                </a:rPr>
                <a:t>BOLIVIA</a:t>
              </a:r>
            </a:p>
          </p:txBody>
        </p:sp>
      </p:grpSp>
      <p:grpSp>
        <p:nvGrpSpPr>
          <p:cNvPr id="62" name="Grupo 61">
            <a:extLst>
              <a:ext uri="{FF2B5EF4-FFF2-40B4-BE49-F238E27FC236}">
                <a16:creationId xmlns="" xmlns:a16="http://schemas.microsoft.com/office/drawing/2014/main" id="{FBBAE2D6-5C65-6984-BEF1-2A580E67BDE7}"/>
              </a:ext>
            </a:extLst>
          </p:cNvPr>
          <p:cNvGrpSpPr/>
          <p:nvPr/>
        </p:nvGrpSpPr>
        <p:grpSpPr>
          <a:xfrm>
            <a:off x="7468290" y="2999307"/>
            <a:ext cx="1087200" cy="406466"/>
            <a:chOff x="4142137" y="2767443"/>
            <a:chExt cx="919783" cy="879626"/>
          </a:xfrm>
          <a:solidFill>
            <a:srgbClr val="FFFFCC"/>
          </a:solidFill>
        </p:grpSpPr>
        <p:sp>
          <p:nvSpPr>
            <p:cNvPr id="63" name="Rectángulo 62">
              <a:extLst>
                <a:ext uri="{FF2B5EF4-FFF2-40B4-BE49-F238E27FC236}">
                  <a16:creationId xmlns="" xmlns:a16="http://schemas.microsoft.com/office/drawing/2014/main" id="{A2E06A24-CCD3-81CB-B9B2-6065CE659ECE}"/>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64" name="Rectángulo 63">
              <a:extLst>
                <a:ext uri="{FF2B5EF4-FFF2-40B4-BE49-F238E27FC236}">
                  <a16:creationId xmlns="" xmlns:a16="http://schemas.microsoft.com/office/drawing/2014/main" id="{7C0E8D8E-EE35-0569-0875-5BBC4B3E6BCA}"/>
                </a:ext>
              </a:extLst>
            </p:cNvPr>
            <p:cNvSpPr/>
            <p:nvPr/>
          </p:nvSpPr>
          <p:spPr>
            <a:xfrm>
              <a:off x="4142137"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CONOCE</a:t>
              </a:r>
              <a:r>
                <a:rPr lang="es-BO" sz="680" dirty="0">
                  <a:solidFill>
                    <a:prstClr val="black"/>
                  </a:solidFill>
                  <a:latin typeface="Arial" panose="020B0604020202020204" pitchFamily="34" charset="0"/>
                  <a:ea typeface="Times New Roman"/>
                  <a:cs typeface="Arial" panose="020B0604020202020204" pitchFamily="34" charset="0"/>
                </a:rPr>
                <a:t> </a:t>
              </a:r>
              <a:r>
                <a:rPr lang="es-BO" sz="680" b="1" dirty="0">
                  <a:solidFill>
                    <a:prstClr val="black"/>
                  </a:solidFill>
                  <a:latin typeface="Arial" panose="020B0604020202020204" pitchFamily="34" charset="0"/>
                  <a:ea typeface="Times New Roman"/>
                  <a:cs typeface="Arial" panose="020B0604020202020204" pitchFamily="34" charset="0"/>
                </a:rPr>
                <a:t>BOLIVIA</a:t>
              </a:r>
            </a:p>
          </p:txBody>
        </p:sp>
      </p:grpSp>
      <p:sp>
        <p:nvSpPr>
          <p:cNvPr id="65" name="Rectángulo 64">
            <a:extLst>
              <a:ext uri="{FF2B5EF4-FFF2-40B4-BE49-F238E27FC236}">
                <a16:creationId xmlns="" xmlns:a16="http://schemas.microsoft.com/office/drawing/2014/main" id="{50DF0A5D-9ABB-7DDB-FF05-A62C288EFC97}"/>
              </a:ext>
            </a:extLst>
          </p:cNvPr>
          <p:cNvSpPr/>
          <p:nvPr/>
        </p:nvSpPr>
        <p:spPr>
          <a:xfrm>
            <a:off x="4601321" y="3813717"/>
            <a:ext cx="1087200" cy="40646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endParaRPr lang="es-BO" sz="680" b="1" dirty="0">
              <a:solidFill>
                <a:prstClr val="black"/>
              </a:solidFill>
              <a:latin typeface="Arial" panose="020B0604020202020204" pitchFamily="34" charset="0"/>
              <a:ea typeface="Times New Roman"/>
              <a:cs typeface="Arial" panose="020B0604020202020204" pitchFamily="34" charset="0"/>
            </a:endParaRPr>
          </a:p>
        </p:txBody>
      </p:sp>
      <p:grpSp>
        <p:nvGrpSpPr>
          <p:cNvPr id="66" name="Grupo 65">
            <a:extLst>
              <a:ext uri="{FF2B5EF4-FFF2-40B4-BE49-F238E27FC236}">
                <a16:creationId xmlns="" xmlns:a16="http://schemas.microsoft.com/office/drawing/2014/main" id="{1BB9F3C8-ECC6-BEDD-B181-4D53942432D4}"/>
              </a:ext>
            </a:extLst>
          </p:cNvPr>
          <p:cNvGrpSpPr/>
          <p:nvPr/>
        </p:nvGrpSpPr>
        <p:grpSpPr>
          <a:xfrm>
            <a:off x="3820386" y="2999307"/>
            <a:ext cx="1087200" cy="406466"/>
            <a:chOff x="4142135" y="2767443"/>
            <a:chExt cx="919785" cy="879626"/>
          </a:xfrm>
          <a:solidFill>
            <a:srgbClr val="FFFFCC"/>
          </a:solidFill>
        </p:grpSpPr>
        <p:sp>
          <p:nvSpPr>
            <p:cNvPr id="67" name="Rectángulo 66">
              <a:extLst>
                <a:ext uri="{FF2B5EF4-FFF2-40B4-BE49-F238E27FC236}">
                  <a16:creationId xmlns="" xmlns:a16="http://schemas.microsoft.com/office/drawing/2014/main" id="{BE4001F4-A93D-4B7B-9FCA-DC8271E5A57B}"/>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68" name="Rectángulo 67">
              <a:extLst>
                <a:ext uri="{FF2B5EF4-FFF2-40B4-BE49-F238E27FC236}">
                  <a16:creationId xmlns="" xmlns:a16="http://schemas.microsoft.com/office/drawing/2014/main" id="{795128A6-6489-4B48-4EAD-C1E25F4A809B}"/>
                </a:ext>
              </a:extLst>
            </p:cNvPr>
            <p:cNvSpPr/>
            <p:nvPr/>
          </p:nvSpPr>
          <p:spPr>
            <a:xfrm>
              <a:off x="4142135" y="2767443"/>
              <a:ext cx="919782"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Servicio Nacional de Propiedad Intelectual</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SENAPI</a:t>
              </a:r>
            </a:p>
          </p:txBody>
        </p:sp>
      </p:grpSp>
      <p:grpSp>
        <p:nvGrpSpPr>
          <p:cNvPr id="69" name="Grupo 68">
            <a:extLst>
              <a:ext uri="{FF2B5EF4-FFF2-40B4-BE49-F238E27FC236}">
                <a16:creationId xmlns="" xmlns:a16="http://schemas.microsoft.com/office/drawing/2014/main" id="{28710904-6BD6-B96F-B6A4-20CDAB3D66DB}"/>
              </a:ext>
            </a:extLst>
          </p:cNvPr>
          <p:cNvGrpSpPr/>
          <p:nvPr/>
        </p:nvGrpSpPr>
        <p:grpSpPr>
          <a:xfrm>
            <a:off x="5033604" y="3774251"/>
            <a:ext cx="1087200" cy="406466"/>
            <a:chOff x="4142136" y="2767443"/>
            <a:chExt cx="919784" cy="879626"/>
          </a:xfrm>
          <a:solidFill>
            <a:srgbClr val="B7DBFF"/>
          </a:solidFill>
        </p:grpSpPr>
        <p:sp>
          <p:nvSpPr>
            <p:cNvPr id="70" name="Rectángulo 69">
              <a:extLst>
                <a:ext uri="{FF2B5EF4-FFF2-40B4-BE49-F238E27FC236}">
                  <a16:creationId xmlns="" xmlns:a16="http://schemas.microsoft.com/office/drawing/2014/main" id="{CFBB9757-AA49-79A6-4874-E8A047D9F1D3}"/>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71" name="Rectángulo 70">
              <a:extLst>
                <a:ext uri="{FF2B5EF4-FFF2-40B4-BE49-F238E27FC236}">
                  <a16:creationId xmlns="" xmlns:a16="http://schemas.microsoft.com/office/drawing/2014/main" id="{E354A261-D9CF-BF49-1167-AD1F3B740EA0}"/>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de Apoyo a la Producción de Alimentos</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EMAPA</a:t>
              </a:r>
            </a:p>
          </p:txBody>
        </p:sp>
      </p:grpSp>
      <p:grpSp>
        <p:nvGrpSpPr>
          <p:cNvPr id="72" name="Grupo 71">
            <a:extLst>
              <a:ext uri="{FF2B5EF4-FFF2-40B4-BE49-F238E27FC236}">
                <a16:creationId xmlns="" xmlns:a16="http://schemas.microsoft.com/office/drawing/2014/main" id="{D85F01BF-4133-A19C-299C-63A401D451CC}"/>
              </a:ext>
            </a:extLst>
          </p:cNvPr>
          <p:cNvGrpSpPr/>
          <p:nvPr/>
        </p:nvGrpSpPr>
        <p:grpSpPr>
          <a:xfrm>
            <a:off x="7473154" y="3773220"/>
            <a:ext cx="1087200" cy="406466"/>
            <a:chOff x="4142136" y="2767443"/>
            <a:chExt cx="919784" cy="879626"/>
          </a:xfrm>
          <a:solidFill>
            <a:srgbClr val="B7DBFF"/>
          </a:solidFill>
        </p:grpSpPr>
        <p:sp>
          <p:nvSpPr>
            <p:cNvPr id="73" name="Rectángulo 72">
              <a:extLst>
                <a:ext uri="{FF2B5EF4-FFF2-40B4-BE49-F238E27FC236}">
                  <a16:creationId xmlns="" xmlns:a16="http://schemas.microsoft.com/office/drawing/2014/main" id="{DA053C92-F83F-19B7-D1C0-86C9D1E11B4E}"/>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74" name="Rectángulo 73">
              <a:extLst>
                <a:ext uri="{FF2B5EF4-FFF2-40B4-BE49-F238E27FC236}">
                  <a16:creationId xmlns="" xmlns:a16="http://schemas.microsoft.com/office/drawing/2014/main" id="{C9E327CF-C833-A9AA-173E-9509493CA3F8}"/>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Pública</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QUIPUS</a:t>
              </a:r>
            </a:p>
          </p:txBody>
        </p:sp>
      </p:grpSp>
      <p:grpSp>
        <p:nvGrpSpPr>
          <p:cNvPr id="75" name="Grupo 74">
            <a:extLst>
              <a:ext uri="{FF2B5EF4-FFF2-40B4-BE49-F238E27FC236}">
                <a16:creationId xmlns="" xmlns:a16="http://schemas.microsoft.com/office/drawing/2014/main" id="{BB096079-CC75-59DC-20C9-BCEAE5A0F37A}"/>
              </a:ext>
            </a:extLst>
          </p:cNvPr>
          <p:cNvGrpSpPr/>
          <p:nvPr/>
        </p:nvGrpSpPr>
        <p:grpSpPr>
          <a:xfrm>
            <a:off x="6250460" y="3773916"/>
            <a:ext cx="1087200" cy="406466"/>
            <a:chOff x="4142136" y="2767443"/>
            <a:chExt cx="919784" cy="879626"/>
          </a:xfrm>
          <a:solidFill>
            <a:srgbClr val="B7DBFF"/>
          </a:solidFill>
        </p:grpSpPr>
        <p:sp>
          <p:nvSpPr>
            <p:cNvPr id="76" name="Rectángulo 75">
              <a:extLst>
                <a:ext uri="{FF2B5EF4-FFF2-40B4-BE49-F238E27FC236}">
                  <a16:creationId xmlns="" xmlns:a16="http://schemas.microsoft.com/office/drawing/2014/main" id="{CDCCF766-5D7D-D7D9-08E4-A703503C4705}"/>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77" name="Rectángulo 76">
              <a:extLst>
                <a:ext uri="{FF2B5EF4-FFF2-40B4-BE49-F238E27FC236}">
                  <a16:creationId xmlns="" xmlns:a16="http://schemas.microsoft.com/office/drawing/2014/main" id="{06C9AB07-6325-3DCD-EC2B-18EEF57D7A88}"/>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Pública</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YACANA</a:t>
              </a:r>
            </a:p>
          </p:txBody>
        </p:sp>
      </p:grpSp>
      <p:grpSp>
        <p:nvGrpSpPr>
          <p:cNvPr id="78" name="Grupo 77">
            <a:extLst>
              <a:ext uri="{FF2B5EF4-FFF2-40B4-BE49-F238E27FC236}">
                <a16:creationId xmlns="" xmlns:a16="http://schemas.microsoft.com/office/drawing/2014/main" id="{09F3E83B-CC6B-4362-6297-289E174B2131}"/>
              </a:ext>
            </a:extLst>
          </p:cNvPr>
          <p:cNvGrpSpPr/>
          <p:nvPr/>
        </p:nvGrpSpPr>
        <p:grpSpPr>
          <a:xfrm>
            <a:off x="8692981" y="3773220"/>
            <a:ext cx="1087200" cy="406466"/>
            <a:chOff x="4142136" y="2767443"/>
            <a:chExt cx="919784" cy="879626"/>
          </a:xfrm>
          <a:solidFill>
            <a:srgbClr val="B7DBFF"/>
          </a:solidFill>
        </p:grpSpPr>
        <p:sp>
          <p:nvSpPr>
            <p:cNvPr id="79" name="Rectángulo 78">
              <a:extLst>
                <a:ext uri="{FF2B5EF4-FFF2-40B4-BE49-F238E27FC236}">
                  <a16:creationId xmlns="" xmlns:a16="http://schemas.microsoft.com/office/drawing/2014/main" id="{91A86A4A-A5BE-FD7F-0922-844728886793}"/>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80" name="Rectángulo 79">
              <a:extLst>
                <a:ext uri="{FF2B5EF4-FFF2-40B4-BE49-F238E27FC236}">
                  <a16:creationId xmlns="" xmlns:a16="http://schemas.microsoft.com/office/drawing/2014/main" id="{1AAF4CC2-018B-CA6D-A5B9-8B7562B7AA73}"/>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Boliviana de Alimentos y Derivados</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EBA</a:t>
              </a:r>
            </a:p>
          </p:txBody>
        </p:sp>
      </p:grpSp>
      <p:grpSp>
        <p:nvGrpSpPr>
          <p:cNvPr id="81" name="Grupo 80">
            <a:extLst>
              <a:ext uri="{FF2B5EF4-FFF2-40B4-BE49-F238E27FC236}">
                <a16:creationId xmlns="" xmlns:a16="http://schemas.microsoft.com/office/drawing/2014/main" id="{E1F4239F-9C2B-2E97-D1F2-14EF4DC4D1A9}"/>
              </a:ext>
            </a:extLst>
          </p:cNvPr>
          <p:cNvGrpSpPr/>
          <p:nvPr/>
        </p:nvGrpSpPr>
        <p:grpSpPr>
          <a:xfrm>
            <a:off x="2599761" y="4444474"/>
            <a:ext cx="1087200" cy="406466"/>
            <a:chOff x="4142136" y="2767443"/>
            <a:chExt cx="919784" cy="879626"/>
          </a:xfrm>
          <a:solidFill>
            <a:srgbClr val="FFC5C5"/>
          </a:solidFill>
        </p:grpSpPr>
        <p:sp>
          <p:nvSpPr>
            <p:cNvPr id="82" name="Rectángulo 81">
              <a:extLst>
                <a:ext uri="{FF2B5EF4-FFF2-40B4-BE49-F238E27FC236}">
                  <a16:creationId xmlns="" xmlns:a16="http://schemas.microsoft.com/office/drawing/2014/main" id="{D1BAC9E1-97D9-7CB6-A9C7-2E35B1CDF4D9}"/>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83" name="Rectángulo 82">
              <a:extLst>
                <a:ext uri="{FF2B5EF4-FFF2-40B4-BE49-F238E27FC236}">
                  <a16:creationId xmlns="" xmlns:a16="http://schemas.microsoft.com/office/drawing/2014/main" id="{28620D4D-1E63-0B55-C5D3-BE04DF9F571B}"/>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Zona Franca Industrial de Cobija</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ZOFRACOBIJA</a:t>
              </a:r>
            </a:p>
          </p:txBody>
        </p:sp>
      </p:grpSp>
      <p:grpSp>
        <p:nvGrpSpPr>
          <p:cNvPr id="84" name="Grupo 83">
            <a:extLst>
              <a:ext uri="{FF2B5EF4-FFF2-40B4-BE49-F238E27FC236}">
                <a16:creationId xmlns="" xmlns:a16="http://schemas.microsoft.com/office/drawing/2014/main" id="{966CD455-18D8-2D30-4E5A-1CC8366B4CED}"/>
              </a:ext>
            </a:extLst>
          </p:cNvPr>
          <p:cNvGrpSpPr/>
          <p:nvPr/>
        </p:nvGrpSpPr>
        <p:grpSpPr>
          <a:xfrm>
            <a:off x="3815270" y="4443731"/>
            <a:ext cx="1087200" cy="406466"/>
            <a:chOff x="4142136" y="2767443"/>
            <a:chExt cx="919784" cy="879626"/>
          </a:xfrm>
          <a:solidFill>
            <a:srgbClr val="FFC5C5"/>
          </a:solidFill>
        </p:grpSpPr>
        <p:sp>
          <p:nvSpPr>
            <p:cNvPr id="85" name="Rectángulo 84">
              <a:extLst>
                <a:ext uri="{FF2B5EF4-FFF2-40B4-BE49-F238E27FC236}">
                  <a16:creationId xmlns="" xmlns:a16="http://schemas.microsoft.com/office/drawing/2014/main" id="{B54FDA9B-57BF-054F-7C31-0EEF6BCA67FC}"/>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86" name="Rectángulo 85">
              <a:extLst>
                <a:ext uri="{FF2B5EF4-FFF2-40B4-BE49-F238E27FC236}">
                  <a16:creationId xmlns="" xmlns:a16="http://schemas.microsoft.com/office/drawing/2014/main" id="{2B6A2BF3-1628-1921-E916-C394D842C77A}"/>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Servicio Nacional Textil</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SENATEX</a:t>
              </a:r>
            </a:p>
          </p:txBody>
        </p:sp>
      </p:grpSp>
      <p:grpSp>
        <p:nvGrpSpPr>
          <p:cNvPr id="87" name="Grupo 86">
            <a:extLst>
              <a:ext uri="{FF2B5EF4-FFF2-40B4-BE49-F238E27FC236}">
                <a16:creationId xmlns="" xmlns:a16="http://schemas.microsoft.com/office/drawing/2014/main" id="{5614D1C0-7B9A-E71B-5DA7-939E5480120D}"/>
              </a:ext>
            </a:extLst>
          </p:cNvPr>
          <p:cNvGrpSpPr/>
          <p:nvPr/>
        </p:nvGrpSpPr>
        <p:grpSpPr>
          <a:xfrm>
            <a:off x="5031234" y="4443529"/>
            <a:ext cx="1087200" cy="406466"/>
            <a:chOff x="4142136" y="2767443"/>
            <a:chExt cx="919784" cy="879626"/>
          </a:xfrm>
          <a:solidFill>
            <a:srgbClr val="93D082"/>
          </a:solidFill>
        </p:grpSpPr>
        <p:sp>
          <p:nvSpPr>
            <p:cNvPr id="88" name="Rectángulo 87">
              <a:extLst>
                <a:ext uri="{FF2B5EF4-FFF2-40B4-BE49-F238E27FC236}">
                  <a16:creationId xmlns="" xmlns:a16="http://schemas.microsoft.com/office/drawing/2014/main" id="{94D90766-68CF-B4FE-B9CB-418C934AA0C2}"/>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89" name="Rectángulo 88">
              <a:extLst>
                <a:ext uri="{FF2B5EF4-FFF2-40B4-BE49-F238E27FC236}">
                  <a16:creationId xmlns="" xmlns:a16="http://schemas.microsoft.com/office/drawing/2014/main" id="{F59BFC9E-95EF-3CD0-654C-BBF7EE41D585}"/>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Servicio de Desarrollo de las Empresas Públicas Productivas</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SEDEM</a:t>
              </a:r>
            </a:p>
          </p:txBody>
        </p:sp>
      </p:grpSp>
      <p:grpSp>
        <p:nvGrpSpPr>
          <p:cNvPr id="90" name="Grupo 89">
            <a:extLst>
              <a:ext uri="{FF2B5EF4-FFF2-40B4-BE49-F238E27FC236}">
                <a16:creationId xmlns="" xmlns:a16="http://schemas.microsoft.com/office/drawing/2014/main" id="{9B822EE0-3C26-2AF9-EFF6-C03BD2F2CC45}"/>
              </a:ext>
            </a:extLst>
          </p:cNvPr>
          <p:cNvGrpSpPr/>
          <p:nvPr/>
        </p:nvGrpSpPr>
        <p:grpSpPr>
          <a:xfrm>
            <a:off x="6250926" y="4444902"/>
            <a:ext cx="1087200" cy="406466"/>
            <a:chOff x="4142136" y="2767443"/>
            <a:chExt cx="919784" cy="879626"/>
          </a:xfrm>
          <a:solidFill>
            <a:srgbClr val="FFC5C5"/>
          </a:solidFill>
        </p:grpSpPr>
        <p:sp>
          <p:nvSpPr>
            <p:cNvPr id="91" name="Rectángulo 90">
              <a:extLst>
                <a:ext uri="{FF2B5EF4-FFF2-40B4-BE49-F238E27FC236}">
                  <a16:creationId xmlns="" xmlns:a16="http://schemas.microsoft.com/office/drawing/2014/main" id="{7CE8620D-FE32-3AB7-5C61-E776445C33AC}"/>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92" name="Rectángulo 91">
              <a:extLst>
                <a:ext uri="{FF2B5EF4-FFF2-40B4-BE49-F238E27FC236}">
                  <a16:creationId xmlns="" xmlns:a16="http://schemas.microsoft.com/office/drawing/2014/main" id="{C7F569FC-700D-017D-157B-15DEA50ECBBD}"/>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INSUMOS BOLIVIA</a:t>
              </a:r>
            </a:p>
          </p:txBody>
        </p:sp>
      </p:grpSp>
      <p:grpSp>
        <p:nvGrpSpPr>
          <p:cNvPr id="93" name="Grupo 92">
            <a:extLst>
              <a:ext uri="{FF2B5EF4-FFF2-40B4-BE49-F238E27FC236}">
                <a16:creationId xmlns="" xmlns:a16="http://schemas.microsoft.com/office/drawing/2014/main" id="{4C57C359-F700-A26D-1BB7-653C37974FBC}"/>
              </a:ext>
            </a:extLst>
          </p:cNvPr>
          <p:cNvGrpSpPr/>
          <p:nvPr/>
        </p:nvGrpSpPr>
        <p:grpSpPr>
          <a:xfrm>
            <a:off x="7465609" y="4444902"/>
            <a:ext cx="1087200" cy="406466"/>
            <a:chOff x="4142136" y="2767443"/>
            <a:chExt cx="919784" cy="879626"/>
          </a:xfrm>
          <a:solidFill>
            <a:srgbClr val="FFC5C5"/>
          </a:solidFill>
        </p:grpSpPr>
        <p:sp>
          <p:nvSpPr>
            <p:cNvPr id="94" name="Rectángulo 93">
              <a:extLst>
                <a:ext uri="{FF2B5EF4-FFF2-40B4-BE49-F238E27FC236}">
                  <a16:creationId xmlns="" xmlns:a16="http://schemas.microsoft.com/office/drawing/2014/main" id="{4757747F-133F-3093-BDF8-9571A93C6C75}"/>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95" name="Rectángulo 94">
              <a:extLst>
                <a:ext uri="{FF2B5EF4-FFF2-40B4-BE49-F238E27FC236}">
                  <a16:creationId xmlns="" xmlns:a16="http://schemas.microsoft.com/office/drawing/2014/main" id="{E5D70A3B-247A-0400-4B69-241ADA64FFF4}"/>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Autoridad de Fiscalización y Control Social de Empresas</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AEMP</a:t>
              </a:r>
            </a:p>
          </p:txBody>
        </p:sp>
      </p:grpSp>
      <p:grpSp>
        <p:nvGrpSpPr>
          <p:cNvPr id="96" name="Grupo 95">
            <a:extLst>
              <a:ext uri="{FF2B5EF4-FFF2-40B4-BE49-F238E27FC236}">
                <a16:creationId xmlns="" xmlns:a16="http://schemas.microsoft.com/office/drawing/2014/main" id="{65C68AE3-B79E-A212-54E1-AB4025DC8FEB}"/>
              </a:ext>
            </a:extLst>
          </p:cNvPr>
          <p:cNvGrpSpPr/>
          <p:nvPr/>
        </p:nvGrpSpPr>
        <p:grpSpPr>
          <a:xfrm>
            <a:off x="8676790" y="4445382"/>
            <a:ext cx="1087200" cy="406466"/>
            <a:chOff x="4142136" y="2767443"/>
            <a:chExt cx="919784" cy="879626"/>
          </a:xfrm>
          <a:solidFill>
            <a:srgbClr val="FFC5C5"/>
          </a:solidFill>
        </p:grpSpPr>
        <p:sp>
          <p:nvSpPr>
            <p:cNvPr id="97" name="Rectángulo 96">
              <a:extLst>
                <a:ext uri="{FF2B5EF4-FFF2-40B4-BE49-F238E27FC236}">
                  <a16:creationId xmlns="" xmlns:a16="http://schemas.microsoft.com/office/drawing/2014/main" id="{8F4E03F8-8CF1-55CE-808E-0990E39EADCD}"/>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98" name="Rectángulo 97">
              <a:extLst>
                <a:ext uri="{FF2B5EF4-FFF2-40B4-BE49-F238E27FC236}">
                  <a16:creationId xmlns="" xmlns:a16="http://schemas.microsoft.com/office/drawing/2014/main" id="{B40445BE-5360-61FD-7787-615A7D3443D9}"/>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Servicio Plurinacional de Registro de Comercio</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SEPREC</a:t>
              </a:r>
            </a:p>
          </p:txBody>
        </p:sp>
      </p:grpSp>
      <p:grpSp>
        <p:nvGrpSpPr>
          <p:cNvPr id="99" name="Grupo 98">
            <a:extLst>
              <a:ext uri="{FF2B5EF4-FFF2-40B4-BE49-F238E27FC236}">
                <a16:creationId xmlns="" xmlns:a16="http://schemas.microsoft.com/office/drawing/2014/main" id="{20B2D89F-50B5-39F5-8E05-46CF9AF12C24}"/>
              </a:ext>
            </a:extLst>
          </p:cNvPr>
          <p:cNvGrpSpPr/>
          <p:nvPr/>
        </p:nvGrpSpPr>
        <p:grpSpPr>
          <a:xfrm>
            <a:off x="2944555" y="5688133"/>
            <a:ext cx="1087200" cy="406466"/>
            <a:chOff x="4142136" y="2767443"/>
            <a:chExt cx="919784" cy="879626"/>
          </a:xfrm>
          <a:solidFill>
            <a:srgbClr val="63F3A8"/>
          </a:solidFill>
        </p:grpSpPr>
        <p:sp>
          <p:nvSpPr>
            <p:cNvPr id="100" name="Rectángulo 99">
              <a:extLst>
                <a:ext uri="{FF2B5EF4-FFF2-40B4-BE49-F238E27FC236}">
                  <a16:creationId xmlns="" xmlns:a16="http://schemas.microsoft.com/office/drawing/2014/main" id="{5D81E5B1-4D6A-8671-7BB3-FC3DDE12CA2C}"/>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01" name="Rectángulo 100">
              <a:extLst>
                <a:ext uri="{FF2B5EF4-FFF2-40B4-BE49-F238E27FC236}">
                  <a16:creationId xmlns="" xmlns:a16="http://schemas.microsoft.com/office/drawing/2014/main" id="{B7538E4E-23EB-51AE-0806-F0F306EBD74D}"/>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Pública Productiva Industria Boliviana de Aceites Ecológicos</a:t>
              </a:r>
            </a:p>
            <a:p>
              <a:pPr algn="ctr" defTabSz="301087">
                <a:spcBef>
                  <a:spcPct val="0"/>
                </a:spcBef>
              </a:pPr>
              <a:r>
                <a:rPr lang="es-BO" sz="677" b="1" dirty="0">
                  <a:solidFill>
                    <a:prstClr val="black"/>
                  </a:solidFill>
                  <a:latin typeface="Arial" panose="020B0604020202020204" pitchFamily="34" charset="0"/>
                  <a:ea typeface="Times New Roman"/>
                  <a:cs typeface="Arial" panose="020B0604020202020204" pitchFamily="34" charset="0"/>
                </a:rPr>
                <a:t>IBAE</a:t>
              </a:r>
            </a:p>
          </p:txBody>
        </p:sp>
      </p:grpSp>
      <p:grpSp>
        <p:nvGrpSpPr>
          <p:cNvPr id="102" name="Grupo 101">
            <a:extLst>
              <a:ext uri="{FF2B5EF4-FFF2-40B4-BE49-F238E27FC236}">
                <a16:creationId xmlns="" xmlns:a16="http://schemas.microsoft.com/office/drawing/2014/main" id="{4A7BFF61-CFBC-2345-2989-00349C1E0E0F}"/>
              </a:ext>
            </a:extLst>
          </p:cNvPr>
          <p:cNvGrpSpPr/>
          <p:nvPr/>
        </p:nvGrpSpPr>
        <p:grpSpPr>
          <a:xfrm>
            <a:off x="2270810" y="5108304"/>
            <a:ext cx="1008000" cy="406466"/>
            <a:chOff x="4142136" y="2767443"/>
            <a:chExt cx="919784" cy="879626"/>
          </a:xfrm>
          <a:solidFill>
            <a:srgbClr val="A8E2C5"/>
          </a:solidFill>
        </p:grpSpPr>
        <p:sp>
          <p:nvSpPr>
            <p:cNvPr id="103" name="Rectángulo 102">
              <a:extLst>
                <a:ext uri="{FF2B5EF4-FFF2-40B4-BE49-F238E27FC236}">
                  <a16:creationId xmlns="" xmlns:a16="http://schemas.microsoft.com/office/drawing/2014/main" id="{78A0EBD1-E795-0262-2156-E82CA7A26BE0}"/>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04" name="Rectángulo 103">
              <a:extLst>
                <a:ext uri="{FF2B5EF4-FFF2-40B4-BE49-F238E27FC236}">
                  <a16:creationId xmlns="" xmlns:a16="http://schemas.microsoft.com/office/drawing/2014/main" id="{5DF39487-AAFF-8177-2158-9C0A81F364D4}"/>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Pública Nacional Estratégica Papeles de Bolivia</a:t>
              </a:r>
            </a:p>
            <a:p>
              <a:pPr algn="ctr" defTabSz="301087">
                <a:spcBef>
                  <a:spcPct val="0"/>
                </a:spcBef>
              </a:pPr>
              <a:r>
                <a:rPr lang="es-BO" sz="677" b="1" dirty="0">
                  <a:solidFill>
                    <a:prstClr val="black"/>
                  </a:solidFill>
                  <a:latin typeface="Arial" panose="020B0604020202020204" pitchFamily="34" charset="0"/>
                  <a:ea typeface="Times New Roman"/>
                  <a:cs typeface="Arial" panose="020B0604020202020204" pitchFamily="34" charset="0"/>
                </a:rPr>
                <a:t>PAPELBOL</a:t>
              </a:r>
            </a:p>
          </p:txBody>
        </p:sp>
      </p:grpSp>
      <p:grpSp>
        <p:nvGrpSpPr>
          <p:cNvPr id="105" name="Grupo 104">
            <a:extLst>
              <a:ext uri="{FF2B5EF4-FFF2-40B4-BE49-F238E27FC236}">
                <a16:creationId xmlns="" xmlns:a16="http://schemas.microsoft.com/office/drawing/2014/main" id="{97B0DC72-4C82-1DAD-44FB-D67F67F04A68}"/>
              </a:ext>
            </a:extLst>
          </p:cNvPr>
          <p:cNvGrpSpPr/>
          <p:nvPr/>
        </p:nvGrpSpPr>
        <p:grpSpPr>
          <a:xfrm>
            <a:off x="3350204" y="5108304"/>
            <a:ext cx="1008000" cy="406466"/>
            <a:chOff x="4142136" y="2767443"/>
            <a:chExt cx="919784" cy="879626"/>
          </a:xfrm>
          <a:solidFill>
            <a:srgbClr val="A8E2C5"/>
          </a:solidFill>
        </p:grpSpPr>
        <p:sp>
          <p:nvSpPr>
            <p:cNvPr id="106" name="Rectángulo 105">
              <a:extLst>
                <a:ext uri="{FF2B5EF4-FFF2-40B4-BE49-F238E27FC236}">
                  <a16:creationId xmlns="" xmlns:a16="http://schemas.microsoft.com/office/drawing/2014/main" id="{C77FC32C-765C-9CAF-DBF8-5870551EF598}"/>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07" name="Rectángulo 106">
              <a:extLst>
                <a:ext uri="{FF2B5EF4-FFF2-40B4-BE49-F238E27FC236}">
                  <a16:creationId xmlns="" xmlns:a16="http://schemas.microsoft.com/office/drawing/2014/main" id="{29A753C2-4087-9A81-363A-C183ADB44C1F}"/>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Pública Nacional Estratégica Cartones de Bolivia</a:t>
              </a:r>
            </a:p>
            <a:p>
              <a:pPr algn="ctr" defTabSz="301087">
                <a:spcBef>
                  <a:spcPct val="0"/>
                </a:spcBef>
              </a:pPr>
              <a:r>
                <a:rPr lang="es-BO" sz="677" b="1" dirty="0">
                  <a:solidFill>
                    <a:prstClr val="black"/>
                  </a:solidFill>
                  <a:latin typeface="Arial" panose="020B0604020202020204" pitchFamily="34" charset="0"/>
                  <a:ea typeface="Times New Roman"/>
                  <a:cs typeface="Arial" panose="020B0604020202020204" pitchFamily="34" charset="0"/>
                </a:rPr>
                <a:t>CARTONBOL</a:t>
              </a:r>
            </a:p>
          </p:txBody>
        </p:sp>
      </p:grpSp>
      <p:grpSp>
        <p:nvGrpSpPr>
          <p:cNvPr id="108" name="Grupo 107">
            <a:extLst>
              <a:ext uri="{FF2B5EF4-FFF2-40B4-BE49-F238E27FC236}">
                <a16:creationId xmlns="" xmlns:a16="http://schemas.microsoft.com/office/drawing/2014/main" id="{68DFCD0C-CB61-97A6-0619-12CB74363EFE}"/>
              </a:ext>
            </a:extLst>
          </p:cNvPr>
          <p:cNvGrpSpPr/>
          <p:nvPr/>
        </p:nvGrpSpPr>
        <p:grpSpPr>
          <a:xfrm>
            <a:off x="4432651" y="5105645"/>
            <a:ext cx="1008000" cy="406466"/>
            <a:chOff x="4142136" y="2767443"/>
            <a:chExt cx="919784" cy="879626"/>
          </a:xfrm>
          <a:solidFill>
            <a:srgbClr val="A8E2C5"/>
          </a:solidFill>
        </p:grpSpPr>
        <p:sp>
          <p:nvSpPr>
            <p:cNvPr id="109" name="Rectángulo 108">
              <a:extLst>
                <a:ext uri="{FF2B5EF4-FFF2-40B4-BE49-F238E27FC236}">
                  <a16:creationId xmlns="" xmlns:a16="http://schemas.microsoft.com/office/drawing/2014/main" id="{2F7E6FFE-ACD2-281E-6587-1858DDDA40FB}"/>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10" name="Rectángulo 109">
              <a:extLst>
                <a:ext uri="{FF2B5EF4-FFF2-40B4-BE49-F238E27FC236}">
                  <a16:creationId xmlns="" xmlns:a16="http://schemas.microsoft.com/office/drawing/2014/main" id="{16D6133F-D4D8-B493-2763-AA4882E8A219}"/>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Pública Nacional Estratégica Cementos de Bolivia</a:t>
              </a:r>
            </a:p>
            <a:p>
              <a:pPr algn="ctr" defTabSz="301087">
                <a:spcBef>
                  <a:spcPct val="0"/>
                </a:spcBef>
              </a:pPr>
              <a:r>
                <a:rPr lang="es-BO" sz="677" b="1" dirty="0">
                  <a:solidFill>
                    <a:prstClr val="black"/>
                  </a:solidFill>
                  <a:latin typeface="Arial" panose="020B0604020202020204" pitchFamily="34" charset="0"/>
                  <a:ea typeface="Times New Roman"/>
                  <a:cs typeface="Arial" panose="020B0604020202020204" pitchFamily="34" charset="0"/>
                </a:rPr>
                <a:t>ECEBOL</a:t>
              </a:r>
            </a:p>
          </p:txBody>
        </p:sp>
      </p:grpSp>
      <p:grpSp>
        <p:nvGrpSpPr>
          <p:cNvPr id="111" name="Grupo 110">
            <a:extLst>
              <a:ext uri="{FF2B5EF4-FFF2-40B4-BE49-F238E27FC236}">
                <a16:creationId xmlns="" xmlns:a16="http://schemas.microsoft.com/office/drawing/2014/main" id="{08262380-A9E5-1AC1-BA70-B11981C68D4E}"/>
              </a:ext>
            </a:extLst>
          </p:cNvPr>
          <p:cNvGrpSpPr/>
          <p:nvPr/>
        </p:nvGrpSpPr>
        <p:grpSpPr>
          <a:xfrm>
            <a:off x="5724148" y="5105645"/>
            <a:ext cx="1008000" cy="406466"/>
            <a:chOff x="4142136" y="2767443"/>
            <a:chExt cx="919784" cy="879626"/>
          </a:xfrm>
          <a:solidFill>
            <a:srgbClr val="A8E2C5"/>
          </a:solidFill>
        </p:grpSpPr>
        <p:sp>
          <p:nvSpPr>
            <p:cNvPr id="112" name="Rectángulo 111">
              <a:extLst>
                <a:ext uri="{FF2B5EF4-FFF2-40B4-BE49-F238E27FC236}">
                  <a16:creationId xmlns="" xmlns:a16="http://schemas.microsoft.com/office/drawing/2014/main" id="{662B84EC-1AE7-36EA-C457-A0B96666C976}"/>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13" name="Rectángulo 112">
              <a:extLst>
                <a:ext uri="{FF2B5EF4-FFF2-40B4-BE49-F238E27FC236}">
                  <a16:creationId xmlns="" xmlns:a16="http://schemas.microsoft.com/office/drawing/2014/main" id="{2A31FDCB-C787-BB5A-982B-06DA4F5A494D}"/>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Estratégica de Producción de Abonos y Fertilizantes</a:t>
              </a:r>
            </a:p>
            <a:p>
              <a:pPr algn="ctr" defTabSz="301087">
                <a:spcBef>
                  <a:spcPct val="0"/>
                </a:spcBef>
              </a:pPr>
              <a:r>
                <a:rPr lang="es-BO" sz="677" b="1" dirty="0">
                  <a:solidFill>
                    <a:prstClr val="black"/>
                  </a:solidFill>
                  <a:latin typeface="Arial" panose="020B0604020202020204" pitchFamily="34" charset="0"/>
                  <a:ea typeface="Times New Roman"/>
                  <a:cs typeface="Arial" panose="020B0604020202020204" pitchFamily="34" charset="0"/>
                </a:rPr>
                <a:t>EEPAF</a:t>
              </a:r>
            </a:p>
          </p:txBody>
        </p:sp>
      </p:grpSp>
      <p:grpSp>
        <p:nvGrpSpPr>
          <p:cNvPr id="114" name="Grupo 113">
            <a:extLst>
              <a:ext uri="{FF2B5EF4-FFF2-40B4-BE49-F238E27FC236}">
                <a16:creationId xmlns="" xmlns:a16="http://schemas.microsoft.com/office/drawing/2014/main" id="{B5871496-2621-A38F-91FE-42BBD7E588DA}"/>
              </a:ext>
            </a:extLst>
          </p:cNvPr>
          <p:cNvGrpSpPr/>
          <p:nvPr/>
        </p:nvGrpSpPr>
        <p:grpSpPr>
          <a:xfrm>
            <a:off x="6806769" y="5105645"/>
            <a:ext cx="1008000" cy="406466"/>
            <a:chOff x="4142136" y="2767443"/>
            <a:chExt cx="919784" cy="879626"/>
          </a:xfrm>
          <a:solidFill>
            <a:srgbClr val="A8E2C5"/>
          </a:solidFill>
        </p:grpSpPr>
        <p:sp>
          <p:nvSpPr>
            <p:cNvPr id="115" name="Rectángulo 114">
              <a:extLst>
                <a:ext uri="{FF2B5EF4-FFF2-40B4-BE49-F238E27FC236}">
                  <a16:creationId xmlns="" xmlns:a16="http://schemas.microsoft.com/office/drawing/2014/main" id="{19B2AF80-DC24-F1B4-C467-A34DD722518F}"/>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16" name="Rectángulo 115">
              <a:extLst>
                <a:ext uri="{FF2B5EF4-FFF2-40B4-BE49-F238E27FC236}">
                  <a16:creationId xmlns="" xmlns:a16="http://schemas.microsoft.com/office/drawing/2014/main" id="{4139F8B3-35B4-A095-DBE4-5AE28C247EBE}"/>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Estratégica de Producción de Semillas</a:t>
              </a:r>
            </a:p>
            <a:p>
              <a:pPr algn="ctr" defTabSz="301087">
                <a:spcBef>
                  <a:spcPct val="0"/>
                </a:spcBef>
              </a:pPr>
              <a:r>
                <a:rPr lang="es-BO" sz="677" b="1" dirty="0">
                  <a:solidFill>
                    <a:prstClr val="black"/>
                  </a:solidFill>
                  <a:latin typeface="Arial" panose="020B0604020202020204" pitchFamily="34" charset="0"/>
                  <a:ea typeface="Times New Roman"/>
                  <a:cs typeface="Arial" panose="020B0604020202020204" pitchFamily="34" charset="0"/>
                </a:rPr>
                <a:t>EEPS</a:t>
              </a:r>
            </a:p>
          </p:txBody>
        </p:sp>
      </p:grpSp>
      <p:grpSp>
        <p:nvGrpSpPr>
          <p:cNvPr id="117" name="Grupo 116">
            <a:extLst>
              <a:ext uri="{FF2B5EF4-FFF2-40B4-BE49-F238E27FC236}">
                <a16:creationId xmlns="" xmlns:a16="http://schemas.microsoft.com/office/drawing/2014/main" id="{8DF27D04-42AB-D68B-EDDC-2C0CBD508A27}"/>
              </a:ext>
            </a:extLst>
          </p:cNvPr>
          <p:cNvGrpSpPr/>
          <p:nvPr/>
        </p:nvGrpSpPr>
        <p:grpSpPr>
          <a:xfrm>
            <a:off x="7893143" y="5105645"/>
            <a:ext cx="1008000" cy="406466"/>
            <a:chOff x="4142136" y="2767443"/>
            <a:chExt cx="919784" cy="879626"/>
          </a:xfrm>
          <a:solidFill>
            <a:srgbClr val="A8E2C5"/>
          </a:solidFill>
        </p:grpSpPr>
        <p:sp>
          <p:nvSpPr>
            <p:cNvPr id="118" name="Rectángulo 117">
              <a:extLst>
                <a:ext uri="{FF2B5EF4-FFF2-40B4-BE49-F238E27FC236}">
                  <a16:creationId xmlns="" xmlns:a16="http://schemas.microsoft.com/office/drawing/2014/main" id="{70DA8B79-98CE-78B0-010C-2C0D6E1A8E9F}"/>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19" name="Rectángulo 118">
              <a:extLst>
                <a:ext uri="{FF2B5EF4-FFF2-40B4-BE49-F238E27FC236}">
                  <a16:creationId xmlns="" xmlns:a16="http://schemas.microsoft.com/office/drawing/2014/main" id="{2E87BA51-1D87-8E79-25D3-90CBB262091E}"/>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Pública Productiva Envases de Vidrio de Bolivia</a:t>
              </a:r>
            </a:p>
            <a:p>
              <a:pPr algn="ctr" defTabSz="301087">
                <a:spcBef>
                  <a:spcPct val="0"/>
                </a:spcBef>
              </a:pPr>
              <a:r>
                <a:rPr lang="es-BO" sz="677" b="1" dirty="0">
                  <a:solidFill>
                    <a:prstClr val="black"/>
                  </a:solidFill>
                  <a:latin typeface="Arial" panose="020B0604020202020204" pitchFamily="34" charset="0"/>
                  <a:ea typeface="Times New Roman"/>
                  <a:cs typeface="Arial" panose="020B0604020202020204" pitchFamily="34" charset="0"/>
                </a:rPr>
                <a:t>ENVIBOL</a:t>
              </a:r>
            </a:p>
          </p:txBody>
        </p:sp>
      </p:grpSp>
      <p:grpSp>
        <p:nvGrpSpPr>
          <p:cNvPr id="120" name="Grupo 119">
            <a:extLst>
              <a:ext uri="{FF2B5EF4-FFF2-40B4-BE49-F238E27FC236}">
                <a16:creationId xmlns="" xmlns:a16="http://schemas.microsoft.com/office/drawing/2014/main" id="{7094BDB9-F177-14FD-C3C8-DDEE15ECB8AB}"/>
              </a:ext>
            </a:extLst>
          </p:cNvPr>
          <p:cNvGrpSpPr/>
          <p:nvPr/>
        </p:nvGrpSpPr>
        <p:grpSpPr>
          <a:xfrm>
            <a:off x="4346535" y="5688133"/>
            <a:ext cx="1087200" cy="406466"/>
            <a:chOff x="4142136" y="2767443"/>
            <a:chExt cx="919784" cy="879626"/>
          </a:xfrm>
          <a:solidFill>
            <a:srgbClr val="63F3A8"/>
          </a:solidFill>
        </p:grpSpPr>
        <p:sp>
          <p:nvSpPr>
            <p:cNvPr id="121" name="Rectángulo 120">
              <a:extLst>
                <a:ext uri="{FF2B5EF4-FFF2-40B4-BE49-F238E27FC236}">
                  <a16:creationId xmlns="" xmlns:a16="http://schemas.microsoft.com/office/drawing/2014/main" id="{381EACE5-29FE-1527-C610-71D5682F5FFD}"/>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22" name="Rectángulo 121">
              <a:extLst>
                <a:ext uri="{FF2B5EF4-FFF2-40B4-BE49-F238E27FC236}">
                  <a16:creationId xmlns="" xmlns:a16="http://schemas.microsoft.com/office/drawing/2014/main" id="{0DF96994-E4E6-B6DB-BBE4-4046DB51E6EB}"/>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Pública Productiva Industria Boliviana Química</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IBQ</a:t>
              </a:r>
              <a:endParaRPr lang="es-BO" sz="677" b="1" dirty="0">
                <a:solidFill>
                  <a:prstClr val="black"/>
                </a:solidFill>
                <a:latin typeface="Arial" panose="020B0604020202020204" pitchFamily="34" charset="0"/>
                <a:ea typeface="Times New Roman"/>
                <a:cs typeface="Arial" panose="020B0604020202020204" pitchFamily="34" charset="0"/>
              </a:endParaRPr>
            </a:p>
          </p:txBody>
        </p:sp>
      </p:grpSp>
      <p:cxnSp>
        <p:nvCxnSpPr>
          <p:cNvPr id="123" name="Conector angular 18">
            <a:extLst>
              <a:ext uri="{FF2B5EF4-FFF2-40B4-BE49-F238E27FC236}">
                <a16:creationId xmlns="" xmlns:a16="http://schemas.microsoft.com/office/drawing/2014/main" id="{283250E9-BA2C-9096-9240-009D9B7FCFE1}"/>
              </a:ext>
            </a:extLst>
          </p:cNvPr>
          <p:cNvCxnSpPr>
            <a:stCxn id="33" idx="2"/>
            <a:endCxn id="58" idx="0"/>
          </p:cNvCxnSpPr>
          <p:nvPr/>
        </p:nvCxnSpPr>
        <p:spPr>
          <a:xfrm rot="5400000">
            <a:off x="5218020" y="2034913"/>
            <a:ext cx="1326411" cy="603273"/>
          </a:xfrm>
          <a:prstGeom prst="bentConnector3">
            <a:avLst>
              <a:gd name="adj1" fmla="val 92667"/>
            </a:avLst>
          </a:prstGeom>
        </p:spPr>
        <p:style>
          <a:lnRef idx="1">
            <a:schemeClr val="accent1"/>
          </a:lnRef>
          <a:fillRef idx="0">
            <a:schemeClr val="accent1"/>
          </a:fillRef>
          <a:effectRef idx="0">
            <a:schemeClr val="accent1"/>
          </a:effectRef>
          <a:fontRef idx="minor">
            <a:schemeClr val="tx1"/>
          </a:fontRef>
        </p:style>
      </p:cxnSp>
      <p:cxnSp>
        <p:nvCxnSpPr>
          <p:cNvPr id="124" name="Conector angular 21">
            <a:extLst>
              <a:ext uri="{FF2B5EF4-FFF2-40B4-BE49-F238E27FC236}">
                <a16:creationId xmlns="" xmlns:a16="http://schemas.microsoft.com/office/drawing/2014/main" id="{A25A7B9E-2850-A1E2-BB63-4E76F16CE493}"/>
              </a:ext>
            </a:extLst>
          </p:cNvPr>
          <p:cNvCxnSpPr>
            <a:stCxn id="33" idx="2"/>
            <a:endCxn id="61" idx="0"/>
          </p:cNvCxnSpPr>
          <p:nvPr/>
        </p:nvCxnSpPr>
        <p:spPr>
          <a:xfrm rot="16200000" flipH="1">
            <a:off x="5825733" y="2030470"/>
            <a:ext cx="1326411" cy="612154"/>
          </a:xfrm>
          <a:prstGeom prst="bentConnector3">
            <a:avLst>
              <a:gd name="adj1" fmla="val 92727"/>
            </a:avLst>
          </a:prstGeom>
        </p:spPr>
        <p:style>
          <a:lnRef idx="1">
            <a:schemeClr val="accent1"/>
          </a:lnRef>
          <a:fillRef idx="0">
            <a:schemeClr val="accent1"/>
          </a:fillRef>
          <a:effectRef idx="0">
            <a:schemeClr val="accent1"/>
          </a:effectRef>
          <a:fontRef idx="minor">
            <a:schemeClr val="tx1"/>
          </a:fontRef>
        </p:style>
      </p:cxnSp>
      <p:cxnSp>
        <p:nvCxnSpPr>
          <p:cNvPr id="125" name="Conector angular 26">
            <a:extLst>
              <a:ext uri="{FF2B5EF4-FFF2-40B4-BE49-F238E27FC236}">
                <a16:creationId xmlns="" xmlns:a16="http://schemas.microsoft.com/office/drawing/2014/main" id="{A6A6864B-6750-F5A0-357E-BFB73CAE645F}"/>
              </a:ext>
            </a:extLst>
          </p:cNvPr>
          <p:cNvCxnSpPr>
            <a:cxnSpLocks/>
            <a:stCxn id="33" idx="2"/>
            <a:endCxn id="64" idx="0"/>
          </p:cNvCxnSpPr>
          <p:nvPr/>
        </p:nvCxnSpPr>
        <p:spPr>
          <a:xfrm rot="16200000" flipH="1">
            <a:off x="6434394" y="1421810"/>
            <a:ext cx="1325965" cy="1829031"/>
          </a:xfrm>
          <a:prstGeom prst="bentConnector3">
            <a:avLst>
              <a:gd name="adj1" fmla="val 92742"/>
            </a:avLst>
          </a:prstGeom>
        </p:spPr>
        <p:style>
          <a:lnRef idx="1">
            <a:schemeClr val="accent1"/>
          </a:lnRef>
          <a:fillRef idx="0">
            <a:schemeClr val="accent1"/>
          </a:fillRef>
          <a:effectRef idx="0">
            <a:schemeClr val="accent1"/>
          </a:effectRef>
          <a:fontRef idx="minor">
            <a:schemeClr val="tx1"/>
          </a:fontRef>
        </p:style>
      </p:cxnSp>
      <p:cxnSp>
        <p:nvCxnSpPr>
          <p:cNvPr id="126" name="Conector angular 199">
            <a:extLst>
              <a:ext uri="{FF2B5EF4-FFF2-40B4-BE49-F238E27FC236}">
                <a16:creationId xmlns="" xmlns:a16="http://schemas.microsoft.com/office/drawing/2014/main" id="{EDBB5E13-A82C-EC1D-6D36-12241C63FFBD}"/>
              </a:ext>
            </a:extLst>
          </p:cNvPr>
          <p:cNvCxnSpPr>
            <a:stCxn id="33" idx="2"/>
            <a:endCxn id="68" idx="0"/>
          </p:cNvCxnSpPr>
          <p:nvPr/>
        </p:nvCxnSpPr>
        <p:spPr>
          <a:xfrm rot="5400000">
            <a:off x="4610442" y="1426889"/>
            <a:ext cx="1325965" cy="1818875"/>
          </a:xfrm>
          <a:prstGeom prst="bentConnector3">
            <a:avLst>
              <a:gd name="adj1" fmla="val 92622"/>
            </a:avLst>
          </a:prstGeom>
        </p:spPr>
        <p:style>
          <a:lnRef idx="1">
            <a:schemeClr val="accent1"/>
          </a:lnRef>
          <a:fillRef idx="0">
            <a:schemeClr val="accent1"/>
          </a:fillRef>
          <a:effectRef idx="0">
            <a:schemeClr val="accent1"/>
          </a:effectRef>
          <a:fontRef idx="minor">
            <a:schemeClr val="tx1"/>
          </a:fontRef>
        </p:style>
      </p:cxnSp>
      <p:cxnSp>
        <p:nvCxnSpPr>
          <p:cNvPr id="127" name="Conector angular 202">
            <a:extLst>
              <a:ext uri="{FF2B5EF4-FFF2-40B4-BE49-F238E27FC236}">
                <a16:creationId xmlns="" xmlns:a16="http://schemas.microsoft.com/office/drawing/2014/main" id="{8D95077C-25D6-3DBF-E6D9-86AAE0CF56D6}"/>
              </a:ext>
            </a:extLst>
          </p:cNvPr>
          <p:cNvCxnSpPr>
            <a:stCxn id="33" idx="2"/>
            <a:endCxn id="52" idx="0"/>
          </p:cNvCxnSpPr>
          <p:nvPr/>
        </p:nvCxnSpPr>
        <p:spPr>
          <a:xfrm rot="5400000">
            <a:off x="3996117" y="813010"/>
            <a:ext cx="1326411" cy="3047079"/>
          </a:xfrm>
          <a:prstGeom prst="bentConnector3">
            <a:avLst>
              <a:gd name="adj1" fmla="val 92668"/>
            </a:avLst>
          </a:prstGeom>
        </p:spPr>
        <p:style>
          <a:lnRef idx="1">
            <a:schemeClr val="accent1"/>
          </a:lnRef>
          <a:fillRef idx="0">
            <a:schemeClr val="accent1"/>
          </a:fillRef>
          <a:effectRef idx="0">
            <a:schemeClr val="accent1"/>
          </a:effectRef>
          <a:fontRef idx="minor">
            <a:schemeClr val="tx1"/>
          </a:fontRef>
        </p:style>
      </p:cxnSp>
      <p:cxnSp>
        <p:nvCxnSpPr>
          <p:cNvPr id="128" name="Conector angular 219">
            <a:extLst>
              <a:ext uri="{FF2B5EF4-FFF2-40B4-BE49-F238E27FC236}">
                <a16:creationId xmlns="" xmlns:a16="http://schemas.microsoft.com/office/drawing/2014/main" id="{AFDE9C68-AEB5-CCE2-C575-AA1DA548756F}"/>
              </a:ext>
            </a:extLst>
          </p:cNvPr>
          <p:cNvCxnSpPr>
            <a:stCxn id="33" idx="2"/>
            <a:endCxn id="74" idx="0"/>
          </p:cNvCxnSpPr>
          <p:nvPr/>
        </p:nvCxnSpPr>
        <p:spPr>
          <a:xfrm rot="16200000" flipH="1">
            <a:off x="6049867" y="1806335"/>
            <a:ext cx="2099878" cy="1833895"/>
          </a:xfrm>
          <a:prstGeom prst="bentConnector3">
            <a:avLst>
              <a:gd name="adj1" fmla="val 95133"/>
            </a:avLst>
          </a:prstGeom>
        </p:spPr>
        <p:style>
          <a:lnRef idx="1">
            <a:schemeClr val="accent1"/>
          </a:lnRef>
          <a:fillRef idx="0">
            <a:schemeClr val="accent1"/>
          </a:fillRef>
          <a:effectRef idx="0">
            <a:schemeClr val="accent1"/>
          </a:effectRef>
          <a:fontRef idx="minor">
            <a:schemeClr val="tx1"/>
          </a:fontRef>
        </p:style>
      </p:cxnSp>
      <p:cxnSp>
        <p:nvCxnSpPr>
          <p:cNvPr id="129" name="Conector angular 222">
            <a:extLst>
              <a:ext uri="{FF2B5EF4-FFF2-40B4-BE49-F238E27FC236}">
                <a16:creationId xmlns="" xmlns:a16="http://schemas.microsoft.com/office/drawing/2014/main" id="{6874BBA1-5180-0671-0C1C-691305DF86A5}"/>
              </a:ext>
            </a:extLst>
          </p:cNvPr>
          <p:cNvCxnSpPr>
            <a:stCxn id="33" idx="2"/>
            <a:endCxn id="80" idx="0"/>
          </p:cNvCxnSpPr>
          <p:nvPr/>
        </p:nvCxnSpPr>
        <p:spPr>
          <a:xfrm rot="16200000" flipH="1">
            <a:off x="6659781" y="1196420"/>
            <a:ext cx="2099878" cy="3053722"/>
          </a:xfrm>
          <a:prstGeom prst="bentConnector3">
            <a:avLst>
              <a:gd name="adj1" fmla="val 95057"/>
            </a:avLst>
          </a:prstGeom>
        </p:spPr>
        <p:style>
          <a:lnRef idx="1">
            <a:schemeClr val="accent1"/>
          </a:lnRef>
          <a:fillRef idx="0">
            <a:schemeClr val="accent1"/>
          </a:fillRef>
          <a:effectRef idx="0">
            <a:schemeClr val="accent1"/>
          </a:effectRef>
          <a:fontRef idx="minor">
            <a:schemeClr val="tx1"/>
          </a:fontRef>
        </p:style>
      </p:cxnSp>
      <p:cxnSp>
        <p:nvCxnSpPr>
          <p:cNvPr id="130" name="Conector angular 228">
            <a:extLst>
              <a:ext uri="{FF2B5EF4-FFF2-40B4-BE49-F238E27FC236}">
                <a16:creationId xmlns="" xmlns:a16="http://schemas.microsoft.com/office/drawing/2014/main" id="{B2259F45-DC5C-AD61-B592-BEBE678C2A23}"/>
              </a:ext>
            </a:extLst>
          </p:cNvPr>
          <p:cNvCxnSpPr>
            <a:stCxn id="33" idx="2"/>
            <a:endCxn id="55" idx="0"/>
          </p:cNvCxnSpPr>
          <p:nvPr/>
        </p:nvCxnSpPr>
        <p:spPr>
          <a:xfrm rot="5400000">
            <a:off x="4213875" y="1804238"/>
            <a:ext cx="2099878" cy="1838091"/>
          </a:xfrm>
          <a:prstGeom prst="bentConnector3">
            <a:avLst>
              <a:gd name="adj1" fmla="val 95133"/>
            </a:avLst>
          </a:prstGeom>
        </p:spPr>
        <p:style>
          <a:lnRef idx="1">
            <a:schemeClr val="accent1"/>
          </a:lnRef>
          <a:fillRef idx="0">
            <a:schemeClr val="accent1"/>
          </a:fillRef>
          <a:effectRef idx="0">
            <a:schemeClr val="accent1"/>
          </a:effectRef>
          <a:fontRef idx="minor">
            <a:schemeClr val="tx1"/>
          </a:fontRef>
        </p:style>
      </p:cxnSp>
      <p:cxnSp>
        <p:nvCxnSpPr>
          <p:cNvPr id="131" name="Conector angular 239">
            <a:extLst>
              <a:ext uri="{FF2B5EF4-FFF2-40B4-BE49-F238E27FC236}">
                <a16:creationId xmlns="" xmlns:a16="http://schemas.microsoft.com/office/drawing/2014/main" id="{43AE4804-D13E-A6A2-88BE-34C5E4EB17BD}"/>
              </a:ext>
            </a:extLst>
          </p:cNvPr>
          <p:cNvCxnSpPr>
            <a:stCxn id="33" idx="2"/>
            <a:endCxn id="98" idx="0"/>
          </p:cNvCxnSpPr>
          <p:nvPr/>
        </p:nvCxnSpPr>
        <p:spPr>
          <a:xfrm rot="16200000" flipH="1">
            <a:off x="6315604" y="1540598"/>
            <a:ext cx="2772040" cy="3037531"/>
          </a:xfrm>
          <a:prstGeom prst="bentConnector3">
            <a:avLst>
              <a:gd name="adj1" fmla="val 96187"/>
            </a:avLst>
          </a:prstGeom>
        </p:spPr>
        <p:style>
          <a:lnRef idx="1">
            <a:schemeClr val="accent1"/>
          </a:lnRef>
          <a:fillRef idx="0">
            <a:schemeClr val="accent1"/>
          </a:fillRef>
          <a:effectRef idx="0">
            <a:schemeClr val="accent1"/>
          </a:effectRef>
          <a:fontRef idx="minor">
            <a:schemeClr val="tx1"/>
          </a:fontRef>
        </p:style>
      </p:cxnSp>
      <p:cxnSp>
        <p:nvCxnSpPr>
          <p:cNvPr id="132" name="Conector angular 244">
            <a:extLst>
              <a:ext uri="{FF2B5EF4-FFF2-40B4-BE49-F238E27FC236}">
                <a16:creationId xmlns="" xmlns:a16="http://schemas.microsoft.com/office/drawing/2014/main" id="{461A3A85-63A5-633D-6E23-BD057FD5540E}"/>
              </a:ext>
            </a:extLst>
          </p:cNvPr>
          <p:cNvCxnSpPr>
            <a:stCxn id="33" idx="2"/>
            <a:endCxn id="95" idx="0"/>
          </p:cNvCxnSpPr>
          <p:nvPr/>
        </p:nvCxnSpPr>
        <p:spPr>
          <a:xfrm rot="16200000" flipH="1">
            <a:off x="5710254" y="2145947"/>
            <a:ext cx="2771560" cy="1826350"/>
          </a:xfrm>
          <a:prstGeom prst="bentConnector3">
            <a:avLst>
              <a:gd name="adj1" fmla="val 96224"/>
            </a:avLst>
          </a:prstGeom>
        </p:spPr>
        <p:style>
          <a:lnRef idx="1">
            <a:schemeClr val="accent1"/>
          </a:lnRef>
          <a:fillRef idx="0">
            <a:schemeClr val="accent1"/>
          </a:fillRef>
          <a:effectRef idx="0">
            <a:schemeClr val="accent1"/>
          </a:effectRef>
          <a:fontRef idx="minor">
            <a:schemeClr val="tx1"/>
          </a:fontRef>
        </p:style>
      </p:cxnSp>
      <p:cxnSp>
        <p:nvCxnSpPr>
          <p:cNvPr id="133" name="Conector angular 247">
            <a:extLst>
              <a:ext uri="{FF2B5EF4-FFF2-40B4-BE49-F238E27FC236}">
                <a16:creationId xmlns="" xmlns:a16="http://schemas.microsoft.com/office/drawing/2014/main" id="{B6ADD6FC-F565-9DD4-3FF9-E84BD6D5F945}"/>
              </a:ext>
            </a:extLst>
          </p:cNvPr>
          <p:cNvCxnSpPr>
            <a:stCxn id="33" idx="2"/>
            <a:endCxn id="92" idx="0"/>
          </p:cNvCxnSpPr>
          <p:nvPr/>
        </p:nvCxnSpPr>
        <p:spPr>
          <a:xfrm rot="16200000" flipH="1">
            <a:off x="5102912" y="2753290"/>
            <a:ext cx="2771560" cy="611667"/>
          </a:xfrm>
          <a:prstGeom prst="bentConnector3">
            <a:avLst>
              <a:gd name="adj1" fmla="val 96252"/>
            </a:avLst>
          </a:prstGeom>
        </p:spPr>
        <p:style>
          <a:lnRef idx="1">
            <a:schemeClr val="accent1"/>
          </a:lnRef>
          <a:fillRef idx="0">
            <a:schemeClr val="accent1"/>
          </a:fillRef>
          <a:effectRef idx="0">
            <a:schemeClr val="accent1"/>
          </a:effectRef>
          <a:fontRef idx="minor">
            <a:schemeClr val="tx1"/>
          </a:fontRef>
        </p:style>
      </p:cxnSp>
      <p:cxnSp>
        <p:nvCxnSpPr>
          <p:cNvPr id="134" name="Conector angular 250">
            <a:extLst>
              <a:ext uri="{FF2B5EF4-FFF2-40B4-BE49-F238E27FC236}">
                <a16:creationId xmlns="" xmlns:a16="http://schemas.microsoft.com/office/drawing/2014/main" id="{3D98B61D-C43E-CC48-AD85-79BD8868A144}"/>
              </a:ext>
            </a:extLst>
          </p:cNvPr>
          <p:cNvCxnSpPr>
            <a:stCxn id="33" idx="2"/>
            <a:endCxn id="83" idx="0"/>
          </p:cNvCxnSpPr>
          <p:nvPr/>
        </p:nvCxnSpPr>
        <p:spPr>
          <a:xfrm rot="5400000">
            <a:off x="3277544" y="1539159"/>
            <a:ext cx="2771132" cy="3039498"/>
          </a:xfrm>
          <a:prstGeom prst="bentConnector3">
            <a:avLst>
              <a:gd name="adj1" fmla="val 96346"/>
            </a:avLst>
          </a:prstGeom>
        </p:spPr>
        <p:style>
          <a:lnRef idx="1">
            <a:schemeClr val="accent1"/>
          </a:lnRef>
          <a:fillRef idx="0">
            <a:schemeClr val="accent1"/>
          </a:fillRef>
          <a:effectRef idx="0">
            <a:schemeClr val="accent1"/>
          </a:effectRef>
          <a:fontRef idx="minor">
            <a:schemeClr val="tx1"/>
          </a:fontRef>
        </p:style>
      </p:cxnSp>
      <p:cxnSp>
        <p:nvCxnSpPr>
          <p:cNvPr id="135" name="Conector angular 254">
            <a:extLst>
              <a:ext uri="{FF2B5EF4-FFF2-40B4-BE49-F238E27FC236}">
                <a16:creationId xmlns="" xmlns:a16="http://schemas.microsoft.com/office/drawing/2014/main" id="{521113C8-2A5C-70B0-3DC2-F105D8288DDB}"/>
              </a:ext>
            </a:extLst>
          </p:cNvPr>
          <p:cNvCxnSpPr>
            <a:stCxn id="33" idx="2"/>
            <a:endCxn id="85" idx="0"/>
          </p:cNvCxnSpPr>
          <p:nvPr/>
        </p:nvCxnSpPr>
        <p:spPr>
          <a:xfrm rot="5400000">
            <a:off x="3885673" y="2146542"/>
            <a:ext cx="2770389" cy="1823988"/>
          </a:xfrm>
          <a:prstGeom prst="bentConnector3">
            <a:avLst>
              <a:gd name="adj1" fmla="val 96300"/>
            </a:avLst>
          </a:prstGeom>
        </p:spPr>
        <p:style>
          <a:lnRef idx="1">
            <a:schemeClr val="accent1"/>
          </a:lnRef>
          <a:fillRef idx="0">
            <a:schemeClr val="accent1"/>
          </a:fillRef>
          <a:effectRef idx="0">
            <a:schemeClr val="accent1"/>
          </a:effectRef>
          <a:fontRef idx="minor">
            <a:schemeClr val="tx1"/>
          </a:fontRef>
        </p:style>
      </p:cxnSp>
      <p:cxnSp>
        <p:nvCxnSpPr>
          <p:cNvPr id="136" name="Conector angular 257">
            <a:extLst>
              <a:ext uri="{FF2B5EF4-FFF2-40B4-BE49-F238E27FC236}">
                <a16:creationId xmlns="" xmlns:a16="http://schemas.microsoft.com/office/drawing/2014/main" id="{34C4C3B1-E525-7B31-18A6-4A816A5F4346}"/>
              </a:ext>
            </a:extLst>
          </p:cNvPr>
          <p:cNvCxnSpPr>
            <a:stCxn id="33" idx="2"/>
            <a:endCxn id="89" idx="0"/>
          </p:cNvCxnSpPr>
          <p:nvPr/>
        </p:nvCxnSpPr>
        <p:spPr>
          <a:xfrm rot="5400000">
            <a:off x="4493756" y="2754425"/>
            <a:ext cx="2770187" cy="608025"/>
          </a:xfrm>
          <a:prstGeom prst="bentConnector3">
            <a:avLst>
              <a:gd name="adj1" fmla="val 96333"/>
            </a:avLst>
          </a:prstGeom>
        </p:spPr>
        <p:style>
          <a:lnRef idx="1">
            <a:schemeClr val="accent1"/>
          </a:lnRef>
          <a:fillRef idx="0">
            <a:schemeClr val="accent1"/>
          </a:fillRef>
          <a:effectRef idx="0">
            <a:schemeClr val="accent1"/>
          </a:effectRef>
          <a:fontRef idx="minor">
            <a:schemeClr val="tx1"/>
          </a:fontRef>
        </p:style>
      </p:cxnSp>
      <p:cxnSp>
        <p:nvCxnSpPr>
          <p:cNvPr id="137" name="Conector angular 261">
            <a:extLst>
              <a:ext uri="{FF2B5EF4-FFF2-40B4-BE49-F238E27FC236}">
                <a16:creationId xmlns="" xmlns:a16="http://schemas.microsoft.com/office/drawing/2014/main" id="{EF413EF3-F781-C983-D9B4-1B86BD4AEBAD}"/>
              </a:ext>
            </a:extLst>
          </p:cNvPr>
          <p:cNvCxnSpPr>
            <a:stCxn id="89" idx="2"/>
            <a:endCxn id="101" idx="0"/>
          </p:cNvCxnSpPr>
          <p:nvPr/>
        </p:nvCxnSpPr>
        <p:spPr>
          <a:xfrm rot="5400000">
            <a:off x="4112426" y="4225727"/>
            <a:ext cx="838138" cy="2086679"/>
          </a:xfrm>
          <a:prstGeom prst="bentConnector3">
            <a:avLst>
              <a:gd name="adj1" fmla="val 90060"/>
            </a:avLst>
          </a:prstGeom>
        </p:spPr>
        <p:style>
          <a:lnRef idx="1">
            <a:schemeClr val="accent1"/>
          </a:lnRef>
          <a:fillRef idx="0">
            <a:schemeClr val="accent1"/>
          </a:fillRef>
          <a:effectRef idx="0">
            <a:schemeClr val="accent1"/>
          </a:effectRef>
          <a:fontRef idx="minor">
            <a:schemeClr val="tx1"/>
          </a:fontRef>
        </p:style>
      </p:cxnSp>
      <p:cxnSp>
        <p:nvCxnSpPr>
          <p:cNvPr id="138" name="Conector angular 263">
            <a:extLst>
              <a:ext uri="{FF2B5EF4-FFF2-40B4-BE49-F238E27FC236}">
                <a16:creationId xmlns="" xmlns:a16="http://schemas.microsoft.com/office/drawing/2014/main" id="{7EC0D789-4DDB-9A7D-52E9-729C8722E5A0}"/>
              </a:ext>
            </a:extLst>
          </p:cNvPr>
          <p:cNvCxnSpPr>
            <a:stCxn id="88" idx="2"/>
            <a:endCxn id="104" idx="0"/>
          </p:cNvCxnSpPr>
          <p:nvPr/>
        </p:nvCxnSpPr>
        <p:spPr>
          <a:xfrm rot="5400000">
            <a:off x="4045671" y="3579139"/>
            <a:ext cx="258309" cy="2800025"/>
          </a:xfrm>
          <a:prstGeom prst="bentConnector3">
            <a:avLst>
              <a:gd name="adj1" fmla="val 61063"/>
            </a:avLst>
          </a:prstGeom>
        </p:spPr>
        <p:style>
          <a:lnRef idx="1">
            <a:schemeClr val="accent1"/>
          </a:lnRef>
          <a:fillRef idx="0">
            <a:schemeClr val="accent1"/>
          </a:fillRef>
          <a:effectRef idx="0">
            <a:schemeClr val="accent1"/>
          </a:effectRef>
          <a:fontRef idx="minor">
            <a:schemeClr val="tx1"/>
          </a:fontRef>
        </p:style>
      </p:cxnSp>
      <p:cxnSp>
        <p:nvCxnSpPr>
          <p:cNvPr id="139" name="Conector angular 265">
            <a:extLst>
              <a:ext uri="{FF2B5EF4-FFF2-40B4-BE49-F238E27FC236}">
                <a16:creationId xmlns="" xmlns:a16="http://schemas.microsoft.com/office/drawing/2014/main" id="{1E3924A4-40F7-6135-30F5-806BC0B0B85F}"/>
              </a:ext>
            </a:extLst>
          </p:cNvPr>
          <p:cNvCxnSpPr>
            <a:stCxn id="88" idx="2"/>
            <a:endCxn id="107" idx="0"/>
          </p:cNvCxnSpPr>
          <p:nvPr/>
        </p:nvCxnSpPr>
        <p:spPr>
          <a:xfrm rot="5400000">
            <a:off x="4585368" y="4118836"/>
            <a:ext cx="258309" cy="1720631"/>
          </a:xfrm>
          <a:prstGeom prst="bentConnector3">
            <a:avLst>
              <a:gd name="adj1" fmla="val 61063"/>
            </a:avLst>
          </a:prstGeom>
        </p:spPr>
        <p:style>
          <a:lnRef idx="1">
            <a:schemeClr val="accent1"/>
          </a:lnRef>
          <a:fillRef idx="0">
            <a:schemeClr val="accent1"/>
          </a:fillRef>
          <a:effectRef idx="0">
            <a:schemeClr val="accent1"/>
          </a:effectRef>
          <a:fontRef idx="minor">
            <a:schemeClr val="tx1"/>
          </a:fontRef>
        </p:style>
      </p:cxnSp>
      <p:cxnSp>
        <p:nvCxnSpPr>
          <p:cNvPr id="140" name="Conector angular 267">
            <a:extLst>
              <a:ext uri="{FF2B5EF4-FFF2-40B4-BE49-F238E27FC236}">
                <a16:creationId xmlns="" xmlns:a16="http://schemas.microsoft.com/office/drawing/2014/main" id="{DC6CF32B-3CB6-CBC2-1B87-BD2B88D096DE}"/>
              </a:ext>
            </a:extLst>
          </p:cNvPr>
          <p:cNvCxnSpPr>
            <a:stCxn id="88" idx="2"/>
            <a:endCxn id="122" idx="0"/>
          </p:cNvCxnSpPr>
          <p:nvPr/>
        </p:nvCxnSpPr>
        <p:spPr>
          <a:xfrm rot="5400000">
            <a:off x="4813416" y="4926714"/>
            <a:ext cx="838138" cy="684700"/>
          </a:xfrm>
          <a:prstGeom prst="bentConnector3">
            <a:avLst>
              <a:gd name="adj1" fmla="val 90060"/>
            </a:avLst>
          </a:prstGeom>
        </p:spPr>
        <p:style>
          <a:lnRef idx="1">
            <a:schemeClr val="accent1"/>
          </a:lnRef>
          <a:fillRef idx="0">
            <a:schemeClr val="accent1"/>
          </a:fillRef>
          <a:effectRef idx="0">
            <a:schemeClr val="accent1"/>
          </a:effectRef>
          <a:fontRef idx="minor">
            <a:schemeClr val="tx1"/>
          </a:fontRef>
        </p:style>
      </p:cxnSp>
      <p:cxnSp>
        <p:nvCxnSpPr>
          <p:cNvPr id="141" name="Conector angular 269">
            <a:extLst>
              <a:ext uri="{FF2B5EF4-FFF2-40B4-BE49-F238E27FC236}">
                <a16:creationId xmlns="" xmlns:a16="http://schemas.microsoft.com/office/drawing/2014/main" id="{2350330A-6070-F560-3C00-76285E110E52}"/>
              </a:ext>
            </a:extLst>
          </p:cNvPr>
          <p:cNvCxnSpPr>
            <a:stCxn id="89" idx="2"/>
            <a:endCxn id="119" idx="0"/>
          </p:cNvCxnSpPr>
          <p:nvPr/>
        </p:nvCxnSpPr>
        <p:spPr>
          <a:xfrm rot="16200000" flipH="1">
            <a:off x="6858163" y="3566667"/>
            <a:ext cx="255650" cy="2822309"/>
          </a:xfrm>
          <a:prstGeom prst="bentConnector3">
            <a:avLst>
              <a:gd name="adj1" fmla="val 61176"/>
            </a:avLst>
          </a:prstGeom>
        </p:spPr>
        <p:style>
          <a:lnRef idx="1">
            <a:schemeClr val="accent1"/>
          </a:lnRef>
          <a:fillRef idx="0">
            <a:schemeClr val="accent1"/>
          </a:fillRef>
          <a:effectRef idx="0">
            <a:schemeClr val="accent1"/>
          </a:effectRef>
          <a:fontRef idx="minor">
            <a:schemeClr val="tx1"/>
          </a:fontRef>
        </p:style>
      </p:cxnSp>
      <p:cxnSp>
        <p:nvCxnSpPr>
          <p:cNvPr id="142" name="Conector angular 271">
            <a:extLst>
              <a:ext uri="{FF2B5EF4-FFF2-40B4-BE49-F238E27FC236}">
                <a16:creationId xmlns="" xmlns:a16="http://schemas.microsoft.com/office/drawing/2014/main" id="{6EAD67AB-82F7-57D3-A34D-985A75B27A9F}"/>
              </a:ext>
            </a:extLst>
          </p:cNvPr>
          <p:cNvCxnSpPr>
            <a:stCxn id="89" idx="2"/>
            <a:endCxn id="116" idx="0"/>
          </p:cNvCxnSpPr>
          <p:nvPr/>
        </p:nvCxnSpPr>
        <p:spPr>
          <a:xfrm rot="16200000" flipH="1">
            <a:off x="6314976" y="4109854"/>
            <a:ext cx="255650" cy="1735935"/>
          </a:xfrm>
          <a:prstGeom prst="bentConnector3">
            <a:avLst>
              <a:gd name="adj1" fmla="val 61177"/>
            </a:avLst>
          </a:prstGeom>
        </p:spPr>
        <p:style>
          <a:lnRef idx="1">
            <a:schemeClr val="accent1"/>
          </a:lnRef>
          <a:fillRef idx="0">
            <a:schemeClr val="accent1"/>
          </a:fillRef>
          <a:effectRef idx="0">
            <a:schemeClr val="accent1"/>
          </a:effectRef>
          <a:fontRef idx="minor">
            <a:schemeClr val="tx1"/>
          </a:fontRef>
        </p:style>
      </p:cxnSp>
      <p:cxnSp>
        <p:nvCxnSpPr>
          <p:cNvPr id="143" name="Conector angular 273">
            <a:extLst>
              <a:ext uri="{FF2B5EF4-FFF2-40B4-BE49-F238E27FC236}">
                <a16:creationId xmlns="" xmlns:a16="http://schemas.microsoft.com/office/drawing/2014/main" id="{1EFB4978-7642-ECF6-3E9A-CB154CA30ADA}"/>
              </a:ext>
            </a:extLst>
          </p:cNvPr>
          <p:cNvCxnSpPr>
            <a:stCxn id="89" idx="2"/>
            <a:endCxn id="113" idx="0"/>
          </p:cNvCxnSpPr>
          <p:nvPr/>
        </p:nvCxnSpPr>
        <p:spPr>
          <a:xfrm rot="16200000" flipH="1">
            <a:off x="5773666" y="4651163"/>
            <a:ext cx="255650" cy="653314"/>
          </a:xfrm>
          <a:prstGeom prst="bentConnector3">
            <a:avLst>
              <a:gd name="adj1" fmla="val 61177"/>
            </a:avLst>
          </a:prstGeom>
        </p:spPr>
        <p:style>
          <a:lnRef idx="1">
            <a:schemeClr val="accent1"/>
          </a:lnRef>
          <a:fillRef idx="0">
            <a:schemeClr val="accent1"/>
          </a:fillRef>
          <a:effectRef idx="0">
            <a:schemeClr val="accent1"/>
          </a:effectRef>
          <a:fontRef idx="minor">
            <a:schemeClr val="tx1"/>
          </a:fontRef>
        </p:style>
      </p:cxnSp>
      <p:cxnSp>
        <p:nvCxnSpPr>
          <p:cNvPr id="144" name="Conector angular 275">
            <a:extLst>
              <a:ext uri="{FF2B5EF4-FFF2-40B4-BE49-F238E27FC236}">
                <a16:creationId xmlns="" xmlns:a16="http://schemas.microsoft.com/office/drawing/2014/main" id="{1284A567-BECC-3B1A-CA08-E68FD8DA8BF2}"/>
              </a:ext>
            </a:extLst>
          </p:cNvPr>
          <p:cNvCxnSpPr>
            <a:stCxn id="89" idx="2"/>
            <a:endCxn id="110" idx="0"/>
          </p:cNvCxnSpPr>
          <p:nvPr/>
        </p:nvCxnSpPr>
        <p:spPr>
          <a:xfrm rot="5400000">
            <a:off x="5127918" y="4658731"/>
            <a:ext cx="255650" cy="638183"/>
          </a:xfrm>
          <a:prstGeom prst="bentConnector3">
            <a:avLst>
              <a:gd name="adj1" fmla="val 62109"/>
            </a:avLst>
          </a:prstGeom>
        </p:spPr>
        <p:style>
          <a:lnRef idx="1">
            <a:schemeClr val="accent1"/>
          </a:lnRef>
          <a:fillRef idx="0">
            <a:schemeClr val="accent1"/>
          </a:fillRef>
          <a:effectRef idx="0">
            <a:schemeClr val="accent1"/>
          </a:effectRef>
          <a:fontRef idx="minor">
            <a:schemeClr val="tx1"/>
          </a:fontRef>
        </p:style>
      </p:cxnSp>
      <p:cxnSp>
        <p:nvCxnSpPr>
          <p:cNvPr id="145" name="Conector recto 144">
            <a:extLst>
              <a:ext uri="{FF2B5EF4-FFF2-40B4-BE49-F238E27FC236}">
                <a16:creationId xmlns="" xmlns:a16="http://schemas.microsoft.com/office/drawing/2014/main" id="{AE6EDB8F-0FAD-A3D8-8864-11D05AF94DEB}"/>
              </a:ext>
            </a:extLst>
          </p:cNvPr>
          <p:cNvCxnSpPr>
            <a:cxnSpLocks/>
          </p:cNvCxnSpPr>
          <p:nvPr/>
        </p:nvCxnSpPr>
        <p:spPr>
          <a:xfrm flipV="1">
            <a:off x="2025692" y="4253961"/>
            <a:ext cx="8280000" cy="8466"/>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46" name="Conector recto 145">
            <a:extLst>
              <a:ext uri="{FF2B5EF4-FFF2-40B4-BE49-F238E27FC236}">
                <a16:creationId xmlns="" xmlns:a16="http://schemas.microsoft.com/office/drawing/2014/main" id="{07A70772-6360-D793-C58E-DA4B5884DBD8}"/>
              </a:ext>
            </a:extLst>
          </p:cNvPr>
          <p:cNvCxnSpPr>
            <a:cxnSpLocks/>
          </p:cNvCxnSpPr>
          <p:nvPr/>
        </p:nvCxnSpPr>
        <p:spPr>
          <a:xfrm flipV="1">
            <a:off x="2014953" y="3624659"/>
            <a:ext cx="8280000" cy="8466"/>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47" name="Conector recto 146">
            <a:extLst>
              <a:ext uri="{FF2B5EF4-FFF2-40B4-BE49-F238E27FC236}">
                <a16:creationId xmlns="" xmlns:a16="http://schemas.microsoft.com/office/drawing/2014/main" id="{A16FB13A-CFF3-763C-080D-7FD6F6E48F85}"/>
              </a:ext>
            </a:extLst>
          </p:cNvPr>
          <p:cNvCxnSpPr>
            <a:cxnSpLocks/>
          </p:cNvCxnSpPr>
          <p:nvPr/>
        </p:nvCxnSpPr>
        <p:spPr>
          <a:xfrm flipV="1">
            <a:off x="2014953" y="2739675"/>
            <a:ext cx="8280000" cy="8466"/>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48" name="Conector recto 147">
            <a:extLst>
              <a:ext uri="{FF2B5EF4-FFF2-40B4-BE49-F238E27FC236}">
                <a16:creationId xmlns="" xmlns:a16="http://schemas.microsoft.com/office/drawing/2014/main" id="{0BC6F4E5-65EA-34CF-2CE0-044F87AB6385}"/>
              </a:ext>
            </a:extLst>
          </p:cNvPr>
          <p:cNvCxnSpPr>
            <a:cxnSpLocks/>
          </p:cNvCxnSpPr>
          <p:nvPr/>
        </p:nvCxnSpPr>
        <p:spPr>
          <a:xfrm flipV="1">
            <a:off x="2014490" y="4943889"/>
            <a:ext cx="8280000" cy="8466"/>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49" name="CuadroTexto 148">
            <a:extLst>
              <a:ext uri="{FF2B5EF4-FFF2-40B4-BE49-F238E27FC236}">
                <a16:creationId xmlns="" xmlns:a16="http://schemas.microsoft.com/office/drawing/2014/main" id="{67D68740-6486-7B35-291B-4F0B72417033}"/>
              </a:ext>
            </a:extLst>
          </p:cNvPr>
          <p:cNvSpPr txBox="1"/>
          <p:nvPr/>
        </p:nvSpPr>
        <p:spPr>
          <a:xfrm>
            <a:off x="10239577" y="1793483"/>
            <a:ext cx="307777" cy="863839"/>
          </a:xfrm>
          <a:prstGeom prst="rect">
            <a:avLst/>
          </a:prstGeom>
          <a:noFill/>
        </p:spPr>
        <p:txBody>
          <a:bodyPr vert="vert" wrap="square" rtlCol="0">
            <a:spAutoFit/>
          </a:bodyPr>
          <a:lstStyle/>
          <a:p>
            <a:pPr algn="ctr"/>
            <a:r>
              <a:rPr lang="es-MX" sz="800" dirty="0">
                <a:latin typeface="Arial Narrow" panose="020B0606020202030204" pitchFamily="34" charset="0"/>
                <a:cs typeface="Arial" panose="020B0604020202020204" pitchFamily="34" charset="0"/>
              </a:rPr>
              <a:t>VICEMINISTERIOS</a:t>
            </a:r>
          </a:p>
        </p:txBody>
      </p:sp>
      <p:sp>
        <p:nvSpPr>
          <p:cNvPr id="150" name="CuadroTexto 149">
            <a:extLst>
              <a:ext uri="{FF2B5EF4-FFF2-40B4-BE49-F238E27FC236}">
                <a16:creationId xmlns="" xmlns:a16="http://schemas.microsoft.com/office/drawing/2014/main" id="{0079B82D-9B0F-7674-A41C-04A0C5355E7A}"/>
              </a:ext>
            </a:extLst>
          </p:cNvPr>
          <p:cNvSpPr txBox="1"/>
          <p:nvPr/>
        </p:nvSpPr>
        <p:spPr>
          <a:xfrm>
            <a:off x="10243774" y="2706050"/>
            <a:ext cx="430887" cy="992980"/>
          </a:xfrm>
          <a:prstGeom prst="rect">
            <a:avLst/>
          </a:prstGeom>
          <a:noFill/>
        </p:spPr>
        <p:txBody>
          <a:bodyPr vert="vert" wrap="square" rtlCol="0">
            <a:spAutoFit/>
          </a:bodyPr>
          <a:lstStyle/>
          <a:p>
            <a:pPr algn="ctr"/>
            <a:r>
              <a:rPr lang="es-MX" sz="800" dirty="0">
                <a:latin typeface="Arial Narrow" panose="020B0606020202030204" pitchFamily="34" charset="0"/>
                <a:cs typeface="Arial" panose="020B0604020202020204" pitchFamily="34" charset="0"/>
              </a:rPr>
              <a:t>ENTIDADES DESCONCENTRADAS</a:t>
            </a:r>
          </a:p>
        </p:txBody>
      </p:sp>
      <p:sp>
        <p:nvSpPr>
          <p:cNvPr id="151" name="CuadroTexto 150">
            <a:extLst>
              <a:ext uri="{FF2B5EF4-FFF2-40B4-BE49-F238E27FC236}">
                <a16:creationId xmlns="" xmlns:a16="http://schemas.microsoft.com/office/drawing/2014/main" id="{962D1E19-0089-8824-354E-8B8A837E762B}"/>
              </a:ext>
            </a:extLst>
          </p:cNvPr>
          <p:cNvSpPr txBox="1"/>
          <p:nvPr/>
        </p:nvSpPr>
        <p:spPr>
          <a:xfrm>
            <a:off x="10282383" y="4083986"/>
            <a:ext cx="430887" cy="992980"/>
          </a:xfrm>
          <a:prstGeom prst="rect">
            <a:avLst/>
          </a:prstGeom>
          <a:noFill/>
        </p:spPr>
        <p:txBody>
          <a:bodyPr vert="vert" wrap="square" rtlCol="0">
            <a:spAutoFit/>
          </a:bodyPr>
          <a:lstStyle/>
          <a:p>
            <a:pPr algn="ctr"/>
            <a:r>
              <a:rPr lang="es-MX" sz="800" dirty="0">
                <a:latin typeface="Arial Narrow" panose="020B0606020202030204" pitchFamily="34" charset="0"/>
                <a:cs typeface="Arial" panose="020B0604020202020204" pitchFamily="34" charset="0"/>
              </a:rPr>
              <a:t>ENTIDADES DESCENTRALIZADAS</a:t>
            </a:r>
          </a:p>
        </p:txBody>
      </p:sp>
      <p:sp>
        <p:nvSpPr>
          <p:cNvPr id="152" name="CuadroTexto 151">
            <a:extLst>
              <a:ext uri="{FF2B5EF4-FFF2-40B4-BE49-F238E27FC236}">
                <a16:creationId xmlns="" xmlns:a16="http://schemas.microsoft.com/office/drawing/2014/main" id="{18E7E9E4-238D-AA7C-B647-2B07E88F9E65}"/>
              </a:ext>
            </a:extLst>
          </p:cNvPr>
          <p:cNvSpPr txBox="1"/>
          <p:nvPr/>
        </p:nvSpPr>
        <p:spPr>
          <a:xfrm>
            <a:off x="1962721" y="3530208"/>
            <a:ext cx="430887" cy="885591"/>
          </a:xfrm>
          <a:prstGeom prst="rect">
            <a:avLst/>
          </a:prstGeom>
          <a:noFill/>
        </p:spPr>
        <p:txBody>
          <a:bodyPr vert="vert" wrap="square" rtlCol="0">
            <a:spAutoFit/>
          </a:bodyPr>
          <a:lstStyle/>
          <a:p>
            <a:pPr algn="ctr"/>
            <a:r>
              <a:rPr lang="es-MX" sz="800" dirty="0">
                <a:latin typeface="Arial Narrow" panose="020B0606020202030204" pitchFamily="34" charset="0"/>
                <a:cs typeface="Arial" panose="020B0604020202020204" pitchFamily="34" charset="0"/>
              </a:rPr>
              <a:t>EMPRESAS PÚBLICAS</a:t>
            </a:r>
          </a:p>
        </p:txBody>
      </p:sp>
      <p:sp>
        <p:nvSpPr>
          <p:cNvPr id="153" name="CuadroTexto 152">
            <a:extLst>
              <a:ext uri="{FF2B5EF4-FFF2-40B4-BE49-F238E27FC236}">
                <a16:creationId xmlns="" xmlns:a16="http://schemas.microsoft.com/office/drawing/2014/main" id="{4F10B699-BB86-44C2-E853-856F529F8123}"/>
              </a:ext>
            </a:extLst>
          </p:cNvPr>
          <p:cNvSpPr txBox="1"/>
          <p:nvPr/>
        </p:nvSpPr>
        <p:spPr>
          <a:xfrm>
            <a:off x="1948990" y="5135573"/>
            <a:ext cx="430887" cy="885591"/>
          </a:xfrm>
          <a:prstGeom prst="rect">
            <a:avLst/>
          </a:prstGeom>
          <a:noFill/>
        </p:spPr>
        <p:txBody>
          <a:bodyPr vert="vert" wrap="square" rtlCol="0">
            <a:spAutoFit/>
          </a:bodyPr>
          <a:lstStyle/>
          <a:p>
            <a:pPr algn="ctr"/>
            <a:r>
              <a:rPr lang="es-MX" sz="800" dirty="0">
                <a:latin typeface="Arial Narrow" panose="020B0606020202030204" pitchFamily="34" charset="0"/>
                <a:cs typeface="Arial" panose="020B0604020202020204" pitchFamily="34" charset="0"/>
              </a:rPr>
              <a:t>EMPRESAS PÚBLICAS</a:t>
            </a:r>
          </a:p>
        </p:txBody>
      </p:sp>
      <p:grpSp>
        <p:nvGrpSpPr>
          <p:cNvPr id="154" name="Grupo 153">
            <a:extLst>
              <a:ext uri="{FF2B5EF4-FFF2-40B4-BE49-F238E27FC236}">
                <a16:creationId xmlns="" xmlns:a16="http://schemas.microsoft.com/office/drawing/2014/main" id="{D3A3541B-7FA8-E94A-4F92-54A8F145E812}"/>
              </a:ext>
            </a:extLst>
          </p:cNvPr>
          <p:cNvGrpSpPr/>
          <p:nvPr/>
        </p:nvGrpSpPr>
        <p:grpSpPr>
          <a:xfrm>
            <a:off x="5747449" y="5688344"/>
            <a:ext cx="1087200" cy="406466"/>
            <a:chOff x="4142136" y="2767443"/>
            <a:chExt cx="919784" cy="879626"/>
          </a:xfrm>
          <a:solidFill>
            <a:srgbClr val="63F3A8"/>
          </a:solidFill>
        </p:grpSpPr>
        <p:sp>
          <p:nvSpPr>
            <p:cNvPr id="155" name="Rectángulo 154">
              <a:extLst>
                <a:ext uri="{FF2B5EF4-FFF2-40B4-BE49-F238E27FC236}">
                  <a16:creationId xmlns="" xmlns:a16="http://schemas.microsoft.com/office/drawing/2014/main" id="{CCC5EC44-5E6C-C189-495C-D1AD1E1371E9}"/>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56" name="Rectángulo 155">
              <a:extLst>
                <a:ext uri="{FF2B5EF4-FFF2-40B4-BE49-F238E27FC236}">
                  <a16:creationId xmlns="" xmlns:a16="http://schemas.microsoft.com/office/drawing/2014/main" id="{03E4D8F4-49CC-1357-6FCA-AB5CC92123AC}"/>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Pública Productiva de Industrialización de la Hoja de Coca Boliviana</a:t>
              </a:r>
            </a:p>
            <a:p>
              <a:pPr algn="ctr" defTabSz="301087">
                <a:spcBef>
                  <a:spcPct val="0"/>
                </a:spcBef>
              </a:pPr>
              <a:r>
                <a:rPr lang="es-BO" sz="677" b="1" dirty="0">
                  <a:solidFill>
                    <a:prstClr val="black"/>
                  </a:solidFill>
                  <a:latin typeface="Arial" panose="020B0604020202020204" pitchFamily="34" charset="0"/>
                  <a:ea typeface="Times New Roman"/>
                  <a:cs typeface="Arial" panose="020B0604020202020204" pitchFamily="34" charset="0"/>
                </a:rPr>
                <a:t>KOKABOL</a:t>
              </a:r>
            </a:p>
          </p:txBody>
        </p:sp>
      </p:grpSp>
      <p:cxnSp>
        <p:nvCxnSpPr>
          <p:cNvPr id="157" name="Conector: angular 156">
            <a:extLst>
              <a:ext uri="{FF2B5EF4-FFF2-40B4-BE49-F238E27FC236}">
                <a16:creationId xmlns="" xmlns:a16="http://schemas.microsoft.com/office/drawing/2014/main" id="{E78AC16A-454E-FEAF-2EF8-57524D360C41}"/>
              </a:ext>
            </a:extLst>
          </p:cNvPr>
          <p:cNvCxnSpPr>
            <a:stCxn id="88" idx="2"/>
            <a:endCxn id="156" idx="0"/>
          </p:cNvCxnSpPr>
          <p:nvPr/>
        </p:nvCxnSpPr>
        <p:spPr>
          <a:xfrm rot="16200000" flipH="1">
            <a:off x="5513770" y="4911062"/>
            <a:ext cx="838349" cy="716214"/>
          </a:xfrm>
          <a:prstGeom prst="bentConnector3">
            <a:avLst>
              <a:gd name="adj1" fmla="val 90050"/>
            </a:avLst>
          </a:prstGeom>
        </p:spPr>
        <p:style>
          <a:lnRef idx="1">
            <a:schemeClr val="accent1"/>
          </a:lnRef>
          <a:fillRef idx="0">
            <a:schemeClr val="accent1"/>
          </a:fillRef>
          <a:effectRef idx="0">
            <a:schemeClr val="accent1"/>
          </a:effectRef>
          <a:fontRef idx="minor">
            <a:schemeClr val="tx1"/>
          </a:fontRef>
        </p:style>
      </p:cxnSp>
      <p:grpSp>
        <p:nvGrpSpPr>
          <p:cNvPr id="158" name="Grupo 157">
            <a:extLst>
              <a:ext uri="{FF2B5EF4-FFF2-40B4-BE49-F238E27FC236}">
                <a16:creationId xmlns="" xmlns:a16="http://schemas.microsoft.com/office/drawing/2014/main" id="{58C7665D-66A1-5EB2-975F-A5CA263FDA50}"/>
              </a:ext>
            </a:extLst>
          </p:cNvPr>
          <p:cNvGrpSpPr/>
          <p:nvPr/>
        </p:nvGrpSpPr>
        <p:grpSpPr>
          <a:xfrm>
            <a:off x="7156219" y="5686966"/>
            <a:ext cx="1087200" cy="406466"/>
            <a:chOff x="4142136" y="2767443"/>
            <a:chExt cx="919784" cy="879626"/>
          </a:xfrm>
          <a:solidFill>
            <a:srgbClr val="63F3A8"/>
          </a:solidFill>
        </p:grpSpPr>
        <p:sp>
          <p:nvSpPr>
            <p:cNvPr id="159" name="Rectángulo 158">
              <a:extLst>
                <a:ext uri="{FF2B5EF4-FFF2-40B4-BE49-F238E27FC236}">
                  <a16:creationId xmlns="" xmlns:a16="http://schemas.microsoft.com/office/drawing/2014/main" id="{AA433F74-3930-02F3-9A8D-7E468F144942}"/>
                </a:ext>
              </a:extLst>
            </p:cNvPr>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60" name="Rectángulo 159">
              <a:extLst>
                <a:ext uri="{FF2B5EF4-FFF2-40B4-BE49-F238E27FC236}">
                  <a16:creationId xmlns="" xmlns:a16="http://schemas.microsoft.com/office/drawing/2014/main" id="{98005703-FCE3-CCD2-0CBD-9E4433048E25}"/>
                </a:ext>
              </a:extLst>
            </p:cNvPr>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Pública Productiva Laboratorio Industria Farmacéutica Boliviana </a:t>
              </a:r>
              <a:r>
                <a:rPr lang="es-BO" sz="677" b="1" dirty="0">
                  <a:solidFill>
                    <a:prstClr val="black"/>
                  </a:solidFill>
                  <a:latin typeface="Arial" panose="020B0604020202020204" pitchFamily="34" charset="0"/>
                  <a:ea typeface="Times New Roman"/>
                  <a:cs typeface="Arial" panose="020B0604020202020204" pitchFamily="34" charset="0"/>
                </a:rPr>
                <a:t>LIFAB</a:t>
              </a:r>
            </a:p>
          </p:txBody>
        </p:sp>
      </p:grpSp>
      <p:cxnSp>
        <p:nvCxnSpPr>
          <p:cNvPr id="161" name="Conector: angular 160">
            <a:extLst>
              <a:ext uri="{FF2B5EF4-FFF2-40B4-BE49-F238E27FC236}">
                <a16:creationId xmlns="" xmlns:a16="http://schemas.microsoft.com/office/drawing/2014/main" id="{75219FA5-5B6B-1ABA-762C-3A99BD9125FC}"/>
              </a:ext>
            </a:extLst>
          </p:cNvPr>
          <p:cNvCxnSpPr>
            <a:stCxn id="88" idx="2"/>
            <a:endCxn id="160" idx="0"/>
          </p:cNvCxnSpPr>
          <p:nvPr/>
        </p:nvCxnSpPr>
        <p:spPr>
          <a:xfrm rot="16200000" flipH="1">
            <a:off x="6218844" y="4205988"/>
            <a:ext cx="836971" cy="2124984"/>
          </a:xfrm>
          <a:prstGeom prst="bentConnector3">
            <a:avLst>
              <a:gd name="adj1" fmla="val 90116"/>
            </a:avLst>
          </a:prstGeom>
        </p:spPr>
        <p:style>
          <a:lnRef idx="1">
            <a:schemeClr val="accent1"/>
          </a:lnRef>
          <a:fillRef idx="0">
            <a:schemeClr val="accent1"/>
          </a:fillRef>
          <a:effectRef idx="0">
            <a:schemeClr val="accent1"/>
          </a:effectRef>
          <a:fontRef idx="minor">
            <a:schemeClr val="tx1"/>
          </a:fontRef>
        </p:style>
      </p:cxnSp>
      <p:cxnSp>
        <p:nvCxnSpPr>
          <p:cNvPr id="162" name="Conector recto 161">
            <a:extLst>
              <a:ext uri="{FF2B5EF4-FFF2-40B4-BE49-F238E27FC236}">
                <a16:creationId xmlns="" xmlns:a16="http://schemas.microsoft.com/office/drawing/2014/main" id="{A431A907-3716-4851-D17E-0A83E0227E49}"/>
              </a:ext>
            </a:extLst>
          </p:cNvPr>
          <p:cNvCxnSpPr>
            <a:cxnSpLocks/>
            <a:stCxn id="33" idx="2"/>
          </p:cNvCxnSpPr>
          <p:nvPr/>
        </p:nvCxnSpPr>
        <p:spPr>
          <a:xfrm flipH="1">
            <a:off x="6182860" y="1673344"/>
            <a:ext cx="1" cy="3335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Conector recto 162">
            <a:extLst>
              <a:ext uri="{FF2B5EF4-FFF2-40B4-BE49-F238E27FC236}">
                <a16:creationId xmlns="" xmlns:a16="http://schemas.microsoft.com/office/drawing/2014/main" id="{3E832107-146C-CF56-388D-63036A71B726}"/>
              </a:ext>
            </a:extLst>
          </p:cNvPr>
          <p:cNvCxnSpPr>
            <a:cxnSpLocks/>
          </p:cNvCxnSpPr>
          <p:nvPr/>
        </p:nvCxnSpPr>
        <p:spPr>
          <a:xfrm flipV="1">
            <a:off x="2036718" y="1803501"/>
            <a:ext cx="8280000" cy="8466"/>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64" name="CuadroTexto 163">
            <a:extLst>
              <a:ext uri="{FF2B5EF4-FFF2-40B4-BE49-F238E27FC236}">
                <a16:creationId xmlns="" xmlns:a16="http://schemas.microsoft.com/office/drawing/2014/main" id="{95173488-04D0-590E-8C4C-3B828CE72A44}"/>
              </a:ext>
            </a:extLst>
          </p:cNvPr>
          <p:cNvSpPr txBox="1"/>
          <p:nvPr/>
        </p:nvSpPr>
        <p:spPr>
          <a:xfrm>
            <a:off x="-861" y="776485"/>
            <a:ext cx="12192000" cy="369332"/>
          </a:xfrm>
          <a:prstGeom prst="rect">
            <a:avLst/>
          </a:prstGeom>
          <a:solidFill>
            <a:srgbClr val="2B5681"/>
          </a:solidFill>
        </p:spPr>
        <p:txBody>
          <a:bodyPr wrap="square">
            <a:spAutoFit/>
          </a:bodyPr>
          <a:lstStyle/>
          <a:p>
            <a:pPr algn="ctr" defTabSz="685800">
              <a:lnSpc>
                <a:spcPct val="90000"/>
              </a:lnSpc>
            </a:pPr>
            <a:r>
              <a:rPr lang="es-419" altLang="es-ES" sz="2000" b="1" dirty="0">
                <a:solidFill>
                  <a:schemeClr val="bg1"/>
                </a:solidFill>
                <a:latin typeface="Century Gothic" panose="020B0502020202020204" pitchFamily="34" charset="0"/>
              </a:rPr>
              <a:t>ORGANIGRAMA</a:t>
            </a:r>
          </a:p>
        </p:txBody>
      </p:sp>
      <p:pic>
        <p:nvPicPr>
          <p:cNvPr id="165" name="Imagen 164">
            <a:extLst>
              <a:ext uri="{FF2B5EF4-FFF2-40B4-BE49-F238E27FC236}">
                <a16:creationId xmlns="" xmlns:a16="http://schemas.microsoft.com/office/drawing/2014/main" id="{63B0C51D-F31A-45FB-8EFC-E20E95DCD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712548" cy="863853"/>
          </a:xfrm>
          <a:prstGeom prst="rect">
            <a:avLst/>
          </a:prstGeom>
        </p:spPr>
      </p:pic>
      <p:pic>
        <p:nvPicPr>
          <p:cNvPr id="166" name="Imagen 165">
            <a:extLst>
              <a:ext uri="{FF2B5EF4-FFF2-40B4-BE49-F238E27FC236}">
                <a16:creationId xmlns="" xmlns:a16="http://schemas.microsoft.com/office/drawing/2014/main" id="{ECAE755C-88F3-D940-9A98-7206253A3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4684" y="5594598"/>
            <a:ext cx="1218893" cy="1139577"/>
          </a:xfrm>
          <a:prstGeom prst="rect">
            <a:avLst/>
          </a:prstGeom>
        </p:spPr>
      </p:pic>
    </p:spTree>
    <p:extLst>
      <p:ext uri="{BB962C8B-B14F-4D97-AF65-F5344CB8AC3E}">
        <p14:creationId xmlns:p14="http://schemas.microsoft.com/office/powerpoint/2010/main" val="3791366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 xmlns:a16="http://schemas.microsoft.com/office/drawing/2014/main" id="{BE61B8C2-01D0-4BC6-AD4C-CA7B5C683A13}"/>
              </a:ext>
            </a:extLst>
          </p:cNvPr>
          <p:cNvGraphicFramePr>
            <a:graphicFrameLocks noGrp="1"/>
          </p:cNvGraphicFramePr>
          <p:nvPr>
            <p:ph idx="1"/>
            <p:extLst>
              <p:ext uri="{D42A27DB-BD31-4B8C-83A1-F6EECF244321}">
                <p14:modId xmlns:p14="http://schemas.microsoft.com/office/powerpoint/2010/main" val="1215111879"/>
              </p:ext>
            </p:extLst>
          </p:nvPr>
        </p:nvGraphicFramePr>
        <p:xfrm>
          <a:off x="801187" y="1726141"/>
          <a:ext cx="4875167" cy="4827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 xmlns:a16="http://schemas.microsoft.com/office/drawing/2014/main" id="{B0E4621A-661D-4C99-A565-5287BCBA82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1553688"/>
            <a:ext cx="5617029" cy="5084475"/>
          </a:xfrm>
          <a:prstGeom prst="rect">
            <a:avLst/>
          </a:prstGeom>
        </p:spPr>
      </p:pic>
      <p:sp>
        <p:nvSpPr>
          <p:cNvPr id="12" name="CuadroTexto 11">
            <a:extLst>
              <a:ext uri="{FF2B5EF4-FFF2-40B4-BE49-F238E27FC236}">
                <a16:creationId xmlns="" xmlns:a16="http://schemas.microsoft.com/office/drawing/2014/main" id="{03E2627D-3812-17AC-7C80-04D8BBA05B27}"/>
              </a:ext>
            </a:extLst>
          </p:cNvPr>
          <p:cNvSpPr txBox="1"/>
          <p:nvPr/>
        </p:nvSpPr>
        <p:spPr>
          <a:xfrm>
            <a:off x="-861" y="776485"/>
            <a:ext cx="12192000" cy="369332"/>
          </a:xfrm>
          <a:prstGeom prst="rect">
            <a:avLst/>
          </a:prstGeom>
          <a:solidFill>
            <a:srgbClr val="2B5681"/>
          </a:solidFill>
        </p:spPr>
        <p:txBody>
          <a:bodyPr wrap="square">
            <a:spAutoFit/>
          </a:bodyPr>
          <a:lstStyle/>
          <a:p>
            <a:pPr algn="ctr" defTabSz="685800">
              <a:lnSpc>
                <a:spcPct val="90000"/>
              </a:lnSpc>
            </a:pPr>
            <a:r>
              <a:rPr lang="es-MX" altLang="es-ES" sz="2000" b="1" dirty="0">
                <a:solidFill>
                  <a:schemeClr val="bg1"/>
                </a:solidFill>
                <a:latin typeface="Century Gothic" panose="020B0502020202020204" pitchFamily="34" charset="0"/>
              </a:rPr>
              <a:t>MISIÓN Y VISIÓN DEL  </a:t>
            </a:r>
            <a:r>
              <a:rPr lang="es-MX" altLang="es-ES" sz="2000" b="1" dirty="0" err="1">
                <a:solidFill>
                  <a:schemeClr val="bg1"/>
                </a:solidFill>
                <a:latin typeface="Century Gothic" panose="020B0502020202020204" pitchFamily="34" charset="0"/>
              </a:rPr>
              <a:t>MDPyEP</a:t>
            </a:r>
            <a:r>
              <a:rPr lang="es-MX" altLang="es-ES" sz="2000" b="1" dirty="0">
                <a:solidFill>
                  <a:schemeClr val="bg1"/>
                </a:solidFill>
                <a:latin typeface="Century Gothic" panose="020B0502020202020204" pitchFamily="34" charset="0"/>
              </a:rPr>
              <a:t> </a:t>
            </a:r>
            <a:endParaRPr lang="es-419" altLang="es-ES" sz="2000" b="1" dirty="0">
              <a:solidFill>
                <a:schemeClr val="bg1"/>
              </a:solidFill>
              <a:latin typeface="Century Gothic" panose="020B0502020202020204" pitchFamily="34" charset="0"/>
            </a:endParaRPr>
          </a:p>
        </p:txBody>
      </p:sp>
      <p:pic>
        <p:nvPicPr>
          <p:cNvPr id="7" name="Imagen 6">
            <a:extLst>
              <a:ext uri="{FF2B5EF4-FFF2-40B4-BE49-F238E27FC236}">
                <a16:creationId xmlns="" xmlns:a16="http://schemas.microsoft.com/office/drawing/2014/main" id="{24878995-4EB8-4C7D-AA16-E53BD0FA43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3712548" cy="863853"/>
          </a:xfrm>
          <a:prstGeom prst="rect">
            <a:avLst/>
          </a:prstGeom>
        </p:spPr>
      </p:pic>
      <p:pic>
        <p:nvPicPr>
          <p:cNvPr id="6" name="Imagen 5">
            <a:extLst>
              <a:ext uri="{FF2B5EF4-FFF2-40B4-BE49-F238E27FC236}">
                <a16:creationId xmlns="" xmlns:a16="http://schemas.microsoft.com/office/drawing/2014/main" id="{824CB810-BF6E-9D54-6155-1F6A3DD5F35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54684" y="5594598"/>
            <a:ext cx="1218893" cy="1139577"/>
          </a:xfrm>
          <a:prstGeom prst="rect">
            <a:avLst/>
          </a:prstGeom>
        </p:spPr>
      </p:pic>
    </p:spTree>
    <p:extLst>
      <p:ext uri="{BB962C8B-B14F-4D97-AF65-F5344CB8AC3E}">
        <p14:creationId xmlns:p14="http://schemas.microsoft.com/office/powerpoint/2010/main" val="2252458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 xmlns:a16="http://schemas.microsoft.com/office/drawing/2014/main" id="{E2D946BF-5092-F07C-72CA-6538B8D0F16E}"/>
              </a:ext>
            </a:extLst>
          </p:cNvPr>
          <p:cNvPicPr>
            <a:picLocks noChangeAspect="1" noChangeArrowheads="1"/>
          </p:cNvPicPr>
          <p:nvPr/>
        </p:nvPicPr>
        <p:blipFill>
          <a:blip r:embed="rId3"/>
          <a:srcRect/>
          <a:stretch>
            <a:fillRect/>
          </a:stretch>
        </p:blipFill>
        <p:spPr bwMode="auto">
          <a:xfrm>
            <a:off x="8667750" y="3042357"/>
            <a:ext cx="3519091" cy="3811827"/>
          </a:xfrm>
          <a:prstGeom prst="rect">
            <a:avLst/>
          </a:prstGeom>
          <a:noFill/>
          <a:ln>
            <a:noFill/>
          </a:ln>
        </p:spPr>
      </p:pic>
      <p:sp>
        <p:nvSpPr>
          <p:cNvPr id="10" name="Rectángulo: esquinas redondeadas 6">
            <a:extLst>
              <a:ext uri="{FF2B5EF4-FFF2-40B4-BE49-F238E27FC236}">
                <a16:creationId xmlns="" xmlns:a16="http://schemas.microsoft.com/office/drawing/2014/main" id="{B824DC02-12C0-8966-EA60-C58B61EF6F68}"/>
              </a:ext>
            </a:extLst>
          </p:cNvPr>
          <p:cNvSpPr/>
          <p:nvPr/>
        </p:nvSpPr>
        <p:spPr>
          <a:xfrm>
            <a:off x="2574714" y="2936622"/>
            <a:ext cx="7037007" cy="2032299"/>
          </a:xfrm>
          <a:prstGeom prst="roundRect">
            <a:avLst/>
          </a:prstGeom>
          <a:solidFill>
            <a:srgbClr val="2B5681"/>
          </a:solid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MX" sz="4000" b="1" dirty="0">
                <a:solidFill>
                  <a:schemeClr val="bg1"/>
                </a:solidFill>
                <a:latin typeface="Century Gothic" panose="020B0502020202020204" pitchFamily="34" charset="0"/>
              </a:rPr>
              <a:t>GESTIÓN ADMINISTRATIVA, JURÍDICA Y CONTROL INTERNO</a:t>
            </a:r>
          </a:p>
        </p:txBody>
      </p:sp>
      <p:pic>
        <p:nvPicPr>
          <p:cNvPr id="11" name="Imagen 10">
            <a:extLst>
              <a:ext uri="{FF2B5EF4-FFF2-40B4-BE49-F238E27FC236}">
                <a16:creationId xmlns="" xmlns:a16="http://schemas.microsoft.com/office/drawing/2014/main" id="{A03F14A5-F20A-508A-C6B5-F921D09AE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712" y="150555"/>
            <a:ext cx="3874112" cy="2479431"/>
          </a:xfrm>
          <a:prstGeom prst="rect">
            <a:avLst/>
          </a:prstGeom>
        </p:spPr>
      </p:pic>
    </p:spTree>
    <p:extLst>
      <p:ext uri="{BB962C8B-B14F-4D97-AF65-F5344CB8AC3E}">
        <p14:creationId xmlns:p14="http://schemas.microsoft.com/office/powerpoint/2010/main" val="85486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 xmlns:a16="http://schemas.microsoft.com/office/drawing/2014/main" id="{CA94FEE0-4490-460B-89EA-C0F3E89D3D00}"/>
              </a:ext>
            </a:extLst>
          </p:cNvPr>
          <p:cNvGraphicFramePr>
            <a:graphicFrameLocks noGrp="1"/>
          </p:cNvGraphicFramePr>
          <p:nvPr>
            <p:extLst>
              <p:ext uri="{D42A27DB-BD31-4B8C-83A1-F6EECF244321}">
                <p14:modId xmlns:p14="http://schemas.microsoft.com/office/powerpoint/2010/main" val="2166898847"/>
              </p:ext>
            </p:extLst>
          </p:nvPr>
        </p:nvGraphicFramePr>
        <p:xfrm>
          <a:off x="2629987" y="1538861"/>
          <a:ext cx="6757282" cy="1890002"/>
        </p:xfrm>
        <a:graphic>
          <a:graphicData uri="http://schemas.openxmlformats.org/drawingml/2006/table">
            <a:tbl>
              <a:tblPr firstRow="1" firstCol="1" bandRow="1">
                <a:tableStyleId>{72833802-FEF1-4C79-8D5D-14CF1EAF98D9}</a:tableStyleId>
              </a:tblPr>
              <a:tblGrid>
                <a:gridCol w="3657180">
                  <a:extLst>
                    <a:ext uri="{9D8B030D-6E8A-4147-A177-3AD203B41FA5}">
                      <a16:colId xmlns="" xmlns:a16="http://schemas.microsoft.com/office/drawing/2014/main" val="3735329869"/>
                    </a:ext>
                  </a:extLst>
                </a:gridCol>
                <a:gridCol w="1371955">
                  <a:extLst>
                    <a:ext uri="{9D8B030D-6E8A-4147-A177-3AD203B41FA5}">
                      <a16:colId xmlns="" xmlns:a16="http://schemas.microsoft.com/office/drawing/2014/main" val="1091439516"/>
                    </a:ext>
                  </a:extLst>
                </a:gridCol>
                <a:gridCol w="1728147">
                  <a:extLst>
                    <a:ext uri="{9D8B030D-6E8A-4147-A177-3AD203B41FA5}">
                      <a16:colId xmlns="" xmlns:a16="http://schemas.microsoft.com/office/drawing/2014/main" val="3126900896"/>
                    </a:ext>
                  </a:extLst>
                </a:gridCol>
              </a:tblGrid>
              <a:tr h="344325">
                <a:tc>
                  <a:txBody>
                    <a:bodyPr/>
                    <a:lstStyle/>
                    <a:p>
                      <a:pPr algn="ctr" rtl="0" fontAlgn="t"/>
                      <a:r>
                        <a:rPr lang="es-MX" sz="1600" u="none" strike="noStrike" dirty="0">
                          <a:effectLst/>
                        </a:rPr>
                        <a:t>DESCRIPCIÓN</a:t>
                      </a:r>
                      <a:endParaRPr lang="es-MX" sz="1600" b="0" i="0" u="none" strike="noStrike" dirty="0">
                        <a:solidFill>
                          <a:schemeClr val="tx1"/>
                        </a:solidFill>
                        <a:effectLst/>
                        <a:latin typeface="Century Gothic" panose="020B0502020202020204" pitchFamily="34" charset="0"/>
                        <a:ea typeface="Tahoma" panose="020B0604030504040204" pitchFamily="34" charset="0"/>
                        <a:cs typeface="Tahoma" panose="020B0604030504040204" pitchFamily="34" charset="0"/>
                      </a:endParaRPr>
                    </a:p>
                  </a:txBody>
                  <a:tcPr marL="8078" marR="8078" marT="8078" marB="0" anchor="ctr">
                    <a:solidFill>
                      <a:srgbClr val="5F5F78"/>
                    </a:solidFill>
                  </a:tcPr>
                </a:tc>
                <a:tc gridSpan="2">
                  <a:txBody>
                    <a:bodyPr/>
                    <a:lstStyle/>
                    <a:p>
                      <a:pPr algn="l" rtl="0" fontAlgn="t"/>
                      <a:r>
                        <a:rPr lang="es-MX" sz="1600" u="none" strike="noStrike" dirty="0">
                          <a:solidFill>
                            <a:schemeClr val="bg1"/>
                          </a:solidFill>
                          <a:effectLst/>
                        </a:rPr>
                        <a:t>              TOTAL </a:t>
                      </a:r>
                      <a:endParaRPr lang="es-MX" sz="1600" b="0" i="0" u="none" strike="noStrike" dirty="0">
                        <a:solidFill>
                          <a:schemeClr val="bg1"/>
                        </a:solidFill>
                        <a:effectLst/>
                        <a:latin typeface="Century Gothic" panose="020B0502020202020204" pitchFamily="34" charset="0"/>
                        <a:ea typeface="Tahoma" panose="020B0604030504040204" pitchFamily="34" charset="0"/>
                        <a:cs typeface="Tahoma" panose="020B0604030504040204" pitchFamily="34" charset="0"/>
                      </a:endParaRPr>
                    </a:p>
                  </a:txBody>
                  <a:tcPr marL="8078" marR="8078" marT="8078" marB="0" anchor="ctr">
                    <a:solidFill>
                      <a:srgbClr val="5F5F78"/>
                    </a:solidFill>
                  </a:tcPr>
                </a:tc>
                <a:tc hMerge="1">
                  <a:txBody>
                    <a:bodyPr/>
                    <a:lstStyle/>
                    <a:p>
                      <a:pPr algn="ctr" rtl="0" fontAlgn="t"/>
                      <a:endParaRPr lang="es-MX" sz="1600" b="0" i="0" u="none" strike="noStrike" dirty="0">
                        <a:solidFill>
                          <a:schemeClr val="bg1"/>
                        </a:solidFill>
                        <a:effectLst/>
                        <a:latin typeface="Century Gothic" panose="020B0502020202020204" pitchFamily="34" charset="0"/>
                        <a:ea typeface="Tahoma" panose="020B0604030504040204" pitchFamily="34" charset="0"/>
                        <a:cs typeface="Tahoma" panose="020B0604030504040204" pitchFamily="34" charset="0"/>
                      </a:endParaRPr>
                    </a:p>
                  </a:txBody>
                  <a:tcPr marL="8078" marR="8078" marT="8078" marB="0" anchor="ctr"/>
                </a:tc>
                <a:extLst>
                  <a:ext uri="{0D108BD9-81ED-4DB2-BD59-A6C34878D82A}">
                    <a16:rowId xmlns="" xmlns:a16="http://schemas.microsoft.com/office/drawing/2014/main" val="2062510519"/>
                  </a:ext>
                </a:extLst>
              </a:tr>
              <a:tr h="332509">
                <a:tc>
                  <a:txBody>
                    <a:bodyPr/>
                    <a:lstStyle/>
                    <a:p>
                      <a:pPr algn="l" rtl="0" fontAlgn="t"/>
                      <a:r>
                        <a:rPr lang="es-MX" sz="1600" b="0" u="none" strike="noStrike" dirty="0">
                          <a:effectLst/>
                        </a:rPr>
                        <a:t>Recursos Humanos de </a:t>
                      </a:r>
                      <a:r>
                        <a:rPr lang="es-MX" sz="1600" b="0" u="none" strike="noStrike" dirty="0" err="1">
                          <a:effectLst/>
                        </a:rPr>
                        <a:t>MDPyEP</a:t>
                      </a:r>
                      <a:endParaRPr lang="es-MX" sz="1600" b="0" i="0" u="none" strike="noStrike" dirty="0">
                        <a:solidFill>
                          <a:schemeClr val="tx1"/>
                        </a:solidFill>
                        <a:effectLst/>
                        <a:latin typeface="Century Gothic" panose="020B0502020202020204" pitchFamily="34" charset="0"/>
                        <a:ea typeface="Tahoma" panose="020B0604030504040204" pitchFamily="34" charset="0"/>
                        <a:cs typeface="Tahoma" panose="020B0604030504040204" pitchFamily="34" charset="0"/>
                      </a:endParaRPr>
                    </a:p>
                  </a:txBody>
                  <a:tcPr marL="8078" marR="8078" marT="8078" marB="0" anchor="ctr"/>
                </a:tc>
                <a:tc>
                  <a:txBody>
                    <a:bodyPr/>
                    <a:lstStyle/>
                    <a:p>
                      <a:pPr algn="ctr" rtl="0" fontAlgn="t"/>
                      <a:r>
                        <a:rPr lang="es-MX" sz="1600" b="0" u="none" strike="noStrike" dirty="0">
                          <a:effectLst/>
                        </a:rPr>
                        <a:t>259 </a:t>
                      </a:r>
                      <a:endParaRPr lang="es-MX" sz="1600" b="0" i="0" u="none" strike="noStrike" dirty="0">
                        <a:solidFill>
                          <a:schemeClr val="tx1"/>
                        </a:solidFill>
                        <a:effectLst/>
                        <a:latin typeface="Century Gothic" panose="020B0502020202020204" pitchFamily="34" charset="0"/>
                        <a:ea typeface="Tahoma" panose="020B0604030504040204" pitchFamily="34" charset="0"/>
                        <a:cs typeface="Tahoma" panose="020B0604030504040204" pitchFamily="34" charset="0"/>
                      </a:endParaRPr>
                    </a:p>
                  </a:txBody>
                  <a:tcPr marL="8078" marR="8078" marT="8078" marB="0" anchor="ctr"/>
                </a:tc>
                <a:tc>
                  <a:txBody>
                    <a:bodyPr/>
                    <a:lstStyle/>
                    <a:p>
                      <a:pPr algn="l" rtl="0" fontAlgn="t"/>
                      <a:r>
                        <a:rPr lang="es-MX" sz="1600" b="0" u="none" strike="noStrike" dirty="0">
                          <a:effectLst/>
                        </a:rPr>
                        <a:t>Servidores Públicos</a:t>
                      </a:r>
                      <a:endParaRPr lang="es-MX" sz="1600" b="0" i="0" u="none" strike="noStrike" dirty="0">
                        <a:solidFill>
                          <a:schemeClr val="tx1"/>
                        </a:solidFill>
                        <a:effectLst/>
                        <a:latin typeface="Century Gothic" panose="020B0502020202020204" pitchFamily="34" charset="0"/>
                        <a:ea typeface="Tahoma" panose="020B0604030504040204" pitchFamily="34" charset="0"/>
                        <a:cs typeface="Tahoma" panose="020B0604030504040204" pitchFamily="34" charset="0"/>
                      </a:endParaRPr>
                    </a:p>
                  </a:txBody>
                  <a:tcPr marL="8078" marR="8078" marT="8078" marB="0" anchor="ctr"/>
                </a:tc>
                <a:extLst>
                  <a:ext uri="{0D108BD9-81ED-4DB2-BD59-A6C34878D82A}">
                    <a16:rowId xmlns="" xmlns:a16="http://schemas.microsoft.com/office/drawing/2014/main" val="586596484"/>
                  </a:ext>
                </a:extLst>
              </a:tr>
              <a:tr h="387927">
                <a:tc>
                  <a:txBody>
                    <a:bodyPr/>
                    <a:lstStyle/>
                    <a:p>
                      <a:pPr algn="l" rtl="0" fontAlgn="t"/>
                      <a:r>
                        <a:rPr lang="es-MX" sz="1600" b="0" u="none" strike="noStrike" dirty="0">
                          <a:effectLst/>
                        </a:rPr>
                        <a:t>Auditorias realizadas</a:t>
                      </a:r>
                      <a:endParaRPr lang="es-MX" sz="1600" b="0" i="0" u="none" strike="noStrike" dirty="0">
                        <a:solidFill>
                          <a:schemeClr val="tx1"/>
                        </a:solidFill>
                        <a:effectLst/>
                        <a:latin typeface="Century Gothic" panose="020B0502020202020204" pitchFamily="34" charset="0"/>
                        <a:ea typeface="Tahoma" panose="020B0604030504040204" pitchFamily="34" charset="0"/>
                        <a:cs typeface="Tahoma" panose="020B0604030504040204" pitchFamily="34" charset="0"/>
                      </a:endParaRPr>
                    </a:p>
                  </a:txBody>
                  <a:tcPr marL="8078" marR="8078" marT="8078" marB="0" anchor="ctr"/>
                </a:tc>
                <a:tc>
                  <a:txBody>
                    <a:bodyPr/>
                    <a:lstStyle/>
                    <a:p>
                      <a:pPr algn="ctr" rtl="0" fontAlgn="t"/>
                      <a:r>
                        <a:rPr lang="es-MX" sz="1600" b="0" u="none" strike="noStrike" dirty="0">
                          <a:effectLst/>
                        </a:rPr>
                        <a:t>56 </a:t>
                      </a:r>
                      <a:endParaRPr lang="es-MX" sz="1600" b="0" i="0" u="none" strike="noStrike" dirty="0">
                        <a:solidFill>
                          <a:schemeClr val="tx1"/>
                        </a:solidFill>
                        <a:effectLst/>
                        <a:latin typeface="Century Gothic" panose="020B0502020202020204" pitchFamily="34" charset="0"/>
                        <a:ea typeface="Tahoma" panose="020B0604030504040204" pitchFamily="34" charset="0"/>
                        <a:cs typeface="Tahoma" panose="020B0604030504040204" pitchFamily="34" charset="0"/>
                      </a:endParaRPr>
                    </a:p>
                  </a:txBody>
                  <a:tcPr marL="8078" marR="8078" marT="8078" marB="0" anchor="ctr"/>
                </a:tc>
                <a:tc>
                  <a:txBody>
                    <a:bodyPr/>
                    <a:lstStyle/>
                    <a:p>
                      <a:pPr algn="l" rtl="0" fontAlgn="t"/>
                      <a:r>
                        <a:rPr lang="es-MX" sz="1600" b="0" u="none" strike="noStrike" dirty="0">
                          <a:effectLst/>
                        </a:rPr>
                        <a:t>Auditorias</a:t>
                      </a:r>
                      <a:endParaRPr lang="es-MX" sz="1600" b="0" i="0" u="none" strike="noStrike" dirty="0">
                        <a:solidFill>
                          <a:schemeClr val="tx1"/>
                        </a:solidFill>
                        <a:effectLst/>
                        <a:latin typeface="Century Gothic" panose="020B0502020202020204" pitchFamily="34" charset="0"/>
                        <a:ea typeface="Tahoma" panose="020B0604030504040204" pitchFamily="34" charset="0"/>
                        <a:cs typeface="Tahoma" panose="020B0604030504040204" pitchFamily="34" charset="0"/>
                      </a:endParaRPr>
                    </a:p>
                  </a:txBody>
                  <a:tcPr marL="8078" marR="8078" marT="8078" marB="0" anchor="ctr"/>
                </a:tc>
                <a:extLst>
                  <a:ext uri="{0D108BD9-81ED-4DB2-BD59-A6C34878D82A}">
                    <a16:rowId xmlns="" xmlns:a16="http://schemas.microsoft.com/office/drawing/2014/main" val="3703668724"/>
                  </a:ext>
                </a:extLst>
              </a:tr>
              <a:tr h="332509">
                <a:tc>
                  <a:txBody>
                    <a:bodyPr/>
                    <a:lstStyle/>
                    <a:p>
                      <a:pPr algn="l" rtl="0" fontAlgn="t"/>
                      <a:r>
                        <a:rPr lang="es-MX" sz="1600" b="0" u="none" strike="noStrike" dirty="0">
                          <a:effectLst/>
                        </a:rPr>
                        <a:t>Procesos judiciales atendidas</a:t>
                      </a:r>
                      <a:endParaRPr lang="es-MX" sz="1600" b="0" i="0" u="none" strike="noStrike" dirty="0">
                        <a:solidFill>
                          <a:schemeClr val="tx1"/>
                        </a:solidFill>
                        <a:effectLst/>
                        <a:latin typeface="Century Gothic" panose="020B0502020202020204" pitchFamily="34" charset="0"/>
                        <a:ea typeface="Tahoma" panose="020B0604030504040204" pitchFamily="34" charset="0"/>
                        <a:cs typeface="Tahoma" panose="020B0604030504040204" pitchFamily="34" charset="0"/>
                      </a:endParaRPr>
                    </a:p>
                  </a:txBody>
                  <a:tcPr marL="8078" marR="8078" marT="8078" marB="0" anchor="ctr"/>
                </a:tc>
                <a:tc>
                  <a:txBody>
                    <a:bodyPr/>
                    <a:lstStyle/>
                    <a:p>
                      <a:pPr algn="ctr" rtl="0" fontAlgn="t"/>
                      <a:r>
                        <a:rPr lang="es-MX" sz="1600" b="0" u="none" strike="noStrike" dirty="0">
                          <a:effectLst/>
                        </a:rPr>
                        <a:t>230 </a:t>
                      </a:r>
                      <a:endParaRPr lang="es-MX" sz="1600" b="0" i="0" u="none" strike="noStrike" dirty="0">
                        <a:solidFill>
                          <a:schemeClr val="tx1"/>
                        </a:solidFill>
                        <a:effectLst/>
                        <a:latin typeface="Century Gothic" panose="020B0502020202020204" pitchFamily="34" charset="0"/>
                        <a:ea typeface="Tahoma" panose="020B0604030504040204" pitchFamily="34" charset="0"/>
                        <a:cs typeface="Tahoma" panose="020B0604030504040204" pitchFamily="34" charset="0"/>
                      </a:endParaRPr>
                    </a:p>
                  </a:txBody>
                  <a:tcPr marL="8078" marR="8078" marT="8078" marB="0" anchor="ctr"/>
                </a:tc>
                <a:tc>
                  <a:txBody>
                    <a:bodyPr/>
                    <a:lstStyle/>
                    <a:p>
                      <a:pPr algn="l" rtl="0" fontAlgn="t"/>
                      <a:r>
                        <a:rPr lang="es-MX" sz="1600" b="0" u="none" strike="noStrike" dirty="0">
                          <a:effectLst/>
                        </a:rPr>
                        <a:t>Casos</a:t>
                      </a:r>
                      <a:endParaRPr lang="es-MX" sz="1600" b="0" i="0" u="none" strike="noStrike" dirty="0">
                        <a:solidFill>
                          <a:schemeClr val="tx1"/>
                        </a:solidFill>
                        <a:effectLst/>
                        <a:latin typeface="Century Gothic" panose="020B0502020202020204" pitchFamily="34" charset="0"/>
                        <a:ea typeface="Tahoma" panose="020B0604030504040204" pitchFamily="34" charset="0"/>
                        <a:cs typeface="Tahoma" panose="020B0604030504040204" pitchFamily="34" charset="0"/>
                      </a:endParaRPr>
                    </a:p>
                  </a:txBody>
                  <a:tcPr marL="8078" marR="8078" marT="8078" marB="0" anchor="ctr"/>
                </a:tc>
                <a:extLst>
                  <a:ext uri="{0D108BD9-81ED-4DB2-BD59-A6C34878D82A}">
                    <a16:rowId xmlns="" xmlns:a16="http://schemas.microsoft.com/office/drawing/2014/main" val="2435082878"/>
                  </a:ext>
                </a:extLst>
              </a:tr>
              <a:tr h="492732">
                <a:tc>
                  <a:txBody>
                    <a:bodyPr/>
                    <a:lstStyle/>
                    <a:p>
                      <a:pPr algn="l" rtl="0" fontAlgn="t"/>
                      <a:r>
                        <a:rPr lang="es-MX" sz="1600" b="0" u="none" strike="noStrike" dirty="0">
                          <a:effectLst/>
                        </a:rPr>
                        <a:t>Denuncias atendidas por transparencia</a:t>
                      </a:r>
                      <a:endParaRPr lang="es-MX" sz="1600" b="0" i="0" u="none" strike="noStrike" dirty="0">
                        <a:solidFill>
                          <a:schemeClr val="tx1"/>
                        </a:solidFill>
                        <a:effectLst/>
                        <a:latin typeface="Century Gothic" panose="020B0502020202020204" pitchFamily="34" charset="0"/>
                        <a:ea typeface="Tahoma" panose="020B0604030504040204" pitchFamily="34" charset="0"/>
                        <a:cs typeface="Tahoma" panose="020B0604030504040204" pitchFamily="34" charset="0"/>
                      </a:endParaRPr>
                    </a:p>
                  </a:txBody>
                  <a:tcPr marL="8078" marR="8078" marT="8078" marB="0" anchor="ctr"/>
                </a:tc>
                <a:tc>
                  <a:txBody>
                    <a:bodyPr/>
                    <a:lstStyle/>
                    <a:p>
                      <a:pPr algn="ctr" rtl="0" fontAlgn="t"/>
                      <a:r>
                        <a:rPr lang="es-MX" sz="1600" b="0" u="none" strike="noStrike" dirty="0">
                          <a:solidFill>
                            <a:schemeClr val="tx1"/>
                          </a:solidFill>
                          <a:effectLst/>
                        </a:rPr>
                        <a:t>15</a:t>
                      </a:r>
                      <a:endParaRPr lang="es-MX" sz="1600" b="0" i="0" u="none" strike="noStrike" dirty="0">
                        <a:solidFill>
                          <a:schemeClr val="tx1"/>
                        </a:solidFill>
                        <a:effectLst/>
                        <a:latin typeface="Century Gothic" panose="020B0502020202020204" pitchFamily="34" charset="0"/>
                        <a:ea typeface="Tahoma" panose="020B0604030504040204" pitchFamily="34" charset="0"/>
                        <a:cs typeface="Tahoma" panose="020B0604030504040204" pitchFamily="34" charset="0"/>
                      </a:endParaRPr>
                    </a:p>
                  </a:txBody>
                  <a:tcPr marL="8078" marR="8078" marT="8078" marB="0" anchor="ctr"/>
                </a:tc>
                <a:tc>
                  <a:txBody>
                    <a:bodyPr/>
                    <a:lstStyle/>
                    <a:p>
                      <a:pPr algn="l" rtl="0" fontAlgn="t"/>
                      <a:r>
                        <a:rPr lang="es-MX" sz="1600" b="0" u="none" strike="noStrike" dirty="0">
                          <a:effectLst/>
                        </a:rPr>
                        <a:t>Casos</a:t>
                      </a:r>
                      <a:endParaRPr lang="es-MX" sz="1600" b="0" i="0" u="none" strike="noStrike" dirty="0">
                        <a:solidFill>
                          <a:schemeClr val="tx1"/>
                        </a:solidFill>
                        <a:effectLst/>
                        <a:latin typeface="Century Gothic" panose="020B0502020202020204" pitchFamily="34" charset="0"/>
                        <a:ea typeface="Tahoma" panose="020B0604030504040204" pitchFamily="34" charset="0"/>
                        <a:cs typeface="Tahoma" panose="020B0604030504040204" pitchFamily="34" charset="0"/>
                      </a:endParaRPr>
                    </a:p>
                  </a:txBody>
                  <a:tcPr marL="8078" marR="8078" marT="8078" marB="0" anchor="ctr"/>
                </a:tc>
                <a:extLst>
                  <a:ext uri="{0D108BD9-81ED-4DB2-BD59-A6C34878D82A}">
                    <a16:rowId xmlns="" xmlns:a16="http://schemas.microsoft.com/office/drawing/2014/main" val="593336509"/>
                  </a:ext>
                </a:extLst>
              </a:tr>
            </a:tbl>
          </a:graphicData>
        </a:graphic>
      </p:graphicFrame>
      <p:graphicFrame>
        <p:nvGraphicFramePr>
          <p:cNvPr id="6" name="Tabla 5">
            <a:extLst>
              <a:ext uri="{FF2B5EF4-FFF2-40B4-BE49-F238E27FC236}">
                <a16:creationId xmlns="" xmlns:a16="http://schemas.microsoft.com/office/drawing/2014/main" id="{2F67EB69-F7B8-497B-A9A2-120A88143054}"/>
              </a:ext>
            </a:extLst>
          </p:cNvPr>
          <p:cNvGraphicFramePr>
            <a:graphicFrameLocks noGrp="1"/>
          </p:cNvGraphicFramePr>
          <p:nvPr>
            <p:extLst>
              <p:ext uri="{D42A27DB-BD31-4B8C-83A1-F6EECF244321}">
                <p14:modId xmlns:p14="http://schemas.microsoft.com/office/powerpoint/2010/main" val="3774377680"/>
              </p:ext>
            </p:extLst>
          </p:nvPr>
        </p:nvGraphicFramePr>
        <p:xfrm>
          <a:off x="2629988" y="4769627"/>
          <a:ext cx="6757282" cy="1554852"/>
        </p:xfrm>
        <a:graphic>
          <a:graphicData uri="http://schemas.openxmlformats.org/drawingml/2006/table">
            <a:tbl>
              <a:tblPr>
                <a:tableStyleId>{9DCAF9ED-07DC-4A11-8D7F-57B35C25682E}</a:tableStyleId>
              </a:tblPr>
              <a:tblGrid>
                <a:gridCol w="4969784">
                  <a:extLst>
                    <a:ext uri="{9D8B030D-6E8A-4147-A177-3AD203B41FA5}">
                      <a16:colId xmlns="" xmlns:a16="http://schemas.microsoft.com/office/drawing/2014/main" val="3622353158"/>
                    </a:ext>
                  </a:extLst>
                </a:gridCol>
                <a:gridCol w="1787498">
                  <a:extLst>
                    <a:ext uri="{9D8B030D-6E8A-4147-A177-3AD203B41FA5}">
                      <a16:colId xmlns="" xmlns:a16="http://schemas.microsoft.com/office/drawing/2014/main" val="4085911726"/>
                    </a:ext>
                  </a:extLst>
                </a:gridCol>
              </a:tblGrid>
              <a:tr h="260243">
                <a:tc>
                  <a:txBody>
                    <a:bodyPr/>
                    <a:lstStyle/>
                    <a:p>
                      <a:pPr algn="ctr" fontAlgn="ctr"/>
                      <a:r>
                        <a:rPr lang="es-BO" sz="1600" b="1" u="none" strike="noStrike" dirty="0">
                          <a:solidFill>
                            <a:schemeClr val="bg1"/>
                          </a:solidFill>
                          <a:effectLst/>
                        </a:rPr>
                        <a:t>MODALIDAD</a:t>
                      </a:r>
                      <a:endParaRPr lang="es-BO" sz="1600" b="1" i="0" u="none" strike="noStrike" dirty="0">
                        <a:solidFill>
                          <a:schemeClr val="bg1"/>
                        </a:solidFill>
                        <a:effectLst/>
                        <a:latin typeface="Arial" panose="020B0604020202020204" pitchFamily="34" charset="0"/>
                      </a:endParaRPr>
                    </a:p>
                  </a:txBody>
                  <a:tcPr marL="9525" marR="9525" marT="9525" marB="0" anchor="ctr">
                    <a:solidFill>
                      <a:srgbClr val="5F5F78"/>
                    </a:solidFill>
                  </a:tcPr>
                </a:tc>
                <a:tc>
                  <a:txBody>
                    <a:bodyPr/>
                    <a:lstStyle/>
                    <a:p>
                      <a:pPr algn="ctr" fontAlgn="ctr"/>
                      <a:r>
                        <a:rPr lang="es-BO" sz="1600" b="1" u="none" strike="noStrike" dirty="0">
                          <a:solidFill>
                            <a:schemeClr val="bg1"/>
                          </a:solidFill>
                          <a:effectLst/>
                        </a:rPr>
                        <a:t>TOTAL EJECUTADO (Bs)</a:t>
                      </a:r>
                      <a:endParaRPr lang="es-BO" sz="1600" b="1" i="0" u="none" strike="noStrike" dirty="0">
                        <a:solidFill>
                          <a:schemeClr val="bg1"/>
                        </a:solidFill>
                        <a:effectLst/>
                        <a:latin typeface="Arial" panose="020B0604020202020204" pitchFamily="34" charset="0"/>
                      </a:endParaRPr>
                    </a:p>
                  </a:txBody>
                  <a:tcPr marL="9525" marR="9525" marT="9525" marB="0" anchor="ctr">
                    <a:solidFill>
                      <a:srgbClr val="5F5F78"/>
                    </a:solidFill>
                  </a:tcPr>
                </a:tc>
                <a:extLst>
                  <a:ext uri="{0D108BD9-81ED-4DB2-BD59-A6C34878D82A}">
                    <a16:rowId xmlns="" xmlns:a16="http://schemas.microsoft.com/office/drawing/2014/main" val="3965511234"/>
                  </a:ext>
                </a:extLst>
              </a:tr>
              <a:tr h="184482">
                <a:tc>
                  <a:txBody>
                    <a:bodyPr/>
                    <a:lstStyle/>
                    <a:p>
                      <a:pPr algn="l" fontAlgn="ctr"/>
                      <a:r>
                        <a:rPr lang="es-BO" sz="1600" b="0" u="none" strike="noStrike" dirty="0">
                          <a:solidFill>
                            <a:srgbClr val="000000"/>
                          </a:solidFill>
                          <a:effectLst/>
                        </a:rPr>
                        <a:t>Contratación Menor</a:t>
                      </a:r>
                      <a:endParaRPr lang="es-BO"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BO" sz="1600" b="0" u="none" strike="noStrike" dirty="0">
                          <a:solidFill>
                            <a:srgbClr val="000000"/>
                          </a:solidFill>
                          <a:effectLst/>
                        </a:rPr>
                        <a:t>3.405.970,03</a:t>
                      </a:r>
                      <a:endParaRPr lang="es-BO"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2110197181"/>
                  </a:ext>
                </a:extLst>
              </a:tr>
              <a:tr h="184482">
                <a:tc>
                  <a:txBody>
                    <a:bodyPr/>
                    <a:lstStyle/>
                    <a:p>
                      <a:pPr algn="l" fontAlgn="ctr"/>
                      <a:r>
                        <a:rPr lang="es-BO" sz="1600" b="0" u="none" strike="noStrike" dirty="0">
                          <a:solidFill>
                            <a:srgbClr val="000000"/>
                          </a:solidFill>
                          <a:effectLst/>
                        </a:rPr>
                        <a:t>Contratación Directa </a:t>
                      </a:r>
                      <a:endParaRPr lang="es-BO"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BO" sz="1600" b="0" u="none" strike="noStrike" dirty="0">
                          <a:solidFill>
                            <a:srgbClr val="000000"/>
                          </a:solidFill>
                          <a:effectLst/>
                        </a:rPr>
                        <a:t>4.618.213,69</a:t>
                      </a:r>
                      <a:endParaRPr lang="es-BO"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2152748233"/>
                  </a:ext>
                </a:extLst>
              </a:tr>
              <a:tr h="184482">
                <a:tc>
                  <a:txBody>
                    <a:bodyPr/>
                    <a:lstStyle/>
                    <a:p>
                      <a:pPr algn="l" fontAlgn="ctr"/>
                      <a:r>
                        <a:rPr lang="es-BO" sz="1600" b="0" u="none" strike="noStrike" dirty="0">
                          <a:solidFill>
                            <a:srgbClr val="000000"/>
                          </a:solidFill>
                          <a:effectLst/>
                        </a:rPr>
                        <a:t>Contratación ANPE</a:t>
                      </a:r>
                      <a:endParaRPr lang="es-BO"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BO" sz="1600" b="0" u="none" strike="noStrike" dirty="0">
                          <a:solidFill>
                            <a:srgbClr val="000000"/>
                          </a:solidFill>
                          <a:effectLst/>
                        </a:rPr>
                        <a:t>1.651.805,24</a:t>
                      </a:r>
                      <a:endParaRPr lang="es-BO"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 xmlns:a16="http://schemas.microsoft.com/office/drawing/2014/main" val="2002229783"/>
                  </a:ext>
                </a:extLst>
              </a:tr>
              <a:tr h="297552">
                <a:tc>
                  <a:txBody>
                    <a:bodyPr/>
                    <a:lstStyle/>
                    <a:p>
                      <a:pPr algn="ctr" fontAlgn="ctr"/>
                      <a:r>
                        <a:rPr lang="es-BO" sz="1600" b="1" u="none" strike="noStrike" dirty="0">
                          <a:solidFill>
                            <a:schemeClr val="bg1"/>
                          </a:solidFill>
                          <a:effectLst/>
                        </a:rPr>
                        <a:t>TOTAL</a:t>
                      </a:r>
                      <a:endParaRPr lang="es-BO" sz="1600" b="1" i="0" u="none" strike="noStrike" dirty="0">
                        <a:solidFill>
                          <a:schemeClr val="bg1"/>
                        </a:solidFill>
                        <a:effectLst/>
                        <a:latin typeface="Arial" panose="020B0604020202020204" pitchFamily="34" charset="0"/>
                      </a:endParaRPr>
                    </a:p>
                  </a:txBody>
                  <a:tcPr marL="9525" marR="9525" marT="9525" marB="0" anchor="ctr">
                    <a:solidFill>
                      <a:srgbClr val="5F5F78"/>
                    </a:solidFill>
                  </a:tcPr>
                </a:tc>
                <a:tc>
                  <a:txBody>
                    <a:bodyPr/>
                    <a:lstStyle/>
                    <a:p>
                      <a:pPr algn="r" fontAlgn="ctr"/>
                      <a:r>
                        <a:rPr lang="es-BO" sz="1600" b="1" u="none" strike="noStrike" dirty="0">
                          <a:solidFill>
                            <a:schemeClr val="bg1"/>
                          </a:solidFill>
                          <a:effectLst/>
                        </a:rPr>
                        <a:t>9.675.988,96</a:t>
                      </a:r>
                      <a:endParaRPr lang="es-BO" sz="1600" b="1" i="0" u="none" strike="noStrike" dirty="0">
                        <a:solidFill>
                          <a:schemeClr val="bg1"/>
                        </a:solidFill>
                        <a:effectLst/>
                        <a:latin typeface="Arial" panose="020B0604020202020204" pitchFamily="34" charset="0"/>
                      </a:endParaRPr>
                    </a:p>
                  </a:txBody>
                  <a:tcPr marL="9525" marR="9525" marT="9525" marB="0" anchor="ctr">
                    <a:solidFill>
                      <a:srgbClr val="5F5F78"/>
                    </a:solidFill>
                  </a:tcPr>
                </a:tc>
                <a:extLst>
                  <a:ext uri="{0D108BD9-81ED-4DB2-BD59-A6C34878D82A}">
                    <a16:rowId xmlns="" xmlns:a16="http://schemas.microsoft.com/office/drawing/2014/main" val="2462377139"/>
                  </a:ext>
                </a:extLst>
              </a:tr>
            </a:tbl>
          </a:graphicData>
        </a:graphic>
      </p:graphicFrame>
      <p:sp>
        <p:nvSpPr>
          <p:cNvPr id="7" name="CuadroTexto 6">
            <a:extLst>
              <a:ext uri="{FF2B5EF4-FFF2-40B4-BE49-F238E27FC236}">
                <a16:creationId xmlns="" xmlns:a16="http://schemas.microsoft.com/office/drawing/2014/main" id="{DD3750A6-3C74-4BE3-8DB5-EC9C3AFCBCE6}"/>
              </a:ext>
            </a:extLst>
          </p:cNvPr>
          <p:cNvSpPr txBox="1"/>
          <p:nvPr/>
        </p:nvSpPr>
        <p:spPr>
          <a:xfrm>
            <a:off x="-1" y="861896"/>
            <a:ext cx="12192000" cy="369332"/>
          </a:xfrm>
          <a:prstGeom prst="rect">
            <a:avLst/>
          </a:prstGeom>
          <a:solidFill>
            <a:srgbClr val="2B5681"/>
          </a:solidFill>
        </p:spPr>
        <p:txBody>
          <a:bodyPr wrap="square">
            <a:spAutoFit/>
          </a:bodyPr>
          <a:lstStyle/>
          <a:p>
            <a:pPr algn="ctr" defTabSz="685800">
              <a:lnSpc>
                <a:spcPct val="90000"/>
              </a:lnSpc>
            </a:pPr>
            <a:r>
              <a:rPr lang="es-MX" altLang="es-ES" sz="2000" b="1" dirty="0">
                <a:solidFill>
                  <a:schemeClr val="bg1"/>
                </a:solidFill>
                <a:latin typeface="Century Gothic" panose="020B0502020202020204" pitchFamily="34" charset="0"/>
              </a:rPr>
              <a:t>GESTIÓN ADMINISTRATIVA, JURÍDICA Y CONTROL INTERNO 2023</a:t>
            </a:r>
          </a:p>
        </p:txBody>
      </p:sp>
      <p:pic>
        <p:nvPicPr>
          <p:cNvPr id="8" name="Imagen 7">
            <a:extLst>
              <a:ext uri="{FF2B5EF4-FFF2-40B4-BE49-F238E27FC236}">
                <a16:creationId xmlns="" xmlns:a16="http://schemas.microsoft.com/office/drawing/2014/main" id="{4FF88659-3C00-41E3-813D-62949A14C5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712548" cy="863853"/>
          </a:xfrm>
          <a:prstGeom prst="rect">
            <a:avLst/>
          </a:prstGeom>
        </p:spPr>
      </p:pic>
      <p:sp>
        <p:nvSpPr>
          <p:cNvPr id="9" name="CuadroTexto 8">
            <a:extLst>
              <a:ext uri="{FF2B5EF4-FFF2-40B4-BE49-F238E27FC236}">
                <a16:creationId xmlns="" xmlns:a16="http://schemas.microsoft.com/office/drawing/2014/main" id="{38082ADC-FFB6-9533-12E1-611E1015BC70}"/>
              </a:ext>
            </a:extLst>
          </p:cNvPr>
          <p:cNvSpPr txBox="1"/>
          <p:nvPr/>
        </p:nvSpPr>
        <p:spPr>
          <a:xfrm>
            <a:off x="0" y="4126844"/>
            <a:ext cx="12191999" cy="369332"/>
          </a:xfrm>
          <a:prstGeom prst="rect">
            <a:avLst/>
          </a:prstGeom>
          <a:solidFill>
            <a:srgbClr val="2B5681"/>
          </a:solidFill>
        </p:spPr>
        <p:txBody>
          <a:bodyPr wrap="square">
            <a:spAutoFit/>
          </a:bodyPr>
          <a:lstStyle/>
          <a:p>
            <a:pPr algn="ctr" defTabSz="685800">
              <a:lnSpc>
                <a:spcPct val="90000"/>
              </a:lnSpc>
            </a:pPr>
            <a:r>
              <a:rPr lang="es-MX" altLang="es-ES" sz="2000" b="1" dirty="0">
                <a:solidFill>
                  <a:schemeClr val="bg1"/>
                </a:solidFill>
                <a:latin typeface="Century Gothic" panose="020B0502020202020204" pitchFamily="34" charset="0"/>
              </a:rPr>
              <a:t>CONTRATACIONES </a:t>
            </a:r>
            <a:r>
              <a:rPr lang="es-MX" altLang="es-ES" sz="2000" b="1" dirty="0" err="1">
                <a:solidFill>
                  <a:schemeClr val="bg1"/>
                </a:solidFill>
                <a:latin typeface="Century Gothic" panose="020B0502020202020204" pitchFamily="34" charset="0"/>
              </a:rPr>
              <a:t>MDPyEP</a:t>
            </a:r>
            <a:r>
              <a:rPr lang="es-MX" altLang="es-ES" sz="2000" b="1" dirty="0">
                <a:solidFill>
                  <a:schemeClr val="bg1"/>
                </a:solidFill>
                <a:latin typeface="Century Gothic" panose="020B0502020202020204" pitchFamily="34" charset="0"/>
              </a:rPr>
              <a:t> - GESTIÓN 2023</a:t>
            </a:r>
          </a:p>
        </p:txBody>
      </p:sp>
    </p:spTree>
    <p:extLst>
      <p:ext uri="{BB962C8B-B14F-4D97-AF65-F5344CB8AC3E}">
        <p14:creationId xmlns:p14="http://schemas.microsoft.com/office/powerpoint/2010/main" val="132829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DD160880-7469-404C-B8AF-30F5B6713A8D}"/>
              </a:ext>
            </a:extLst>
          </p:cNvPr>
          <p:cNvSpPr txBox="1"/>
          <p:nvPr/>
        </p:nvSpPr>
        <p:spPr>
          <a:xfrm>
            <a:off x="838200" y="5816374"/>
            <a:ext cx="10831286" cy="923330"/>
          </a:xfrm>
          <a:prstGeom prst="rect">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Wingdings" panose="05000000000000000000" pitchFamily="2" charset="2"/>
              <a:buChar char="q"/>
            </a:pPr>
            <a:r>
              <a:rPr lang="es-MX" dirty="0">
                <a:latin typeface="Century Gothic" panose="020B0502020202020204" pitchFamily="34" charset="0"/>
              </a:rPr>
              <a:t>En la gestión 2023 ejecutamos Bs. 1.287 millones en inversión pública, que corresponde al 65,3% de ejecución respecto al presupuesto vigente y 123,6% respecto al presupuesto inicial.</a:t>
            </a:r>
          </a:p>
          <a:p>
            <a:pPr marL="285750" indent="-285750" algn="just">
              <a:buFont typeface="Wingdings" panose="05000000000000000000" pitchFamily="2" charset="2"/>
              <a:buChar char="q"/>
            </a:pPr>
            <a:r>
              <a:rPr lang="es-MX" dirty="0">
                <a:latin typeface="Century Gothic" panose="020B0502020202020204" pitchFamily="34" charset="0"/>
              </a:rPr>
              <a:t>En relación al gasto corriente, se alcanzó una ejecución del 52,8%.</a:t>
            </a:r>
          </a:p>
        </p:txBody>
      </p:sp>
      <p:sp>
        <p:nvSpPr>
          <p:cNvPr id="5" name="Flecha: a la derecha 4">
            <a:extLst>
              <a:ext uri="{FF2B5EF4-FFF2-40B4-BE49-F238E27FC236}">
                <a16:creationId xmlns="" xmlns:a16="http://schemas.microsoft.com/office/drawing/2014/main" id="{31DD01C2-E988-4AE7-BDA7-D3101D4587E5}"/>
              </a:ext>
            </a:extLst>
          </p:cNvPr>
          <p:cNvSpPr/>
          <p:nvPr/>
        </p:nvSpPr>
        <p:spPr>
          <a:xfrm>
            <a:off x="95794" y="5796216"/>
            <a:ext cx="557349" cy="7153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dirty="0">
              <a:solidFill>
                <a:srgbClr val="FFFF00"/>
              </a:solidFill>
              <a:latin typeface="Century Gothic" panose="020B0502020202020204" pitchFamily="34" charset="0"/>
            </a:endParaRPr>
          </a:p>
        </p:txBody>
      </p:sp>
      <p:graphicFrame>
        <p:nvGraphicFramePr>
          <p:cNvPr id="6" name="Tabla 5">
            <a:extLst>
              <a:ext uri="{FF2B5EF4-FFF2-40B4-BE49-F238E27FC236}">
                <a16:creationId xmlns="" xmlns:a16="http://schemas.microsoft.com/office/drawing/2014/main" id="{B875DBA5-2359-492F-9210-7D210E21491F}"/>
              </a:ext>
            </a:extLst>
          </p:cNvPr>
          <p:cNvGraphicFramePr>
            <a:graphicFrameLocks noGrp="1"/>
          </p:cNvGraphicFramePr>
          <p:nvPr>
            <p:extLst>
              <p:ext uri="{D42A27DB-BD31-4B8C-83A1-F6EECF244321}">
                <p14:modId xmlns:p14="http://schemas.microsoft.com/office/powerpoint/2010/main" val="2648117495"/>
              </p:ext>
            </p:extLst>
          </p:nvPr>
        </p:nvGraphicFramePr>
        <p:xfrm>
          <a:off x="838200" y="1270649"/>
          <a:ext cx="10515599" cy="2990483"/>
        </p:xfrm>
        <a:graphic>
          <a:graphicData uri="http://schemas.openxmlformats.org/drawingml/2006/table">
            <a:tbl>
              <a:tblPr/>
              <a:tblGrid>
                <a:gridCol w="3430901">
                  <a:extLst>
                    <a:ext uri="{9D8B030D-6E8A-4147-A177-3AD203B41FA5}">
                      <a16:colId xmlns="" xmlns:a16="http://schemas.microsoft.com/office/drawing/2014/main" val="934987456"/>
                    </a:ext>
                  </a:extLst>
                </a:gridCol>
                <a:gridCol w="1413554">
                  <a:extLst>
                    <a:ext uri="{9D8B030D-6E8A-4147-A177-3AD203B41FA5}">
                      <a16:colId xmlns="" xmlns:a16="http://schemas.microsoft.com/office/drawing/2014/main" val="3756206303"/>
                    </a:ext>
                  </a:extLst>
                </a:gridCol>
                <a:gridCol w="1413554">
                  <a:extLst>
                    <a:ext uri="{9D8B030D-6E8A-4147-A177-3AD203B41FA5}">
                      <a16:colId xmlns="" xmlns:a16="http://schemas.microsoft.com/office/drawing/2014/main" val="3575698877"/>
                    </a:ext>
                  </a:extLst>
                </a:gridCol>
                <a:gridCol w="1413554">
                  <a:extLst>
                    <a:ext uri="{9D8B030D-6E8A-4147-A177-3AD203B41FA5}">
                      <a16:colId xmlns="" xmlns:a16="http://schemas.microsoft.com/office/drawing/2014/main" val="4004616842"/>
                    </a:ext>
                  </a:extLst>
                </a:gridCol>
                <a:gridCol w="1422018">
                  <a:extLst>
                    <a:ext uri="{9D8B030D-6E8A-4147-A177-3AD203B41FA5}">
                      <a16:colId xmlns="" xmlns:a16="http://schemas.microsoft.com/office/drawing/2014/main" val="3037890426"/>
                    </a:ext>
                  </a:extLst>
                </a:gridCol>
                <a:gridCol w="1422018">
                  <a:extLst>
                    <a:ext uri="{9D8B030D-6E8A-4147-A177-3AD203B41FA5}">
                      <a16:colId xmlns="" xmlns:a16="http://schemas.microsoft.com/office/drawing/2014/main" val="4026587579"/>
                    </a:ext>
                  </a:extLst>
                </a:gridCol>
              </a:tblGrid>
              <a:tr h="0">
                <a:tc>
                  <a:txBody>
                    <a:bodyPr/>
                    <a:lstStyle/>
                    <a:p>
                      <a:pPr algn="ctr" rtl="0" fontAlgn="ctr"/>
                      <a:r>
                        <a:rPr lang="es-MX" sz="1300" b="1" i="0" u="none" strike="noStrike" dirty="0">
                          <a:solidFill>
                            <a:srgbClr val="FFFFFF"/>
                          </a:solidFill>
                          <a:effectLst/>
                          <a:latin typeface="Century Gothic" panose="020B0502020202020204" pitchFamily="34" charset="0"/>
                        </a:rPr>
                        <a:t>ENTIDAD - PROYECTO / PROGRAMA</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tc>
                  <a:txBody>
                    <a:bodyPr/>
                    <a:lstStyle/>
                    <a:p>
                      <a:pPr algn="ctr" rtl="0" fontAlgn="ctr"/>
                      <a:r>
                        <a:rPr lang="es-MX" sz="1300" b="1" i="0" u="none" strike="noStrike" dirty="0">
                          <a:solidFill>
                            <a:srgbClr val="FFFFFF"/>
                          </a:solidFill>
                          <a:effectLst/>
                          <a:latin typeface="Century Gothic" panose="020B0502020202020204" pitchFamily="34" charset="0"/>
                        </a:rPr>
                        <a:t>PPTO. INICIAL</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tc>
                  <a:txBody>
                    <a:bodyPr/>
                    <a:lstStyle/>
                    <a:p>
                      <a:pPr algn="ctr" rtl="0" fontAlgn="ctr"/>
                      <a:r>
                        <a:rPr lang="es-MX" sz="1300" b="1" i="0" u="none" strike="noStrike" dirty="0">
                          <a:solidFill>
                            <a:srgbClr val="FFFFFF"/>
                          </a:solidFill>
                          <a:effectLst/>
                          <a:latin typeface="Century Gothic" panose="020B0502020202020204" pitchFamily="34" charset="0"/>
                        </a:rPr>
                        <a:t>PPTO. VIGENTE</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tc>
                  <a:txBody>
                    <a:bodyPr/>
                    <a:lstStyle/>
                    <a:p>
                      <a:pPr algn="ctr" rtl="0" fontAlgn="ctr"/>
                      <a:r>
                        <a:rPr lang="es-MX" sz="1300" b="1" i="0" u="none" strike="noStrike" dirty="0">
                          <a:solidFill>
                            <a:srgbClr val="FFFFFF"/>
                          </a:solidFill>
                          <a:effectLst/>
                          <a:latin typeface="Century Gothic" panose="020B0502020202020204" pitchFamily="34" charset="0"/>
                        </a:rPr>
                        <a:t>PPTO. EJECUTADO</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tc>
                  <a:txBody>
                    <a:bodyPr/>
                    <a:lstStyle/>
                    <a:p>
                      <a:pPr algn="ctr" rtl="0" fontAlgn="ctr"/>
                      <a:r>
                        <a:rPr lang="es-MX" sz="1300" b="1" i="0" u="none" strike="noStrike" dirty="0">
                          <a:solidFill>
                            <a:srgbClr val="FFFFFF"/>
                          </a:solidFill>
                          <a:effectLst/>
                          <a:latin typeface="Century Gothic" panose="020B0502020202020204" pitchFamily="34" charset="0"/>
                        </a:rPr>
                        <a:t>% DE EJECUCIÓN</a:t>
                      </a:r>
                      <a:br>
                        <a:rPr lang="es-MX" sz="1300" b="1" i="0" u="none" strike="noStrike" dirty="0">
                          <a:solidFill>
                            <a:srgbClr val="FFFFFF"/>
                          </a:solidFill>
                          <a:effectLst/>
                          <a:latin typeface="Century Gothic" panose="020B0502020202020204" pitchFamily="34" charset="0"/>
                        </a:rPr>
                      </a:br>
                      <a:r>
                        <a:rPr lang="es-MX" sz="1000" b="1" i="0" u="none" strike="noStrike" dirty="0">
                          <a:solidFill>
                            <a:srgbClr val="FFFFFF"/>
                          </a:solidFill>
                          <a:effectLst/>
                          <a:latin typeface="Arial Narrow" panose="020B0606020202030204" pitchFamily="34" charset="0"/>
                        </a:rPr>
                        <a:t>(Respecto al Presupuesto Vigente)</a:t>
                      </a:r>
                      <a:endParaRPr lang="es-MX" sz="1300" b="1" i="0" u="none" strike="noStrike" dirty="0">
                        <a:solidFill>
                          <a:srgbClr val="FFFFFF"/>
                        </a:solidFill>
                        <a:effectLst/>
                        <a:latin typeface="Century Gothic" panose="020B0502020202020204" pitchFamily="34" charset="0"/>
                      </a:endParaRP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tc>
                  <a:txBody>
                    <a:bodyPr/>
                    <a:lstStyle/>
                    <a:p>
                      <a:pPr algn="ctr" rtl="0" fontAlgn="ctr"/>
                      <a:r>
                        <a:rPr lang="es-MX" sz="1300" b="1" i="0" u="none" strike="noStrike" dirty="0">
                          <a:solidFill>
                            <a:srgbClr val="FFFFFF"/>
                          </a:solidFill>
                          <a:effectLst/>
                          <a:latin typeface="Century Gothic" panose="020B0502020202020204" pitchFamily="34" charset="0"/>
                        </a:rPr>
                        <a:t>% DE EJECUCIÓN</a:t>
                      </a:r>
                      <a:br>
                        <a:rPr lang="es-MX" sz="1300" b="1" i="0" u="none" strike="noStrike" dirty="0">
                          <a:solidFill>
                            <a:srgbClr val="FFFFFF"/>
                          </a:solidFill>
                          <a:effectLst/>
                          <a:latin typeface="Century Gothic" panose="020B0502020202020204" pitchFamily="34" charset="0"/>
                        </a:rPr>
                      </a:br>
                      <a:r>
                        <a:rPr lang="es-MX" sz="1000" b="1" i="0" u="none" strike="noStrike" dirty="0">
                          <a:solidFill>
                            <a:srgbClr val="FFFFFF"/>
                          </a:solidFill>
                          <a:effectLst/>
                          <a:latin typeface="Arial Narrow" panose="020B0606020202030204" pitchFamily="34" charset="0"/>
                        </a:rPr>
                        <a:t>(Respecto al Presupuesto Inicial)</a:t>
                      </a:r>
                      <a:endParaRPr lang="es-MX" sz="1300" b="1" i="0" u="none" strike="noStrike" dirty="0">
                        <a:solidFill>
                          <a:srgbClr val="FFFFFF"/>
                        </a:solidFill>
                        <a:effectLst/>
                        <a:latin typeface="Century Gothic" panose="020B0502020202020204" pitchFamily="34" charset="0"/>
                      </a:endParaRP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extLst>
                  <a:ext uri="{0D108BD9-81ED-4DB2-BD59-A6C34878D82A}">
                    <a16:rowId xmlns="" xmlns:a16="http://schemas.microsoft.com/office/drawing/2014/main" val="4150550481"/>
                  </a:ext>
                </a:extLst>
              </a:tr>
              <a:tr h="0">
                <a:tc>
                  <a:txBody>
                    <a:bodyPr/>
                    <a:lstStyle/>
                    <a:p>
                      <a:pPr algn="l" rtl="0" fontAlgn="ctr"/>
                      <a:r>
                        <a:rPr lang="es-MX" sz="1300" b="0" i="0" u="none" strike="noStrike">
                          <a:solidFill>
                            <a:srgbClr val="000000"/>
                          </a:solidFill>
                          <a:effectLst/>
                          <a:latin typeface="Century Gothic" panose="020B0502020202020204" pitchFamily="34" charset="0"/>
                        </a:rPr>
                        <a:t>MDPyEP</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60,2</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87,4</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49,0</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56,1%</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81,4%</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20947659"/>
                  </a:ext>
                </a:extLst>
              </a:tr>
              <a:tr h="0">
                <a:tc>
                  <a:txBody>
                    <a:bodyPr/>
                    <a:lstStyle/>
                    <a:p>
                      <a:pPr algn="l" rtl="0" fontAlgn="ctr"/>
                      <a:r>
                        <a:rPr lang="es-MX" sz="1300" b="0" i="0" u="none" strike="noStrike">
                          <a:solidFill>
                            <a:srgbClr val="000000"/>
                          </a:solidFill>
                          <a:effectLst/>
                          <a:latin typeface="Century Gothic" panose="020B0502020202020204" pitchFamily="34" charset="0"/>
                        </a:rPr>
                        <a:t>EMAPA</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574,0</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747,1</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634,1</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84,9%</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110,5%</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3379737"/>
                  </a:ext>
                </a:extLst>
              </a:tr>
              <a:tr h="0">
                <a:tc>
                  <a:txBody>
                    <a:bodyPr/>
                    <a:lstStyle/>
                    <a:p>
                      <a:pPr algn="l" rtl="0" fontAlgn="ctr"/>
                      <a:r>
                        <a:rPr lang="es-MX" sz="1300" b="0" i="0" u="none" strike="noStrike">
                          <a:solidFill>
                            <a:srgbClr val="000000"/>
                          </a:solidFill>
                          <a:effectLst/>
                          <a:latin typeface="Century Gothic" panose="020B0502020202020204" pitchFamily="34" charset="0"/>
                        </a:rPr>
                        <a:t>EBA</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71,8</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269,2</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136,1</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50,6%</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189,7%</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46491644"/>
                  </a:ext>
                </a:extLst>
              </a:tr>
              <a:tr h="0">
                <a:tc>
                  <a:txBody>
                    <a:bodyPr/>
                    <a:lstStyle/>
                    <a:p>
                      <a:pPr algn="l" rtl="0" fontAlgn="ctr"/>
                      <a:r>
                        <a:rPr lang="es-MX" sz="1300" b="0" i="0" u="none" strike="noStrike">
                          <a:solidFill>
                            <a:srgbClr val="000000"/>
                          </a:solidFill>
                          <a:effectLst/>
                          <a:latin typeface="Century Gothic" panose="020B0502020202020204" pitchFamily="34" charset="0"/>
                        </a:rPr>
                        <a:t>SEDEM</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333,1</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858,2</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463,3</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54,0%</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139,1%</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70828519"/>
                  </a:ext>
                </a:extLst>
              </a:tr>
              <a:tr h="0">
                <a:tc>
                  <a:txBody>
                    <a:bodyPr/>
                    <a:lstStyle/>
                    <a:p>
                      <a:pPr algn="l" rtl="0" fontAlgn="ctr"/>
                      <a:r>
                        <a:rPr lang="es-MX" sz="1300" b="0" i="0" u="none" strike="noStrike">
                          <a:solidFill>
                            <a:srgbClr val="000000"/>
                          </a:solidFill>
                          <a:effectLst/>
                          <a:latin typeface="Century Gothic" panose="020B0502020202020204" pitchFamily="34" charset="0"/>
                        </a:rPr>
                        <a:t>ZOFRACOBIJA</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2,6</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8,5</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4,4</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51,6%</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167,3%</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16217618"/>
                  </a:ext>
                </a:extLst>
              </a:tr>
              <a:tr h="0">
                <a:tc>
                  <a:txBody>
                    <a:bodyPr/>
                    <a:lstStyle/>
                    <a:p>
                      <a:pPr algn="l" rtl="0" fontAlgn="ctr"/>
                      <a:r>
                        <a:rPr lang="es-MX" sz="1300" b="1" i="0" u="none" strike="noStrike" dirty="0">
                          <a:solidFill>
                            <a:srgbClr val="FFFFFF"/>
                          </a:solidFill>
                          <a:effectLst/>
                          <a:latin typeface="Century Gothic" panose="020B0502020202020204" pitchFamily="34" charset="0"/>
                        </a:rPr>
                        <a:t>PROYECTOS DE INVERSIÓN PÚBLICA</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tc>
                  <a:txBody>
                    <a:bodyPr/>
                    <a:lstStyle/>
                    <a:p>
                      <a:pPr algn="r" rtl="0" fontAlgn="ctr"/>
                      <a:r>
                        <a:rPr lang="es-MX" sz="1300" b="1" i="0" u="none" strike="noStrike" dirty="0">
                          <a:solidFill>
                            <a:srgbClr val="FFFFFF"/>
                          </a:solidFill>
                          <a:effectLst/>
                          <a:latin typeface="Century Gothic" panose="020B0502020202020204" pitchFamily="34" charset="0"/>
                        </a:rPr>
                        <a:t>1.041,6</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tc>
                  <a:txBody>
                    <a:bodyPr/>
                    <a:lstStyle/>
                    <a:p>
                      <a:pPr algn="r" rtl="0" fontAlgn="ctr"/>
                      <a:r>
                        <a:rPr lang="es-MX" sz="1300" b="1" i="0" u="none" strike="noStrike" dirty="0">
                          <a:solidFill>
                            <a:srgbClr val="FFFFFF"/>
                          </a:solidFill>
                          <a:effectLst/>
                          <a:latin typeface="Century Gothic" panose="020B0502020202020204" pitchFamily="34" charset="0"/>
                        </a:rPr>
                        <a:t>1.970,4</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tc>
                  <a:txBody>
                    <a:bodyPr/>
                    <a:lstStyle/>
                    <a:p>
                      <a:pPr algn="r" rtl="0" fontAlgn="ctr"/>
                      <a:r>
                        <a:rPr lang="es-MX" sz="1300" b="1" i="0" u="none" strike="noStrike" dirty="0">
                          <a:solidFill>
                            <a:srgbClr val="FFFFFF"/>
                          </a:solidFill>
                          <a:effectLst/>
                          <a:latin typeface="Century Gothic" panose="020B0502020202020204" pitchFamily="34" charset="0"/>
                        </a:rPr>
                        <a:t>1.287,0</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tc>
                  <a:txBody>
                    <a:bodyPr/>
                    <a:lstStyle/>
                    <a:p>
                      <a:pPr algn="r" rtl="0" fontAlgn="ctr"/>
                      <a:r>
                        <a:rPr lang="es-MX" sz="1300" b="1" i="0" u="none" strike="noStrike" dirty="0">
                          <a:solidFill>
                            <a:srgbClr val="FFFFFF"/>
                          </a:solidFill>
                          <a:effectLst/>
                          <a:latin typeface="Century Gothic" panose="020B0502020202020204" pitchFamily="34" charset="0"/>
                        </a:rPr>
                        <a:t>65,3%</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tc>
                  <a:txBody>
                    <a:bodyPr/>
                    <a:lstStyle/>
                    <a:p>
                      <a:pPr algn="r" rtl="0" fontAlgn="ctr"/>
                      <a:r>
                        <a:rPr lang="es-MX" sz="1300" b="1" i="0" u="none" strike="noStrike" dirty="0">
                          <a:solidFill>
                            <a:srgbClr val="FFFFFF"/>
                          </a:solidFill>
                          <a:effectLst/>
                          <a:latin typeface="Century Gothic" panose="020B0502020202020204" pitchFamily="34" charset="0"/>
                        </a:rPr>
                        <a:t>123,6%</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extLst>
                  <a:ext uri="{0D108BD9-81ED-4DB2-BD59-A6C34878D82A}">
                    <a16:rowId xmlns="" xmlns:a16="http://schemas.microsoft.com/office/drawing/2014/main" val="1292126538"/>
                  </a:ext>
                </a:extLst>
              </a:tr>
              <a:tr h="0">
                <a:tc>
                  <a:txBody>
                    <a:bodyPr/>
                    <a:lstStyle/>
                    <a:p>
                      <a:pPr algn="l" rtl="0" fontAlgn="ctr"/>
                      <a:r>
                        <a:rPr lang="es-MX" sz="1300" b="0" i="0" u="none" strike="noStrike" dirty="0">
                          <a:solidFill>
                            <a:srgbClr val="000000"/>
                          </a:solidFill>
                          <a:effectLst/>
                          <a:latin typeface="Century Gothic" panose="020B0502020202020204" pitchFamily="34" charset="0"/>
                        </a:rPr>
                        <a:t>PROGRAMA MULTISECTORIALES </a:t>
                      </a:r>
                      <a:r>
                        <a:rPr lang="es-MX" sz="1300" b="0" i="0" u="none" strike="noStrike" dirty="0" err="1">
                          <a:solidFill>
                            <a:srgbClr val="000000"/>
                          </a:solidFill>
                          <a:effectLst/>
                          <a:latin typeface="Century Gothic" panose="020B0502020202020204" pitchFamily="34" charset="0"/>
                        </a:rPr>
                        <a:t>MDPyEP</a:t>
                      </a:r>
                      <a:endParaRPr lang="es-MX" sz="1300" b="0" i="0" u="none" strike="noStrike" dirty="0">
                        <a:solidFill>
                          <a:srgbClr val="000000"/>
                        </a:solidFill>
                        <a:effectLst/>
                        <a:latin typeface="Century Gothic" panose="020B0502020202020204" pitchFamily="34" charset="0"/>
                      </a:endParaRP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678,4</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581,4</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dirty="0">
                          <a:solidFill>
                            <a:srgbClr val="000000"/>
                          </a:solidFill>
                          <a:effectLst/>
                          <a:latin typeface="Century Gothic" panose="020B0502020202020204" pitchFamily="34" charset="0"/>
                        </a:rPr>
                        <a:t>-</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dirty="0">
                          <a:solidFill>
                            <a:srgbClr val="000000"/>
                          </a:solidFill>
                          <a:effectLst/>
                          <a:latin typeface="Century Gothic" panose="020B0502020202020204" pitchFamily="34" charset="0"/>
                        </a:rPr>
                        <a:t>-</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dirty="0">
                          <a:solidFill>
                            <a:srgbClr val="000000"/>
                          </a:solidFill>
                          <a:effectLst/>
                          <a:latin typeface="Century Gothic" panose="020B0502020202020204" pitchFamily="34" charset="0"/>
                        </a:rPr>
                        <a:t>-</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41118017"/>
                  </a:ext>
                </a:extLst>
              </a:tr>
              <a:tr h="0">
                <a:tc>
                  <a:txBody>
                    <a:bodyPr/>
                    <a:lstStyle/>
                    <a:p>
                      <a:pPr algn="l" rtl="0" fontAlgn="ctr"/>
                      <a:r>
                        <a:rPr lang="es-MX" sz="1300" b="0" i="0" u="none" strike="noStrike" dirty="0">
                          <a:solidFill>
                            <a:srgbClr val="000000"/>
                          </a:solidFill>
                          <a:effectLst/>
                          <a:latin typeface="Century Gothic" panose="020B0502020202020204" pitchFamily="34" charset="0"/>
                        </a:rPr>
                        <a:t>PROGRAMA MULTISECTORIALES EMAPA</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140,8</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19,5</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dirty="0">
                          <a:solidFill>
                            <a:srgbClr val="000000"/>
                          </a:solidFill>
                          <a:effectLst/>
                          <a:latin typeface="Century Gothic" panose="020B0502020202020204" pitchFamily="34" charset="0"/>
                        </a:rPr>
                        <a:t>-</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dirty="0">
                          <a:solidFill>
                            <a:srgbClr val="000000"/>
                          </a:solidFill>
                          <a:effectLst/>
                          <a:latin typeface="Century Gothic" panose="020B0502020202020204" pitchFamily="34" charset="0"/>
                        </a:rPr>
                        <a:t>-</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dirty="0">
                          <a:solidFill>
                            <a:srgbClr val="000000"/>
                          </a:solidFill>
                          <a:effectLst/>
                          <a:latin typeface="Century Gothic" panose="020B0502020202020204" pitchFamily="34" charset="0"/>
                        </a:rPr>
                        <a:t>-</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67497649"/>
                  </a:ext>
                </a:extLst>
              </a:tr>
              <a:tr h="0">
                <a:tc>
                  <a:txBody>
                    <a:bodyPr/>
                    <a:lstStyle/>
                    <a:p>
                      <a:pPr algn="l" rtl="0" fontAlgn="ctr"/>
                      <a:r>
                        <a:rPr lang="es-MX" sz="1300" b="0" i="0" u="none" strike="noStrike" dirty="0">
                          <a:solidFill>
                            <a:srgbClr val="000000"/>
                          </a:solidFill>
                          <a:effectLst/>
                          <a:latin typeface="Century Gothic" panose="020B0502020202020204" pitchFamily="34" charset="0"/>
                        </a:rPr>
                        <a:t>PROGRAMA MULTISECTORIALES EBA</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168,5</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22,0</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dirty="0">
                          <a:solidFill>
                            <a:srgbClr val="000000"/>
                          </a:solidFill>
                          <a:effectLst/>
                          <a:latin typeface="Century Gothic" panose="020B0502020202020204" pitchFamily="34" charset="0"/>
                        </a:rPr>
                        <a:t>-</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dirty="0">
                          <a:solidFill>
                            <a:srgbClr val="000000"/>
                          </a:solidFill>
                          <a:effectLst/>
                          <a:latin typeface="Century Gothic" panose="020B0502020202020204" pitchFamily="34" charset="0"/>
                        </a:rPr>
                        <a:t>-</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dirty="0">
                          <a:solidFill>
                            <a:srgbClr val="000000"/>
                          </a:solidFill>
                          <a:effectLst/>
                          <a:latin typeface="Century Gothic" panose="020B0502020202020204" pitchFamily="34" charset="0"/>
                        </a:rPr>
                        <a:t>-</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18697071"/>
                  </a:ext>
                </a:extLst>
              </a:tr>
              <a:tr h="0">
                <a:tc>
                  <a:txBody>
                    <a:bodyPr/>
                    <a:lstStyle/>
                    <a:p>
                      <a:pPr algn="l" rtl="0" fontAlgn="ctr"/>
                      <a:r>
                        <a:rPr lang="es-MX" sz="1300" b="0" i="0" u="none" strike="noStrike" dirty="0">
                          <a:solidFill>
                            <a:srgbClr val="000000"/>
                          </a:solidFill>
                          <a:effectLst/>
                          <a:latin typeface="Century Gothic" panose="020B0502020202020204" pitchFamily="34" charset="0"/>
                        </a:rPr>
                        <a:t>PROGRAMA MULTISECTORIALES SEDEM</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dirty="0">
                          <a:solidFill>
                            <a:srgbClr val="000000"/>
                          </a:solidFill>
                          <a:effectLst/>
                          <a:latin typeface="Century Gothic" panose="020B0502020202020204" pitchFamily="34" charset="0"/>
                        </a:rPr>
                        <a:t>523,1</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a:solidFill>
                            <a:srgbClr val="000000"/>
                          </a:solidFill>
                          <a:effectLst/>
                          <a:latin typeface="Century Gothic" panose="020B0502020202020204" pitchFamily="34" charset="0"/>
                        </a:rPr>
                        <a:t>159,2</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dirty="0">
                          <a:solidFill>
                            <a:srgbClr val="000000"/>
                          </a:solidFill>
                          <a:effectLst/>
                          <a:latin typeface="Century Gothic" panose="020B0502020202020204" pitchFamily="34" charset="0"/>
                        </a:rPr>
                        <a:t>-</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dirty="0">
                          <a:solidFill>
                            <a:srgbClr val="000000"/>
                          </a:solidFill>
                          <a:effectLst/>
                          <a:latin typeface="Century Gothic" panose="020B0502020202020204" pitchFamily="34" charset="0"/>
                        </a:rPr>
                        <a:t>-</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300" b="0" i="0" u="none" strike="noStrike" dirty="0">
                          <a:solidFill>
                            <a:srgbClr val="000000"/>
                          </a:solidFill>
                          <a:effectLst/>
                          <a:latin typeface="Century Gothic" panose="020B0502020202020204" pitchFamily="34" charset="0"/>
                        </a:rPr>
                        <a:t>-</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9542956"/>
                  </a:ext>
                </a:extLst>
              </a:tr>
              <a:tr h="0">
                <a:tc>
                  <a:txBody>
                    <a:bodyPr/>
                    <a:lstStyle/>
                    <a:p>
                      <a:pPr algn="l" rtl="0" fontAlgn="ctr"/>
                      <a:r>
                        <a:rPr lang="es-MX" sz="1300" b="1" i="0" u="none" strike="noStrike" dirty="0">
                          <a:solidFill>
                            <a:srgbClr val="000000"/>
                          </a:solidFill>
                          <a:effectLst/>
                          <a:latin typeface="Century Gothic" panose="020B0502020202020204" pitchFamily="34" charset="0"/>
                        </a:rPr>
                        <a:t>PROGRAMAS MULSECTORIALES</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r" rtl="0" fontAlgn="ctr"/>
                      <a:r>
                        <a:rPr lang="es-MX" sz="1300" b="1" i="0" u="none" strike="noStrike" dirty="0">
                          <a:solidFill>
                            <a:srgbClr val="000000"/>
                          </a:solidFill>
                          <a:effectLst/>
                          <a:latin typeface="Century Gothic" panose="020B0502020202020204" pitchFamily="34" charset="0"/>
                        </a:rPr>
                        <a:t>1.510,9</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r" rtl="0" fontAlgn="ctr"/>
                      <a:r>
                        <a:rPr lang="es-MX" sz="1300" b="1" i="0" u="none" strike="noStrike" dirty="0">
                          <a:solidFill>
                            <a:srgbClr val="000000"/>
                          </a:solidFill>
                          <a:effectLst/>
                          <a:latin typeface="Century Gothic" panose="020B0502020202020204" pitchFamily="34" charset="0"/>
                        </a:rPr>
                        <a:t>782,2</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r" rtl="0" fontAlgn="ctr"/>
                      <a:r>
                        <a:rPr lang="es-MX" sz="1300" b="1" i="0" u="none" strike="noStrike" dirty="0">
                          <a:solidFill>
                            <a:srgbClr val="000000"/>
                          </a:solidFill>
                          <a:effectLst/>
                          <a:latin typeface="Century Gothic" panose="020B0502020202020204" pitchFamily="34" charset="0"/>
                        </a:rPr>
                        <a:t>-</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r" rtl="0" fontAlgn="ctr"/>
                      <a:r>
                        <a:rPr lang="es-MX" sz="1300" b="1" i="0" u="none" strike="noStrike" dirty="0">
                          <a:solidFill>
                            <a:srgbClr val="000000"/>
                          </a:solidFill>
                          <a:effectLst/>
                          <a:latin typeface="Century Gothic" panose="020B0502020202020204" pitchFamily="34" charset="0"/>
                        </a:rPr>
                        <a:t>-</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r" rtl="0" fontAlgn="ctr"/>
                      <a:r>
                        <a:rPr lang="es-MX" sz="1300" b="1" i="0" u="none" strike="noStrike" dirty="0">
                          <a:solidFill>
                            <a:srgbClr val="000000"/>
                          </a:solidFill>
                          <a:effectLst/>
                          <a:latin typeface="Century Gothic" panose="020B0502020202020204" pitchFamily="34" charset="0"/>
                        </a:rPr>
                        <a:t>-</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 xmlns:a16="http://schemas.microsoft.com/office/drawing/2014/main" val="3116937205"/>
                  </a:ext>
                </a:extLst>
              </a:tr>
              <a:tr h="0">
                <a:tc>
                  <a:txBody>
                    <a:bodyPr/>
                    <a:lstStyle/>
                    <a:p>
                      <a:pPr algn="ctr" rtl="0" fontAlgn="ctr"/>
                      <a:r>
                        <a:rPr lang="es-MX" sz="1300" b="1" i="0" u="none" strike="noStrike">
                          <a:solidFill>
                            <a:srgbClr val="FFFFFF"/>
                          </a:solidFill>
                          <a:effectLst/>
                          <a:latin typeface="Century Gothic" panose="020B0502020202020204" pitchFamily="34" charset="0"/>
                        </a:rPr>
                        <a:t>TOTAL</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tc>
                  <a:txBody>
                    <a:bodyPr/>
                    <a:lstStyle/>
                    <a:p>
                      <a:pPr algn="r" rtl="0" fontAlgn="ctr"/>
                      <a:r>
                        <a:rPr lang="es-MX" sz="1300" b="1" i="0" u="none" strike="noStrike" dirty="0">
                          <a:solidFill>
                            <a:srgbClr val="FFFFFF"/>
                          </a:solidFill>
                          <a:effectLst/>
                          <a:latin typeface="Century Gothic" panose="020B0502020202020204" pitchFamily="34" charset="0"/>
                        </a:rPr>
                        <a:t>2.552,6</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tc>
                  <a:txBody>
                    <a:bodyPr/>
                    <a:lstStyle/>
                    <a:p>
                      <a:pPr algn="r" rtl="0" fontAlgn="ctr"/>
                      <a:r>
                        <a:rPr lang="es-MX" sz="1300" b="1" i="0" u="none" strike="noStrike" dirty="0">
                          <a:solidFill>
                            <a:srgbClr val="FFFFFF"/>
                          </a:solidFill>
                          <a:effectLst/>
                          <a:latin typeface="Century Gothic" panose="020B0502020202020204" pitchFamily="34" charset="0"/>
                        </a:rPr>
                        <a:t>2.752,5</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tc>
                  <a:txBody>
                    <a:bodyPr/>
                    <a:lstStyle/>
                    <a:p>
                      <a:pPr algn="r" rtl="0" fontAlgn="ctr"/>
                      <a:r>
                        <a:rPr lang="es-MX" sz="1300" b="1" i="0" u="none" strike="noStrike" dirty="0">
                          <a:solidFill>
                            <a:srgbClr val="FFFFFF"/>
                          </a:solidFill>
                          <a:effectLst/>
                          <a:latin typeface="Century Gothic" panose="020B0502020202020204" pitchFamily="34" charset="0"/>
                        </a:rPr>
                        <a:t>-</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tc>
                  <a:txBody>
                    <a:bodyPr/>
                    <a:lstStyle/>
                    <a:p>
                      <a:pPr algn="r" rtl="0" fontAlgn="ctr"/>
                      <a:r>
                        <a:rPr lang="es-MX" sz="1300" b="1" i="0" u="none" strike="noStrike" dirty="0">
                          <a:solidFill>
                            <a:srgbClr val="FFFFFF"/>
                          </a:solidFill>
                          <a:effectLst/>
                          <a:latin typeface="Century Gothic" panose="020B0502020202020204" pitchFamily="34" charset="0"/>
                        </a:rPr>
                        <a:t>-</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tc>
                  <a:txBody>
                    <a:bodyPr/>
                    <a:lstStyle/>
                    <a:p>
                      <a:pPr algn="r" rtl="0" fontAlgn="ctr"/>
                      <a:r>
                        <a:rPr lang="es-MX" sz="1300" b="1" i="0" u="none" strike="noStrike" dirty="0">
                          <a:solidFill>
                            <a:srgbClr val="FFFFFF"/>
                          </a:solidFill>
                          <a:effectLst/>
                          <a:latin typeface="Century Gothic" panose="020B0502020202020204" pitchFamily="34" charset="0"/>
                        </a:rPr>
                        <a:t>-</a:t>
                      </a:r>
                    </a:p>
                  </a:txBody>
                  <a:tcPr marL="8471" marR="8471" marT="84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extLst>
                  <a:ext uri="{0D108BD9-81ED-4DB2-BD59-A6C34878D82A}">
                    <a16:rowId xmlns="" xmlns:a16="http://schemas.microsoft.com/office/drawing/2014/main" val="1680614581"/>
                  </a:ext>
                </a:extLst>
              </a:tr>
            </a:tbl>
          </a:graphicData>
        </a:graphic>
      </p:graphicFrame>
      <p:graphicFrame>
        <p:nvGraphicFramePr>
          <p:cNvPr id="7" name="Tabla 6">
            <a:extLst>
              <a:ext uri="{FF2B5EF4-FFF2-40B4-BE49-F238E27FC236}">
                <a16:creationId xmlns="" xmlns:a16="http://schemas.microsoft.com/office/drawing/2014/main" id="{75A66702-3C62-4A5C-97AE-D1EC72010D44}"/>
              </a:ext>
            </a:extLst>
          </p:cNvPr>
          <p:cNvGraphicFramePr>
            <a:graphicFrameLocks noGrp="1"/>
          </p:cNvGraphicFramePr>
          <p:nvPr>
            <p:extLst>
              <p:ext uri="{D42A27DB-BD31-4B8C-83A1-F6EECF244321}">
                <p14:modId xmlns:p14="http://schemas.microsoft.com/office/powerpoint/2010/main" val="1616473798"/>
              </p:ext>
            </p:extLst>
          </p:nvPr>
        </p:nvGraphicFramePr>
        <p:xfrm>
          <a:off x="1618708" y="5029718"/>
          <a:ext cx="8763000" cy="590550"/>
        </p:xfrm>
        <a:graphic>
          <a:graphicData uri="http://schemas.openxmlformats.org/drawingml/2006/table">
            <a:tbl>
              <a:tblPr/>
              <a:tblGrid>
                <a:gridCol w="1981200">
                  <a:extLst>
                    <a:ext uri="{9D8B030D-6E8A-4147-A177-3AD203B41FA5}">
                      <a16:colId xmlns="" xmlns:a16="http://schemas.microsoft.com/office/drawing/2014/main" val="646653586"/>
                    </a:ext>
                  </a:extLst>
                </a:gridCol>
                <a:gridCol w="2654300">
                  <a:extLst>
                    <a:ext uri="{9D8B030D-6E8A-4147-A177-3AD203B41FA5}">
                      <a16:colId xmlns="" xmlns:a16="http://schemas.microsoft.com/office/drawing/2014/main" val="485788255"/>
                    </a:ext>
                  </a:extLst>
                </a:gridCol>
                <a:gridCol w="1892300">
                  <a:extLst>
                    <a:ext uri="{9D8B030D-6E8A-4147-A177-3AD203B41FA5}">
                      <a16:colId xmlns="" xmlns:a16="http://schemas.microsoft.com/office/drawing/2014/main" val="1336060069"/>
                    </a:ext>
                  </a:extLst>
                </a:gridCol>
                <a:gridCol w="2235200">
                  <a:extLst>
                    <a:ext uri="{9D8B030D-6E8A-4147-A177-3AD203B41FA5}">
                      <a16:colId xmlns="" xmlns:a16="http://schemas.microsoft.com/office/drawing/2014/main" val="3123172907"/>
                    </a:ext>
                  </a:extLst>
                </a:gridCol>
              </a:tblGrid>
              <a:tr h="285750">
                <a:tc>
                  <a:txBody>
                    <a:bodyPr/>
                    <a:lstStyle/>
                    <a:p>
                      <a:pPr algn="ctr" rtl="0" fontAlgn="ctr"/>
                      <a:r>
                        <a:rPr lang="es-MX" sz="1800" b="1" i="0" u="none" strike="noStrike">
                          <a:solidFill>
                            <a:srgbClr val="FFFFFF"/>
                          </a:solidFill>
                          <a:effectLst/>
                          <a:latin typeface="Century Gothic" panose="020B0502020202020204" pitchFamily="34" charset="0"/>
                        </a:rPr>
                        <a:t> TIPO DE GASTO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tc>
                  <a:txBody>
                    <a:bodyPr/>
                    <a:lstStyle/>
                    <a:p>
                      <a:pPr algn="ctr" rtl="0" fontAlgn="ctr"/>
                      <a:r>
                        <a:rPr lang="es-MX" sz="1800" b="1" i="0" u="none" strike="noStrike">
                          <a:solidFill>
                            <a:srgbClr val="FFFFFF"/>
                          </a:solidFill>
                          <a:effectLst/>
                          <a:latin typeface="Century Gothic" panose="020B0502020202020204" pitchFamily="34" charset="0"/>
                        </a:rPr>
                        <a:t>PRESUPUESTO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tc>
                  <a:txBody>
                    <a:bodyPr/>
                    <a:lstStyle/>
                    <a:p>
                      <a:pPr algn="ctr" rtl="0" fontAlgn="ctr"/>
                      <a:r>
                        <a:rPr lang="es-MX" sz="1800" b="1" i="0" u="none" strike="noStrike">
                          <a:solidFill>
                            <a:srgbClr val="FFFFFF"/>
                          </a:solidFill>
                          <a:effectLst/>
                          <a:latin typeface="Century Gothic" panose="020B0502020202020204" pitchFamily="34" charset="0"/>
                        </a:rPr>
                        <a:t>EJECUTADO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tc>
                  <a:txBody>
                    <a:bodyPr/>
                    <a:lstStyle/>
                    <a:p>
                      <a:pPr algn="ctr" rtl="0" fontAlgn="ctr"/>
                      <a:r>
                        <a:rPr lang="es-MX" sz="1800" b="1" i="0" u="none" strike="noStrike" dirty="0">
                          <a:solidFill>
                            <a:srgbClr val="FFFFFF"/>
                          </a:solidFill>
                          <a:effectLst/>
                          <a:latin typeface="Century Gothic" panose="020B0502020202020204" pitchFamily="34" charset="0"/>
                        </a:rPr>
                        <a:t>% EJECUCIÓN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F5F78"/>
                    </a:solidFill>
                  </a:tcPr>
                </a:tc>
                <a:extLst>
                  <a:ext uri="{0D108BD9-81ED-4DB2-BD59-A6C34878D82A}">
                    <a16:rowId xmlns="" xmlns:a16="http://schemas.microsoft.com/office/drawing/2014/main" val="256242539"/>
                  </a:ext>
                </a:extLst>
              </a:tr>
              <a:tr h="304800">
                <a:tc>
                  <a:txBody>
                    <a:bodyPr/>
                    <a:lstStyle/>
                    <a:p>
                      <a:pPr algn="l" rtl="0" fontAlgn="ctr"/>
                      <a:r>
                        <a:rPr lang="es-MX" sz="1800" b="0" i="0" u="none" strike="noStrike">
                          <a:solidFill>
                            <a:srgbClr val="000000"/>
                          </a:solidFill>
                          <a:effectLst/>
                          <a:latin typeface="Century Gothic" panose="020B0502020202020204" pitchFamily="34" charset="0"/>
                        </a:rPr>
                        <a:t>Gasto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800" b="0" i="0" u="none" strike="noStrike">
                          <a:solidFill>
                            <a:srgbClr val="000000"/>
                          </a:solidFill>
                          <a:effectLst/>
                          <a:latin typeface="Century Gothic" panose="020B0502020202020204" pitchFamily="34" charset="0"/>
                        </a:rPr>
                        <a:t>639,0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800" b="0" i="0" u="none" strike="noStrike">
                          <a:solidFill>
                            <a:srgbClr val="000000"/>
                          </a:solidFill>
                          <a:effectLst/>
                          <a:latin typeface="Century Gothic" panose="020B0502020202020204" pitchFamily="34" charset="0"/>
                        </a:rPr>
                        <a:t>337,6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MX" sz="1800" b="0" i="0" u="none" strike="noStrike" dirty="0">
                          <a:solidFill>
                            <a:srgbClr val="000000"/>
                          </a:solidFill>
                          <a:effectLst/>
                          <a:latin typeface="Century Gothic" panose="020B0502020202020204" pitchFamily="34" charset="0"/>
                        </a:rPr>
                        <a:t>52,8%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49088289"/>
                  </a:ext>
                </a:extLst>
              </a:tr>
            </a:tbl>
          </a:graphicData>
        </a:graphic>
      </p:graphicFrame>
      <p:sp>
        <p:nvSpPr>
          <p:cNvPr id="8" name="CuadroTexto 7">
            <a:extLst>
              <a:ext uri="{FF2B5EF4-FFF2-40B4-BE49-F238E27FC236}">
                <a16:creationId xmlns="" xmlns:a16="http://schemas.microsoft.com/office/drawing/2014/main" id="{EF1B833D-8275-4BFF-807D-3BA4E77C2053}"/>
              </a:ext>
            </a:extLst>
          </p:cNvPr>
          <p:cNvSpPr txBox="1"/>
          <p:nvPr/>
        </p:nvSpPr>
        <p:spPr>
          <a:xfrm>
            <a:off x="840366" y="4241254"/>
            <a:ext cx="8763000" cy="261610"/>
          </a:xfrm>
          <a:prstGeom prst="rect">
            <a:avLst/>
          </a:prstGeom>
          <a:noFill/>
        </p:spPr>
        <p:txBody>
          <a:bodyPr wrap="square" rtlCol="0">
            <a:spAutoFit/>
          </a:bodyPr>
          <a:lstStyle/>
          <a:p>
            <a:r>
              <a:rPr lang="es-MX" sz="1100" b="1" dirty="0"/>
              <a:t>NOTA</a:t>
            </a:r>
            <a:r>
              <a:rPr lang="es-MX" sz="1100" dirty="0"/>
              <a:t>: </a:t>
            </a:r>
            <a:r>
              <a:rPr lang="es-MX" sz="1100" i="1" dirty="0"/>
              <a:t>D.S. 4848, Art. 40, establece que los programas multisectoriales no son ejecutables  </a:t>
            </a:r>
          </a:p>
        </p:txBody>
      </p:sp>
      <p:sp>
        <p:nvSpPr>
          <p:cNvPr id="9" name="CuadroTexto 8">
            <a:extLst>
              <a:ext uri="{FF2B5EF4-FFF2-40B4-BE49-F238E27FC236}">
                <a16:creationId xmlns="" xmlns:a16="http://schemas.microsoft.com/office/drawing/2014/main" id="{CC6C05AF-DA26-4185-96C0-3A5731B20107}"/>
              </a:ext>
            </a:extLst>
          </p:cNvPr>
          <p:cNvSpPr txBox="1"/>
          <p:nvPr/>
        </p:nvSpPr>
        <p:spPr>
          <a:xfrm>
            <a:off x="-861" y="776485"/>
            <a:ext cx="12192000" cy="369332"/>
          </a:xfrm>
          <a:prstGeom prst="rect">
            <a:avLst/>
          </a:prstGeom>
          <a:solidFill>
            <a:srgbClr val="2B5681"/>
          </a:solidFill>
        </p:spPr>
        <p:txBody>
          <a:bodyPr wrap="square">
            <a:spAutoFit/>
          </a:bodyPr>
          <a:lstStyle/>
          <a:p>
            <a:pPr algn="ctr" defTabSz="685800">
              <a:lnSpc>
                <a:spcPct val="90000"/>
              </a:lnSpc>
            </a:pPr>
            <a:r>
              <a:rPr lang="es-MX" altLang="es-ES" sz="2000" b="1" dirty="0">
                <a:solidFill>
                  <a:schemeClr val="bg1"/>
                </a:solidFill>
                <a:latin typeface="Century Gothic" panose="020B0502020202020204" pitchFamily="34" charset="0"/>
              </a:rPr>
              <a:t>INVERSIÓN PÚBLICA (Millones de Bs)</a:t>
            </a:r>
          </a:p>
        </p:txBody>
      </p:sp>
      <p:sp>
        <p:nvSpPr>
          <p:cNvPr id="10" name="CuadroTexto 9">
            <a:extLst>
              <a:ext uri="{FF2B5EF4-FFF2-40B4-BE49-F238E27FC236}">
                <a16:creationId xmlns="" xmlns:a16="http://schemas.microsoft.com/office/drawing/2014/main" id="{EB0197C8-3868-4252-AD98-123A0F38B357}"/>
              </a:ext>
            </a:extLst>
          </p:cNvPr>
          <p:cNvSpPr txBox="1"/>
          <p:nvPr/>
        </p:nvSpPr>
        <p:spPr>
          <a:xfrm>
            <a:off x="0" y="4606938"/>
            <a:ext cx="12192000" cy="369332"/>
          </a:xfrm>
          <a:prstGeom prst="rect">
            <a:avLst/>
          </a:prstGeom>
          <a:solidFill>
            <a:srgbClr val="2B5681"/>
          </a:solidFill>
        </p:spPr>
        <p:txBody>
          <a:bodyPr wrap="square">
            <a:spAutoFit/>
          </a:bodyPr>
          <a:lstStyle/>
          <a:p>
            <a:pPr algn="ctr" defTabSz="685800">
              <a:lnSpc>
                <a:spcPct val="90000"/>
              </a:lnSpc>
            </a:pPr>
            <a:r>
              <a:rPr lang="es-MX" altLang="es-ES" sz="2000" b="1" dirty="0">
                <a:solidFill>
                  <a:schemeClr val="bg1"/>
                </a:solidFill>
                <a:latin typeface="Century Gothic" panose="020B0502020202020204" pitchFamily="34" charset="0"/>
              </a:rPr>
              <a:t>GASTO CORRIENTE </a:t>
            </a:r>
            <a:r>
              <a:rPr lang="es-MX" altLang="es-ES" sz="2000" b="1" dirty="0" err="1">
                <a:solidFill>
                  <a:schemeClr val="bg1"/>
                </a:solidFill>
                <a:latin typeface="Century Gothic" panose="020B0502020202020204" pitchFamily="34" charset="0"/>
              </a:rPr>
              <a:t>MDPyEP</a:t>
            </a:r>
            <a:r>
              <a:rPr lang="es-MX" altLang="es-ES" sz="2000" b="1" dirty="0">
                <a:solidFill>
                  <a:schemeClr val="bg1"/>
                </a:solidFill>
                <a:latin typeface="Century Gothic" panose="020B0502020202020204" pitchFamily="34" charset="0"/>
              </a:rPr>
              <a:t> (Millones de Bs)</a:t>
            </a:r>
          </a:p>
        </p:txBody>
      </p:sp>
      <p:pic>
        <p:nvPicPr>
          <p:cNvPr id="11" name="Imagen 10">
            <a:extLst>
              <a:ext uri="{FF2B5EF4-FFF2-40B4-BE49-F238E27FC236}">
                <a16:creationId xmlns="" xmlns:a16="http://schemas.microsoft.com/office/drawing/2014/main" id="{1364EFE2-07EA-4106-AC38-A81AAA13F9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712548" cy="863853"/>
          </a:xfrm>
          <a:prstGeom prst="rect">
            <a:avLst/>
          </a:prstGeom>
        </p:spPr>
      </p:pic>
    </p:spTree>
    <p:extLst>
      <p:ext uri="{BB962C8B-B14F-4D97-AF65-F5344CB8AC3E}">
        <p14:creationId xmlns:p14="http://schemas.microsoft.com/office/powerpoint/2010/main" val="124670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esquinas redondeadas 6">
            <a:extLst>
              <a:ext uri="{FF2B5EF4-FFF2-40B4-BE49-F238E27FC236}">
                <a16:creationId xmlns="" xmlns:a16="http://schemas.microsoft.com/office/drawing/2014/main" id="{598C4A62-8D37-D369-B9ED-0443C52BD0E0}"/>
              </a:ext>
            </a:extLst>
          </p:cNvPr>
          <p:cNvSpPr/>
          <p:nvPr/>
        </p:nvSpPr>
        <p:spPr>
          <a:xfrm>
            <a:off x="2629986" y="905689"/>
            <a:ext cx="6932023" cy="783774"/>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s-MX" sz="1900" b="1" kern="0" dirty="0">
                <a:solidFill>
                  <a:schemeClr val="bg1"/>
                </a:solidFill>
                <a:latin typeface="Century Gothic" panose="020B0502020202020204" pitchFamily="34" charset="0"/>
              </a:rPr>
              <a:t>COMPARATIVO DE EJECUCIÓN DE INVERSIÓN PÚBLICA</a:t>
            </a:r>
          </a:p>
          <a:p>
            <a:pPr algn="ctr">
              <a:defRPr/>
            </a:pPr>
            <a:r>
              <a:rPr lang="es-MX" sz="1900" b="1" kern="0" dirty="0">
                <a:solidFill>
                  <a:srgbClr val="FFC000"/>
                </a:solidFill>
                <a:latin typeface="Century Gothic" panose="020B0502020202020204" pitchFamily="34" charset="0"/>
              </a:rPr>
              <a:t>GESTIONES:</a:t>
            </a:r>
            <a:r>
              <a:rPr lang="es-MX" sz="1900" b="1" kern="0" dirty="0">
                <a:solidFill>
                  <a:schemeClr val="bg1"/>
                </a:solidFill>
                <a:latin typeface="Century Gothic" panose="020B0502020202020204" pitchFamily="34" charset="0"/>
              </a:rPr>
              <a:t> </a:t>
            </a:r>
            <a:r>
              <a:rPr lang="es-MX" sz="1900" b="1" kern="0" dirty="0">
                <a:solidFill>
                  <a:srgbClr val="FFFF00"/>
                </a:solidFill>
                <a:latin typeface="Century Gothic" panose="020B0502020202020204" pitchFamily="34" charset="0"/>
              </a:rPr>
              <a:t>2020, 2021, 2022, 2023 y 2024(p)</a:t>
            </a:r>
          </a:p>
          <a:p>
            <a:pPr algn="ctr">
              <a:defRPr/>
            </a:pPr>
            <a:r>
              <a:rPr lang="es-MX" sz="1500" b="1" kern="0" dirty="0">
                <a:solidFill>
                  <a:schemeClr val="bg1"/>
                </a:solidFill>
                <a:latin typeface="Century Gothic" panose="020B0502020202020204" pitchFamily="34" charset="0"/>
              </a:rPr>
              <a:t>(Expresado en Millones de Bs)</a:t>
            </a:r>
          </a:p>
        </p:txBody>
      </p:sp>
      <p:pic>
        <p:nvPicPr>
          <p:cNvPr id="6" name="Imagen 5">
            <a:extLst>
              <a:ext uri="{FF2B5EF4-FFF2-40B4-BE49-F238E27FC236}">
                <a16:creationId xmlns="" xmlns:a16="http://schemas.microsoft.com/office/drawing/2014/main" id="{DD0E2FC1-701A-4CEC-92AB-CCE350A8A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712548" cy="863853"/>
          </a:xfrm>
          <a:prstGeom prst="rect">
            <a:avLst/>
          </a:prstGeom>
        </p:spPr>
      </p:pic>
      <p:graphicFrame>
        <p:nvGraphicFramePr>
          <p:cNvPr id="5" name="Gráfico 4">
            <a:extLst>
              <a:ext uri="{FF2B5EF4-FFF2-40B4-BE49-F238E27FC236}">
                <a16:creationId xmlns="" xmlns:a16="http://schemas.microsoft.com/office/drawing/2014/main" id="{7BA55E0D-6073-4B34-B5EA-AB5C4C967D76}"/>
              </a:ext>
            </a:extLst>
          </p:cNvPr>
          <p:cNvGraphicFramePr>
            <a:graphicFrameLocks/>
          </p:cNvGraphicFramePr>
          <p:nvPr>
            <p:extLst>
              <p:ext uri="{D42A27DB-BD31-4B8C-83A1-F6EECF244321}">
                <p14:modId xmlns:p14="http://schemas.microsoft.com/office/powerpoint/2010/main" val="3919968406"/>
              </p:ext>
            </p:extLst>
          </p:nvPr>
        </p:nvGraphicFramePr>
        <p:xfrm>
          <a:off x="1960642" y="1866375"/>
          <a:ext cx="8432861" cy="4085936"/>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a:extLst>
              <a:ext uri="{FF2B5EF4-FFF2-40B4-BE49-F238E27FC236}">
                <a16:creationId xmlns="" xmlns:a16="http://schemas.microsoft.com/office/drawing/2014/main" id="{020DE47A-04F7-C672-E8E8-B51DF695C1B4}"/>
              </a:ext>
            </a:extLst>
          </p:cNvPr>
          <p:cNvSpPr txBox="1"/>
          <p:nvPr/>
        </p:nvSpPr>
        <p:spPr>
          <a:xfrm>
            <a:off x="1809946" y="6212264"/>
            <a:ext cx="1734532" cy="369332"/>
          </a:xfrm>
          <a:prstGeom prst="rect">
            <a:avLst/>
          </a:prstGeom>
          <a:noFill/>
        </p:spPr>
        <p:txBody>
          <a:bodyPr wrap="square" rtlCol="0">
            <a:spAutoFit/>
          </a:bodyPr>
          <a:lstStyle/>
          <a:p>
            <a:r>
              <a:rPr lang="es-MX" b="1" dirty="0"/>
              <a:t>(p): </a:t>
            </a:r>
            <a:r>
              <a:rPr lang="es-MX" dirty="0"/>
              <a:t>Programado</a:t>
            </a:r>
          </a:p>
        </p:txBody>
      </p:sp>
    </p:spTree>
    <p:extLst>
      <p:ext uri="{BB962C8B-B14F-4D97-AF65-F5344CB8AC3E}">
        <p14:creationId xmlns:p14="http://schemas.microsoft.com/office/powerpoint/2010/main" val="2749649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 xmlns:a16="http://schemas.microsoft.com/office/drawing/2014/main" id="{E2D946BF-5092-F07C-72CA-6538B8D0F16E}"/>
              </a:ext>
            </a:extLst>
          </p:cNvPr>
          <p:cNvPicPr>
            <a:picLocks noChangeAspect="1" noChangeArrowheads="1"/>
          </p:cNvPicPr>
          <p:nvPr/>
        </p:nvPicPr>
        <p:blipFill>
          <a:blip r:embed="rId3"/>
          <a:srcRect/>
          <a:stretch>
            <a:fillRect/>
          </a:stretch>
        </p:blipFill>
        <p:spPr bwMode="auto">
          <a:xfrm>
            <a:off x="8667750" y="3042357"/>
            <a:ext cx="3519091" cy="3811827"/>
          </a:xfrm>
          <a:prstGeom prst="rect">
            <a:avLst/>
          </a:prstGeom>
          <a:noFill/>
          <a:ln>
            <a:noFill/>
          </a:ln>
        </p:spPr>
      </p:pic>
      <p:pic>
        <p:nvPicPr>
          <p:cNvPr id="8" name="Imagen 7">
            <a:extLst>
              <a:ext uri="{FF2B5EF4-FFF2-40B4-BE49-F238E27FC236}">
                <a16:creationId xmlns="" xmlns:a16="http://schemas.microsoft.com/office/drawing/2014/main" id="{5C5E65A2-ADA9-444E-58D2-D69E0DFA4A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7561" y="5735092"/>
            <a:ext cx="1117013" cy="1044327"/>
          </a:xfrm>
          <a:prstGeom prst="rect">
            <a:avLst/>
          </a:prstGeom>
        </p:spPr>
      </p:pic>
      <p:sp>
        <p:nvSpPr>
          <p:cNvPr id="10" name="Rectángulo: esquinas redondeadas 6">
            <a:extLst>
              <a:ext uri="{FF2B5EF4-FFF2-40B4-BE49-F238E27FC236}">
                <a16:creationId xmlns="" xmlns:a16="http://schemas.microsoft.com/office/drawing/2014/main" id="{B824DC02-12C0-8966-EA60-C58B61EF6F68}"/>
              </a:ext>
            </a:extLst>
          </p:cNvPr>
          <p:cNvSpPr/>
          <p:nvPr/>
        </p:nvSpPr>
        <p:spPr>
          <a:xfrm>
            <a:off x="2574714" y="2936622"/>
            <a:ext cx="7037007" cy="2032299"/>
          </a:xfrm>
          <a:prstGeom prst="roundRect">
            <a:avLst/>
          </a:prstGeom>
          <a:solidFill>
            <a:srgbClr val="2B5681"/>
          </a:solidFill>
          <a:ln>
            <a:solidFill>
              <a:srgbClr val="002060"/>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MX" sz="4000" b="1" dirty="0">
                <a:solidFill>
                  <a:schemeClr val="bg1"/>
                </a:solidFill>
                <a:latin typeface="Century Gothic" panose="020B0502020202020204" pitchFamily="34" charset="0"/>
              </a:rPr>
              <a:t>LOGROS Y RESULTADOS</a:t>
            </a:r>
          </a:p>
          <a:p>
            <a:pPr algn="ctr">
              <a:defRPr/>
            </a:pPr>
            <a:r>
              <a:rPr lang="es-MX" sz="4000" b="1" dirty="0">
                <a:solidFill>
                  <a:schemeClr val="bg1"/>
                </a:solidFill>
                <a:latin typeface="Century Gothic" panose="020B0502020202020204" pitchFamily="34" charset="0"/>
              </a:rPr>
              <a:t>GESTIÓN 2023</a:t>
            </a:r>
          </a:p>
        </p:txBody>
      </p:sp>
      <p:pic>
        <p:nvPicPr>
          <p:cNvPr id="11" name="Imagen 10">
            <a:extLst>
              <a:ext uri="{FF2B5EF4-FFF2-40B4-BE49-F238E27FC236}">
                <a16:creationId xmlns="" xmlns:a16="http://schemas.microsoft.com/office/drawing/2014/main" id="{A03F14A5-F20A-508A-C6B5-F921D09AE6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7712" y="150555"/>
            <a:ext cx="3874112" cy="2479431"/>
          </a:xfrm>
          <a:prstGeom prst="rect">
            <a:avLst/>
          </a:prstGeom>
        </p:spPr>
      </p:pic>
    </p:spTree>
    <p:extLst>
      <p:ext uri="{BB962C8B-B14F-4D97-AF65-F5344CB8AC3E}">
        <p14:creationId xmlns:p14="http://schemas.microsoft.com/office/powerpoint/2010/main" val="23182935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3088</Words>
  <Application>Microsoft Office PowerPoint</Application>
  <PresentationFormat>Panorámica</PresentationFormat>
  <Paragraphs>643</Paragraphs>
  <Slides>22</Slides>
  <Notes>9</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22</vt:i4>
      </vt:variant>
    </vt:vector>
  </HeadingPairs>
  <TitlesOfParts>
    <vt:vector size="33" baseType="lpstr">
      <vt:lpstr>Arial</vt:lpstr>
      <vt:lpstr>Arial Narrow</vt:lpstr>
      <vt:lpstr>Calibri</vt:lpstr>
      <vt:lpstr>Calibri Light</vt:lpstr>
      <vt:lpstr>Century Gothic</vt:lpstr>
      <vt:lpstr>Roboto Light</vt:lpstr>
      <vt:lpstr>Tahoma</vt:lpstr>
      <vt:lpstr>Times New Roman</vt:lpstr>
      <vt:lpstr>Wingdings</vt:lpstr>
      <vt:lpstr>Tema de Office</vt:lpstr>
      <vt:lpstr>4_Tema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Virgilio Panozo- DGP</dc:creator>
  <cp:lastModifiedBy>UNIDAD-TRANSPARENCIA</cp:lastModifiedBy>
  <cp:revision>158</cp:revision>
  <cp:lastPrinted>2024-02-01T12:26:16Z</cp:lastPrinted>
  <dcterms:created xsi:type="dcterms:W3CDTF">2024-01-08T15:01:00Z</dcterms:created>
  <dcterms:modified xsi:type="dcterms:W3CDTF">2024-03-21T08:58:18Z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6F76BD6B5A3045A39C55F9A7C5375756_13</vt:lpwstr>
  </property>
  <property fmtid="{D5CDD505-2E9C-101B-9397-08002B2CF9AE}" pid="3" name="KSOProductBuildVer">
    <vt:lpwstr>3082-12.2.0.13292</vt:lpwstr>
  </property>
</Properties>
</file>